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8"/>
  </p:notesMasterIdLst>
  <p:handoutMasterIdLst>
    <p:handoutMasterId r:id="rId59"/>
  </p:handoutMasterIdLst>
  <p:sldIdLst>
    <p:sldId id="333" r:id="rId5"/>
    <p:sldId id="387" r:id="rId6"/>
    <p:sldId id="385" r:id="rId7"/>
    <p:sldId id="376" r:id="rId8"/>
    <p:sldId id="386" r:id="rId9"/>
    <p:sldId id="388" r:id="rId10"/>
    <p:sldId id="375" r:id="rId11"/>
    <p:sldId id="393" r:id="rId12"/>
    <p:sldId id="378" r:id="rId13"/>
    <p:sldId id="379" r:id="rId14"/>
    <p:sldId id="381" r:id="rId15"/>
    <p:sldId id="382" r:id="rId16"/>
    <p:sldId id="383" r:id="rId17"/>
    <p:sldId id="384" r:id="rId18"/>
    <p:sldId id="332" r:id="rId19"/>
    <p:sldId id="357" r:id="rId20"/>
    <p:sldId id="392" r:id="rId21"/>
    <p:sldId id="374" r:id="rId22"/>
    <p:sldId id="360" r:id="rId23"/>
    <p:sldId id="356" r:id="rId24"/>
    <p:sldId id="367" r:id="rId25"/>
    <p:sldId id="361" r:id="rId26"/>
    <p:sldId id="368" r:id="rId27"/>
    <p:sldId id="362" r:id="rId28"/>
    <p:sldId id="365" r:id="rId29"/>
    <p:sldId id="364" r:id="rId30"/>
    <p:sldId id="358" r:id="rId31"/>
    <p:sldId id="296" r:id="rId32"/>
    <p:sldId id="359" r:id="rId33"/>
    <p:sldId id="390" r:id="rId34"/>
    <p:sldId id="373" r:id="rId35"/>
    <p:sldId id="370" r:id="rId36"/>
    <p:sldId id="331" r:id="rId37"/>
    <p:sldId id="335" r:id="rId38"/>
    <p:sldId id="336" r:id="rId39"/>
    <p:sldId id="337" r:id="rId40"/>
    <p:sldId id="338" r:id="rId41"/>
    <p:sldId id="339" r:id="rId42"/>
    <p:sldId id="389" r:id="rId43"/>
    <p:sldId id="297" r:id="rId44"/>
    <p:sldId id="340" r:id="rId45"/>
    <p:sldId id="341" r:id="rId46"/>
    <p:sldId id="342" r:id="rId47"/>
    <p:sldId id="343" r:id="rId48"/>
    <p:sldId id="344" r:id="rId49"/>
    <p:sldId id="372" r:id="rId50"/>
    <p:sldId id="371" r:id="rId51"/>
    <p:sldId id="345" r:id="rId52"/>
    <p:sldId id="346" r:id="rId53"/>
    <p:sldId id="348" r:id="rId54"/>
    <p:sldId id="349" r:id="rId55"/>
    <p:sldId id="354" r:id="rId56"/>
    <p:sldId id="355" r:id="rId5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1EDE8C9-2EF5-4C05-9B23-B4231E05A2AB}">
          <p14:sldIdLst>
            <p14:sldId id="333"/>
            <p14:sldId id="387"/>
            <p14:sldId id="385"/>
            <p14:sldId id="376"/>
            <p14:sldId id="386"/>
            <p14:sldId id="388"/>
            <p14:sldId id="375"/>
            <p14:sldId id="393"/>
            <p14:sldId id="378"/>
            <p14:sldId id="379"/>
            <p14:sldId id="381"/>
            <p14:sldId id="382"/>
            <p14:sldId id="383"/>
            <p14:sldId id="384"/>
            <p14:sldId id="332"/>
            <p14:sldId id="357"/>
            <p14:sldId id="392"/>
            <p14:sldId id="374"/>
            <p14:sldId id="360"/>
            <p14:sldId id="356"/>
            <p14:sldId id="367"/>
            <p14:sldId id="361"/>
            <p14:sldId id="368"/>
            <p14:sldId id="362"/>
            <p14:sldId id="365"/>
            <p14:sldId id="364"/>
            <p14:sldId id="358"/>
            <p14:sldId id="296"/>
            <p14:sldId id="359"/>
            <p14:sldId id="390"/>
            <p14:sldId id="373"/>
            <p14:sldId id="370"/>
            <p14:sldId id="331"/>
            <p14:sldId id="335"/>
            <p14:sldId id="336"/>
            <p14:sldId id="337"/>
            <p14:sldId id="338"/>
            <p14:sldId id="339"/>
            <p14:sldId id="389"/>
            <p14:sldId id="297"/>
            <p14:sldId id="340"/>
            <p14:sldId id="341"/>
            <p14:sldId id="342"/>
            <p14:sldId id="343"/>
            <p14:sldId id="344"/>
            <p14:sldId id="372"/>
            <p14:sldId id="371"/>
            <p14:sldId id="345"/>
            <p14:sldId id="346"/>
            <p14:sldId id="348"/>
            <p14:sldId id="349"/>
            <p14:sldId id="354"/>
            <p14:sldId id="3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99" autoAdjust="0"/>
  </p:normalViewPr>
  <p:slideViewPr>
    <p:cSldViewPr>
      <p:cViewPr varScale="1">
        <p:scale>
          <a:sx n="110" d="100"/>
          <a:sy n="110" d="100"/>
        </p:scale>
        <p:origin x="8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dirty="0"/>
              <a:t>Interest Rates Cycles Can Last Extended Periods</a:t>
            </a:r>
          </a:p>
        </c:rich>
      </c:tx>
      <c:layout>
        <c:manualLayout>
          <c:xMode val="edge"/>
          <c:yMode val="edge"/>
          <c:x val="0.18012359961751406"/>
          <c:y val="2.118644067796610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1952755905511813E-2"/>
          <c:y val="0.14652741514360312"/>
          <c:w val="0.93612943587531006"/>
          <c:h val="0.7648625645031969"/>
        </c:manualLayout>
      </c:layout>
      <c:lineChart>
        <c:grouping val="standard"/>
        <c:varyColors val="0"/>
        <c:ser>
          <c:idx val="1"/>
          <c:order val="0"/>
          <c:spPr>
            <a:ln w="28575" cap="rnd">
              <a:solidFill>
                <a:srgbClr val="002060"/>
              </a:solidFill>
              <a:round/>
            </a:ln>
            <a:effectLst/>
          </c:spPr>
          <c:marker>
            <c:symbol val="none"/>
          </c:marker>
          <c:cat>
            <c:numRef>
              <c:f>Sheet1!$A$1:$A$151</c:f>
              <c:numCache>
                <c:formatCode>General</c:formatCode>
                <c:ptCount val="151"/>
                <c:pt idx="0">
                  <c:v>1871</c:v>
                </c:pt>
                <c:pt idx="1">
                  <c:v>1872</c:v>
                </c:pt>
                <c:pt idx="2">
                  <c:v>1873</c:v>
                </c:pt>
                <c:pt idx="3">
                  <c:v>1874</c:v>
                </c:pt>
                <c:pt idx="4">
                  <c:v>1875</c:v>
                </c:pt>
                <c:pt idx="5">
                  <c:v>1876</c:v>
                </c:pt>
                <c:pt idx="6">
                  <c:v>1877</c:v>
                </c:pt>
                <c:pt idx="7">
                  <c:v>1878</c:v>
                </c:pt>
                <c:pt idx="8">
                  <c:v>1879</c:v>
                </c:pt>
                <c:pt idx="9">
                  <c:v>1880</c:v>
                </c:pt>
                <c:pt idx="10">
                  <c:v>1881</c:v>
                </c:pt>
                <c:pt idx="11">
                  <c:v>1882</c:v>
                </c:pt>
                <c:pt idx="12">
                  <c:v>1883</c:v>
                </c:pt>
                <c:pt idx="13">
                  <c:v>1884</c:v>
                </c:pt>
                <c:pt idx="14">
                  <c:v>1885</c:v>
                </c:pt>
                <c:pt idx="15">
                  <c:v>1886</c:v>
                </c:pt>
                <c:pt idx="16">
                  <c:v>1887</c:v>
                </c:pt>
                <c:pt idx="17">
                  <c:v>1888</c:v>
                </c:pt>
                <c:pt idx="18">
                  <c:v>1889</c:v>
                </c:pt>
                <c:pt idx="19">
                  <c:v>1890</c:v>
                </c:pt>
                <c:pt idx="20">
                  <c:v>1891</c:v>
                </c:pt>
                <c:pt idx="21">
                  <c:v>1892</c:v>
                </c:pt>
                <c:pt idx="22">
                  <c:v>1893</c:v>
                </c:pt>
                <c:pt idx="23">
                  <c:v>1894</c:v>
                </c:pt>
                <c:pt idx="24">
                  <c:v>1895</c:v>
                </c:pt>
                <c:pt idx="25">
                  <c:v>1896</c:v>
                </c:pt>
                <c:pt idx="26">
                  <c:v>1897</c:v>
                </c:pt>
                <c:pt idx="27">
                  <c:v>1898</c:v>
                </c:pt>
                <c:pt idx="28">
                  <c:v>1899</c:v>
                </c:pt>
                <c:pt idx="29">
                  <c:v>1900</c:v>
                </c:pt>
                <c:pt idx="30">
                  <c:v>1901</c:v>
                </c:pt>
                <c:pt idx="31">
                  <c:v>1902</c:v>
                </c:pt>
                <c:pt idx="32">
                  <c:v>1903</c:v>
                </c:pt>
                <c:pt idx="33">
                  <c:v>1904</c:v>
                </c:pt>
                <c:pt idx="34">
                  <c:v>1905</c:v>
                </c:pt>
                <c:pt idx="35">
                  <c:v>1906</c:v>
                </c:pt>
                <c:pt idx="36">
                  <c:v>1907</c:v>
                </c:pt>
                <c:pt idx="37">
                  <c:v>1908</c:v>
                </c:pt>
                <c:pt idx="38">
                  <c:v>1909</c:v>
                </c:pt>
                <c:pt idx="39">
                  <c:v>1910</c:v>
                </c:pt>
                <c:pt idx="40">
                  <c:v>1911</c:v>
                </c:pt>
                <c:pt idx="41">
                  <c:v>1912</c:v>
                </c:pt>
                <c:pt idx="42">
                  <c:v>1913</c:v>
                </c:pt>
                <c:pt idx="43">
                  <c:v>1914</c:v>
                </c:pt>
                <c:pt idx="44">
                  <c:v>1915</c:v>
                </c:pt>
                <c:pt idx="45">
                  <c:v>1916</c:v>
                </c:pt>
                <c:pt idx="46">
                  <c:v>1917</c:v>
                </c:pt>
                <c:pt idx="47">
                  <c:v>1918</c:v>
                </c:pt>
                <c:pt idx="48">
                  <c:v>1919</c:v>
                </c:pt>
                <c:pt idx="49">
                  <c:v>1920</c:v>
                </c:pt>
                <c:pt idx="50">
                  <c:v>1921</c:v>
                </c:pt>
                <c:pt idx="51">
                  <c:v>1922</c:v>
                </c:pt>
                <c:pt idx="52">
                  <c:v>1923</c:v>
                </c:pt>
                <c:pt idx="53">
                  <c:v>1924</c:v>
                </c:pt>
                <c:pt idx="54">
                  <c:v>1925</c:v>
                </c:pt>
                <c:pt idx="55">
                  <c:v>1926</c:v>
                </c:pt>
                <c:pt idx="56">
                  <c:v>1927</c:v>
                </c:pt>
                <c:pt idx="57">
                  <c:v>1928</c:v>
                </c:pt>
                <c:pt idx="58">
                  <c:v>1929</c:v>
                </c:pt>
                <c:pt idx="59">
                  <c:v>1930</c:v>
                </c:pt>
                <c:pt idx="60">
                  <c:v>1931</c:v>
                </c:pt>
                <c:pt idx="61">
                  <c:v>1932</c:v>
                </c:pt>
                <c:pt idx="62">
                  <c:v>1933</c:v>
                </c:pt>
                <c:pt idx="63">
                  <c:v>1934</c:v>
                </c:pt>
                <c:pt idx="64">
                  <c:v>1935</c:v>
                </c:pt>
                <c:pt idx="65">
                  <c:v>1936</c:v>
                </c:pt>
                <c:pt idx="66">
                  <c:v>1937</c:v>
                </c:pt>
                <c:pt idx="67">
                  <c:v>1938</c:v>
                </c:pt>
                <c:pt idx="68">
                  <c:v>1939</c:v>
                </c:pt>
                <c:pt idx="69">
                  <c:v>1940</c:v>
                </c:pt>
                <c:pt idx="70">
                  <c:v>1941</c:v>
                </c:pt>
                <c:pt idx="71">
                  <c:v>1942</c:v>
                </c:pt>
                <c:pt idx="72">
                  <c:v>1943</c:v>
                </c:pt>
                <c:pt idx="73">
                  <c:v>1944</c:v>
                </c:pt>
                <c:pt idx="74">
                  <c:v>1945</c:v>
                </c:pt>
                <c:pt idx="75">
                  <c:v>1946</c:v>
                </c:pt>
                <c:pt idx="76">
                  <c:v>1947</c:v>
                </c:pt>
                <c:pt idx="77">
                  <c:v>1948</c:v>
                </c:pt>
                <c:pt idx="78">
                  <c:v>1949</c:v>
                </c:pt>
                <c:pt idx="79">
                  <c:v>1950</c:v>
                </c:pt>
                <c:pt idx="80">
                  <c:v>1951</c:v>
                </c:pt>
                <c:pt idx="81">
                  <c:v>1952</c:v>
                </c:pt>
                <c:pt idx="82">
                  <c:v>1953</c:v>
                </c:pt>
                <c:pt idx="83">
                  <c:v>1954</c:v>
                </c:pt>
                <c:pt idx="84">
                  <c:v>1955</c:v>
                </c:pt>
                <c:pt idx="85">
                  <c:v>1956</c:v>
                </c:pt>
                <c:pt idx="86">
                  <c:v>1957</c:v>
                </c:pt>
                <c:pt idx="87">
                  <c:v>1958</c:v>
                </c:pt>
                <c:pt idx="88">
                  <c:v>1959</c:v>
                </c:pt>
                <c:pt idx="89">
                  <c:v>1960</c:v>
                </c:pt>
                <c:pt idx="90">
                  <c:v>1961</c:v>
                </c:pt>
                <c:pt idx="91">
                  <c:v>1962</c:v>
                </c:pt>
                <c:pt idx="92">
                  <c:v>1963</c:v>
                </c:pt>
                <c:pt idx="93">
                  <c:v>1964</c:v>
                </c:pt>
                <c:pt idx="94">
                  <c:v>1965</c:v>
                </c:pt>
                <c:pt idx="95">
                  <c:v>1966</c:v>
                </c:pt>
                <c:pt idx="96">
                  <c:v>1967</c:v>
                </c:pt>
                <c:pt idx="97">
                  <c:v>1968</c:v>
                </c:pt>
                <c:pt idx="98">
                  <c:v>1969</c:v>
                </c:pt>
                <c:pt idx="99">
                  <c:v>1970</c:v>
                </c:pt>
                <c:pt idx="100">
                  <c:v>1971</c:v>
                </c:pt>
                <c:pt idx="101">
                  <c:v>1972</c:v>
                </c:pt>
                <c:pt idx="102">
                  <c:v>1973</c:v>
                </c:pt>
                <c:pt idx="103">
                  <c:v>1974</c:v>
                </c:pt>
                <c:pt idx="104">
                  <c:v>1975</c:v>
                </c:pt>
                <c:pt idx="105">
                  <c:v>1976</c:v>
                </c:pt>
                <c:pt idx="106">
                  <c:v>1977</c:v>
                </c:pt>
                <c:pt idx="107">
                  <c:v>1978</c:v>
                </c:pt>
                <c:pt idx="108">
                  <c:v>1979</c:v>
                </c:pt>
                <c:pt idx="109">
                  <c:v>1980</c:v>
                </c:pt>
                <c:pt idx="110">
                  <c:v>1981</c:v>
                </c:pt>
                <c:pt idx="111">
                  <c:v>1982</c:v>
                </c:pt>
                <c:pt idx="112">
                  <c:v>1983</c:v>
                </c:pt>
                <c:pt idx="113">
                  <c:v>1984</c:v>
                </c:pt>
                <c:pt idx="114">
                  <c:v>1985</c:v>
                </c:pt>
                <c:pt idx="115">
                  <c:v>1986</c:v>
                </c:pt>
                <c:pt idx="116">
                  <c:v>1987</c:v>
                </c:pt>
                <c:pt idx="117">
                  <c:v>1988</c:v>
                </c:pt>
                <c:pt idx="118">
                  <c:v>1989</c:v>
                </c:pt>
                <c:pt idx="119">
                  <c:v>1990</c:v>
                </c:pt>
                <c:pt idx="120">
                  <c:v>1991</c:v>
                </c:pt>
                <c:pt idx="121">
                  <c:v>1992</c:v>
                </c:pt>
                <c:pt idx="122">
                  <c:v>1993</c:v>
                </c:pt>
                <c:pt idx="123">
                  <c:v>1994</c:v>
                </c:pt>
                <c:pt idx="124">
                  <c:v>1995</c:v>
                </c:pt>
                <c:pt idx="125">
                  <c:v>1996</c:v>
                </c:pt>
                <c:pt idx="126">
                  <c:v>1997</c:v>
                </c:pt>
                <c:pt idx="127">
                  <c:v>1998</c:v>
                </c:pt>
                <c:pt idx="128">
                  <c:v>1999</c:v>
                </c:pt>
                <c:pt idx="129">
                  <c:v>2000</c:v>
                </c:pt>
                <c:pt idx="130">
                  <c:v>2001</c:v>
                </c:pt>
                <c:pt idx="131">
                  <c:v>2002</c:v>
                </c:pt>
                <c:pt idx="132">
                  <c:v>2003</c:v>
                </c:pt>
                <c:pt idx="133">
                  <c:v>2004</c:v>
                </c:pt>
                <c:pt idx="134">
                  <c:v>2005</c:v>
                </c:pt>
                <c:pt idx="135">
                  <c:v>2006</c:v>
                </c:pt>
                <c:pt idx="136">
                  <c:v>2007</c:v>
                </c:pt>
                <c:pt idx="137">
                  <c:v>2008</c:v>
                </c:pt>
                <c:pt idx="138">
                  <c:v>2009</c:v>
                </c:pt>
                <c:pt idx="139">
                  <c:v>2010</c:v>
                </c:pt>
                <c:pt idx="140">
                  <c:v>2011</c:v>
                </c:pt>
                <c:pt idx="141">
                  <c:v>2012</c:v>
                </c:pt>
                <c:pt idx="142">
                  <c:v>2013</c:v>
                </c:pt>
                <c:pt idx="143">
                  <c:v>2014</c:v>
                </c:pt>
                <c:pt idx="144">
                  <c:v>2015</c:v>
                </c:pt>
                <c:pt idx="145">
                  <c:v>2016</c:v>
                </c:pt>
                <c:pt idx="146">
                  <c:v>2017</c:v>
                </c:pt>
                <c:pt idx="147">
                  <c:v>2018</c:v>
                </c:pt>
                <c:pt idx="148">
                  <c:v>2019</c:v>
                </c:pt>
                <c:pt idx="149">
                  <c:v>2020</c:v>
                </c:pt>
                <c:pt idx="150">
                  <c:v>2021</c:v>
                </c:pt>
              </c:numCache>
            </c:numRef>
          </c:cat>
          <c:val>
            <c:numRef>
              <c:f>Sheet1!$B$1:$B$151</c:f>
              <c:numCache>
                <c:formatCode>General</c:formatCode>
                <c:ptCount val="151"/>
                <c:pt idx="0">
                  <c:v>5.32</c:v>
                </c:pt>
                <c:pt idx="1">
                  <c:v>5.36</c:v>
                </c:pt>
                <c:pt idx="2">
                  <c:v>5.58</c:v>
                </c:pt>
                <c:pt idx="3">
                  <c:v>5.47</c:v>
                </c:pt>
                <c:pt idx="4">
                  <c:v>5.07</c:v>
                </c:pt>
                <c:pt idx="5">
                  <c:v>4.59</c:v>
                </c:pt>
                <c:pt idx="6">
                  <c:v>4.45</c:v>
                </c:pt>
                <c:pt idx="7">
                  <c:v>4.34</c:v>
                </c:pt>
                <c:pt idx="8">
                  <c:v>4.22</c:v>
                </c:pt>
                <c:pt idx="9">
                  <c:v>4.0199999999999996</c:v>
                </c:pt>
                <c:pt idx="10">
                  <c:v>3.7</c:v>
                </c:pt>
                <c:pt idx="11">
                  <c:v>3.62</c:v>
                </c:pt>
                <c:pt idx="12">
                  <c:v>3.63</c:v>
                </c:pt>
                <c:pt idx="13">
                  <c:v>3.62</c:v>
                </c:pt>
                <c:pt idx="14">
                  <c:v>3.52</c:v>
                </c:pt>
                <c:pt idx="15">
                  <c:v>3.37</c:v>
                </c:pt>
                <c:pt idx="16">
                  <c:v>3.52</c:v>
                </c:pt>
                <c:pt idx="17">
                  <c:v>3.67</c:v>
                </c:pt>
                <c:pt idx="18">
                  <c:v>3.45</c:v>
                </c:pt>
                <c:pt idx="19">
                  <c:v>3.42</c:v>
                </c:pt>
                <c:pt idx="20">
                  <c:v>3.62</c:v>
                </c:pt>
                <c:pt idx="21">
                  <c:v>3.6</c:v>
                </c:pt>
                <c:pt idx="22">
                  <c:v>3.75</c:v>
                </c:pt>
                <c:pt idx="23">
                  <c:v>3.7</c:v>
                </c:pt>
                <c:pt idx="24">
                  <c:v>3.46</c:v>
                </c:pt>
                <c:pt idx="25">
                  <c:v>3.6</c:v>
                </c:pt>
                <c:pt idx="26">
                  <c:v>3.4</c:v>
                </c:pt>
                <c:pt idx="27">
                  <c:v>3.35</c:v>
                </c:pt>
                <c:pt idx="28">
                  <c:v>3.1</c:v>
                </c:pt>
                <c:pt idx="29">
                  <c:v>3.15</c:v>
                </c:pt>
                <c:pt idx="30">
                  <c:v>3.1</c:v>
                </c:pt>
                <c:pt idx="31">
                  <c:v>3.18</c:v>
                </c:pt>
                <c:pt idx="32">
                  <c:v>3.3</c:v>
                </c:pt>
                <c:pt idx="33">
                  <c:v>3.4</c:v>
                </c:pt>
                <c:pt idx="34">
                  <c:v>3.48</c:v>
                </c:pt>
                <c:pt idx="35">
                  <c:v>3.43</c:v>
                </c:pt>
                <c:pt idx="36">
                  <c:v>3.67</c:v>
                </c:pt>
                <c:pt idx="37">
                  <c:v>3.87</c:v>
                </c:pt>
                <c:pt idx="38">
                  <c:v>3.76</c:v>
                </c:pt>
                <c:pt idx="39">
                  <c:v>3.91</c:v>
                </c:pt>
                <c:pt idx="40">
                  <c:v>3.98</c:v>
                </c:pt>
                <c:pt idx="41">
                  <c:v>4.01</c:v>
                </c:pt>
                <c:pt idx="42">
                  <c:v>4.45</c:v>
                </c:pt>
                <c:pt idx="43">
                  <c:v>4.16</c:v>
                </c:pt>
                <c:pt idx="44">
                  <c:v>4.24</c:v>
                </c:pt>
                <c:pt idx="45">
                  <c:v>4.05</c:v>
                </c:pt>
                <c:pt idx="46">
                  <c:v>4.2300000000000004</c:v>
                </c:pt>
                <c:pt idx="47">
                  <c:v>4.57</c:v>
                </c:pt>
                <c:pt idx="48">
                  <c:v>4.5</c:v>
                </c:pt>
                <c:pt idx="49">
                  <c:v>4.97</c:v>
                </c:pt>
                <c:pt idx="50">
                  <c:v>5.09</c:v>
                </c:pt>
                <c:pt idx="51">
                  <c:v>4.3</c:v>
                </c:pt>
                <c:pt idx="52">
                  <c:v>4.3600000000000003</c:v>
                </c:pt>
                <c:pt idx="53">
                  <c:v>4.0599999999999996</c:v>
                </c:pt>
                <c:pt idx="54">
                  <c:v>3.86</c:v>
                </c:pt>
                <c:pt idx="55">
                  <c:v>3.68</c:v>
                </c:pt>
                <c:pt idx="56">
                  <c:v>3.34</c:v>
                </c:pt>
                <c:pt idx="57">
                  <c:v>3.33</c:v>
                </c:pt>
                <c:pt idx="58">
                  <c:v>3.6</c:v>
                </c:pt>
                <c:pt idx="59">
                  <c:v>3.29</c:v>
                </c:pt>
                <c:pt idx="60">
                  <c:v>3.34</c:v>
                </c:pt>
                <c:pt idx="61">
                  <c:v>3.68</c:v>
                </c:pt>
                <c:pt idx="62">
                  <c:v>3.31</c:v>
                </c:pt>
                <c:pt idx="63">
                  <c:v>3.12</c:v>
                </c:pt>
                <c:pt idx="64">
                  <c:v>2.79</c:v>
                </c:pt>
                <c:pt idx="65">
                  <c:v>2.65</c:v>
                </c:pt>
                <c:pt idx="66">
                  <c:v>2.68</c:v>
                </c:pt>
                <c:pt idx="67">
                  <c:v>2.56</c:v>
                </c:pt>
                <c:pt idx="68">
                  <c:v>2.36</c:v>
                </c:pt>
                <c:pt idx="69">
                  <c:v>2.21</c:v>
                </c:pt>
                <c:pt idx="70">
                  <c:v>1.95</c:v>
                </c:pt>
                <c:pt idx="71">
                  <c:v>2.46</c:v>
                </c:pt>
                <c:pt idx="72">
                  <c:v>2.4700000000000002</c:v>
                </c:pt>
                <c:pt idx="73">
                  <c:v>2.48</c:v>
                </c:pt>
                <c:pt idx="74">
                  <c:v>2.37</c:v>
                </c:pt>
                <c:pt idx="75">
                  <c:v>2.19</c:v>
                </c:pt>
                <c:pt idx="76">
                  <c:v>2.25</c:v>
                </c:pt>
                <c:pt idx="77">
                  <c:v>2.44</c:v>
                </c:pt>
                <c:pt idx="78">
                  <c:v>2.31</c:v>
                </c:pt>
                <c:pt idx="79">
                  <c:v>2.3199999999999998</c:v>
                </c:pt>
                <c:pt idx="80">
                  <c:v>2.57</c:v>
                </c:pt>
                <c:pt idx="81">
                  <c:v>2.68</c:v>
                </c:pt>
                <c:pt idx="82">
                  <c:v>2.83</c:v>
                </c:pt>
                <c:pt idx="83">
                  <c:v>2.48</c:v>
                </c:pt>
                <c:pt idx="84">
                  <c:v>2.61</c:v>
                </c:pt>
                <c:pt idx="85">
                  <c:v>2.9</c:v>
                </c:pt>
                <c:pt idx="86">
                  <c:v>3.46</c:v>
                </c:pt>
                <c:pt idx="87">
                  <c:v>3.09</c:v>
                </c:pt>
                <c:pt idx="88">
                  <c:v>4.0199999999999996</c:v>
                </c:pt>
                <c:pt idx="89">
                  <c:v>4.72</c:v>
                </c:pt>
                <c:pt idx="90">
                  <c:v>3.84</c:v>
                </c:pt>
                <c:pt idx="91">
                  <c:v>4.08</c:v>
                </c:pt>
                <c:pt idx="92">
                  <c:v>3.83</c:v>
                </c:pt>
                <c:pt idx="93">
                  <c:v>4.17</c:v>
                </c:pt>
                <c:pt idx="94">
                  <c:v>4.1900000000000004</c:v>
                </c:pt>
                <c:pt idx="95">
                  <c:v>4.6100000000000003</c:v>
                </c:pt>
                <c:pt idx="96">
                  <c:v>4.58</c:v>
                </c:pt>
                <c:pt idx="97">
                  <c:v>5.53</c:v>
                </c:pt>
                <c:pt idx="98">
                  <c:v>6.04</c:v>
                </c:pt>
                <c:pt idx="99">
                  <c:v>7.79</c:v>
                </c:pt>
                <c:pt idx="100">
                  <c:v>6.24</c:v>
                </c:pt>
                <c:pt idx="101">
                  <c:v>5.95</c:v>
                </c:pt>
                <c:pt idx="102">
                  <c:v>6.46</c:v>
                </c:pt>
                <c:pt idx="103">
                  <c:v>6.99</c:v>
                </c:pt>
                <c:pt idx="104">
                  <c:v>7.5</c:v>
                </c:pt>
                <c:pt idx="105">
                  <c:v>7.74</c:v>
                </c:pt>
                <c:pt idx="106">
                  <c:v>7.21</c:v>
                </c:pt>
                <c:pt idx="107">
                  <c:v>7.96</c:v>
                </c:pt>
                <c:pt idx="108">
                  <c:v>9.1</c:v>
                </c:pt>
                <c:pt idx="109">
                  <c:v>10.8</c:v>
                </c:pt>
                <c:pt idx="110">
                  <c:v>12.57</c:v>
                </c:pt>
                <c:pt idx="111">
                  <c:v>14.59</c:v>
                </c:pt>
                <c:pt idx="112">
                  <c:v>10.46</c:v>
                </c:pt>
                <c:pt idx="113">
                  <c:v>11.67</c:v>
                </c:pt>
                <c:pt idx="114">
                  <c:v>11.38</c:v>
                </c:pt>
                <c:pt idx="115">
                  <c:v>9.19</c:v>
                </c:pt>
                <c:pt idx="116">
                  <c:v>7.08</c:v>
                </c:pt>
                <c:pt idx="117">
                  <c:v>8.67</c:v>
                </c:pt>
                <c:pt idx="118">
                  <c:v>9.09</c:v>
                </c:pt>
                <c:pt idx="119">
                  <c:v>8.2100000000000009</c:v>
                </c:pt>
                <c:pt idx="120">
                  <c:v>8.09</c:v>
                </c:pt>
                <c:pt idx="121">
                  <c:v>7.03</c:v>
                </c:pt>
                <c:pt idx="122">
                  <c:v>6.6</c:v>
                </c:pt>
                <c:pt idx="123">
                  <c:v>5.75</c:v>
                </c:pt>
                <c:pt idx="124">
                  <c:v>7.78</c:v>
                </c:pt>
                <c:pt idx="125">
                  <c:v>5.65</c:v>
                </c:pt>
                <c:pt idx="126">
                  <c:v>6.58</c:v>
                </c:pt>
                <c:pt idx="127">
                  <c:v>5.54</c:v>
                </c:pt>
                <c:pt idx="128">
                  <c:v>4.72</c:v>
                </c:pt>
                <c:pt idx="129">
                  <c:v>6.66</c:v>
                </c:pt>
                <c:pt idx="130">
                  <c:v>5.16</c:v>
                </c:pt>
                <c:pt idx="131">
                  <c:v>5.04</c:v>
                </c:pt>
                <c:pt idx="132">
                  <c:v>4.05</c:v>
                </c:pt>
                <c:pt idx="133">
                  <c:v>4.1500000000000004</c:v>
                </c:pt>
                <c:pt idx="134">
                  <c:v>4.22</c:v>
                </c:pt>
                <c:pt idx="135">
                  <c:v>4.42</c:v>
                </c:pt>
                <c:pt idx="136">
                  <c:v>4.76</c:v>
                </c:pt>
                <c:pt idx="137">
                  <c:v>3.74</c:v>
                </c:pt>
                <c:pt idx="138">
                  <c:v>2.52</c:v>
                </c:pt>
                <c:pt idx="139">
                  <c:v>3.73</c:v>
                </c:pt>
                <c:pt idx="140">
                  <c:v>3.39</c:v>
                </c:pt>
                <c:pt idx="141">
                  <c:v>1.97</c:v>
                </c:pt>
                <c:pt idx="142">
                  <c:v>1.91</c:v>
                </c:pt>
                <c:pt idx="143">
                  <c:v>2.86</c:v>
                </c:pt>
                <c:pt idx="144">
                  <c:v>1.88</c:v>
                </c:pt>
                <c:pt idx="145">
                  <c:v>1.91</c:v>
                </c:pt>
                <c:pt idx="146">
                  <c:v>2.29</c:v>
                </c:pt>
                <c:pt idx="147">
                  <c:v>2.8</c:v>
                </c:pt>
                <c:pt idx="148">
                  <c:v>2.29</c:v>
                </c:pt>
                <c:pt idx="149">
                  <c:v>1.07</c:v>
                </c:pt>
                <c:pt idx="150">
                  <c:v>1.33</c:v>
                </c:pt>
              </c:numCache>
            </c:numRef>
          </c:val>
          <c:smooth val="0"/>
          <c:extLst>
            <c:ext xmlns:c16="http://schemas.microsoft.com/office/drawing/2014/chart" uri="{C3380CC4-5D6E-409C-BE32-E72D297353CC}">
              <c16:uniqueId val="{00000000-547E-41C1-8500-8D8D4D534BD4}"/>
            </c:ext>
          </c:extLst>
        </c:ser>
        <c:dLbls>
          <c:showLegendKey val="0"/>
          <c:showVal val="0"/>
          <c:showCatName val="0"/>
          <c:showSerName val="0"/>
          <c:showPercent val="0"/>
          <c:showBubbleSize val="0"/>
        </c:dLbls>
        <c:smooth val="0"/>
        <c:axId val="2059542943"/>
        <c:axId val="2112512175"/>
      </c:lineChart>
      <c:catAx>
        <c:axId val="2059542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2512175"/>
        <c:crosses val="autoZero"/>
        <c:auto val="1"/>
        <c:lblAlgn val="ctr"/>
        <c:lblOffset val="100"/>
        <c:noMultiLvlLbl val="0"/>
      </c:catAx>
      <c:valAx>
        <c:axId val="2112512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9542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U.S. Treasury Yield Curve</a:t>
            </a:r>
          </a:p>
        </c:rich>
      </c:tx>
      <c:layout>
        <c:manualLayout>
          <c:xMode val="edge"/>
          <c:yMode val="edge"/>
          <c:x val="0.30429855643044618"/>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Sheet1!$A$3</c:f>
              <c:strCache>
                <c:ptCount val="1"/>
                <c:pt idx="0">
                  <c:v>9/3/2019</c:v>
                </c:pt>
              </c:strCache>
            </c:strRef>
          </c:tx>
          <c:spPr>
            <a:ln w="38100" cap="rnd">
              <a:solidFill>
                <a:schemeClr val="accent6"/>
              </a:solidFill>
              <a:round/>
            </a:ln>
            <a:effectLst/>
          </c:spPr>
          <c:marker>
            <c:symbol val="none"/>
          </c:marker>
          <c:dPt>
            <c:idx val="7"/>
            <c:marker>
              <c:symbol val="none"/>
            </c:marker>
            <c:bubble3D val="0"/>
            <c:extLst>
              <c:ext xmlns:c16="http://schemas.microsoft.com/office/drawing/2014/chart" uri="{C3380CC4-5D6E-409C-BE32-E72D297353CC}">
                <c16:uniqueId val="{00000000-BADE-4CC5-8756-D84BF8CC924B}"/>
              </c:ext>
            </c:extLst>
          </c:dPt>
          <c:cat>
            <c:strRef>
              <c:f>Sheet1!$B$1:$I$1</c:f>
              <c:strCache>
                <c:ptCount val="8"/>
                <c:pt idx="0">
                  <c:v>3M</c:v>
                </c:pt>
                <c:pt idx="1">
                  <c:v>6M</c:v>
                </c:pt>
                <c:pt idx="2">
                  <c:v>1Y</c:v>
                </c:pt>
                <c:pt idx="3">
                  <c:v>2Y</c:v>
                </c:pt>
                <c:pt idx="4">
                  <c:v>3Y</c:v>
                </c:pt>
                <c:pt idx="5">
                  <c:v>5Y</c:v>
                </c:pt>
                <c:pt idx="6">
                  <c:v>7Y</c:v>
                </c:pt>
                <c:pt idx="7">
                  <c:v>10Y</c:v>
                </c:pt>
              </c:strCache>
            </c:strRef>
          </c:cat>
          <c:val>
            <c:numRef>
              <c:f>Sheet1!$B$3:$I$3</c:f>
              <c:numCache>
                <c:formatCode>0.00%</c:formatCode>
                <c:ptCount val="8"/>
                <c:pt idx="0">
                  <c:v>1.9800000000000002E-2</c:v>
                </c:pt>
                <c:pt idx="1">
                  <c:v>1.8800000000000001E-2</c:v>
                </c:pt>
                <c:pt idx="2">
                  <c:v>1.72E-2</c:v>
                </c:pt>
                <c:pt idx="3">
                  <c:v>1.47E-2</c:v>
                </c:pt>
                <c:pt idx="4">
                  <c:v>1.38E-2</c:v>
                </c:pt>
                <c:pt idx="5">
                  <c:v>1.35E-2</c:v>
                </c:pt>
                <c:pt idx="6">
                  <c:v>1.4200000000000001E-2</c:v>
                </c:pt>
                <c:pt idx="7">
                  <c:v>1.47E-2</c:v>
                </c:pt>
              </c:numCache>
            </c:numRef>
          </c:val>
          <c:smooth val="0"/>
          <c:extLst>
            <c:ext xmlns:c16="http://schemas.microsoft.com/office/drawing/2014/chart" uri="{C3380CC4-5D6E-409C-BE32-E72D297353CC}">
              <c16:uniqueId val="{00000001-BADE-4CC5-8756-D84BF8CC924B}"/>
            </c:ext>
          </c:extLst>
        </c:ser>
        <c:ser>
          <c:idx val="1"/>
          <c:order val="1"/>
          <c:tx>
            <c:strRef>
              <c:f>Sheet1!$A$4</c:f>
              <c:strCache>
                <c:ptCount val="1"/>
                <c:pt idx="0">
                  <c:v>7/27/2020</c:v>
                </c:pt>
              </c:strCache>
            </c:strRef>
          </c:tx>
          <c:spPr>
            <a:ln w="38100" cap="rnd">
              <a:solidFill>
                <a:schemeClr val="accent2"/>
              </a:solidFill>
              <a:round/>
            </a:ln>
            <a:effectLst/>
          </c:spPr>
          <c:marker>
            <c:symbol val="none"/>
          </c:marker>
          <c:cat>
            <c:strRef>
              <c:f>Sheet1!$B$1:$I$1</c:f>
              <c:strCache>
                <c:ptCount val="8"/>
                <c:pt idx="0">
                  <c:v>3M</c:v>
                </c:pt>
                <c:pt idx="1">
                  <c:v>6M</c:v>
                </c:pt>
                <c:pt idx="2">
                  <c:v>1Y</c:v>
                </c:pt>
                <c:pt idx="3">
                  <c:v>2Y</c:v>
                </c:pt>
                <c:pt idx="4">
                  <c:v>3Y</c:v>
                </c:pt>
                <c:pt idx="5">
                  <c:v>5Y</c:v>
                </c:pt>
                <c:pt idx="6">
                  <c:v>7Y</c:v>
                </c:pt>
                <c:pt idx="7">
                  <c:v>10Y</c:v>
                </c:pt>
              </c:strCache>
            </c:strRef>
          </c:cat>
          <c:val>
            <c:numRef>
              <c:f>Sheet1!$B$4:$I$4</c:f>
              <c:numCache>
                <c:formatCode>0.00%</c:formatCode>
                <c:ptCount val="8"/>
                <c:pt idx="0">
                  <c:v>1.1000000000000001E-3</c:v>
                </c:pt>
                <c:pt idx="1">
                  <c:v>1.4E-3</c:v>
                </c:pt>
                <c:pt idx="2">
                  <c:v>1.4E-3</c:v>
                </c:pt>
                <c:pt idx="3">
                  <c:v>1.5E-3</c:v>
                </c:pt>
                <c:pt idx="4">
                  <c:v>1.8E-3</c:v>
                </c:pt>
                <c:pt idx="5">
                  <c:v>3.0000000000000001E-3</c:v>
                </c:pt>
                <c:pt idx="6">
                  <c:v>4.5999999999999999E-3</c:v>
                </c:pt>
                <c:pt idx="7">
                  <c:v>6.1999999999999998E-3</c:v>
                </c:pt>
              </c:numCache>
            </c:numRef>
          </c:val>
          <c:smooth val="0"/>
          <c:extLst>
            <c:ext xmlns:c16="http://schemas.microsoft.com/office/drawing/2014/chart" uri="{C3380CC4-5D6E-409C-BE32-E72D297353CC}">
              <c16:uniqueId val="{00000002-BADE-4CC5-8756-D84BF8CC924B}"/>
            </c:ext>
          </c:extLst>
        </c:ser>
        <c:ser>
          <c:idx val="2"/>
          <c:order val="2"/>
          <c:tx>
            <c:strRef>
              <c:f>Sheet1!$A$5</c:f>
              <c:strCache>
                <c:ptCount val="1"/>
                <c:pt idx="0">
                  <c:v>6/11/2021</c:v>
                </c:pt>
              </c:strCache>
            </c:strRef>
          </c:tx>
          <c:spPr>
            <a:ln w="38100" cap="rnd">
              <a:solidFill>
                <a:schemeClr val="accent3"/>
              </a:solidFill>
              <a:round/>
            </a:ln>
            <a:effectLst/>
          </c:spPr>
          <c:marker>
            <c:symbol val="none"/>
          </c:marker>
          <c:cat>
            <c:strRef>
              <c:f>Sheet1!$B$1:$I$1</c:f>
              <c:strCache>
                <c:ptCount val="8"/>
                <c:pt idx="0">
                  <c:v>3M</c:v>
                </c:pt>
                <c:pt idx="1">
                  <c:v>6M</c:v>
                </c:pt>
                <c:pt idx="2">
                  <c:v>1Y</c:v>
                </c:pt>
                <c:pt idx="3">
                  <c:v>2Y</c:v>
                </c:pt>
                <c:pt idx="4">
                  <c:v>3Y</c:v>
                </c:pt>
                <c:pt idx="5">
                  <c:v>5Y</c:v>
                </c:pt>
                <c:pt idx="6">
                  <c:v>7Y</c:v>
                </c:pt>
                <c:pt idx="7">
                  <c:v>10Y</c:v>
                </c:pt>
              </c:strCache>
            </c:strRef>
          </c:cat>
          <c:val>
            <c:numRef>
              <c:f>Sheet1!$B$5:$I$5</c:f>
              <c:numCache>
                <c:formatCode>0.00%</c:formatCode>
                <c:ptCount val="8"/>
                <c:pt idx="0">
                  <c:v>2.9999999999999997E-4</c:v>
                </c:pt>
                <c:pt idx="1">
                  <c:v>4.0000000000000002E-4</c:v>
                </c:pt>
                <c:pt idx="2">
                  <c:v>5.0000000000000001E-4</c:v>
                </c:pt>
                <c:pt idx="3">
                  <c:v>1.6000000000000001E-3</c:v>
                </c:pt>
                <c:pt idx="4">
                  <c:v>3.0999999999999999E-3</c:v>
                </c:pt>
                <c:pt idx="5">
                  <c:v>7.6E-3</c:v>
                </c:pt>
                <c:pt idx="6">
                  <c:v>1.1599999999999999E-2</c:v>
                </c:pt>
                <c:pt idx="7">
                  <c:v>1.47E-2</c:v>
                </c:pt>
              </c:numCache>
            </c:numRef>
          </c:val>
          <c:smooth val="0"/>
          <c:extLst>
            <c:ext xmlns:c16="http://schemas.microsoft.com/office/drawing/2014/chart" uri="{C3380CC4-5D6E-409C-BE32-E72D297353CC}">
              <c16:uniqueId val="{00000003-BADE-4CC5-8756-D84BF8CC924B}"/>
            </c:ext>
          </c:extLst>
        </c:ser>
        <c:ser>
          <c:idx val="3"/>
          <c:order val="3"/>
          <c:tx>
            <c:strRef>
              <c:f>Sheet1!$A$6</c:f>
              <c:strCache>
                <c:ptCount val="1"/>
                <c:pt idx="0">
                  <c:v>7/15/2022</c:v>
                </c:pt>
              </c:strCache>
            </c:strRef>
          </c:tx>
          <c:spPr>
            <a:ln w="38100" cap="rnd">
              <a:solidFill>
                <a:schemeClr val="accent4"/>
              </a:solidFill>
              <a:round/>
            </a:ln>
            <a:effectLst/>
          </c:spPr>
          <c:marker>
            <c:symbol val="none"/>
          </c:marker>
          <c:cat>
            <c:strRef>
              <c:f>Sheet1!$B$1:$I$1</c:f>
              <c:strCache>
                <c:ptCount val="8"/>
                <c:pt idx="0">
                  <c:v>3M</c:v>
                </c:pt>
                <c:pt idx="1">
                  <c:v>6M</c:v>
                </c:pt>
                <c:pt idx="2">
                  <c:v>1Y</c:v>
                </c:pt>
                <c:pt idx="3">
                  <c:v>2Y</c:v>
                </c:pt>
                <c:pt idx="4">
                  <c:v>3Y</c:v>
                </c:pt>
                <c:pt idx="5">
                  <c:v>5Y</c:v>
                </c:pt>
                <c:pt idx="6">
                  <c:v>7Y</c:v>
                </c:pt>
                <c:pt idx="7">
                  <c:v>10Y</c:v>
                </c:pt>
              </c:strCache>
            </c:strRef>
          </c:cat>
          <c:val>
            <c:numRef>
              <c:f>Sheet1!$B$6:$I$6</c:f>
              <c:numCache>
                <c:formatCode>0.00%</c:formatCode>
                <c:ptCount val="8"/>
                <c:pt idx="0">
                  <c:v>2.29E-2</c:v>
                </c:pt>
                <c:pt idx="1">
                  <c:v>2.8400000000000002E-2</c:v>
                </c:pt>
                <c:pt idx="2">
                  <c:v>3.1E-2</c:v>
                </c:pt>
                <c:pt idx="3">
                  <c:v>3.1199999999999999E-2</c:v>
                </c:pt>
                <c:pt idx="4">
                  <c:v>3.1399999999999997E-2</c:v>
                </c:pt>
                <c:pt idx="5">
                  <c:v>3.04E-2</c:v>
                </c:pt>
                <c:pt idx="6">
                  <c:v>3.0200000000000001E-2</c:v>
                </c:pt>
                <c:pt idx="7">
                  <c:v>2.93E-2</c:v>
                </c:pt>
              </c:numCache>
            </c:numRef>
          </c:val>
          <c:smooth val="0"/>
          <c:extLst>
            <c:ext xmlns:c16="http://schemas.microsoft.com/office/drawing/2014/chart" uri="{C3380CC4-5D6E-409C-BE32-E72D297353CC}">
              <c16:uniqueId val="{00000004-BADE-4CC5-8756-D84BF8CC924B}"/>
            </c:ext>
          </c:extLst>
        </c:ser>
        <c:dLbls>
          <c:showLegendKey val="0"/>
          <c:showVal val="0"/>
          <c:showCatName val="0"/>
          <c:showSerName val="0"/>
          <c:showPercent val="0"/>
          <c:showBubbleSize val="0"/>
        </c:dLbls>
        <c:smooth val="0"/>
        <c:axId val="880152384"/>
        <c:axId val="1090471344"/>
      </c:lineChart>
      <c:catAx>
        <c:axId val="88015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90471344"/>
        <c:crosses val="autoZero"/>
        <c:auto val="1"/>
        <c:lblAlgn val="ctr"/>
        <c:lblOffset val="100"/>
        <c:noMultiLvlLbl val="0"/>
      </c:catAx>
      <c:valAx>
        <c:axId val="10904713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01523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0.04057</cdr:x>
      <cdr:y>0.61736</cdr:y>
    </cdr:from>
    <cdr:to>
      <cdr:x>0.23601</cdr:x>
      <cdr:y>0.75487</cdr:y>
    </cdr:to>
    <cdr:cxnSp macro="">
      <cdr:nvCxnSpPr>
        <cdr:cNvPr id="2" name="Straight Arrow Connector 1">
          <a:extLst xmlns:a="http://schemas.openxmlformats.org/drawingml/2006/main">
            <a:ext uri="{FF2B5EF4-FFF2-40B4-BE49-F238E27FC236}">
              <a16:creationId xmlns:a16="http://schemas.microsoft.com/office/drawing/2014/main" id="{EE14D258-5BAA-4366-A01E-7C4340B095CF}"/>
            </a:ext>
          </a:extLst>
        </cdr:cNvPr>
        <cdr:cNvCxnSpPr/>
      </cdr:nvCxnSpPr>
      <cdr:spPr>
        <a:xfrm xmlns:a="http://schemas.openxmlformats.org/drawingml/2006/main">
          <a:off x="343645" y="3700681"/>
          <a:ext cx="1655553" cy="824290"/>
        </a:xfrm>
        <a:prstGeom xmlns:a="http://schemas.openxmlformats.org/drawingml/2006/main" prst="straightConnector1">
          <a:avLst/>
        </a:prstGeom>
        <a:ln xmlns:a="http://schemas.openxmlformats.org/drawingml/2006/main" w="44450">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0.23124</cdr:x>
      <cdr:y>0.65205</cdr:y>
    </cdr:from>
    <cdr:to>
      <cdr:x>0.3664</cdr:x>
      <cdr:y>0.75214</cdr:y>
    </cdr:to>
    <cdr:cxnSp macro="">
      <cdr:nvCxnSpPr>
        <cdr:cNvPr id="4" name="Straight Arrow Connector 3">
          <a:extLst xmlns:a="http://schemas.openxmlformats.org/drawingml/2006/main">
            <a:ext uri="{FF2B5EF4-FFF2-40B4-BE49-F238E27FC236}">
              <a16:creationId xmlns:a16="http://schemas.microsoft.com/office/drawing/2014/main" id="{EE14D258-5BAA-4366-A01E-7C4340B095CF}"/>
            </a:ext>
          </a:extLst>
        </cdr:cNvPr>
        <cdr:cNvCxnSpPr/>
      </cdr:nvCxnSpPr>
      <cdr:spPr>
        <a:xfrm xmlns:a="http://schemas.openxmlformats.org/drawingml/2006/main" flipV="1">
          <a:off x="1958779" y="3908671"/>
          <a:ext cx="1144927" cy="599979"/>
        </a:xfrm>
        <a:prstGeom xmlns:a="http://schemas.openxmlformats.org/drawingml/2006/main" prst="straightConnector1">
          <a:avLst/>
        </a:prstGeom>
        <a:ln xmlns:a="http://schemas.openxmlformats.org/drawingml/2006/main" w="44450">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0.03412</cdr:x>
      <cdr:y>0.84069</cdr:y>
    </cdr:from>
    <cdr:to>
      <cdr:x>0.76699</cdr:x>
      <cdr:y>0.90335</cdr:y>
    </cdr:to>
    <cdr:sp macro="" textlink="">
      <cdr:nvSpPr>
        <cdr:cNvPr id="6" name="TextBox 5">
          <a:extLst xmlns:a="http://schemas.openxmlformats.org/drawingml/2006/main">
            <a:ext uri="{FF2B5EF4-FFF2-40B4-BE49-F238E27FC236}">
              <a16:creationId xmlns:a16="http://schemas.microsoft.com/office/drawing/2014/main" id="{97C4AF10-C48F-476F-88D6-88A58FE5BE1A}"/>
            </a:ext>
          </a:extLst>
        </cdr:cNvPr>
        <cdr:cNvSpPr txBox="1"/>
      </cdr:nvSpPr>
      <cdr:spPr>
        <a:xfrm xmlns:a="http://schemas.openxmlformats.org/drawingml/2006/main">
          <a:off x="289033" y="5039422"/>
          <a:ext cx="6208069" cy="3756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t>U.S.</a:t>
          </a:r>
          <a:r>
            <a:rPr lang="en-US" sz="1400" baseline="0" dirty="0"/>
            <a:t> Treasury 10 Year Bond Yield, Source: Robert Shiller, Yale University</a:t>
          </a:r>
          <a:endParaRPr 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1C5944C9-5409-4044-BC51-44AD520F413F}" type="datetimeFigureOut">
              <a:rPr lang="en-US" smtClean="0"/>
              <a:pPr/>
              <a:t>7/15/2022</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CEE0FF0E-1263-443C-BCA8-570090233D2A}" type="slidenum">
              <a:rPr lang="en-US" smtClean="0"/>
              <a:pPr/>
              <a:t>‹#›</a:t>
            </a:fld>
            <a:endParaRPr lang="en-US" dirty="0"/>
          </a:p>
        </p:txBody>
      </p:sp>
    </p:spTree>
    <p:extLst>
      <p:ext uri="{BB962C8B-B14F-4D97-AF65-F5344CB8AC3E}">
        <p14:creationId xmlns:p14="http://schemas.microsoft.com/office/powerpoint/2010/main" val="316495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idx="1"/>
          </p:nvPr>
        </p:nvSpPr>
        <p:spPr>
          <a:xfrm>
            <a:off x="4022485" y="0"/>
            <a:ext cx="3078383" cy="471348"/>
          </a:xfrm>
          <a:prstGeom prst="rect">
            <a:avLst/>
          </a:prstGeom>
        </p:spPr>
        <p:txBody>
          <a:bodyPr vert="horz" lIns="92464" tIns="46232" rIns="92464" bIns="46232" rtlCol="0"/>
          <a:lstStyle>
            <a:lvl1pPr algn="r">
              <a:defRPr sz="1200"/>
            </a:lvl1pPr>
          </a:lstStyle>
          <a:p>
            <a:fld id="{A2DBF85A-7A46-4870-8203-2A3D96540C11}" type="datetimeFigureOut">
              <a:rPr lang="en-US" smtClean="0"/>
              <a:t>7/15/2022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2464" tIns="46232" rIns="92464" bIns="46232" rtlCol="0" anchor="ctr"/>
          <a:lstStyle/>
          <a:p>
            <a:endParaRPr lang="en-US" dirty="0"/>
          </a:p>
        </p:txBody>
      </p:sp>
      <p:sp>
        <p:nvSpPr>
          <p:cNvPr id="5" name="Notes Placeholder 4"/>
          <p:cNvSpPr>
            <a:spLocks noGrp="1"/>
          </p:cNvSpPr>
          <p:nvPr>
            <p:ph type="body" sz="quarter" idx="3"/>
          </p:nvPr>
        </p:nvSpPr>
        <p:spPr>
          <a:xfrm>
            <a:off x="710891" y="4517883"/>
            <a:ext cx="5680693" cy="3697033"/>
          </a:xfrm>
          <a:prstGeom prst="rect">
            <a:avLst/>
          </a:prstGeom>
        </p:spPr>
        <p:txBody>
          <a:bodyPr vert="horz" lIns="92464" tIns="46232" rIns="92464" bIns="462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485" y="8917128"/>
            <a:ext cx="3078383" cy="471348"/>
          </a:xfrm>
          <a:prstGeom prst="rect">
            <a:avLst/>
          </a:prstGeom>
        </p:spPr>
        <p:txBody>
          <a:bodyPr vert="horz" lIns="92464" tIns="46232" rIns="92464" bIns="46232" rtlCol="0" anchor="b"/>
          <a:lstStyle>
            <a:lvl1pPr algn="r">
              <a:defRPr sz="1200"/>
            </a:lvl1pPr>
          </a:lstStyle>
          <a:p>
            <a:fld id="{D6452178-4BE9-4E3D-9885-1865A44434F8}" type="slidenum">
              <a:rPr lang="en-US" smtClean="0"/>
              <a:t>‹#›</a:t>
            </a:fld>
            <a:endParaRPr lang="en-US" dirty="0"/>
          </a:p>
        </p:txBody>
      </p:sp>
    </p:spTree>
    <p:extLst>
      <p:ext uri="{BB962C8B-B14F-4D97-AF65-F5344CB8AC3E}">
        <p14:creationId xmlns:p14="http://schemas.microsoft.com/office/powerpoint/2010/main" val="3933654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a:t>
            </a:fld>
            <a:endParaRPr lang="en-US" dirty="0"/>
          </a:p>
        </p:txBody>
      </p:sp>
    </p:spTree>
    <p:extLst>
      <p:ext uri="{BB962C8B-B14F-4D97-AF65-F5344CB8AC3E}">
        <p14:creationId xmlns:p14="http://schemas.microsoft.com/office/powerpoint/2010/main" val="2091818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12</a:t>
            </a:fld>
            <a:endParaRPr lang="en-US" dirty="0"/>
          </a:p>
        </p:txBody>
      </p:sp>
    </p:spTree>
    <p:extLst>
      <p:ext uri="{BB962C8B-B14F-4D97-AF65-F5344CB8AC3E}">
        <p14:creationId xmlns:p14="http://schemas.microsoft.com/office/powerpoint/2010/main" val="1968050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13</a:t>
            </a:fld>
            <a:endParaRPr lang="en-US" dirty="0"/>
          </a:p>
        </p:txBody>
      </p:sp>
    </p:spTree>
    <p:extLst>
      <p:ext uri="{BB962C8B-B14F-4D97-AF65-F5344CB8AC3E}">
        <p14:creationId xmlns:p14="http://schemas.microsoft.com/office/powerpoint/2010/main" val="1757942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14</a:t>
            </a:fld>
            <a:endParaRPr lang="en-US" dirty="0"/>
          </a:p>
        </p:txBody>
      </p:sp>
    </p:spTree>
    <p:extLst>
      <p:ext uri="{BB962C8B-B14F-4D97-AF65-F5344CB8AC3E}">
        <p14:creationId xmlns:p14="http://schemas.microsoft.com/office/powerpoint/2010/main" val="2128666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the key takeaway today is that, per GASB 72, investments must be reported at “Fair Value”</a:t>
            </a:r>
          </a:p>
          <a:p>
            <a:r>
              <a:rPr lang="en-US" dirty="0"/>
              <a:t>Remember in the audit opinion the statement that “These financial statements materially reflect the financial position of the unit at June 30”. To do this, the value of the investments presented in the financial statements must be reflective of their true market value.</a:t>
            </a:r>
          </a:p>
          <a:p>
            <a:r>
              <a:rPr lang="en-US" dirty="0"/>
              <a:t>On financial statements and for budget it is just as if you sell your portfolio at June 30 and repurchase it on July 1</a:t>
            </a:r>
          </a:p>
          <a:p>
            <a:r>
              <a:rPr lang="en-US" dirty="0"/>
              <a:t>How you do this on a practical basis will vary.</a:t>
            </a:r>
          </a:p>
          <a:p>
            <a:r>
              <a:rPr lang="en-US" dirty="0"/>
              <a:t>And, there are exceptions to this and we will discuss some of those today. </a:t>
            </a:r>
          </a:p>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16</a:t>
            </a:fld>
            <a:endParaRPr lang="en-US" dirty="0"/>
          </a:p>
        </p:txBody>
      </p:sp>
    </p:spTree>
    <p:extLst>
      <p:ext uri="{BB962C8B-B14F-4D97-AF65-F5344CB8AC3E}">
        <p14:creationId xmlns:p14="http://schemas.microsoft.com/office/powerpoint/2010/main" val="42828025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we all hate the GASB. So, keep in mind, I am just explaining what their rational was in requiring Fair Value reporting. </a:t>
            </a:r>
          </a:p>
          <a:p>
            <a:endParaRPr lang="en-US" dirty="0"/>
          </a:p>
          <a:p>
            <a:r>
              <a:rPr lang="en-US" dirty="0"/>
              <a:t>Here are a few quotes from the GASB’s No. Statement 31 Basis for Conclusions to explain their reasoning behind Fair Value reporting.</a:t>
            </a:r>
          </a:p>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17</a:t>
            </a:fld>
            <a:endParaRPr lang="en-US" dirty="0"/>
          </a:p>
        </p:txBody>
      </p:sp>
    </p:spTree>
    <p:extLst>
      <p:ext uri="{BB962C8B-B14F-4D97-AF65-F5344CB8AC3E}">
        <p14:creationId xmlns:p14="http://schemas.microsoft.com/office/powerpoint/2010/main" val="267325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Exceptions to Fair Value:</a:t>
            </a:r>
          </a:p>
          <a:p>
            <a:pPr marL="171450" indent="-171450">
              <a:buFont typeface="Arial" panose="020B0604020202020204" pitchFamily="34" charset="0"/>
              <a:buChar char="•"/>
            </a:pPr>
            <a:r>
              <a:rPr lang="en-US" dirty="0"/>
              <a:t>Depository accounts may use cost; </a:t>
            </a:r>
          </a:p>
          <a:p>
            <a:pPr marL="171450" indent="-171450">
              <a:buFont typeface="Arial" panose="020B0604020202020204" pitchFamily="34" charset="0"/>
              <a:buChar char="•"/>
            </a:pPr>
            <a:r>
              <a:rPr lang="en-US" dirty="0"/>
              <a:t>Other limited exceptions for other short-term money market instruments (CP, UST less than 12 months when purchased) may be accounted for at fair value </a:t>
            </a:r>
            <a:r>
              <a:rPr lang="en-US" u="sng" dirty="0"/>
              <a:t>or</a:t>
            </a:r>
            <a:r>
              <a:rPr lang="en-US" dirty="0"/>
              <a:t> amortized cost. </a:t>
            </a:r>
          </a:p>
          <a:p>
            <a:pPr marL="171450" indent="-171450">
              <a:buFont typeface="Arial" panose="020B0604020202020204" pitchFamily="34" charset="0"/>
              <a:buChar char="•"/>
            </a:pPr>
            <a:r>
              <a:rPr lang="en-US" dirty="0"/>
              <a:t>There are also limited exceptions that apply to investment pools.</a:t>
            </a:r>
          </a:p>
          <a:p>
            <a:pPr marL="171450" indent="-171450">
              <a:buFont typeface="Arial" panose="020B0604020202020204" pitchFamily="34" charset="0"/>
              <a:buChar char="•"/>
            </a:pPr>
            <a:r>
              <a:rPr lang="en-US" dirty="0"/>
              <a:t>That being said, tor investments with maturities longer than one year, you must adjust your book to fair value at June 30</a:t>
            </a:r>
          </a:p>
        </p:txBody>
      </p:sp>
      <p:sp>
        <p:nvSpPr>
          <p:cNvPr id="4" name="Slide Number Placeholder 3"/>
          <p:cNvSpPr>
            <a:spLocks noGrp="1"/>
          </p:cNvSpPr>
          <p:nvPr>
            <p:ph type="sldNum" sz="quarter" idx="5"/>
          </p:nvPr>
        </p:nvSpPr>
        <p:spPr/>
        <p:txBody>
          <a:bodyPr/>
          <a:lstStyle/>
          <a:p>
            <a:fld id="{D6452178-4BE9-4E3D-9885-1865A44434F8}" type="slidenum">
              <a:rPr lang="en-US" smtClean="0"/>
              <a:t>18</a:t>
            </a:fld>
            <a:endParaRPr lang="en-US" dirty="0"/>
          </a:p>
        </p:txBody>
      </p:sp>
    </p:spTree>
    <p:extLst>
      <p:ext uri="{BB962C8B-B14F-4D97-AF65-F5344CB8AC3E}">
        <p14:creationId xmlns:p14="http://schemas.microsoft.com/office/powerpoint/2010/main" val="130537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20</a:t>
            </a:fld>
            <a:endParaRPr lang="en-US" dirty="0"/>
          </a:p>
        </p:txBody>
      </p:sp>
    </p:spTree>
    <p:extLst>
      <p:ext uri="{BB962C8B-B14F-4D97-AF65-F5344CB8AC3E}">
        <p14:creationId xmlns:p14="http://schemas.microsoft.com/office/powerpoint/2010/main" val="1509266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21</a:t>
            </a:fld>
            <a:endParaRPr lang="en-US" dirty="0"/>
          </a:p>
        </p:txBody>
      </p:sp>
    </p:spTree>
    <p:extLst>
      <p:ext uri="{BB962C8B-B14F-4D97-AF65-F5344CB8AC3E}">
        <p14:creationId xmlns:p14="http://schemas.microsoft.com/office/powerpoint/2010/main" val="2996456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22</a:t>
            </a:fld>
            <a:endParaRPr lang="en-US" dirty="0"/>
          </a:p>
        </p:txBody>
      </p:sp>
    </p:spTree>
    <p:extLst>
      <p:ext uri="{BB962C8B-B14F-4D97-AF65-F5344CB8AC3E}">
        <p14:creationId xmlns:p14="http://schemas.microsoft.com/office/powerpoint/2010/main" val="2405129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the next 3 slides </a:t>
            </a:r>
          </a:p>
          <a:p>
            <a:endParaRPr lang="en-US" dirty="0"/>
          </a:p>
          <a:p>
            <a:r>
              <a:rPr lang="en-US" dirty="0"/>
              <a:t>Things to keep in mind - Back to Fair Value discussion</a:t>
            </a:r>
          </a:p>
        </p:txBody>
      </p:sp>
      <p:sp>
        <p:nvSpPr>
          <p:cNvPr id="4" name="Slide Number Placeholder 3"/>
          <p:cNvSpPr>
            <a:spLocks noGrp="1"/>
          </p:cNvSpPr>
          <p:nvPr>
            <p:ph type="sldNum" sz="quarter" idx="5"/>
          </p:nvPr>
        </p:nvSpPr>
        <p:spPr/>
        <p:txBody>
          <a:bodyPr/>
          <a:lstStyle/>
          <a:p>
            <a:fld id="{D6452178-4BE9-4E3D-9885-1865A44434F8}" type="slidenum">
              <a:rPr lang="en-US" smtClean="0"/>
              <a:t>27</a:t>
            </a:fld>
            <a:endParaRPr lang="en-US" dirty="0"/>
          </a:p>
        </p:txBody>
      </p:sp>
    </p:spTree>
    <p:extLst>
      <p:ext uri="{BB962C8B-B14F-4D97-AF65-F5344CB8AC3E}">
        <p14:creationId xmlns:p14="http://schemas.microsoft.com/office/powerpoint/2010/main" val="4195768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3</a:t>
            </a:fld>
            <a:endParaRPr lang="en-US" dirty="0"/>
          </a:p>
        </p:txBody>
      </p:sp>
    </p:spTree>
    <p:extLst>
      <p:ext uri="{BB962C8B-B14F-4D97-AF65-F5344CB8AC3E}">
        <p14:creationId xmlns:p14="http://schemas.microsoft.com/office/powerpoint/2010/main" val="22081995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one such extension </a:t>
            </a:r>
          </a:p>
          <a:p>
            <a:r>
              <a:rPr lang="en-US" dirty="0"/>
              <a:t>This was an investment recommended to local governments last September by an out-of-state broker</a:t>
            </a:r>
          </a:p>
        </p:txBody>
      </p:sp>
      <p:sp>
        <p:nvSpPr>
          <p:cNvPr id="4" name="Slide Number Placeholder 3"/>
          <p:cNvSpPr>
            <a:spLocks noGrp="1"/>
          </p:cNvSpPr>
          <p:nvPr>
            <p:ph type="sldNum" sz="quarter" idx="5"/>
          </p:nvPr>
        </p:nvSpPr>
        <p:spPr/>
        <p:txBody>
          <a:bodyPr/>
          <a:lstStyle/>
          <a:p>
            <a:fld id="{D6452178-4BE9-4E3D-9885-1865A44434F8}" type="slidenum">
              <a:rPr lang="en-US" smtClean="0"/>
              <a:t>28</a:t>
            </a:fld>
            <a:endParaRPr lang="en-US" dirty="0"/>
          </a:p>
        </p:txBody>
      </p:sp>
    </p:spTree>
    <p:extLst>
      <p:ext uri="{BB962C8B-B14F-4D97-AF65-F5344CB8AC3E}">
        <p14:creationId xmlns:p14="http://schemas.microsoft.com/office/powerpoint/2010/main" val="21361641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requirement from the GASB can be very harsh, particularly in a rising rate environment like this year. For many units, this will wipe out all of their investment income for the fiscal year. </a:t>
            </a:r>
          </a:p>
          <a:p>
            <a:br>
              <a:rPr lang="en-US" dirty="0"/>
            </a:br>
            <a:r>
              <a:rPr lang="en-US" dirty="0"/>
              <a:t>One option allowed by the GASB is to show the detail on the face of the financial statements. So instead of one revenue line for investment income it would become three. You could show investment income less the fair value adjustment and then the negative net investment income. You can also explain the reasons for the negative revenue and reduction in fund balance in the MD&amp;A when discussing the results for the fiscal year. You can also show the realized and unrealized losses in the notes to the financial statements, but this can NEVER be on the face of the statements.</a:t>
            </a:r>
          </a:p>
        </p:txBody>
      </p:sp>
      <p:sp>
        <p:nvSpPr>
          <p:cNvPr id="4" name="Slide Number Placeholder 3"/>
          <p:cNvSpPr>
            <a:spLocks noGrp="1"/>
          </p:cNvSpPr>
          <p:nvPr>
            <p:ph type="sldNum" sz="quarter" idx="5"/>
          </p:nvPr>
        </p:nvSpPr>
        <p:spPr/>
        <p:txBody>
          <a:bodyPr/>
          <a:lstStyle/>
          <a:p>
            <a:fld id="{D6452178-4BE9-4E3D-9885-1865A44434F8}" type="slidenum">
              <a:rPr lang="en-US" smtClean="0"/>
              <a:t>29</a:t>
            </a:fld>
            <a:endParaRPr lang="en-US" dirty="0"/>
          </a:p>
        </p:txBody>
      </p:sp>
    </p:spTree>
    <p:extLst>
      <p:ext uri="{BB962C8B-B14F-4D97-AF65-F5344CB8AC3E}">
        <p14:creationId xmlns:p14="http://schemas.microsoft.com/office/powerpoint/2010/main" val="1852798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Recently, we have seen clients where their banks are charging these FDIC recoupment charges. It seems to be a more common practice than in the past. (don’t name banks)</a:t>
            </a:r>
          </a:p>
          <a:p>
            <a:r>
              <a:rPr lang="en-US" dirty="0"/>
              <a:t>It will be under several names including </a:t>
            </a:r>
            <a:r>
              <a:rPr lang="en-US" u="sng" dirty="0"/>
              <a:t>Deposit Assessment Fee</a:t>
            </a:r>
            <a:r>
              <a:rPr lang="en-US" dirty="0"/>
              <a:t>, </a:t>
            </a:r>
            <a:r>
              <a:rPr lang="en-US" u="sng" dirty="0"/>
              <a:t>Recoupment Fee</a:t>
            </a:r>
            <a:r>
              <a:rPr lang="en-US" dirty="0"/>
              <a:t>, and </a:t>
            </a:r>
            <a:r>
              <a:rPr lang="en-US" u="sng" dirty="0"/>
              <a:t>Deposit Account Usage Fee</a:t>
            </a:r>
            <a:r>
              <a:rPr lang="en-US" dirty="0"/>
              <a:t>. The clue is any fee that is charged on the entire Average Daily Balance.</a:t>
            </a:r>
          </a:p>
          <a:p>
            <a:r>
              <a:rPr lang="en-US" dirty="0"/>
              <a:t>These fees, in effect, are a reduction of your earnings credit rate. If the ECR is 30bps and the fee is 15bps, that is a 50% reduction. Most other fees are only charged when a service is received.</a:t>
            </a:r>
          </a:p>
          <a:p>
            <a:endParaRPr lang="en-US" dirty="0"/>
          </a:p>
          <a:p>
            <a:r>
              <a:rPr lang="en-US" dirty="0"/>
              <a:t>Four months ago, everything was paying NOTHING. That is certainly not the case now. The opportunity cost of having excess funds in a checking account not invested has increased dramatically.</a:t>
            </a:r>
          </a:p>
          <a:p>
            <a:r>
              <a:rPr lang="en-US" dirty="0"/>
              <a:t>For instance, at 2% each million in an operating account that is not invested costs you $20,000 per year. So, $2MM excess cost you $40,000 per year ($3,333 per mo.). This should be accounted for when estimating the total cost of your banking services. </a:t>
            </a:r>
          </a:p>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39</a:t>
            </a:fld>
            <a:endParaRPr lang="en-US" dirty="0"/>
          </a:p>
        </p:txBody>
      </p:sp>
    </p:spTree>
    <p:extLst>
      <p:ext uri="{BB962C8B-B14F-4D97-AF65-F5344CB8AC3E}">
        <p14:creationId xmlns:p14="http://schemas.microsoft.com/office/powerpoint/2010/main" val="3270017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Reserve Requirements were reduced to 0% effective 3/26/2020. Don’t know if banks will reimpose them on customers after the pandemic period but still on many forms at $0.</a:t>
            </a:r>
          </a:p>
          <a:p>
            <a:r>
              <a:rPr lang="en-US" dirty="0"/>
              <a:t>Currently Net Monthly Earnings do not pay for much in the way of banking fees.</a:t>
            </a:r>
          </a:p>
        </p:txBody>
      </p:sp>
      <p:sp>
        <p:nvSpPr>
          <p:cNvPr id="4" name="Slide Number Placeholder 3"/>
          <p:cNvSpPr>
            <a:spLocks noGrp="1"/>
          </p:cNvSpPr>
          <p:nvPr>
            <p:ph type="sldNum" sz="quarter" idx="5"/>
          </p:nvPr>
        </p:nvSpPr>
        <p:spPr/>
        <p:txBody>
          <a:bodyPr/>
          <a:lstStyle/>
          <a:p>
            <a:fld id="{D6452178-4BE9-4E3D-9885-1865A44434F8}" type="slidenum">
              <a:rPr lang="en-US" smtClean="0"/>
              <a:t>41</a:t>
            </a:fld>
            <a:endParaRPr lang="en-US" dirty="0"/>
          </a:p>
        </p:txBody>
      </p:sp>
    </p:spTree>
    <p:extLst>
      <p:ext uri="{BB962C8B-B14F-4D97-AF65-F5344CB8AC3E}">
        <p14:creationId xmlns:p14="http://schemas.microsoft.com/office/powerpoint/2010/main" val="4208684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if any units have used ESG when evaluating banking proposals?</a:t>
            </a:r>
          </a:p>
          <a:p>
            <a:r>
              <a:rPr lang="en-US"/>
              <a:t>If so, how did you do it?</a:t>
            </a:r>
          </a:p>
        </p:txBody>
      </p:sp>
      <p:sp>
        <p:nvSpPr>
          <p:cNvPr id="4" name="Slide Number Placeholder 3"/>
          <p:cNvSpPr>
            <a:spLocks noGrp="1"/>
          </p:cNvSpPr>
          <p:nvPr>
            <p:ph type="sldNum" sz="quarter" idx="5"/>
          </p:nvPr>
        </p:nvSpPr>
        <p:spPr/>
        <p:txBody>
          <a:bodyPr/>
          <a:lstStyle/>
          <a:p>
            <a:fld id="{D6452178-4BE9-4E3D-9885-1865A44434F8}" type="slidenum">
              <a:rPr lang="en-US" smtClean="0"/>
              <a:t>44</a:t>
            </a:fld>
            <a:endParaRPr lang="en-US" dirty="0"/>
          </a:p>
        </p:txBody>
      </p:sp>
    </p:spTree>
    <p:extLst>
      <p:ext uri="{BB962C8B-B14F-4D97-AF65-F5344CB8AC3E}">
        <p14:creationId xmlns:p14="http://schemas.microsoft.com/office/powerpoint/2010/main" val="1588576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components, or pillars, of </a:t>
            </a:r>
            <a:r>
              <a:rPr lang="en-US" sz="1200" dirty="0"/>
              <a:t>MSCI ESG ratings </a:t>
            </a:r>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45</a:t>
            </a:fld>
            <a:endParaRPr lang="en-US" dirty="0"/>
          </a:p>
        </p:txBody>
      </p:sp>
    </p:spTree>
    <p:extLst>
      <p:ext uri="{BB962C8B-B14F-4D97-AF65-F5344CB8AC3E}">
        <p14:creationId xmlns:p14="http://schemas.microsoft.com/office/powerpoint/2010/main" val="31072884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from the GFOA on procuring financial services (banking RFP)</a:t>
            </a:r>
          </a:p>
        </p:txBody>
      </p:sp>
      <p:sp>
        <p:nvSpPr>
          <p:cNvPr id="4" name="Slide Number Placeholder 3"/>
          <p:cNvSpPr>
            <a:spLocks noGrp="1"/>
          </p:cNvSpPr>
          <p:nvPr>
            <p:ph type="sldNum" sz="quarter" idx="5"/>
          </p:nvPr>
        </p:nvSpPr>
        <p:spPr/>
        <p:txBody>
          <a:bodyPr/>
          <a:lstStyle/>
          <a:p>
            <a:fld id="{D6452178-4BE9-4E3D-9885-1865A44434F8}" type="slidenum">
              <a:rPr lang="en-US" smtClean="0"/>
              <a:t>50</a:t>
            </a:fld>
            <a:endParaRPr lang="en-US" dirty="0"/>
          </a:p>
        </p:txBody>
      </p:sp>
    </p:spTree>
    <p:extLst>
      <p:ext uri="{BB962C8B-B14F-4D97-AF65-F5344CB8AC3E}">
        <p14:creationId xmlns:p14="http://schemas.microsoft.com/office/powerpoint/2010/main" val="113193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4</a:t>
            </a:fld>
            <a:endParaRPr lang="en-US" dirty="0"/>
          </a:p>
        </p:txBody>
      </p:sp>
    </p:spTree>
    <p:extLst>
      <p:ext uri="{BB962C8B-B14F-4D97-AF65-F5344CB8AC3E}">
        <p14:creationId xmlns:p14="http://schemas.microsoft.com/office/powerpoint/2010/main" val="3430336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5</a:t>
            </a:fld>
            <a:endParaRPr lang="en-US" dirty="0"/>
          </a:p>
        </p:txBody>
      </p:sp>
    </p:spTree>
    <p:extLst>
      <p:ext uri="{BB962C8B-B14F-4D97-AF65-F5344CB8AC3E}">
        <p14:creationId xmlns:p14="http://schemas.microsoft.com/office/powerpoint/2010/main" val="344245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7</a:t>
            </a:fld>
            <a:endParaRPr lang="en-US" dirty="0"/>
          </a:p>
        </p:txBody>
      </p:sp>
    </p:spTree>
    <p:extLst>
      <p:ext uri="{BB962C8B-B14F-4D97-AF65-F5344CB8AC3E}">
        <p14:creationId xmlns:p14="http://schemas.microsoft.com/office/powerpoint/2010/main" val="1718858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8</a:t>
            </a:fld>
            <a:endParaRPr lang="en-US" dirty="0"/>
          </a:p>
        </p:txBody>
      </p:sp>
    </p:spTree>
    <p:extLst>
      <p:ext uri="{BB962C8B-B14F-4D97-AF65-F5344CB8AC3E}">
        <p14:creationId xmlns:p14="http://schemas.microsoft.com/office/powerpoint/2010/main" val="4197453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9</a:t>
            </a:fld>
            <a:endParaRPr lang="en-US" dirty="0"/>
          </a:p>
        </p:txBody>
      </p:sp>
    </p:spTree>
    <p:extLst>
      <p:ext uri="{BB962C8B-B14F-4D97-AF65-F5344CB8AC3E}">
        <p14:creationId xmlns:p14="http://schemas.microsoft.com/office/powerpoint/2010/main" val="4499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10</a:t>
            </a:fld>
            <a:endParaRPr lang="en-US" dirty="0"/>
          </a:p>
        </p:txBody>
      </p:sp>
    </p:spTree>
    <p:extLst>
      <p:ext uri="{BB962C8B-B14F-4D97-AF65-F5344CB8AC3E}">
        <p14:creationId xmlns:p14="http://schemas.microsoft.com/office/powerpoint/2010/main" val="3355662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52178-4BE9-4E3D-9885-1865A44434F8}" type="slidenum">
              <a:rPr lang="en-US" smtClean="0"/>
              <a:t>11</a:t>
            </a:fld>
            <a:endParaRPr lang="en-US" dirty="0"/>
          </a:p>
        </p:txBody>
      </p:sp>
    </p:spTree>
    <p:extLst>
      <p:ext uri="{BB962C8B-B14F-4D97-AF65-F5344CB8AC3E}">
        <p14:creationId xmlns:p14="http://schemas.microsoft.com/office/powerpoint/2010/main" val="4084327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120278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39415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3213383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229672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123077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3496537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74782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242469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1858847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280894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330847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A08B38-17B9-49A5-8426-28A4184D1715}" type="datetimeFigureOut">
              <a:rPr lang="en-US" smtClean="0"/>
              <a:pPr/>
              <a:t>7/15/2022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F2A89D-2D01-426A-81CF-1C271A7EA31D}" type="slidenum">
              <a:rPr lang="en-US" smtClean="0"/>
              <a:pPr/>
              <a:t>‹#›</a:t>
            </a:fld>
            <a:endParaRPr lang="en-US" dirty="0"/>
          </a:p>
        </p:txBody>
      </p:sp>
    </p:spTree>
    <p:extLst>
      <p:ext uri="{BB962C8B-B14F-4D97-AF65-F5344CB8AC3E}">
        <p14:creationId xmlns:p14="http://schemas.microsoft.com/office/powerpoint/2010/main" val="75045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package" Target="../embeddings/Microsoft_Word_Document.docx"/></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08B38-17B9-49A5-8426-28A4184D1715}" type="datetimeFigureOut">
              <a:rPr lang="en-US" smtClean="0"/>
              <a:pPr/>
              <a:t>7/15/2022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2A89D-2D01-426A-81CF-1C271A7EA31D}" type="slidenum">
              <a:rPr lang="en-US" smtClean="0"/>
              <a:pPr/>
              <a:t>‹#›</a:t>
            </a:fld>
            <a:endParaRPr lang="en-US" dirty="0"/>
          </a:p>
        </p:txBody>
      </p:sp>
      <p:graphicFrame>
        <p:nvGraphicFramePr>
          <p:cNvPr id="7" name="Object 6"/>
          <p:cNvGraphicFramePr>
            <a:graphicFrameLocks noChangeAspect="1"/>
          </p:cNvGraphicFramePr>
          <p:nvPr userDrawn="1">
            <p:extLst>
              <p:ext uri="{D42A27DB-BD31-4B8C-83A1-F6EECF244321}">
                <p14:modId xmlns:p14="http://schemas.microsoft.com/office/powerpoint/2010/main" val="2752684961"/>
              </p:ext>
            </p:extLst>
          </p:nvPr>
        </p:nvGraphicFramePr>
        <p:xfrm>
          <a:off x="381000" y="381000"/>
          <a:ext cx="4348162" cy="1860550"/>
        </p:xfrm>
        <a:graphic>
          <a:graphicData uri="http://schemas.openxmlformats.org/presentationml/2006/ole">
            <mc:AlternateContent xmlns:mc="http://schemas.openxmlformats.org/markup-compatibility/2006">
              <mc:Choice xmlns:v="urn:schemas-microsoft-com:vml" Requires="v">
                <p:oleObj name="Document" r:id="rId14" imgW="5661449" imgH="2255565" progId="Word.Document.12">
                  <p:embed/>
                </p:oleObj>
              </mc:Choice>
              <mc:Fallback>
                <p:oleObj name="Document" r:id="rId14" imgW="5661449" imgH="2255565" progId="Word.Document.12">
                  <p:embed/>
                  <p:pic>
                    <p:nvPicPr>
                      <p:cNvPr id="7"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1000" y="381000"/>
                        <a:ext cx="4348162" cy="186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5914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asb.org/page/ShowDocument?path=GASBS-31.pdf&amp;acceptedDisclaimer=true&amp;title=GASBS+31&amp;Submi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bauerfinancial.com/" TargetMode="External"/><Relationship Id="rId2" Type="http://schemas.openxmlformats.org/officeDocument/2006/relationships/hyperlink" Target="http://www.fdic.gov/" TargetMode="External"/><Relationship Id="rId1" Type="http://schemas.openxmlformats.org/officeDocument/2006/relationships/slideLayout" Target="../slideLayouts/slideLayout2.xml"/><Relationship Id="rId4" Type="http://schemas.openxmlformats.org/officeDocument/2006/relationships/hyperlink" Target="http://www.msci.com/esg-ratings"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msci.com/esg-rating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sustainalytics.com/esg-ratings/"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red.stlouisfed.org/graph/?g=EA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fred.stlouisfed.org/graph/?g=R3m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NCLGIA Summer Conference</a:t>
            </a:r>
          </a:p>
        </p:txBody>
      </p:sp>
      <p:sp>
        <p:nvSpPr>
          <p:cNvPr id="5" name="Content Placeholder 4"/>
          <p:cNvSpPr>
            <a:spLocks noGrp="1"/>
          </p:cNvSpPr>
          <p:nvPr>
            <p:ph idx="1"/>
          </p:nvPr>
        </p:nvSpPr>
        <p:spPr/>
        <p:txBody>
          <a:bodyPr anchor="ctr">
            <a:normAutofit/>
          </a:bodyPr>
          <a:lstStyle/>
          <a:p>
            <a:pPr marL="0" indent="0" algn="ctr">
              <a:buNone/>
            </a:pPr>
            <a:r>
              <a:rPr lang="en-US" sz="3600" dirty="0"/>
              <a:t>Investing 102: Selected Investment Topics</a:t>
            </a:r>
          </a:p>
          <a:p>
            <a:pPr algn="ctr" eaLnBrk="1" hangingPunct="1">
              <a:buFont typeface="Wingdings" pitchFamily="2" charset="2"/>
              <a:buNone/>
            </a:pPr>
            <a:r>
              <a:rPr lang="en-US" sz="2800" i="1" dirty="0"/>
              <a:t>Presented by </a:t>
            </a:r>
            <a:r>
              <a:rPr lang="en-US" sz="2800" dirty="0"/>
              <a:t>: </a:t>
            </a:r>
            <a:endParaRPr lang="en-US" sz="2800" i="1" dirty="0"/>
          </a:p>
          <a:p>
            <a:pPr algn="ctr" eaLnBrk="1" hangingPunct="1">
              <a:buFont typeface="Wingdings" pitchFamily="2" charset="2"/>
              <a:buNone/>
            </a:pPr>
            <a:r>
              <a:rPr lang="en-US" sz="2800" i="1" dirty="0"/>
              <a:t>Gary Porter</a:t>
            </a:r>
          </a:p>
          <a:p>
            <a:pPr algn="ctr" eaLnBrk="1" hangingPunct="1">
              <a:buFont typeface="Wingdings" pitchFamily="2" charset="2"/>
              <a:buNone/>
            </a:pPr>
            <a:r>
              <a:rPr lang="en-US" sz="2800" i="1" dirty="0"/>
              <a:t>John Frye</a:t>
            </a:r>
          </a:p>
          <a:p>
            <a:pPr algn="ctr" eaLnBrk="1" hangingPunct="1">
              <a:buFont typeface="Wingdings" pitchFamily="2" charset="2"/>
              <a:buNone/>
            </a:pPr>
            <a:endParaRPr lang="en-US" sz="1800" i="1" dirty="0"/>
          </a:p>
          <a:p>
            <a:pPr algn="ctr" eaLnBrk="1" hangingPunct="1">
              <a:buFont typeface="Wingdings" pitchFamily="2" charset="2"/>
              <a:buNone/>
            </a:pPr>
            <a:r>
              <a:rPr lang="en-US" sz="1800" i="1" dirty="0"/>
              <a:t>	     </a:t>
            </a:r>
            <a:r>
              <a:rPr lang="en-US" sz="2800" i="1" dirty="0"/>
              <a:t>Capital Management of the Carolinas, LLC</a:t>
            </a:r>
          </a:p>
        </p:txBody>
      </p:sp>
    </p:spTree>
    <p:extLst>
      <p:ext uri="{BB962C8B-B14F-4D97-AF65-F5344CB8AC3E}">
        <p14:creationId xmlns:p14="http://schemas.microsoft.com/office/powerpoint/2010/main" val="245168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p:txBody>
          <a:bodyPr>
            <a:normAutofit/>
          </a:bodyPr>
          <a:lstStyle/>
          <a:p>
            <a:pPr eaLnBrk="1" hangingPunct="1"/>
            <a:r>
              <a:rPr lang="en-US" altLang="en-US" sz="3000" u="sng" dirty="0">
                <a:latin typeface="Calibri" panose="020F0502020204030204" pitchFamily="34" charset="0"/>
                <a:cs typeface="Calibri" panose="020F0502020204030204" pitchFamily="34" charset="0"/>
              </a:rPr>
              <a:t>Adjust and Rebalance Portfolio</a:t>
            </a:r>
            <a:r>
              <a:rPr lang="en-US" altLang="en-US" sz="3000" dirty="0">
                <a:latin typeface="Calibri" panose="020F0502020204030204" pitchFamily="34" charset="0"/>
                <a:cs typeface="Calibri" panose="020F0502020204030204" pitchFamily="34" charset="0"/>
              </a:rPr>
              <a:t> –</a:t>
            </a:r>
          </a:p>
          <a:p>
            <a:pPr eaLnBrk="1" hangingPunct="1">
              <a:buFont typeface="Wingdings" pitchFamily="2" charset="2"/>
              <a:buNone/>
            </a:pPr>
            <a:endParaRPr lang="en-US" altLang="en-US" sz="1100" dirty="0">
              <a:latin typeface="Calibri" panose="020F0502020204030204" pitchFamily="34" charset="0"/>
              <a:cs typeface="Calibri" panose="020F0502020204030204" pitchFamily="34" charset="0"/>
            </a:endParaRPr>
          </a:p>
          <a:p>
            <a:pPr lvl="1" eaLnBrk="1" hangingPunct="1"/>
            <a:r>
              <a:rPr lang="en-US" altLang="en-US" sz="2700" dirty="0">
                <a:latin typeface="Calibri" panose="020F0502020204030204" pitchFamily="34" charset="0"/>
                <a:cs typeface="Calibri" panose="020F0502020204030204" pitchFamily="34" charset="0"/>
              </a:rPr>
              <a:t>Portfolio is not a static item; changes occur over time </a:t>
            </a:r>
          </a:p>
          <a:p>
            <a:pPr lvl="1" eaLnBrk="1" hangingPunct="1"/>
            <a:endParaRPr lang="en-US" altLang="en-US" sz="1100" dirty="0">
              <a:latin typeface="Calibri" panose="020F0502020204030204" pitchFamily="34" charset="0"/>
              <a:cs typeface="Calibri" panose="020F0502020204030204" pitchFamily="34" charset="0"/>
            </a:endParaRPr>
          </a:p>
          <a:p>
            <a:pPr lvl="1" eaLnBrk="1" hangingPunct="1"/>
            <a:r>
              <a:rPr lang="en-US" altLang="en-US" sz="2700" dirty="0">
                <a:latin typeface="Calibri" panose="020F0502020204030204" pitchFamily="34" charset="0"/>
                <a:cs typeface="Calibri" panose="020F0502020204030204" pitchFamily="34" charset="0"/>
              </a:rPr>
              <a:t>Revisions to economic outlook, cash flows and local situations are sometimes necessary (look what happened in 2020)</a:t>
            </a:r>
          </a:p>
          <a:p>
            <a:pPr lvl="1" eaLnBrk="1" hangingPunct="1">
              <a:buFont typeface="Wingdings" pitchFamily="2" charset="2"/>
              <a:buNone/>
            </a:pPr>
            <a:endParaRPr lang="en-US" altLang="en-US" sz="1000" dirty="0">
              <a:latin typeface="Calibri" panose="020F0502020204030204" pitchFamily="34" charset="0"/>
              <a:cs typeface="Calibri" panose="020F0502020204030204" pitchFamily="34" charset="0"/>
            </a:endParaRPr>
          </a:p>
          <a:p>
            <a:pPr lvl="1" eaLnBrk="1" hangingPunct="1"/>
            <a:r>
              <a:rPr lang="en-US" altLang="en-US" sz="2700" dirty="0">
                <a:latin typeface="Calibri" panose="020F0502020204030204" pitchFamily="34" charset="0"/>
                <a:cs typeface="Calibri" panose="020F0502020204030204" pitchFamily="34" charset="0"/>
              </a:rPr>
              <a:t>Commercial paper ratings may change, prompting a change in the portfolio</a:t>
            </a:r>
          </a:p>
          <a:p>
            <a:pPr marL="0" indent="0">
              <a:buNone/>
            </a:pPr>
            <a:endParaRPr lang="en-US" sz="2400" dirty="0"/>
          </a:p>
        </p:txBody>
      </p:sp>
    </p:spTree>
    <p:extLst>
      <p:ext uri="{BB962C8B-B14F-4D97-AF65-F5344CB8AC3E}">
        <p14:creationId xmlns:p14="http://schemas.microsoft.com/office/powerpoint/2010/main" val="317848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a:xfrm>
            <a:off x="152400" y="1219200"/>
            <a:ext cx="8839200" cy="5364162"/>
          </a:xfrm>
        </p:spPr>
        <p:txBody>
          <a:bodyPr>
            <a:normAutofit fontScale="85000" lnSpcReduction="20000"/>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232323"/>
                </a:solidFill>
                <a:effectLst/>
                <a:uLnTx/>
                <a:uFillTx/>
                <a:latin typeface="Calibri" panose="020F0502020204030204"/>
                <a:ea typeface="+mn-ea"/>
                <a:cs typeface="+mn-cs"/>
              </a:rPr>
              <a:t>Recent Headlines Regarding Interest Rate Outlook</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232323"/>
              </a:solidFill>
              <a:effectLst/>
              <a:uLnTx/>
              <a:uFillTx/>
              <a:latin typeface="Calibri" panose="020F0502020204030204"/>
              <a:ea typeface="+mn-ea"/>
              <a:cs typeface="+mn-cs"/>
            </a:endParaRPr>
          </a:p>
          <a:p>
            <a:pPr marL="0" indent="0" defTabSz="457200">
              <a:spcBef>
                <a:spcPts val="0"/>
              </a:spcBef>
              <a:buNone/>
              <a:defRPr/>
            </a:pPr>
            <a:r>
              <a:rPr lang="en-US" sz="2600" b="1" i="0" dirty="0">
                <a:solidFill>
                  <a:srgbClr val="000000"/>
                </a:solidFill>
                <a:effectLst/>
                <a:latin typeface="Proxima Nova"/>
              </a:rPr>
              <a:t>“</a:t>
            </a:r>
            <a:r>
              <a:rPr lang="en-US" sz="2600" b="1" dirty="0"/>
              <a:t>10-year Treasury yield tops 3.48%, the highest in 11 years</a:t>
            </a:r>
            <a:r>
              <a:rPr lang="en-US" sz="2000" b="1" i="0" dirty="0">
                <a:solidFill>
                  <a:srgbClr val="000000"/>
                </a:solidFill>
                <a:effectLst/>
                <a:latin typeface="Proxima Nova"/>
              </a:rPr>
              <a:t>.” - CNBC</a:t>
            </a:r>
          </a:p>
          <a:p>
            <a:pPr marL="0" indent="0" defTabSz="457200">
              <a:spcBef>
                <a:spcPts val="0"/>
              </a:spcBef>
              <a:buNone/>
              <a:defRPr/>
            </a:pPr>
            <a:endParaRPr lang="en-US" sz="2000" b="1" dirty="0">
              <a:solidFill>
                <a:srgbClr val="000000"/>
              </a:solidFill>
              <a:latin typeface="Proxima Nova"/>
            </a:endParaRPr>
          </a:p>
          <a:p>
            <a:pPr marL="0" indent="0" defTabSz="457200">
              <a:spcBef>
                <a:spcPts val="0"/>
              </a:spcBef>
              <a:buNone/>
              <a:defRPr/>
            </a:pPr>
            <a:r>
              <a:rPr lang="en-US" sz="2000" b="1" i="0" dirty="0">
                <a:solidFill>
                  <a:srgbClr val="000000"/>
                </a:solidFill>
                <a:effectLst/>
                <a:latin typeface="Proxima Nova"/>
              </a:rPr>
              <a:t>“</a:t>
            </a:r>
            <a:r>
              <a:rPr lang="en-US" sz="2600" b="1" dirty="0"/>
              <a:t>U.S. Treasury yields start the week higher as traders assess rate      hikes, recession risk</a:t>
            </a:r>
            <a:r>
              <a:rPr lang="en-US" sz="2200" b="1" i="0" u="none" strike="noStrike" dirty="0">
                <a:solidFill>
                  <a:srgbClr val="404040"/>
                </a:solidFill>
                <a:effectLst/>
                <a:latin typeface="Proxima Nova"/>
              </a:rPr>
              <a:t>’. – </a:t>
            </a:r>
            <a:r>
              <a:rPr lang="en-US" sz="2400" b="1" i="0" u="none" strike="noStrike" dirty="0">
                <a:solidFill>
                  <a:srgbClr val="404040"/>
                </a:solidFill>
                <a:effectLst/>
                <a:latin typeface="Calibri" panose="020F0502020204030204" pitchFamily="34" charset="0"/>
                <a:cs typeface="Calibri" panose="020F0502020204030204" pitchFamily="34" charset="0"/>
              </a:rPr>
              <a:t>Reuters 6/27/22</a:t>
            </a:r>
          </a:p>
          <a:p>
            <a:pPr marL="0" indent="0" defTabSz="457200">
              <a:spcBef>
                <a:spcPts val="0"/>
              </a:spcBef>
              <a:buNone/>
              <a:defRPr/>
            </a:pPr>
            <a:endParaRPr lang="en-US" sz="2000" b="1" dirty="0">
              <a:solidFill>
                <a:srgbClr val="404040"/>
              </a:solidFill>
              <a:latin typeface="Proxima Nova"/>
            </a:endParaRPr>
          </a:p>
          <a:p>
            <a:pPr marL="0" indent="0" defTabSz="457200">
              <a:spcBef>
                <a:spcPts val="0"/>
              </a:spcBef>
              <a:buNone/>
              <a:defRPr/>
            </a:pPr>
            <a:r>
              <a:rPr lang="en-US" sz="2000" b="1" i="0" dirty="0">
                <a:solidFill>
                  <a:srgbClr val="000000"/>
                </a:solidFill>
                <a:effectLst/>
                <a:latin typeface="Proxima Nova"/>
              </a:rPr>
              <a:t>“</a:t>
            </a:r>
            <a:r>
              <a:rPr lang="en-US" sz="2600" b="1" dirty="0"/>
              <a:t>Fed hikes rates by 0.75 percentage point, biggest increase since 1994” - CNBC</a:t>
            </a:r>
          </a:p>
          <a:p>
            <a:pPr marL="0" indent="0" defTabSz="457200">
              <a:spcBef>
                <a:spcPts val="0"/>
              </a:spcBef>
              <a:buNone/>
              <a:defRPr/>
            </a:pPr>
            <a:endParaRPr lang="en-US" sz="2000" b="1" i="0" dirty="0">
              <a:solidFill>
                <a:srgbClr val="000000"/>
              </a:solidFill>
              <a:effectLst/>
              <a:latin typeface="Proxima Nova"/>
            </a:endParaRPr>
          </a:p>
          <a:p>
            <a:pPr marL="0" indent="0" defTabSz="457200">
              <a:spcBef>
                <a:spcPts val="0"/>
              </a:spcBef>
              <a:buNone/>
              <a:defRPr/>
            </a:pPr>
            <a:endParaRPr lang="en-US" sz="2000" b="1" i="0" dirty="0">
              <a:solidFill>
                <a:srgbClr val="000000"/>
              </a:solidFill>
              <a:effectLst/>
              <a:latin typeface="Proxima Nova"/>
            </a:endParaRPr>
          </a:p>
          <a:p>
            <a:pPr marL="0" indent="0" defTabSz="457200">
              <a:spcBef>
                <a:spcPts val="0"/>
              </a:spcBef>
              <a:buNone/>
              <a:defRPr/>
            </a:pPr>
            <a:r>
              <a:rPr lang="en-US" sz="2600" b="1" dirty="0"/>
              <a:t>Fed to lift rates by 75 basis points in July, 50 bps in September - Reuters poll</a:t>
            </a:r>
            <a:r>
              <a:rPr lang="en-US" sz="2000" b="1" dirty="0">
                <a:solidFill>
                  <a:srgbClr val="202020"/>
                </a:solidFill>
                <a:effectLst/>
                <a:latin typeface="Proxima Nova"/>
              </a:rPr>
              <a:t>“</a:t>
            </a:r>
          </a:p>
          <a:p>
            <a:pPr marL="0" indent="0" defTabSz="457200">
              <a:spcBef>
                <a:spcPts val="0"/>
              </a:spcBef>
              <a:buNone/>
              <a:defRPr/>
            </a:pPr>
            <a:endParaRPr lang="en-US" sz="2000" b="1" dirty="0">
              <a:solidFill>
                <a:srgbClr val="202020"/>
              </a:solidFill>
              <a:effectLst/>
              <a:latin typeface="Proxima Nova"/>
            </a:endParaRPr>
          </a:p>
          <a:p>
            <a:pPr marL="0" indent="0" defTabSz="457200">
              <a:spcBef>
                <a:spcPts val="0"/>
              </a:spcBef>
              <a:buNone/>
              <a:defRPr/>
            </a:pPr>
            <a:endParaRPr lang="en-US" sz="2000" b="1" i="0" dirty="0">
              <a:solidFill>
                <a:srgbClr val="000000"/>
              </a:solidFill>
              <a:effectLst/>
              <a:latin typeface="Proxima Nova"/>
            </a:endParaRPr>
          </a:p>
          <a:p>
            <a:pPr marL="0" indent="0" defTabSz="457200">
              <a:spcBef>
                <a:spcPts val="0"/>
              </a:spcBef>
              <a:buNone/>
              <a:defRPr/>
            </a:pPr>
            <a:r>
              <a:rPr lang="en-US" sz="2200" b="1" i="0" u="sng" strike="noStrike" dirty="0">
                <a:solidFill>
                  <a:srgbClr val="404040"/>
                </a:solidFill>
                <a:effectLst/>
                <a:latin typeface="Proxima Nova"/>
              </a:rPr>
              <a:t>Since the mid-1980’s, the average period of rising rates once the Fed starts raising the FF rate is 35 months.</a:t>
            </a:r>
          </a:p>
          <a:p>
            <a:pPr marL="0" indent="0" defTabSz="457200">
              <a:spcBef>
                <a:spcPts val="0"/>
              </a:spcBef>
              <a:buNone/>
              <a:defRPr/>
            </a:pPr>
            <a:endParaRPr lang="en-US" sz="2000" b="1" i="0" dirty="0">
              <a:solidFill>
                <a:srgbClr val="000000"/>
              </a:solidFill>
              <a:effectLst/>
              <a:latin typeface="Proxima Nova"/>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0202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202020"/>
                </a:solidFill>
                <a:effectLst/>
                <a:uLnTx/>
                <a:uFillTx/>
                <a:latin typeface="Calibri" panose="020F0502020204030204"/>
                <a:ea typeface="+mn-ea"/>
                <a:cs typeface="+mn-cs"/>
              </a:rPr>
              <a:t>**Remember:  When interest rates go up, bond prices go down.**</a:t>
            </a:r>
            <a:endParaRPr kumimoji="0" lang="en-US" sz="2600" b="1" i="0" u="none" strike="noStrike" kern="1200" cap="none" spc="0" normalizeH="0" baseline="0" noProof="0" dirty="0">
              <a:ln>
                <a:noFill/>
              </a:ln>
              <a:solidFill>
                <a:srgbClr val="232323"/>
              </a:solidFill>
              <a:effectLst/>
              <a:uLnTx/>
              <a:uFillTx/>
              <a:latin typeface="Calibri" panose="020F0502020204030204"/>
              <a:ea typeface="+mn-ea"/>
              <a:cs typeface="+mn-cs"/>
            </a:endParaRPr>
          </a:p>
          <a:p>
            <a:pPr marL="0" indent="0">
              <a:buNone/>
            </a:pPr>
            <a:endParaRPr lang="en-US" sz="2400" dirty="0"/>
          </a:p>
        </p:txBody>
      </p:sp>
    </p:spTree>
    <p:extLst>
      <p:ext uri="{BB962C8B-B14F-4D97-AF65-F5344CB8AC3E}">
        <p14:creationId xmlns:p14="http://schemas.microsoft.com/office/powerpoint/2010/main" val="135620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graphicFrame>
        <p:nvGraphicFramePr>
          <p:cNvPr id="4" name="Content Placeholder 3">
            <a:extLst>
              <a:ext uri="{FF2B5EF4-FFF2-40B4-BE49-F238E27FC236}">
                <a16:creationId xmlns:a16="http://schemas.microsoft.com/office/drawing/2014/main" id="{B6B6B620-B1CE-4815-85EA-98AF3EC551D9}"/>
              </a:ext>
            </a:extLst>
          </p:cNvPr>
          <p:cNvGraphicFramePr>
            <a:graphicFrameLocks noGrp="1"/>
          </p:cNvGraphicFramePr>
          <p:nvPr>
            <p:ph idx="1"/>
            <p:extLst>
              <p:ext uri="{D42A27DB-BD31-4B8C-83A1-F6EECF244321}">
                <p14:modId xmlns:p14="http://schemas.microsoft.com/office/powerpoint/2010/main" val="2610387136"/>
              </p:ext>
            </p:extLst>
          </p:nvPr>
        </p:nvGraphicFramePr>
        <p:xfrm>
          <a:off x="228600" y="1219200"/>
          <a:ext cx="8686800" cy="5364162"/>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a:extLst>
              <a:ext uri="{FF2B5EF4-FFF2-40B4-BE49-F238E27FC236}">
                <a16:creationId xmlns:a16="http://schemas.microsoft.com/office/drawing/2014/main" id="{6A730849-6EF2-4DC9-9865-FED0F7F034EB}"/>
              </a:ext>
            </a:extLst>
          </p:cNvPr>
          <p:cNvCxnSpPr>
            <a:cxnSpLocks/>
          </p:cNvCxnSpPr>
          <p:nvPr/>
        </p:nvCxnSpPr>
        <p:spPr>
          <a:xfrm>
            <a:off x="3397892" y="4727900"/>
            <a:ext cx="1021708" cy="75850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6A730849-6EF2-4DC9-9865-FED0F7F034EB}"/>
              </a:ext>
            </a:extLst>
          </p:cNvPr>
          <p:cNvCxnSpPr>
            <a:cxnSpLocks/>
          </p:cNvCxnSpPr>
          <p:nvPr/>
        </p:nvCxnSpPr>
        <p:spPr>
          <a:xfrm flipV="1">
            <a:off x="4373880" y="2130100"/>
            <a:ext cx="2255520" cy="3310581"/>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A730849-6EF2-4DC9-9865-FED0F7F034EB}"/>
              </a:ext>
            </a:extLst>
          </p:cNvPr>
          <p:cNvCxnSpPr>
            <a:cxnSpLocks/>
          </p:cNvCxnSpPr>
          <p:nvPr/>
        </p:nvCxnSpPr>
        <p:spPr>
          <a:xfrm>
            <a:off x="6629400" y="2242189"/>
            <a:ext cx="2209800" cy="3501383"/>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 Box 18">
            <a:extLst>
              <a:ext uri="{FF2B5EF4-FFF2-40B4-BE49-F238E27FC236}">
                <a16:creationId xmlns:a16="http://schemas.microsoft.com/office/drawing/2014/main" id="{62AA3CD3-997E-4720-9FDF-03C73A80B34C}"/>
              </a:ext>
            </a:extLst>
          </p:cNvPr>
          <p:cNvSpPr txBox="1">
            <a:spLocks noChangeArrowheads="1"/>
          </p:cNvSpPr>
          <p:nvPr/>
        </p:nvSpPr>
        <p:spPr bwMode="auto">
          <a:xfrm>
            <a:off x="409575" y="1699464"/>
            <a:ext cx="83248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auto">
              <a:spcBef>
                <a:spcPct val="50000"/>
              </a:spcBef>
              <a:spcAft>
                <a:spcPts val="0"/>
              </a:spcAft>
            </a:pPr>
            <a:r>
              <a:rPr lang="en-US" altLang="en-US" sz="1000" b="0" dirty="0">
                <a:solidFill>
                  <a:prstClr val="black"/>
                </a:solidFill>
                <a:latin typeface="Calibri"/>
                <a:cs typeface="+mn-cs"/>
              </a:rPr>
              <a:t>      </a:t>
            </a:r>
            <a:r>
              <a:rPr lang="en-US" altLang="en-US" sz="1400" b="0" dirty="0">
                <a:solidFill>
                  <a:prstClr val="black"/>
                </a:solidFill>
                <a:latin typeface="Calibri"/>
                <a:cs typeface="+mn-cs"/>
              </a:rPr>
              <a:t>  </a:t>
            </a:r>
            <a:r>
              <a:rPr lang="en-US" altLang="en-US" sz="1400" dirty="0">
                <a:solidFill>
                  <a:prstClr val="black"/>
                </a:solidFill>
                <a:latin typeface="Calibri"/>
                <a:cs typeface="+mn-cs"/>
              </a:rPr>
              <a:t>27 Years               19 Years                              20 Years                           41 Years                                                   39 Years</a:t>
            </a:r>
          </a:p>
        </p:txBody>
      </p:sp>
    </p:spTree>
    <p:extLst>
      <p:ext uri="{BB962C8B-B14F-4D97-AF65-F5344CB8AC3E}">
        <p14:creationId xmlns:p14="http://schemas.microsoft.com/office/powerpoint/2010/main" val="1966248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graphicFrame>
        <p:nvGraphicFramePr>
          <p:cNvPr id="6" name="Content Placeholder 5">
            <a:extLst>
              <a:ext uri="{FF2B5EF4-FFF2-40B4-BE49-F238E27FC236}">
                <a16:creationId xmlns:a16="http://schemas.microsoft.com/office/drawing/2014/main" id="{624BE0AE-1300-B647-AB37-393D97288EFC}"/>
              </a:ext>
            </a:extLst>
          </p:cNvPr>
          <p:cNvGraphicFramePr>
            <a:graphicFrameLocks noGrp="1"/>
          </p:cNvGraphicFramePr>
          <p:nvPr>
            <p:ph idx="1"/>
            <p:extLst>
              <p:ext uri="{D42A27DB-BD31-4B8C-83A1-F6EECF244321}">
                <p14:modId xmlns:p14="http://schemas.microsoft.com/office/powerpoint/2010/main" val="2813575315"/>
              </p:ext>
            </p:extLst>
          </p:nvPr>
        </p:nvGraphicFramePr>
        <p:xfrm>
          <a:off x="76200" y="1310322"/>
          <a:ext cx="86868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314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pic>
        <p:nvPicPr>
          <p:cNvPr id="4" name="Picture 2">
            <a:extLst>
              <a:ext uri="{FF2B5EF4-FFF2-40B4-BE49-F238E27FC236}">
                <a16:creationId xmlns:a16="http://schemas.microsoft.com/office/drawing/2014/main" id="{58F5C259-2C02-4290-AC2D-310F0156B359}"/>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12800" y="1066800"/>
            <a:ext cx="7518399"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642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endParaRPr lang="en-US" sz="2000" dirty="0"/>
          </a:p>
          <a:p>
            <a:pPr marL="1371600" lvl="3" indent="0">
              <a:buNone/>
            </a:pPr>
            <a:endParaRPr lang="en-US" sz="1400" dirty="0"/>
          </a:p>
          <a:p>
            <a:pPr marL="914400" lvl="2" indent="0">
              <a:buNone/>
            </a:pPr>
            <a:endParaRPr lang="en-US" sz="1800" dirty="0"/>
          </a:p>
        </p:txBody>
      </p:sp>
      <p:sp>
        <p:nvSpPr>
          <p:cNvPr id="4" name="Content Placeholder 6">
            <a:extLst>
              <a:ext uri="{FF2B5EF4-FFF2-40B4-BE49-F238E27FC236}">
                <a16:creationId xmlns:a16="http://schemas.microsoft.com/office/drawing/2014/main" id="{3BFE9B16-DE2D-45D0-BFF3-A09615582CB9}"/>
              </a:ext>
            </a:extLst>
          </p:cNvPr>
          <p:cNvSpPr txBox="1">
            <a:spLocks/>
          </p:cNvSpPr>
          <p:nvPr/>
        </p:nvSpPr>
        <p:spPr>
          <a:xfrm>
            <a:off x="609600" y="1411458"/>
            <a:ext cx="82296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2800" dirty="0"/>
          </a:p>
          <a:p>
            <a:pPr marL="0" indent="0" algn="ctr">
              <a:buFont typeface="Arial" panose="020B0604020202020204" pitchFamily="34" charset="0"/>
              <a:buNone/>
            </a:pPr>
            <a:endParaRPr lang="en-US" sz="2800" dirty="0"/>
          </a:p>
          <a:p>
            <a:pPr marL="0" indent="0" algn="ctr">
              <a:buFont typeface="Arial" panose="020B0604020202020204" pitchFamily="34" charset="0"/>
              <a:buNone/>
            </a:pPr>
            <a:endParaRPr lang="en-US" sz="2800" dirty="0"/>
          </a:p>
          <a:p>
            <a:pPr marL="0" indent="0" algn="ctr">
              <a:buFont typeface="Arial" panose="020B0604020202020204" pitchFamily="34" charset="0"/>
              <a:buNone/>
            </a:pPr>
            <a:r>
              <a:rPr lang="en-US" sz="3600" dirty="0"/>
              <a:t>Accounting for Investing Activities</a:t>
            </a:r>
            <a:endParaRPr lang="en-US" sz="2800" dirty="0"/>
          </a:p>
          <a:p>
            <a:pPr marL="1371600" lvl="3" indent="0">
              <a:buFont typeface="Arial" panose="020B0604020202020204" pitchFamily="34" charset="0"/>
              <a:buNone/>
            </a:pPr>
            <a:endParaRPr lang="en-US" sz="1400" dirty="0"/>
          </a:p>
          <a:p>
            <a:pPr marL="914400" lvl="2" indent="0">
              <a:buFont typeface="Arial" panose="020B0604020202020204" pitchFamily="34" charset="0"/>
              <a:buNone/>
            </a:pPr>
            <a:endParaRPr lang="en-US" sz="1800" dirty="0"/>
          </a:p>
        </p:txBody>
      </p:sp>
    </p:spTree>
    <p:extLst>
      <p:ext uri="{BB962C8B-B14F-4D97-AF65-F5344CB8AC3E}">
        <p14:creationId xmlns:p14="http://schemas.microsoft.com/office/powerpoint/2010/main" val="2625340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Content Placeholder 4">
            <a:extLst>
              <a:ext uri="{FF2B5EF4-FFF2-40B4-BE49-F238E27FC236}">
                <a16:creationId xmlns:a16="http://schemas.microsoft.com/office/drawing/2014/main" id="{28E66C74-9A18-4E7D-8579-8D6C4C9A7577}"/>
              </a:ext>
            </a:extLst>
          </p:cNvPr>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Guiding Principals</a:t>
            </a:r>
          </a:p>
          <a:p>
            <a:endParaRPr lang="en-US" sz="2400" dirty="0"/>
          </a:p>
          <a:p>
            <a:r>
              <a:rPr lang="en-US" sz="2400" dirty="0"/>
              <a:t>Investments must be reported at Fair Value</a:t>
            </a:r>
          </a:p>
          <a:p>
            <a:pPr lvl="1"/>
            <a:r>
              <a:rPr lang="en-US" sz="2000" dirty="0"/>
              <a:t>What is Fair Value?</a:t>
            </a:r>
          </a:p>
          <a:p>
            <a:pPr lvl="1"/>
            <a:r>
              <a:rPr lang="en-US" sz="2000" dirty="0"/>
              <a:t>The price that would be received to sell an investment in an orderly transaction between market participants at the measurement date</a:t>
            </a:r>
          </a:p>
          <a:p>
            <a:pPr lvl="1"/>
            <a:r>
              <a:rPr lang="en-US" sz="2000" dirty="0"/>
              <a:t>It is an </a:t>
            </a:r>
            <a:r>
              <a:rPr lang="en-US" sz="2000" i="1" dirty="0"/>
              <a:t>exit price</a:t>
            </a:r>
            <a:r>
              <a:rPr lang="en-US" sz="2000" dirty="0"/>
              <a:t> or simulates liquidating your portfolio</a:t>
            </a:r>
          </a:p>
          <a:p>
            <a:pPr lvl="1"/>
            <a:r>
              <a:rPr lang="en-US" sz="2000" dirty="0"/>
              <a:t>For financial statements and budget, it is just as if you sold your portfolio June 30 and repurchased it July 1</a:t>
            </a:r>
          </a:p>
          <a:p>
            <a:pPr lvl="1"/>
            <a:r>
              <a:rPr lang="en-US" sz="2000" dirty="0"/>
              <a:t>Fair Value vs. Market Value; Fair Value does not depend upon an active secondary market</a:t>
            </a:r>
          </a:p>
          <a:p>
            <a:r>
              <a:rPr lang="en-US" sz="2400" dirty="0"/>
              <a:t>Investment income should be recorded in the proper periods</a:t>
            </a:r>
          </a:p>
          <a:p>
            <a:pPr lvl="1"/>
            <a:endParaRPr lang="en-US" sz="2000" dirty="0"/>
          </a:p>
        </p:txBody>
      </p:sp>
    </p:spTree>
    <p:extLst>
      <p:ext uri="{BB962C8B-B14F-4D97-AF65-F5344CB8AC3E}">
        <p14:creationId xmlns:p14="http://schemas.microsoft.com/office/powerpoint/2010/main" val="3116424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fontScale="92500"/>
          </a:bodyPr>
          <a:lstStyle/>
          <a:p>
            <a:r>
              <a:rPr lang="en-US" sz="2800" dirty="0"/>
              <a:t>Why “Fair Value”?</a:t>
            </a:r>
          </a:p>
          <a:p>
            <a:endParaRPr lang="en-US" sz="1800" dirty="0"/>
          </a:p>
          <a:p>
            <a:pPr marL="457200" lvl="1" indent="0" algn="ctr">
              <a:buNone/>
            </a:pPr>
            <a:r>
              <a:rPr lang="en-US" sz="2400" dirty="0"/>
              <a:t>“The Board (GASB) also believes fair value is the more relevant and faithful representation of the asset and more accurately reports the resources available to provide services because it portrays the market's estimate of the net future cash flows of investments, discounted to reflect both time value and risk.”</a:t>
            </a:r>
          </a:p>
          <a:p>
            <a:pPr lvl="1"/>
            <a:endParaRPr lang="en-US" sz="2400" dirty="0"/>
          </a:p>
          <a:p>
            <a:pPr marL="457200" lvl="1" indent="0" algn="ctr">
              <a:buNone/>
            </a:pPr>
            <a:r>
              <a:rPr lang="en-US" sz="2400" dirty="0"/>
              <a:t>“The value of investments comes from an entity's ability to generate income and to convert those investments to cash, and to use the resulting cash to support its activities.”</a:t>
            </a:r>
          </a:p>
          <a:p>
            <a:pPr lvl="1"/>
            <a:endParaRPr lang="en-US" sz="2000" dirty="0"/>
          </a:p>
          <a:p>
            <a:pPr lvl="1"/>
            <a:endParaRPr lang="en-US" sz="2000" dirty="0"/>
          </a:p>
          <a:p>
            <a:pPr marL="0" indent="0">
              <a:buNone/>
            </a:pPr>
            <a:r>
              <a:rPr lang="en-US" sz="1800" dirty="0"/>
              <a:t>Source: </a:t>
            </a:r>
            <a:r>
              <a:rPr lang="en-US" sz="1800" dirty="0">
                <a:hlinkClick r:id="rId3"/>
              </a:rPr>
              <a:t>Statement No. 31 of the Governmental Accounting Standards Board</a:t>
            </a:r>
            <a:endParaRPr lang="en-US" sz="1800" dirty="0"/>
          </a:p>
          <a:p>
            <a:pPr marL="0" indent="0" algn="ctr">
              <a:buNone/>
            </a:pPr>
            <a:endParaRPr lang="en-US" sz="2800" dirty="0"/>
          </a:p>
          <a:p>
            <a:pPr marL="0" indent="0" algn="ctr">
              <a:buNone/>
            </a:pPr>
            <a:endParaRPr lang="en-US" sz="2000" dirty="0"/>
          </a:p>
          <a:p>
            <a:pPr marL="1371600" lvl="3" indent="0">
              <a:buNone/>
            </a:pPr>
            <a:endParaRPr lang="en-US" sz="1400" dirty="0"/>
          </a:p>
          <a:p>
            <a:pPr marL="914400" lvl="2" indent="0">
              <a:buNone/>
            </a:pPr>
            <a:endParaRPr lang="en-US" sz="1800" dirty="0"/>
          </a:p>
        </p:txBody>
      </p:sp>
      <p:sp>
        <p:nvSpPr>
          <p:cNvPr id="4" name="Content Placeholder 4">
            <a:extLst>
              <a:ext uri="{FF2B5EF4-FFF2-40B4-BE49-F238E27FC236}">
                <a16:creationId xmlns:a16="http://schemas.microsoft.com/office/drawing/2014/main" id="{DD141F61-29E6-4D43-BD0F-C7B9461278F9}"/>
              </a:ext>
            </a:extLst>
          </p:cNvPr>
          <p:cNvSpPr txBox="1">
            <a:spLocks/>
          </p:cNvSpPr>
          <p:nvPr/>
        </p:nvSpPr>
        <p:spPr>
          <a:xfrm>
            <a:off x="457200" y="1600200"/>
            <a:ext cx="8229600" cy="491665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p>
          <a:p>
            <a:endParaRPr lang="en-US" sz="2400" dirty="0"/>
          </a:p>
          <a:p>
            <a:pPr marL="0" indent="0">
              <a:buNone/>
            </a:pPr>
            <a:endParaRPr lang="en-US" sz="800" dirty="0"/>
          </a:p>
          <a:p>
            <a:pPr lvl="1"/>
            <a:endParaRPr lang="en-US" sz="2000" dirty="0"/>
          </a:p>
        </p:txBody>
      </p:sp>
    </p:spTree>
    <p:extLst>
      <p:ext uri="{BB962C8B-B14F-4D97-AF65-F5344CB8AC3E}">
        <p14:creationId xmlns:p14="http://schemas.microsoft.com/office/powerpoint/2010/main" val="2571566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a:xfrm>
            <a:off x="457200" y="1600200"/>
            <a:ext cx="8229600" cy="4983162"/>
          </a:xfrm>
        </p:spPr>
        <p:txBody>
          <a:bodyPr>
            <a:normAutofit/>
          </a:bodyPr>
          <a:lstStyle/>
          <a:p>
            <a:pPr marL="0" indent="0">
              <a:buNone/>
            </a:pPr>
            <a:r>
              <a:rPr lang="en-US" sz="2400" dirty="0"/>
              <a:t>Guiding Principles – How do we apply these?</a:t>
            </a:r>
          </a:p>
          <a:p>
            <a:endParaRPr lang="en-US" sz="2400" dirty="0"/>
          </a:p>
          <a:p>
            <a:r>
              <a:rPr lang="en-US" sz="2400" dirty="0"/>
              <a:t>Investments must be reported at fair value</a:t>
            </a:r>
          </a:p>
          <a:p>
            <a:pPr lvl="1"/>
            <a:r>
              <a:rPr lang="en-US" sz="2000" dirty="0"/>
              <a:t>Exception for depository accounts</a:t>
            </a:r>
          </a:p>
          <a:p>
            <a:pPr lvl="1"/>
            <a:r>
              <a:rPr lang="en-US" sz="2000" dirty="0"/>
              <a:t>Exception for other short-term money market instruments and pools</a:t>
            </a:r>
          </a:p>
          <a:p>
            <a:pPr lvl="1"/>
            <a:r>
              <a:rPr lang="en-US" sz="2000" dirty="0"/>
              <a:t>Investments are initially accounted for at cost</a:t>
            </a:r>
          </a:p>
          <a:p>
            <a:pPr lvl="1"/>
            <a:r>
              <a:rPr lang="en-US" sz="2000" dirty="0"/>
              <a:t>Market is the best indicator of fair value when investment is purchased</a:t>
            </a:r>
          </a:p>
          <a:p>
            <a:r>
              <a:rPr lang="en-US" sz="2400" dirty="0"/>
              <a:t>Investment income should be recorded in the proper periods</a:t>
            </a:r>
          </a:p>
          <a:p>
            <a:pPr lvl="1"/>
            <a:r>
              <a:rPr lang="en-US" sz="2000" dirty="0"/>
              <a:t>How should accrued interest paid at the purchase date be handled?</a:t>
            </a:r>
          </a:p>
          <a:p>
            <a:pPr lvl="1"/>
            <a:r>
              <a:rPr lang="en-US" sz="2000" dirty="0"/>
              <a:t>How should investment income be recorded over the life of the security?</a:t>
            </a:r>
          </a:p>
          <a:p>
            <a:pPr lvl="1"/>
            <a:r>
              <a:rPr lang="en-US" sz="2000" dirty="0"/>
              <a:t>What about premiums or discounts?</a:t>
            </a:r>
          </a:p>
        </p:txBody>
      </p:sp>
    </p:spTree>
    <p:extLst>
      <p:ext uri="{BB962C8B-B14F-4D97-AF65-F5344CB8AC3E}">
        <p14:creationId xmlns:p14="http://schemas.microsoft.com/office/powerpoint/2010/main" val="2819939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a:xfrm>
            <a:off x="381000" y="1600200"/>
            <a:ext cx="8305800" cy="4525963"/>
          </a:xfrm>
        </p:spPr>
        <p:txBody>
          <a:bodyPr>
            <a:normAutofit/>
          </a:bodyPr>
          <a:lstStyle/>
          <a:p>
            <a:pPr eaLnBrk="1" hangingPunct="1">
              <a:lnSpc>
                <a:spcPct val="90000"/>
              </a:lnSpc>
            </a:pPr>
            <a:r>
              <a:rPr lang="en-US" altLang="en-US" sz="2400" dirty="0"/>
              <a:t>Gathering Data from a Confirmation Ticket</a:t>
            </a:r>
          </a:p>
          <a:p>
            <a:pPr lvl="1" eaLnBrk="1" hangingPunct="1">
              <a:lnSpc>
                <a:spcPct val="90000"/>
              </a:lnSpc>
              <a:buFont typeface="Wingdings" pitchFamily="2" charset="2"/>
              <a:buNone/>
            </a:pPr>
            <a:endParaRPr lang="en-US" altLang="en-US" sz="1000" u="sng" dirty="0"/>
          </a:p>
          <a:p>
            <a:pPr lvl="1" eaLnBrk="1" hangingPunct="1">
              <a:lnSpc>
                <a:spcPct val="90000"/>
              </a:lnSpc>
            </a:pPr>
            <a:r>
              <a:rPr lang="en-US" altLang="en-US" sz="2000" dirty="0"/>
              <a:t>Things you should identify for accounting purposes</a:t>
            </a:r>
            <a:endParaRPr lang="en-US" altLang="en-US" sz="1300" b="1" dirty="0"/>
          </a:p>
          <a:p>
            <a:pPr lvl="2">
              <a:lnSpc>
                <a:spcPct val="90000"/>
              </a:lnSpc>
            </a:pPr>
            <a:r>
              <a:rPr lang="en-US" altLang="en-US" sz="2000" u="sng" dirty="0"/>
              <a:t>CUSIP</a:t>
            </a:r>
            <a:r>
              <a:rPr lang="en-US" altLang="en-US" sz="2000" dirty="0"/>
              <a:t> – identifying number unique to issue (</a:t>
            </a:r>
            <a:r>
              <a:rPr lang="en-US" sz="2000" dirty="0"/>
              <a:t>Committee on Uniform Security Identification Procedures)</a:t>
            </a:r>
            <a:endParaRPr lang="en-US" altLang="en-US" sz="2000" dirty="0"/>
          </a:p>
          <a:p>
            <a:pPr lvl="2" eaLnBrk="1" hangingPunct="1">
              <a:lnSpc>
                <a:spcPct val="90000"/>
              </a:lnSpc>
            </a:pPr>
            <a:r>
              <a:rPr lang="en-US" altLang="en-US" sz="2000" u="sng" dirty="0"/>
              <a:t>Instrument purchased</a:t>
            </a:r>
            <a:r>
              <a:rPr lang="en-US" altLang="en-US" sz="2000" dirty="0"/>
              <a:t> – issuer, structure and amount purchased</a:t>
            </a:r>
            <a:endParaRPr lang="en-US" altLang="en-US" sz="2000" u="sng" dirty="0"/>
          </a:p>
          <a:p>
            <a:pPr lvl="2" eaLnBrk="1" hangingPunct="1">
              <a:lnSpc>
                <a:spcPct val="90000"/>
              </a:lnSpc>
            </a:pPr>
            <a:r>
              <a:rPr lang="en-US" altLang="en-US" sz="2000" u="sng" dirty="0"/>
              <a:t>Principal paid</a:t>
            </a:r>
            <a:r>
              <a:rPr lang="en-US" altLang="en-US" sz="2000" dirty="0"/>
              <a:t> – includes any premium or discount</a:t>
            </a:r>
          </a:p>
          <a:p>
            <a:pPr lvl="2" eaLnBrk="1" hangingPunct="1">
              <a:lnSpc>
                <a:spcPct val="90000"/>
              </a:lnSpc>
            </a:pPr>
            <a:r>
              <a:rPr lang="en-US" altLang="en-US" sz="2000" u="sng" dirty="0"/>
              <a:t>Accrued interest paid</a:t>
            </a:r>
            <a:r>
              <a:rPr lang="en-US" altLang="en-US" sz="2000" dirty="0"/>
              <a:t> – if any</a:t>
            </a:r>
          </a:p>
          <a:p>
            <a:pPr lvl="2" eaLnBrk="1" hangingPunct="1">
              <a:lnSpc>
                <a:spcPct val="90000"/>
              </a:lnSpc>
            </a:pPr>
            <a:r>
              <a:rPr lang="en-US" altLang="en-US" sz="2000" u="sng" dirty="0"/>
              <a:t>Total cash outlay for the investment</a:t>
            </a:r>
          </a:p>
          <a:p>
            <a:pPr lvl="2" eaLnBrk="1" hangingPunct="1">
              <a:lnSpc>
                <a:spcPct val="90000"/>
              </a:lnSpc>
            </a:pPr>
            <a:r>
              <a:rPr lang="en-US" altLang="en-US" sz="2000" u="sng" dirty="0"/>
              <a:t>Coupon Yield</a:t>
            </a:r>
            <a:r>
              <a:rPr lang="en-US" altLang="en-US" sz="2000" dirty="0"/>
              <a:t> – rate you will be paid on the investment’s par value</a:t>
            </a:r>
          </a:p>
          <a:p>
            <a:pPr lvl="2" eaLnBrk="1" hangingPunct="1">
              <a:lnSpc>
                <a:spcPct val="90000"/>
              </a:lnSpc>
            </a:pPr>
            <a:r>
              <a:rPr lang="en-US" altLang="en-US" sz="2000" u="sng" dirty="0"/>
              <a:t>Key Dates</a:t>
            </a:r>
            <a:r>
              <a:rPr lang="en-US" altLang="en-US" sz="2000" dirty="0"/>
              <a:t> – settlement date, maturity date, issue date, and call provisions</a:t>
            </a:r>
          </a:p>
        </p:txBody>
      </p:sp>
    </p:spTree>
    <p:extLst>
      <p:ext uri="{BB962C8B-B14F-4D97-AF65-F5344CB8AC3E}">
        <p14:creationId xmlns:p14="http://schemas.microsoft.com/office/powerpoint/2010/main" val="314991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AC92D-CC5D-4928-BE29-01A2457A790E}"/>
              </a:ext>
            </a:extLst>
          </p:cNvPr>
          <p:cNvSpPr>
            <a:spLocks noGrp="1"/>
          </p:cNvSpPr>
          <p:nvPr>
            <p:ph idx="1"/>
          </p:nvPr>
        </p:nvSpPr>
        <p:spPr/>
        <p:txBody>
          <a:bodyPr/>
          <a:lstStyle/>
          <a:p>
            <a:pPr marL="0" indent="0">
              <a:buNone/>
            </a:pPr>
            <a:endParaRPr lang="en-US" sz="3200" dirty="0"/>
          </a:p>
          <a:p>
            <a:pPr marL="0" indent="0">
              <a:buNone/>
            </a:pPr>
            <a:endParaRPr lang="en-US" dirty="0"/>
          </a:p>
          <a:p>
            <a:pPr marL="0" indent="0">
              <a:buNone/>
            </a:pPr>
            <a:endParaRPr lang="en-US" sz="3200" dirty="0"/>
          </a:p>
          <a:p>
            <a:pPr marL="0" indent="0" algn="ctr">
              <a:buNone/>
            </a:pPr>
            <a:r>
              <a:rPr lang="en-US" dirty="0"/>
              <a:t>Investing 102</a:t>
            </a:r>
          </a:p>
          <a:p>
            <a:endParaRPr lang="en-US" dirty="0"/>
          </a:p>
        </p:txBody>
      </p:sp>
    </p:spTree>
    <p:extLst>
      <p:ext uri="{BB962C8B-B14F-4D97-AF65-F5344CB8AC3E}">
        <p14:creationId xmlns:p14="http://schemas.microsoft.com/office/powerpoint/2010/main" val="919973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a:extLst>
              <a:ext uri="{FF2B5EF4-FFF2-40B4-BE49-F238E27FC236}">
                <a16:creationId xmlns:a16="http://schemas.microsoft.com/office/drawing/2014/main" id="{7B057EB4-64FE-43B0-ADC3-C7658DCD89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68" y="1143000"/>
            <a:ext cx="7619463"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a:extLst>
              <a:ext uri="{FF2B5EF4-FFF2-40B4-BE49-F238E27FC236}">
                <a16:creationId xmlns:a16="http://schemas.microsoft.com/office/drawing/2014/main" id="{D34EBCCA-8D63-48FF-9955-38E0B2C80BED}"/>
              </a:ext>
            </a:extLst>
          </p:cNvPr>
          <p:cNvSpPr/>
          <p:nvPr/>
        </p:nvSpPr>
        <p:spPr>
          <a:xfrm>
            <a:off x="5791200" y="205740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35D91F15-D42E-4E0D-9BC0-11C9B9BAF60F}"/>
              </a:ext>
            </a:extLst>
          </p:cNvPr>
          <p:cNvSpPr/>
          <p:nvPr/>
        </p:nvSpPr>
        <p:spPr>
          <a:xfrm>
            <a:off x="5798976" y="2817846"/>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0227F091-7B6D-4B93-ABB7-D7CDCE3014C6}"/>
              </a:ext>
            </a:extLst>
          </p:cNvPr>
          <p:cNvSpPr/>
          <p:nvPr/>
        </p:nvSpPr>
        <p:spPr>
          <a:xfrm>
            <a:off x="3124200" y="2614127"/>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C3C42E9-A246-4921-8676-C9DC1E605CAF}"/>
              </a:ext>
            </a:extLst>
          </p:cNvPr>
          <p:cNvSpPr/>
          <p:nvPr/>
        </p:nvSpPr>
        <p:spPr>
          <a:xfrm>
            <a:off x="1105034" y="2639008"/>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E64B8E58-D395-49C6-AE09-9317EF169EF7}"/>
              </a:ext>
            </a:extLst>
          </p:cNvPr>
          <p:cNvSpPr/>
          <p:nvPr/>
        </p:nvSpPr>
        <p:spPr>
          <a:xfrm>
            <a:off x="1105034" y="304800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40657944-593E-42F4-946E-19743A733703}"/>
              </a:ext>
            </a:extLst>
          </p:cNvPr>
          <p:cNvSpPr/>
          <p:nvPr/>
        </p:nvSpPr>
        <p:spPr>
          <a:xfrm>
            <a:off x="1105034" y="3475653"/>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7A399361-C989-4536-89FF-7745F6DC6A10}"/>
              </a:ext>
            </a:extLst>
          </p:cNvPr>
          <p:cNvSpPr/>
          <p:nvPr/>
        </p:nvSpPr>
        <p:spPr>
          <a:xfrm>
            <a:off x="3124200" y="304178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25454B37-6F87-4AFC-9910-5512237BA876}"/>
              </a:ext>
            </a:extLst>
          </p:cNvPr>
          <p:cNvCxnSpPr/>
          <p:nvPr/>
        </p:nvCxnSpPr>
        <p:spPr>
          <a:xfrm>
            <a:off x="2286000" y="3932853"/>
            <a:ext cx="304800" cy="17821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E5CCDCA-B22B-45F2-B53F-7E26F42E2C14}"/>
              </a:ext>
            </a:extLst>
          </p:cNvPr>
          <p:cNvCxnSpPr>
            <a:cxnSpLocks/>
          </p:cNvCxnSpPr>
          <p:nvPr/>
        </p:nvCxnSpPr>
        <p:spPr>
          <a:xfrm flipH="1">
            <a:off x="2971800" y="3270380"/>
            <a:ext cx="3276600" cy="24446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724756F-08CF-4BFD-BDC6-BFCFD5D5384C}"/>
              </a:ext>
            </a:extLst>
          </p:cNvPr>
          <p:cNvCxnSpPr/>
          <p:nvPr/>
        </p:nvCxnSpPr>
        <p:spPr>
          <a:xfrm>
            <a:off x="5798976" y="5638800"/>
            <a:ext cx="678024"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EB1BD46-9C0B-4B1E-AA6E-1504C2003DB6}"/>
              </a:ext>
            </a:extLst>
          </p:cNvPr>
          <p:cNvSpPr txBox="1"/>
          <p:nvPr/>
        </p:nvSpPr>
        <p:spPr>
          <a:xfrm>
            <a:off x="6705600" y="5486400"/>
            <a:ext cx="1905000" cy="369332"/>
          </a:xfrm>
          <a:prstGeom prst="rect">
            <a:avLst/>
          </a:prstGeom>
          <a:noFill/>
          <a:ln w="38100">
            <a:solidFill>
              <a:srgbClr val="FF0000"/>
            </a:solidFill>
          </a:ln>
        </p:spPr>
        <p:txBody>
          <a:bodyPr wrap="square" rtlCol="0">
            <a:spAutoFit/>
          </a:bodyPr>
          <a:lstStyle/>
          <a:p>
            <a:r>
              <a:rPr lang="en-US" dirty="0"/>
              <a:t>Discount $6,480</a:t>
            </a:r>
          </a:p>
        </p:txBody>
      </p:sp>
      <p:sp>
        <p:nvSpPr>
          <p:cNvPr id="22" name="Rectangle 21">
            <a:extLst>
              <a:ext uri="{FF2B5EF4-FFF2-40B4-BE49-F238E27FC236}">
                <a16:creationId xmlns:a16="http://schemas.microsoft.com/office/drawing/2014/main" id="{C91DFD2F-AFBE-4579-AEE3-D2A15A839033}"/>
              </a:ext>
            </a:extLst>
          </p:cNvPr>
          <p:cNvSpPr/>
          <p:nvPr/>
        </p:nvSpPr>
        <p:spPr>
          <a:xfrm>
            <a:off x="1676400" y="2133600"/>
            <a:ext cx="3048000" cy="42765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076550F-A312-44E9-9570-A423BAD52877}"/>
              </a:ext>
            </a:extLst>
          </p:cNvPr>
          <p:cNvSpPr/>
          <p:nvPr/>
        </p:nvSpPr>
        <p:spPr>
          <a:xfrm>
            <a:off x="3886200" y="3932853"/>
            <a:ext cx="914400" cy="2581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853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a:xfrm>
            <a:off x="381000" y="1600200"/>
            <a:ext cx="8305800" cy="4525963"/>
          </a:xfrm>
        </p:spPr>
        <p:txBody>
          <a:bodyPr>
            <a:normAutofit lnSpcReduction="10000"/>
          </a:bodyPr>
          <a:lstStyle/>
          <a:p>
            <a:pPr eaLnBrk="1" hangingPunct="1">
              <a:lnSpc>
                <a:spcPct val="90000"/>
              </a:lnSpc>
            </a:pPr>
            <a:r>
              <a:rPr lang="en-US" altLang="en-US" sz="2400" dirty="0"/>
              <a:t>Gathering Data from a Confirmation Ticket</a:t>
            </a:r>
          </a:p>
          <a:p>
            <a:pPr lvl="1" eaLnBrk="1" hangingPunct="1">
              <a:lnSpc>
                <a:spcPct val="90000"/>
              </a:lnSpc>
              <a:buFont typeface="Wingdings" pitchFamily="2" charset="2"/>
              <a:buNone/>
            </a:pPr>
            <a:endParaRPr lang="en-US" altLang="en-US" sz="1000" u="sng" dirty="0"/>
          </a:p>
          <a:p>
            <a:pPr lvl="1" eaLnBrk="1" hangingPunct="1">
              <a:lnSpc>
                <a:spcPct val="90000"/>
              </a:lnSpc>
            </a:pPr>
            <a:r>
              <a:rPr lang="en-US" altLang="en-US" sz="2000" dirty="0"/>
              <a:t>Things you should identify for accounting purposes</a:t>
            </a:r>
            <a:endParaRPr lang="en-US" altLang="en-US" sz="1300" b="1" dirty="0"/>
          </a:p>
          <a:p>
            <a:pPr lvl="2">
              <a:lnSpc>
                <a:spcPct val="90000"/>
              </a:lnSpc>
            </a:pPr>
            <a:r>
              <a:rPr lang="en-US" altLang="en-US" sz="2000" u="sng" dirty="0"/>
              <a:t>CUSIP</a:t>
            </a:r>
            <a:r>
              <a:rPr lang="en-US" altLang="en-US" sz="2000" dirty="0"/>
              <a:t> – 912828RT9</a:t>
            </a:r>
          </a:p>
          <a:p>
            <a:pPr lvl="2" eaLnBrk="1" hangingPunct="1">
              <a:lnSpc>
                <a:spcPct val="90000"/>
              </a:lnSpc>
            </a:pPr>
            <a:r>
              <a:rPr lang="en-US" altLang="en-US" sz="2000" u="sng" dirty="0"/>
              <a:t>Instrument purchased</a:t>
            </a:r>
            <a:r>
              <a:rPr lang="en-US" altLang="en-US" sz="2000" dirty="0"/>
              <a:t> – $2MM US Treasury Note</a:t>
            </a:r>
            <a:endParaRPr lang="en-US" altLang="en-US" sz="2000" u="sng" dirty="0"/>
          </a:p>
          <a:p>
            <a:pPr lvl="2" eaLnBrk="1" hangingPunct="1">
              <a:lnSpc>
                <a:spcPct val="90000"/>
              </a:lnSpc>
            </a:pPr>
            <a:r>
              <a:rPr lang="en-US" altLang="en-US" sz="2000" u="sng" dirty="0"/>
              <a:t>Principal paid</a:t>
            </a:r>
            <a:r>
              <a:rPr lang="en-US" altLang="en-US" sz="2000" dirty="0"/>
              <a:t> – $1,993,520.00</a:t>
            </a:r>
          </a:p>
          <a:p>
            <a:pPr lvl="2" eaLnBrk="1" hangingPunct="1">
              <a:lnSpc>
                <a:spcPct val="90000"/>
              </a:lnSpc>
            </a:pPr>
            <a:r>
              <a:rPr lang="en-US" altLang="en-US" sz="2000" u="sng" dirty="0"/>
              <a:t>Discount</a:t>
            </a:r>
            <a:r>
              <a:rPr lang="en-US" altLang="en-US" sz="2000" dirty="0"/>
              <a:t> – $6,480.00</a:t>
            </a:r>
          </a:p>
          <a:p>
            <a:pPr lvl="2" eaLnBrk="1" hangingPunct="1">
              <a:lnSpc>
                <a:spcPct val="90000"/>
              </a:lnSpc>
            </a:pPr>
            <a:r>
              <a:rPr lang="en-US" altLang="en-US" sz="2000" u="sng" dirty="0"/>
              <a:t>Accrued interest paid</a:t>
            </a:r>
            <a:r>
              <a:rPr lang="en-US" altLang="en-US" sz="2000" dirty="0"/>
              <a:t> – $2,190.93</a:t>
            </a:r>
          </a:p>
          <a:p>
            <a:pPr lvl="2" eaLnBrk="1" hangingPunct="1">
              <a:lnSpc>
                <a:spcPct val="90000"/>
              </a:lnSpc>
            </a:pPr>
            <a:r>
              <a:rPr lang="en-US" altLang="en-US" sz="2000" u="sng" dirty="0"/>
              <a:t>Days of accrued interest</a:t>
            </a:r>
            <a:r>
              <a:rPr lang="en-US" altLang="en-US" sz="2000" dirty="0"/>
              <a:t> – 29 </a:t>
            </a:r>
          </a:p>
          <a:p>
            <a:pPr lvl="2" eaLnBrk="1" hangingPunct="1">
              <a:lnSpc>
                <a:spcPct val="90000"/>
              </a:lnSpc>
            </a:pPr>
            <a:r>
              <a:rPr lang="en-US" altLang="en-US" sz="2000" u="sng" dirty="0"/>
              <a:t>Total cash outlay for the investment</a:t>
            </a:r>
            <a:r>
              <a:rPr lang="en-US" altLang="en-US" sz="2000" dirty="0"/>
              <a:t> – $1,995,710.93</a:t>
            </a:r>
            <a:r>
              <a:rPr lang="en-US" altLang="en-US" sz="2000" u="sng" dirty="0"/>
              <a:t> </a:t>
            </a:r>
          </a:p>
          <a:p>
            <a:pPr lvl="2" eaLnBrk="1" hangingPunct="1">
              <a:lnSpc>
                <a:spcPct val="90000"/>
              </a:lnSpc>
            </a:pPr>
            <a:r>
              <a:rPr lang="en-US" altLang="en-US" sz="2000" u="sng" dirty="0"/>
              <a:t>Coupon received on par value</a:t>
            </a:r>
            <a:r>
              <a:rPr lang="en-US" altLang="en-US" sz="2000" dirty="0"/>
              <a:t> – 1 3/8 or 1.375%</a:t>
            </a:r>
          </a:p>
          <a:p>
            <a:pPr lvl="2" eaLnBrk="1" hangingPunct="1">
              <a:lnSpc>
                <a:spcPct val="90000"/>
              </a:lnSpc>
            </a:pPr>
            <a:r>
              <a:rPr lang="en-US" altLang="en-US" sz="2000" u="sng" dirty="0"/>
              <a:t>Key Dates</a:t>
            </a:r>
            <a:r>
              <a:rPr lang="en-US" altLang="en-US" sz="2000" dirty="0"/>
              <a:t> </a:t>
            </a:r>
          </a:p>
          <a:p>
            <a:pPr lvl="3">
              <a:lnSpc>
                <a:spcPct val="90000"/>
              </a:lnSpc>
            </a:pPr>
            <a:r>
              <a:rPr lang="en-US" altLang="en-US" sz="1600" dirty="0"/>
              <a:t>Settlement date	12/29/17</a:t>
            </a:r>
          </a:p>
          <a:p>
            <a:pPr lvl="3">
              <a:lnSpc>
                <a:spcPct val="90000"/>
              </a:lnSpc>
            </a:pPr>
            <a:r>
              <a:rPr lang="en-US" altLang="en-US" sz="1600" dirty="0"/>
              <a:t>Maturity date		11/30/18</a:t>
            </a:r>
          </a:p>
          <a:p>
            <a:pPr lvl="3">
              <a:lnSpc>
                <a:spcPct val="90000"/>
              </a:lnSpc>
            </a:pPr>
            <a:r>
              <a:rPr lang="en-US" altLang="en-US" sz="1600" dirty="0"/>
              <a:t>Issue date		11/30/11</a:t>
            </a:r>
          </a:p>
        </p:txBody>
      </p:sp>
    </p:spTree>
    <p:extLst>
      <p:ext uri="{BB962C8B-B14F-4D97-AF65-F5344CB8AC3E}">
        <p14:creationId xmlns:p14="http://schemas.microsoft.com/office/powerpoint/2010/main" val="3936322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p:txBody>
          <a:bodyPr>
            <a:normAutofit/>
          </a:bodyPr>
          <a:lstStyle/>
          <a:p>
            <a:r>
              <a:rPr lang="en-US" sz="2400" dirty="0"/>
              <a:t>Investment must initially be recorded at cost</a:t>
            </a:r>
          </a:p>
          <a:p>
            <a:pPr lvl="1"/>
            <a:r>
              <a:rPr lang="en-US" sz="2000" dirty="0"/>
              <a:t>Record a journal entry to reflect the investment purchase</a:t>
            </a:r>
          </a:p>
          <a:p>
            <a:pPr lvl="2"/>
            <a:r>
              <a:rPr lang="en-US" sz="1600" dirty="0"/>
              <a:t>Debit: Investments</a:t>
            </a:r>
          </a:p>
          <a:p>
            <a:pPr lvl="2"/>
            <a:r>
              <a:rPr lang="en-US" sz="1600" dirty="0"/>
              <a:t>Debit: Accrued Interest on Investments (if applicable)</a:t>
            </a:r>
          </a:p>
          <a:p>
            <a:pPr lvl="2"/>
            <a:r>
              <a:rPr lang="en-US" sz="1600" dirty="0"/>
              <a:t>Credit: Cash</a:t>
            </a:r>
          </a:p>
          <a:p>
            <a:r>
              <a:rPr lang="en-US" sz="2400" dirty="0"/>
              <a:t>Investment income should be recorded in the proper periods</a:t>
            </a:r>
          </a:p>
          <a:p>
            <a:pPr lvl="1"/>
            <a:r>
              <a:rPr lang="en-US" sz="2000" dirty="0"/>
              <a:t>Calculate monthly interest accrual for the term of the investment</a:t>
            </a:r>
          </a:p>
          <a:p>
            <a:pPr lvl="1"/>
            <a:r>
              <a:rPr lang="en-US" sz="2000" dirty="0"/>
              <a:t>Prepare journal entries to accrue interest income each month</a:t>
            </a:r>
          </a:p>
          <a:p>
            <a:pPr lvl="2"/>
            <a:r>
              <a:rPr lang="en-US" sz="1600" dirty="0"/>
              <a:t>Debit: Accrued Interest on Investments</a:t>
            </a:r>
          </a:p>
          <a:p>
            <a:pPr lvl="2"/>
            <a:r>
              <a:rPr lang="en-US" sz="1600" dirty="0"/>
              <a:t>Credit: Investment Income</a:t>
            </a:r>
          </a:p>
          <a:p>
            <a:pPr lvl="1"/>
            <a:r>
              <a:rPr lang="en-US" sz="2000" dirty="0"/>
              <a:t>Record interest payments when received</a:t>
            </a:r>
          </a:p>
          <a:p>
            <a:pPr lvl="2"/>
            <a:r>
              <a:rPr lang="en-US" sz="1600" dirty="0"/>
              <a:t>Debit: Cash</a:t>
            </a:r>
          </a:p>
          <a:p>
            <a:pPr lvl="2"/>
            <a:r>
              <a:rPr lang="en-US" sz="1600" dirty="0"/>
              <a:t>Credit: Accrued Interest on Investments/Investment Income (if not all accrued)</a:t>
            </a:r>
          </a:p>
        </p:txBody>
      </p:sp>
    </p:spTree>
    <p:extLst>
      <p:ext uri="{BB962C8B-B14F-4D97-AF65-F5344CB8AC3E}">
        <p14:creationId xmlns:p14="http://schemas.microsoft.com/office/powerpoint/2010/main" val="3104744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p:txBody>
          <a:bodyPr>
            <a:normAutofit lnSpcReduction="10000"/>
          </a:bodyPr>
          <a:lstStyle/>
          <a:p>
            <a:r>
              <a:rPr lang="en-US" sz="2400" dirty="0"/>
              <a:t>Accounting for discounts and premiums paid</a:t>
            </a:r>
          </a:p>
          <a:p>
            <a:pPr lvl="1"/>
            <a:r>
              <a:rPr lang="en-US" sz="2000" u="sng" dirty="0"/>
              <a:t>Discounts</a:t>
            </a:r>
            <a:r>
              <a:rPr lang="en-US" sz="2000" dirty="0"/>
              <a:t> from par value must be </a:t>
            </a:r>
            <a:r>
              <a:rPr lang="en-US" sz="2000" u="sng" dirty="0"/>
              <a:t>accreted</a:t>
            </a:r>
            <a:r>
              <a:rPr lang="en-US" sz="2000" dirty="0"/>
              <a:t> over the remaining life of the security. This gradually </a:t>
            </a:r>
            <a:r>
              <a:rPr lang="en-US" sz="2000" u="sng" dirty="0"/>
              <a:t>increases</a:t>
            </a:r>
            <a:r>
              <a:rPr lang="en-US" sz="2000" dirty="0"/>
              <a:t> the cost basis of the investment towards its par value over the life of the investment.</a:t>
            </a:r>
          </a:p>
          <a:p>
            <a:pPr lvl="2"/>
            <a:r>
              <a:rPr lang="en-US" sz="1600" dirty="0"/>
              <a:t>Debit: Investments</a:t>
            </a:r>
          </a:p>
          <a:p>
            <a:pPr lvl="2"/>
            <a:r>
              <a:rPr lang="en-US" sz="1600" dirty="0"/>
              <a:t>Credit: Investment Income</a:t>
            </a:r>
          </a:p>
          <a:p>
            <a:pPr lvl="1"/>
            <a:r>
              <a:rPr lang="en-US" sz="2000" u="sng" dirty="0"/>
              <a:t>Premiums</a:t>
            </a:r>
            <a:r>
              <a:rPr lang="en-US" sz="2000" dirty="0"/>
              <a:t> paid above par value must be </a:t>
            </a:r>
            <a:r>
              <a:rPr lang="en-US" sz="2000" u="sng" dirty="0"/>
              <a:t>amortized</a:t>
            </a:r>
            <a:r>
              <a:rPr lang="en-US" sz="2000" dirty="0"/>
              <a:t> over the remaining life of the security. This gradually </a:t>
            </a:r>
            <a:r>
              <a:rPr lang="en-US" sz="2000" u="sng" dirty="0"/>
              <a:t>decreases</a:t>
            </a:r>
            <a:r>
              <a:rPr lang="en-US" sz="2000" dirty="0"/>
              <a:t> the cost basis of the investment towards its par value over the life of the investment.</a:t>
            </a:r>
          </a:p>
          <a:p>
            <a:pPr lvl="2"/>
            <a:r>
              <a:rPr lang="en-US" sz="1600" dirty="0"/>
              <a:t>Debit: Investment income</a:t>
            </a:r>
          </a:p>
          <a:p>
            <a:pPr lvl="2"/>
            <a:r>
              <a:rPr lang="en-US" sz="1600" dirty="0"/>
              <a:t>Credit: Investments</a:t>
            </a:r>
          </a:p>
          <a:p>
            <a:pPr lvl="1"/>
            <a:r>
              <a:rPr lang="en-US" sz="2000" dirty="0"/>
              <a:t>If this is not done, the entire premium or discount will be recorded as a decrease or increase in investment income at the maturity date and distort the income reported by period.</a:t>
            </a:r>
            <a:endParaRPr lang="en-US" sz="1600" dirty="0"/>
          </a:p>
        </p:txBody>
      </p:sp>
    </p:spTree>
    <p:extLst>
      <p:ext uri="{BB962C8B-B14F-4D97-AF65-F5344CB8AC3E}">
        <p14:creationId xmlns:p14="http://schemas.microsoft.com/office/powerpoint/2010/main" val="2033449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Investment Accounting</a:t>
            </a:r>
          </a:p>
        </p:txBody>
      </p:sp>
      <p:sp>
        <p:nvSpPr>
          <p:cNvPr id="5" name="Content Placeholder 4"/>
          <p:cNvSpPr>
            <a:spLocks noGrp="1"/>
          </p:cNvSpPr>
          <p:nvPr>
            <p:ph idx="1"/>
          </p:nvPr>
        </p:nvSpPr>
        <p:spPr/>
        <p:txBody>
          <a:bodyPr>
            <a:normAutofit/>
          </a:bodyPr>
          <a:lstStyle/>
          <a:p>
            <a:r>
              <a:rPr lang="en-US" sz="2400" dirty="0"/>
              <a:t>Recording investment maturity</a:t>
            </a:r>
          </a:p>
          <a:p>
            <a:pPr lvl="1"/>
            <a:r>
              <a:rPr lang="en-US" sz="2000" dirty="0"/>
              <a:t>Prepare a journal entry to reflect the maturity of the investment</a:t>
            </a:r>
          </a:p>
          <a:p>
            <a:pPr lvl="1"/>
            <a:r>
              <a:rPr lang="en-US" sz="2000" dirty="0"/>
              <a:t>Must reconcile accrued interest with actual interest earned</a:t>
            </a:r>
          </a:p>
          <a:p>
            <a:pPr lvl="1"/>
            <a:r>
              <a:rPr lang="en-US" sz="2000" dirty="0"/>
              <a:t>Avoid double booking accrued interest in the month of maturity/call</a:t>
            </a:r>
          </a:p>
          <a:p>
            <a:pPr lvl="1"/>
            <a:r>
              <a:rPr lang="en-US" sz="2000" dirty="0"/>
              <a:t>Basic journal entry</a:t>
            </a:r>
          </a:p>
          <a:p>
            <a:pPr lvl="2"/>
            <a:r>
              <a:rPr lang="en-US" sz="1600" dirty="0"/>
              <a:t>Debit: Cash</a:t>
            </a:r>
          </a:p>
          <a:p>
            <a:pPr lvl="2"/>
            <a:r>
              <a:rPr lang="en-US" sz="1600" dirty="0"/>
              <a:t>Credit: Investments</a:t>
            </a:r>
          </a:p>
          <a:p>
            <a:pPr lvl="2"/>
            <a:r>
              <a:rPr lang="en-US" sz="1600" dirty="0"/>
              <a:t>Credit: Accrued Interest</a:t>
            </a:r>
          </a:p>
          <a:p>
            <a:pPr lvl="2"/>
            <a:r>
              <a:rPr lang="en-US" sz="1600" dirty="0"/>
              <a:t>Credit: Investment Income (for any interest earnings that were not accrued)</a:t>
            </a:r>
          </a:p>
          <a:p>
            <a:pPr lvl="2"/>
            <a:endParaRPr lang="en-US" sz="1600" dirty="0"/>
          </a:p>
          <a:p>
            <a:endParaRPr lang="en-US" sz="1600" dirty="0"/>
          </a:p>
        </p:txBody>
      </p:sp>
    </p:spTree>
    <p:extLst>
      <p:ext uri="{BB962C8B-B14F-4D97-AF65-F5344CB8AC3E}">
        <p14:creationId xmlns:p14="http://schemas.microsoft.com/office/powerpoint/2010/main" val="786537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E2F97CA-B613-468C-BB12-D9092129A9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076" y="1479291"/>
            <a:ext cx="6684848" cy="4813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a:extLst>
              <a:ext uri="{FF2B5EF4-FFF2-40B4-BE49-F238E27FC236}">
                <a16:creationId xmlns:a16="http://schemas.microsoft.com/office/drawing/2014/main" id="{72AB8A0C-E251-48F3-94C2-2931B6B8278A}"/>
              </a:ext>
            </a:extLst>
          </p:cNvPr>
          <p:cNvSpPr/>
          <p:nvPr/>
        </p:nvSpPr>
        <p:spPr>
          <a:xfrm>
            <a:off x="1087552" y="342900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11140E1-9AC2-4E42-9517-438011DAF52D}"/>
              </a:ext>
            </a:extLst>
          </p:cNvPr>
          <p:cNvSpPr/>
          <p:nvPr/>
        </p:nvSpPr>
        <p:spPr>
          <a:xfrm>
            <a:off x="3238634" y="5105400"/>
            <a:ext cx="2781166" cy="10077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E221F974-2477-4320-819D-10722C7C7899}"/>
              </a:ext>
            </a:extLst>
          </p:cNvPr>
          <p:cNvSpPr/>
          <p:nvPr/>
        </p:nvSpPr>
        <p:spPr>
          <a:xfrm>
            <a:off x="1084174" y="3018453"/>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8B922025-F114-4B90-B0E4-3AD98AE92F58}"/>
              </a:ext>
            </a:extLst>
          </p:cNvPr>
          <p:cNvSpPr/>
          <p:nvPr/>
        </p:nvSpPr>
        <p:spPr>
          <a:xfrm>
            <a:off x="2971800" y="266078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16C73D6F-F745-4386-8ADD-4183AFAEB0E8}"/>
              </a:ext>
            </a:extLst>
          </p:cNvPr>
          <p:cNvSpPr/>
          <p:nvPr/>
        </p:nvSpPr>
        <p:spPr>
          <a:xfrm>
            <a:off x="5638800" y="2133600"/>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82430CB8-2F74-4812-B8BA-65B7E78E6735}"/>
              </a:ext>
            </a:extLst>
          </p:cNvPr>
          <p:cNvSpPr/>
          <p:nvPr/>
        </p:nvSpPr>
        <p:spPr>
          <a:xfrm>
            <a:off x="5638800" y="2853613"/>
            <a:ext cx="2133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4201CB0B-7275-4471-9828-56DD48350E45}"/>
              </a:ext>
            </a:extLst>
          </p:cNvPr>
          <p:cNvCxnSpPr>
            <a:stCxn id="11" idx="2"/>
          </p:cNvCxnSpPr>
          <p:nvPr/>
        </p:nvCxnSpPr>
        <p:spPr>
          <a:xfrm flipH="1">
            <a:off x="3124200" y="3082213"/>
            <a:ext cx="2514600" cy="39344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1A77ACE3-894C-43BD-9EF0-BDB7EF803181}"/>
              </a:ext>
            </a:extLst>
          </p:cNvPr>
          <p:cNvSpPr>
            <a:spLocks noGrp="1"/>
          </p:cNvSpPr>
          <p:nvPr>
            <p:ph type="title"/>
          </p:nvPr>
        </p:nvSpPr>
        <p:spPr>
          <a:xfrm>
            <a:off x="457200" y="274638"/>
            <a:ext cx="8229600" cy="1143000"/>
          </a:xfrm>
        </p:spPr>
        <p:txBody>
          <a:bodyPr>
            <a:normAutofit/>
          </a:bodyPr>
          <a:lstStyle/>
          <a:p>
            <a:pPr algn="r"/>
            <a:r>
              <a:rPr lang="en-US" sz="3200" dirty="0"/>
              <a:t>Investment Accounting</a:t>
            </a:r>
          </a:p>
        </p:txBody>
      </p:sp>
      <p:sp>
        <p:nvSpPr>
          <p:cNvPr id="16" name="TextBox 15">
            <a:extLst>
              <a:ext uri="{FF2B5EF4-FFF2-40B4-BE49-F238E27FC236}">
                <a16:creationId xmlns:a16="http://schemas.microsoft.com/office/drawing/2014/main" id="{94A925B5-41B5-40DE-AEBC-719E1BD64207}"/>
              </a:ext>
            </a:extLst>
          </p:cNvPr>
          <p:cNvSpPr txBox="1"/>
          <p:nvPr/>
        </p:nvSpPr>
        <p:spPr>
          <a:xfrm>
            <a:off x="533400" y="1078468"/>
            <a:ext cx="4038600" cy="369332"/>
          </a:xfrm>
          <a:prstGeom prst="rect">
            <a:avLst/>
          </a:prstGeom>
          <a:noFill/>
          <a:ln>
            <a:solidFill>
              <a:schemeClr val="tx1"/>
            </a:solidFill>
          </a:ln>
        </p:spPr>
        <p:txBody>
          <a:bodyPr wrap="square" rtlCol="0">
            <a:spAutoFit/>
          </a:bodyPr>
          <a:lstStyle/>
          <a:p>
            <a:r>
              <a:rPr lang="en-US" dirty="0"/>
              <a:t>Example: Investment purchased at Par</a:t>
            </a:r>
          </a:p>
        </p:txBody>
      </p:sp>
      <p:sp>
        <p:nvSpPr>
          <p:cNvPr id="17" name="Rectangle 16">
            <a:extLst>
              <a:ext uri="{FF2B5EF4-FFF2-40B4-BE49-F238E27FC236}">
                <a16:creationId xmlns:a16="http://schemas.microsoft.com/office/drawing/2014/main" id="{FDE0933E-C483-4842-91AE-C0044AC1022A}"/>
              </a:ext>
            </a:extLst>
          </p:cNvPr>
          <p:cNvSpPr/>
          <p:nvPr/>
        </p:nvSpPr>
        <p:spPr>
          <a:xfrm>
            <a:off x="1828800" y="2362200"/>
            <a:ext cx="2667000" cy="3452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4CB57D8-44DF-4808-83BC-DD67ECAE58E8}"/>
              </a:ext>
            </a:extLst>
          </p:cNvPr>
          <p:cNvSpPr/>
          <p:nvPr/>
        </p:nvSpPr>
        <p:spPr>
          <a:xfrm>
            <a:off x="3886200" y="3947853"/>
            <a:ext cx="685800" cy="16694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91360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UT000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4800" y="1371600"/>
            <a:ext cx="8610600" cy="5233327"/>
          </a:xfrm>
        </p:spPr>
      </p:pic>
      <p:sp>
        <p:nvSpPr>
          <p:cNvPr id="2" name="Oval 1">
            <a:extLst>
              <a:ext uri="{FF2B5EF4-FFF2-40B4-BE49-F238E27FC236}">
                <a16:creationId xmlns:a16="http://schemas.microsoft.com/office/drawing/2014/main" id="{6A8D319A-A867-41A2-A227-1DD4DDEA7254}"/>
              </a:ext>
            </a:extLst>
          </p:cNvPr>
          <p:cNvSpPr/>
          <p:nvPr/>
        </p:nvSpPr>
        <p:spPr>
          <a:xfrm>
            <a:off x="5410200" y="4953000"/>
            <a:ext cx="33528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FFE1FDC-E0AB-4FD6-9AA2-53CE75268488}"/>
              </a:ext>
            </a:extLst>
          </p:cNvPr>
          <p:cNvSpPr txBox="1"/>
          <p:nvPr/>
        </p:nvSpPr>
        <p:spPr>
          <a:xfrm>
            <a:off x="6856445" y="3505200"/>
            <a:ext cx="1905000" cy="369332"/>
          </a:xfrm>
          <a:prstGeom prst="rect">
            <a:avLst/>
          </a:prstGeom>
          <a:noFill/>
          <a:ln w="38100">
            <a:solidFill>
              <a:srgbClr val="FF0000"/>
            </a:solidFill>
          </a:ln>
        </p:spPr>
        <p:txBody>
          <a:bodyPr wrap="square" rtlCol="0">
            <a:spAutoFit/>
          </a:bodyPr>
          <a:lstStyle/>
          <a:p>
            <a:r>
              <a:rPr lang="en-US" dirty="0"/>
              <a:t>Premium $14,040</a:t>
            </a:r>
          </a:p>
        </p:txBody>
      </p:sp>
      <p:cxnSp>
        <p:nvCxnSpPr>
          <p:cNvPr id="6" name="Straight Arrow Connector 5">
            <a:extLst>
              <a:ext uri="{FF2B5EF4-FFF2-40B4-BE49-F238E27FC236}">
                <a16:creationId xmlns:a16="http://schemas.microsoft.com/office/drawing/2014/main" id="{9107AB58-949A-435B-BAB7-F801838E4C66}"/>
              </a:ext>
            </a:extLst>
          </p:cNvPr>
          <p:cNvCxnSpPr/>
          <p:nvPr/>
        </p:nvCxnSpPr>
        <p:spPr>
          <a:xfrm flipH="1">
            <a:off x="8153400" y="3874532"/>
            <a:ext cx="76200" cy="11546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2598E34D-0456-4A56-B9D1-D04730696B99}"/>
              </a:ext>
            </a:extLst>
          </p:cNvPr>
          <p:cNvSpPr>
            <a:spLocks noGrp="1"/>
          </p:cNvSpPr>
          <p:nvPr>
            <p:ph type="title"/>
          </p:nvPr>
        </p:nvSpPr>
        <p:spPr>
          <a:xfrm>
            <a:off x="457200" y="274638"/>
            <a:ext cx="8229600" cy="1143000"/>
          </a:xfrm>
        </p:spPr>
        <p:txBody>
          <a:bodyPr>
            <a:normAutofit/>
          </a:bodyPr>
          <a:lstStyle/>
          <a:p>
            <a:pPr algn="r"/>
            <a:r>
              <a:rPr lang="en-US" sz="3200" dirty="0"/>
              <a:t>Investment Accounting</a:t>
            </a:r>
          </a:p>
        </p:txBody>
      </p:sp>
      <p:sp>
        <p:nvSpPr>
          <p:cNvPr id="8" name="TextBox 7">
            <a:extLst>
              <a:ext uri="{FF2B5EF4-FFF2-40B4-BE49-F238E27FC236}">
                <a16:creationId xmlns:a16="http://schemas.microsoft.com/office/drawing/2014/main" id="{A88A640E-22EA-40C9-9460-1A9A491D173C}"/>
              </a:ext>
            </a:extLst>
          </p:cNvPr>
          <p:cNvSpPr txBox="1"/>
          <p:nvPr/>
        </p:nvSpPr>
        <p:spPr>
          <a:xfrm>
            <a:off x="533400" y="1154668"/>
            <a:ext cx="4419600" cy="369332"/>
          </a:xfrm>
          <a:prstGeom prst="rect">
            <a:avLst/>
          </a:prstGeom>
          <a:noFill/>
          <a:ln>
            <a:solidFill>
              <a:schemeClr val="tx1"/>
            </a:solidFill>
          </a:ln>
        </p:spPr>
        <p:txBody>
          <a:bodyPr wrap="square" rtlCol="0">
            <a:spAutoFit/>
          </a:bodyPr>
          <a:lstStyle/>
          <a:p>
            <a:r>
              <a:rPr lang="en-US" dirty="0"/>
              <a:t>Example: Investment purchased at Premium</a:t>
            </a:r>
          </a:p>
        </p:txBody>
      </p:sp>
    </p:spTree>
    <p:extLst>
      <p:ext uri="{BB962C8B-B14F-4D97-AF65-F5344CB8AC3E}">
        <p14:creationId xmlns:p14="http://schemas.microsoft.com/office/powerpoint/2010/main" val="2228034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endParaRPr lang="en-US" sz="2000" dirty="0"/>
          </a:p>
          <a:p>
            <a:pPr marL="1371600" lvl="3" indent="0">
              <a:buNone/>
            </a:pPr>
            <a:endParaRPr lang="en-US" sz="1400" dirty="0"/>
          </a:p>
          <a:p>
            <a:pPr marL="914400" lvl="2" indent="0">
              <a:buNone/>
            </a:pPr>
            <a:endParaRPr lang="en-US" sz="1800" dirty="0"/>
          </a:p>
        </p:txBody>
      </p:sp>
      <p:sp>
        <p:nvSpPr>
          <p:cNvPr id="4" name="Content Placeholder 4">
            <a:extLst>
              <a:ext uri="{FF2B5EF4-FFF2-40B4-BE49-F238E27FC236}">
                <a16:creationId xmlns:a16="http://schemas.microsoft.com/office/drawing/2014/main" id="{AEBE45DB-B178-4413-87C5-D54879C6AF7B}"/>
              </a:ext>
            </a:extLst>
          </p:cNvPr>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Changes in market interest rates will affect an investments fair value</a:t>
            </a:r>
          </a:p>
          <a:p>
            <a:pPr lvl="1"/>
            <a:r>
              <a:rPr lang="en-US" sz="2000" dirty="0"/>
              <a:t>When market interest rates </a:t>
            </a:r>
            <a:r>
              <a:rPr lang="en-US" sz="2000" u="sng" dirty="0"/>
              <a:t>increase</a:t>
            </a:r>
            <a:r>
              <a:rPr lang="en-US" sz="2000" dirty="0"/>
              <a:t>, the fair value of all investments held in a portfolio will </a:t>
            </a:r>
            <a:r>
              <a:rPr lang="en-US" sz="2000" u="sng" dirty="0"/>
              <a:t>decrease</a:t>
            </a:r>
          </a:p>
          <a:p>
            <a:pPr lvl="1"/>
            <a:r>
              <a:rPr lang="en-US" sz="2000" dirty="0"/>
              <a:t>When market interest rates </a:t>
            </a:r>
            <a:r>
              <a:rPr lang="en-US" sz="2000" u="sng" dirty="0"/>
              <a:t>decrease</a:t>
            </a:r>
            <a:r>
              <a:rPr lang="en-US" sz="2000" dirty="0"/>
              <a:t>, the fair value of all investments held in a portfolio will </a:t>
            </a:r>
            <a:r>
              <a:rPr lang="en-US" sz="2000" u="sng" dirty="0"/>
              <a:t>increase</a:t>
            </a:r>
          </a:p>
          <a:p>
            <a:r>
              <a:rPr lang="en-US" sz="2400" dirty="0"/>
              <a:t>In the current rising rate environment, investors who have extended maturities may have significant negative fair value adjustments at June 30, 2022</a:t>
            </a:r>
          </a:p>
          <a:p>
            <a:r>
              <a:rPr lang="en-US" sz="2400" dirty="0"/>
              <a:t>All fair value adjustments are posted to the investment income account and cannot be recorded as an expenditure</a:t>
            </a:r>
          </a:p>
          <a:p>
            <a:endParaRPr lang="en-US" sz="2400" dirty="0"/>
          </a:p>
          <a:p>
            <a:pPr marL="0" indent="0">
              <a:buNone/>
            </a:pPr>
            <a:endParaRPr lang="en-US" sz="800" dirty="0"/>
          </a:p>
          <a:p>
            <a:pPr lvl="1"/>
            <a:endParaRPr lang="en-US" sz="2000" dirty="0"/>
          </a:p>
        </p:txBody>
      </p:sp>
    </p:spTree>
    <p:extLst>
      <p:ext uri="{BB962C8B-B14F-4D97-AF65-F5344CB8AC3E}">
        <p14:creationId xmlns:p14="http://schemas.microsoft.com/office/powerpoint/2010/main" val="2097635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endParaRPr lang="en-US" sz="2400" dirty="0"/>
          </a:p>
        </p:txBody>
      </p:sp>
      <p:sp>
        <p:nvSpPr>
          <p:cNvPr id="6" name="TextBox 5">
            <a:extLst>
              <a:ext uri="{FF2B5EF4-FFF2-40B4-BE49-F238E27FC236}">
                <a16:creationId xmlns:a16="http://schemas.microsoft.com/office/drawing/2014/main" id="{3B5FF6D5-8EA4-49D3-BECF-2BDF88C3D00B}"/>
              </a:ext>
            </a:extLst>
          </p:cNvPr>
          <p:cNvSpPr txBox="1"/>
          <p:nvPr/>
        </p:nvSpPr>
        <p:spPr>
          <a:xfrm>
            <a:off x="304800" y="1447800"/>
            <a:ext cx="8534400" cy="4401205"/>
          </a:xfrm>
          <a:prstGeom prst="rect">
            <a:avLst/>
          </a:prstGeom>
          <a:noFill/>
        </p:spPr>
        <p:txBody>
          <a:bodyPr wrap="square" rtlCol="0">
            <a:spAutoFit/>
          </a:bodyPr>
          <a:lstStyle/>
          <a:p>
            <a:r>
              <a:rPr lang="en-US" sz="2000" dirty="0"/>
              <a:t>			</a:t>
            </a:r>
            <a:endParaRPr lang="en-US" sz="2000" u="sng" dirty="0"/>
          </a:p>
          <a:p>
            <a:r>
              <a:rPr lang="en-US" sz="2000" u="sng" dirty="0"/>
              <a:t>Example</a:t>
            </a:r>
            <a:endParaRPr lang="en-US" sz="2000" b="0" dirty="0"/>
          </a:p>
          <a:p>
            <a:endParaRPr lang="en-US" sz="1000" b="0" dirty="0"/>
          </a:p>
          <a:p>
            <a:r>
              <a:rPr lang="en-US" sz="2000" dirty="0"/>
              <a:t>The 3 YR UST  yield on 9/15/2021 was     .41%</a:t>
            </a:r>
          </a:p>
          <a:p>
            <a:r>
              <a:rPr lang="en-US" sz="2000" dirty="0"/>
              <a:t>		         6/27/2022 was  3.21%</a:t>
            </a:r>
          </a:p>
          <a:p>
            <a:endParaRPr lang="en-US" sz="2000" dirty="0"/>
          </a:p>
          <a:p>
            <a:endParaRPr lang="en-US" sz="2000" dirty="0"/>
          </a:p>
          <a:p>
            <a:endParaRPr lang="en-US" sz="1000" dirty="0"/>
          </a:p>
          <a:p>
            <a:r>
              <a:rPr lang="en-US" sz="2000" dirty="0"/>
              <a:t> *This represents an 783% increase in rates and a </a:t>
            </a:r>
            <a:r>
              <a:rPr lang="en-US" sz="2000" b="1" dirty="0"/>
              <a:t>$59,474 loss </a:t>
            </a:r>
            <a:r>
              <a:rPr lang="en-US" sz="2000" dirty="0"/>
              <a:t>of principal in just about 9 months on a $1,000,000 investment.</a:t>
            </a:r>
          </a:p>
          <a:p>
            <a:endParaRPr lang="en-US" sz="2000" dirty="0"/>
          </a:p>
          <a:p>
            <a:endParaRPr lang="en-US" sz="2000" dirty="0"/>
          </a:p>
          <a:p>
            <a:r>
              <a:rPr lang="en-US" sz="2000" u="sng" dirty="0"/>
              <a:t>Fair Value Adjustment Journal Entry</a:t>
            </a:r>
            <a:r>
              <a:rPr lang="en-US" sz="2000" dirty="0"/>
              <a:t>		</a:t>
            </a:r>
            <a:r>
              <a:rPr lang="en-US" sz="2000" u="sng" dirty="0"/>
              <a:t>Debit</a:t>
            </a:r>
            <a:r>
              <a:rPr lang="en-US" sz="2000" dirty="0"/>
              <a:t>		</a:t>
            </a:r>
            <a:r>
              <a:rPr lang="en-US" sz="2000" u="sng" dirty="0"/>
              <a:t>Credit</a:t>
            </a:r>
          </a:p>
          <a:p>
            <a:r>
              <a:rPr lang="en-US" sz="2000" dirty="0"/>
              <a:t>	Investment Income			$59,784</a:t>
            </a:r>
          </a:p>
          <a:p>
            <a:r>
              <a:rPr lang="en-US" sz="2000" dirty="0"/>
              <a:t>	Investments						$59,784</a:t>
            </a:r>
          </a:p>
        </p:txBody>
      </p:sp>
    </p:spTree>
    <p:extLst>
      <p:ext uri="{BB962C8B-B14F-4D97-AF65-F5344CB8AC3E}">
        <p14:creationId xmlns:p14="http://schemas.microsoft.com/office/powerpoint/2010/main" val="731254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endParaRPr lang="en-US" sz="2000" dirty="0"/>
          </a:p>
          <a:p>
            <a:pPr marL="1371600" lvl="3" indent="0">
              <a:buNone/>
            </a:pPr>
            <a:endParaRPr lang="en-US" sz="1400" dirty="0"/>
          </a:p>
          <a:p>
            <a:pPr marL="914400" lvl="2" indent="0">
              <a:buNone/>
            </a:pPr>
            <a:endParaRPr lang="en-US" sz="1800" dirty="0"/>
          </a:p>
        </p:txBody>
      </p:sp>
      <p:sp>
        <p:nvSpPr>
          <p:cNvPr id="4" name="Content Placeholder 4">
            <a:extLst>
              <a:ext uri="{FF2B5EF4-FFF2-40B4-BE49-F238E27FC236}">
                <a16:creationId xmlns:a16="http://schemas.microsoft.com/office/drawing/2014/main" id="{DD141F61-29E6-4D43-BD0F-C7B9461278F9}"/>
              </a:ext>
            </a:extLst>
          </p:cNvPr>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From the example, the fair value adjustment journal entry would be as follows:</a:t>
            </a:r>
          </a:p>
          <a:p>
            <a:pPr lvl="1"/>
            <a:r>
              <a:rPr lang="en-US" sz="2000" dirty="0"/>
              <a:t>Debit: Investment Income</a:t>
            </a:r>
          </a:p>
          <a:p>
            <a:pPr lvl="1"/>
            <a:r>
              <a:rPr lang="en-US" sz="2000" dirty="0"/>
              <a:t>Credit: Investments</a:t>
            </a:r>
          </a:p>
          <a:p>
            <a:r>
              <a:rPr lang="en-US" sz="2400" dirty="0"/>
              <a:t>In some instances, the adjustment can wipe out all investment income for the year and result in negative investment income for the fiscal year (we saw this in FY 2018 and will this year)</a:t>
            </a:r>
          </a:p>
          <a:p>
            <a:r>
              <a:rPr lang="en-US" sz="2400" dirty="0"/>
              <a:t>Option to show the detail of investment earnings and fair value adjustment on the face of the statements</a:t>
            </a:r>
          </a:p>
          <a:p>
            <a:r>
              <a:rPr lang="en-US" sz="2400" dirty="0"/>
              <a:t>May report information on realized and unrealized investment losses in the notes to the financial statements but </a:t>
            </a:r>
            <a:r>
              <a:rPr lang="en-US" sz="2400" u="sng" dirty="0"/>
              <a:t>never</a:t>
            </a:r>
            <a:r>
              <a:rPr lang="en-US" sz="2400" dirty="0"/>
              <a:t> on the face of the financial statements</a:t>
            </a:r>
          </a:p>
          <a:p>
            <a:endParaRPr lang="en-US" sz="2400" dirty="0"/>
          </a:p>
          <a:p>
            <a:endParaRPr lang="en-US" sz="2400" dirty="0"/>
          </a:p>
          <a:p>
            <a:pPr marL="0" indent="0">
              <a:buNone/>
            </a:pPr>
            <a:endParaRPr lang="en-US" sz="800" dirty="0"/>
          </a:p>
          <a:p>
            <a:pPr lvl="1"/>
            <a:endParaRPr lang="en-US" sz="2000" dirty="0"/>
          </a:p>
        </p:txBody>
      </p:sp>
    </p:spTree>
    <p:extLst>
      <p:ext uri="{BB962C8B-B14F-4D97-AF65-F5344CB8AC3E}">
        <p14:creationId xmlns:p14="http://schemas.microsoft.com/office/powerpoint/2010/main" val="106119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p:txBody>
          <a:bodyPr>
            <a:normAutofit fontScale="85000" lnSpcReduction="20000"/>
          </a:bodyPr>
          <a:lstStyle/>
          <a:p>
            <a:r>
              <a:rPr lang="en-US" sz="2800" b="0" i="0" u="none" strike="noStrike" baseline="0" dirty="0">
                <a:solidFill>
                  <a:srgbClr val="000000"/>
                </a:solidFill>
              </a:rPr>
              <a:t>What are the main objectives of an investment program?</a:t>
            </a:r>
          </a:p>
          <a:p>
            <a:endParaRPr lang="en-US" sz="2800" dirty="0">
              <a:solidFill>
                <a:srgbClr val="000000"/>
              </a:solidFill>
            </a:endParaRPr>
          </a:p>
          <a:p>
            <a:r>
              <a:rPr lang="en-US" sz="2400" b="0" i="0" u="none" strike="noStrike" baseline="0" dirty="0">
                <a:solidFill>
                  <a:srgbClr val="000000"/>
                </a:solidFill>
              </a:rPr>
              <a:t>“The primary objectives are </a:t>
            </a:r>
            <a:r>
              <a:rPr lang="en-US" sz="2400" b="0" i="0" u="sng" strike="noStrike" baseline="0" dirty="0">
                <a:solidFill>
                  <a:srgbClr val="000000"/>
                </a:solidFill>
              </a:rPr>
              <a:t>safety and liquidity of principal</a:t>
            </a:r>
            <a:r>
              <a:rPr lang="en-US" sz="2400" b="0" i="0" u="none" strike="noStrike" baseline="0" dirty="0">
                <a:solidFill>
                  <a:srgbClr val="000000"/>
                </a:solidFill>
              </a:rPr>
              <a:t>, followed by the </a:t>
            </a:r>
            <a:r>
              <a:rPr lang="en-US" sz="2400" b="0" i="0" u="sng" strike="noStrike" baseline="0" dirty="0">
                <a:solidFill>
                  <a:srgbClr val="000000"/>
                </a:solidFill>
              </a:rPr>
              <a:t>secondary objective of obtaining a market rate return</a:t>
            </a:r>
            <a:r>
              <a:rPr lang="en-US" sz="2400" b="0" i="0" u="none" strike="noStrike" baseline="0" dirty="0">
                <a:solidFill>
                  <a:srgbClr val="000000"/>
                </a:solidFill>
              </a:rPr>
              <a:t> reasonable under the circumstances. “ – </a:t>
            </a:r>
            <a:r>
              <a:rPr lang="en-US" sz="2400" b="1" i="0" u="none" strike="noStrike" baseline="0" dirty="0">
                <a:solidFill>
                  <a:srgbClr val="000000"/>
                </a:solidFill>
              </a:rPr>
              <a:t>Department of State Treasurer, Policy Manual, Cash and Investments</a:t>
            </a:r>
          </a:p>
          <a:p>
            <a:endParaRPr lang="en-US" sz="2400" dirty="0">
              <a:solidFill>
                <a:srgbClr val="000000"/>
              </a:solidFill>
            </a:endParaRPr>
          </a:p>
          <a:p>
            <a:pPr marL="400050" lvl="1" indent="0">
              <a:buNone/>
            </a:pPr>
            <a:r>
              <a:rPr lang="en-US" sz="2400" b="1" i="0" u="none" strike="noStrike" baseline="0" dirty="0">
                <a:solidFill>
                  <a:srgbClr val="000000"/>
                </a:solidFill>
              </a:rPr>
              <a:t>Safety</a:t>
            </a:r>
            <a:r>
              <a:rPr lang="en-US" sz="2400" b="0" i="0" u="none" strike="noStrike" baseline="0" dirty="0">
                <a:solidFill>
                  <a:srgbClr val="000000"/>
                </a:solidFill>
              </a:rPr>
              <a:t> – Have the funds available when needed.</a:t>
            </a:r>
          </a:p>
          <a:p>
            <a:pPr marL="400050" lvl="1" indent="0">
              <a:buNone/>
            </a:pPr>
            <a:r>
              <a:rPr lang="en-US" sz="2400" b="1" dirty="0">
                <a:solidFill>
                  <a:srgbClr val="000000"/>
                </a:solidFill>
              </a:rPr>
              <a:t>Liquidity</a:t>
            </a:r>
            <a:r>
              <a:rPr lang="en-US" sz="2400" dirty="0">
                <a:solidFill>
                  <a:srgbClr val="000000"/>
                </a:solidFill>
              </a:rPr>
              <a:t> – Be able to convert investments to cash quickly if needed, without a loss of principal.</a:t>
            </a:r>
          </a:p>
          <a:p>
            <a:pPr marL="400050" lvl="1" indent="0">
              <a:buNone/>
            </a:pPr>
            <a:r>
              <a:rPr lang="en-US" sz="2400" b="1" i="0" u="none" strike="noStrike" baseline="0" dirty="0">
                <a:solidFill>
                  <a:srgbClr val="000000"/>
                </a:solidFill>
              </a:rPr>
              <a:t>Yield </a:t>
            </a:r>
            <a:r>
              <a:rPr lang="en-US" sz="2400" b="0" i="0" u="none" strike="noStrike" baseline="0" dirty="0">
                <a:solidFill>
                  <a:srgbClr val="000000"/>
                </a:solidFill>
              </a:rPr>
              <a:t>– Earn a market rate of return over time.</a:t>
            </a:r>
          </a:p>
          <a:p>
            <a:endParaRPr lang="en-US" sz="2400" b="0" i="0" u="none" strike="noStrike" baseline="0" dirty="0">
              <a:solidFill>
                <a:srgbClr val="000000"/>
              </a:solidFill>
            </a:endParaRPr>
          </a:p>
          <a:p>
            <a:r>
              <a:rPr lang="en-US" sz="2400" b="0" i="0" u="none" strike="noStrike" baseline="0" dirty="0">
                <a:solidFill>
                  <a:srgbClr val="000000"/>
                </a:solidFill>
              </a:rPr>
              <a:t>Safety, soundness and advisability of a given investment may change with economic conditions; in other words, what was advisable yesterday may not be prudent today. </a:t>
            </a:r>
            <a:endParaRPr lang="en-US" sz="2400" dirty="0"/>
          </a:p>
          <a:p>
            <a:pPr marL="0" indent="0">
              <a:buNone/>
            </a:pPr>
            <a:endParaRPr lang="en-US" sz="2400" dirty="0"/>
          </a:p>
        </p:txBody>
      </p:sp>
    </p:spTree>
    <p:extLst>
      <p:ext uri="{BB962C8B-B14F-4D97-AF65-F5344CB8AC3E}">
        <p14:creationId xmlns:p14="http://schemas.microsoft.com/office/powerpoint/2010/main" val="321518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Investment Accounting</a:t>
            </a:r>
          </a:p>
        </p:txBody>
      </p:sp>
      <p:sp>
        <p:nvSpPr>
          <p:cNvPr id="7" name="Content Placeholder 6"/>
          <p:cNvSpPr>
            <a:spLocks noGrp="1"/>
          </p:cNvSpPr>
          <p:nvPr>
            <p:ph idx="1"/>
          </p:nvPr>
        </p:nvSpPr>
        <p:spPr>
          <a:xfrm>
            <a:off x="457200" y="1259058"/>
            <a:ext cx="8229600" cy="5257800"/>
          </a:xfrm>
        </p:spPr>
        <p:txBody>
          <a:bodyPr>
            <a:normAutofit/>
          </a:bodyPr>
          <a:lstStyle/>
          <a:p>
            <a:r>
              <a:rPr lang="en-US" sz="2800" dirty="0"/>
              <a:t>Why the market adjustment?</a:t>
            </a:r>
          </a:p>
          <a:p>
            <a:pPr lvl="1"/>
            <a:r>
              <a:rPr lang="en-US" sz="2400" dirty="0"/>
              <a:t>Isn’t the markdown to fair value only a “paper loss” if the investment is held to maturity?</a:t>
            </a:r>
          </a:p>
          <a:p>
            <a:pPr lvl="2"/>
            <a:r>
              <a:rPr lang="en-US" sz="2000" dirty="0"/>
              <a:t>Yes, if held to maturity; markdown would be amortized up until maturity</a:t>
            </a:r>
          </a:p>
          <a:p>
            <a:pPr lvl="2"/>
            <a:r>
              <a:rPr lang="en-US" sz="2000" dirty="0"/>
              <a:t>However, fair value is representative of the $59,784 loss that would be realized if the investment were liquidated.</a:t>
            </a:r>
          </a:p>
          <a:p>
            <a:pPr lvl="2"/>
            <a:r>
              <a:rPr lang="en-US" sz="2000" dirty="0"/>
              <a:t>Also, fair value is representative of the loss of missed earnings of $59,784 over time at current market rates (opportunity cost of holding the lower yielding investment).</a:t>
            </a:r>
          </a:p>
          <a:p>
            <a:pPr lvl="2"/>
            <a:r>
              <a:rPr lang="en-US" sz="2000" dirty="0"/>
              <a:t>This is why the GASB believes Fair Value is a better representation of the value of the investment for financial statement purposes.</a:t>
            </a:r>
          </a:p>
          <a:p>
            <a:pPr lvl="1"/>
            <a:endParaRPr lang="en-US" sz="2000" dirty="0"/>
          </a:p>
          <a:p>
            <a:pPr marL="0" indent="0" algn="ctr">
              <a:buNone/>
            </a:pPr>
            <a:endParaRPr lang="en-US" sz="2800" dirty="0"/>
          </a:p>
          <a:p>
            <a:pPr marL="0" indent="0" algn="ctr">
              <a:buNone/>
            </a:pPr>
            <a:endParaRPr lang="en-US" sz="2800" dirty="0"/>
          </a:p>
          <a:p>
            <a:pPr marL="0" indent="0" algn="ctr">
              <a:buNone/>
            </a:pPr>
            <a:endParaRPr lang="en-US" sz="2000" dirty="0"/>
          </a:p>
          <a:p>
            <a:pPr marL="1371600" lvl="3" indent="0">
              <a:buNone/>
            </a:pPr>
            <a:endParaRPr lang="en-US" sz="1400" dirty="0"/>
          </a:p>
          <a:p>
            <a:pPr marL="914400" lvl="2" indent="0">
              <a:buNone/>
            </a:pPr>
            <a:endParaRPr lang="en-US" sz="1800" dirty="0"/>
          </a:p>
        </p:txBody>
      </p:sp>
      <p:sp>
        <p:nvSpPr>
          <p:cNvPr id="4" name="Content Placeholder 4">
            <a:extLst>
              <a:ext uri="{FF2B5EF4-FFF2-40B4-BE49-F238E27FC236}">
                <a16:creationId xmlns:a16="http://schemas.microsoft.com/office/drawing/2014/main" id="{DD141F61-29E6-4D43-BD0F-C7B9461278F9}"/>
              </a:ext>
            </a:extLst>
          </p:cNvPr>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p>
          <a:p>
            <a:endParaRPr lang="en-US" sz="2400" dirty="0"/>
          </a:p>
          <a:p>
            <a:pPr marL="0" indent="0">
              <a:buNone/>
            </a:pPr>
            <a:endParaRPr lang="en-US" sz="800" dirty="0"/>
          </a:p>
          <a:p>
            <a:pPr lvl="1"/>
            <a:endParaRPr lang="en-US" sz="2000" dirty="0"/>
          </a:p>
        </p:txBody>
      </p:sp>
    </p:spTree>
    <p:extLst>
      <p:ext uri="{BB962C8B-B14F-4D97-AF65-F5344CB8AC3E}">
        <p14:creationId xmlns:p14="http://schemas.microsoft.com/office/powerpoint/2010/main" val="2184573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C3A98BBC-0783-477D-901E-17B6DD6D27A3}"/>
              </a:ext>
            </a:extLst>
          </p:cNvPr>
          <p:cNvSpPr txBox="1">
            <a:spLocks noChangeArrowheads="1"/>
          </p:cNvSpPr>
          <p:nvPr/>
        </p:nvSpPr>
        <p:spPr>
          <a:xfrm>
            <a:off x="533400" y="1828800"/>
            <a:ext cx="8421688"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081F6A"/>
              </a:buClr>
              <a:buNone/>
            </a:pPr>
            <a:endParaRPr lang="en-US" altLang="en-US" sz="1800" dirty="0"/>
          </a:p>
          <a:p>
            <a:pPr marL="0" indent="0">
              <a:buClr>
                <a:srgbClr val="081F6A"/>
              </a:buClr>
              <a:buNone/>
            </a:pPr>
            <a:endParaRPr lang="en-US" altLang="en-US" sz="1800" dirty="0"/>
          </a:p>
          <a:p>
            <a:pPr marL="0" indent="0">
              <a:buClr>
                <a:srgbClr val="081F6A"/>
              </a:buClr>
              <a:buNone/>
            </a:pPr>
            <a:endParaRPr lang="en-US" altLang="en-US" sz="1800" dirty="0"/>
          </a:p>
          <a:p>
            <a:pPr marL="0" indent="0">
              <a:buClr>
                <a:srgbClr val="081F6A"/>
              </a:buClr>
              <a:buNone/>
            </a:pPr>
            <a:endParaRPr lang="en-US" altLang="en-US" sz="1800" dirty="0"/>
          </a:p>
          <a:p>
            <a:pPr marL="0" indent="0">
              <a:buClr>
                <a:srgbClr val="081F6A"/>
              </a:buClr>
              <a:buNone/>
            </a:pPr>
            <a:endParaRPr lang="en-US" altLang="en-US" sz="1800" dirty="0"/>
          </a:p>
          <a:p>
            <a:pPr marL="0" indent="0" algn="ctr">
              <a:buClr>
                <a:srgbClr val="081F6A"/>
              </a:buClr>
              <a:buNone/>
            </a:pPr>
            <a:r>
              <a:rPr lang="en-US" altLang="en-US" dirty="0"/>
              <a:t>Questions?</a:t>
            </a:r>
          </a:p>
        </p:txBody>
      </p:sp>
    </p:spTree>
    <p:extLst>
      <p:ext uri="{BB962C8B-B14F-4D97-AF65-F5344CB8AC3E}">
        <p14:creationId xmlns:p14="http://schemas.microsoft.com/office/powerpoint/2010/main" val="2185864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marL="0" indent="0" algn="r">
              <a:buNone/>
            </a:pPr>
            <a:r>
              <a:rPr lang="en-US" sz="3200" dirty="0"/>
              <a:t>Evaluating Banking Proposals</a:t>
            </a:r>
            <a:endParaRPr lang="en-US" sz="2400" dirty="0"/>
          </a:p>
        </p:txBody>
      </p:sp>
      <p:sp>
        <p:nvSpPr>
          <p:cNvPr id="7" name="Content Placeholder 6"/>
          <p:cNvSpPr>
            <a:spLocks noGrp="1"/>
          </p:cNvSpPr>
          <p:nvPr>
            <p:ph idx="1"/>
          </p:nvPr>
        </p:nvSpPr>
        <p:spPr>
          <a:xfrm>
            <a:off x="457200" y="1259058"/>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2800" dirty="0"/>
              <a:t>Evaluating Banking Services</a:t>
            </a:r>
            <a:endParaRPr lang="en-US" sz="2000" dirty="0"/>
          </a:p>
          <a:p>
            <a:pPr marL="1371600" lvl="3" indent="0">
              <a:buNone/>
            </a:pPr>
            <a:endParaRPr lang="en-US" sz="1400" dirty="0"/>
          </a:p>
          <a:p>
            <a:pPr marL="914400" lvl="2" indent="0">
              <a:buNone/>
            </a:pPr>
            <a:endParaRPr lang="en-US" sz="1800" dirty="0"/>
          </a:p>
        </p:txBody>
      </p:sp>
    </p:spTree>
    <p:extLst>
      <p:ext uri="{BB962C8B-B14F-4D97-AF65-F5344CB8AC3E}">
        <p14:creationId xmlns:p14="http://schemas.microsoft.com/office/powerpoint/2010/main" val="1533381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9" name="TextBox 8">
            <a:extLst>
              <a:ext uri="{FF2B5EF4-FFF2-40B4-BE49-F238E27FC236}">
                <a16:creationId xmlns:a16="http://schemas.microsoft.com/office/drawing/2014/main" id="{252938BD-E7AD-42C1-A4E9-DA2B90AB1631}"/>
              </a:ext>
            </a:extLst>
          </p:cNvPr>
          <p:cNvSpPr txBox="1"/>
          <p:nvPr/>
        </p:nvSpPr>
        <p:spPr>
          <a:xfrm>
            <a:off x="762000" y="1295400"/>
            <a:ext cx="7924800" cy="4216539"/>
          </a:xfrm>
          <a:prstGeom prst="rect">
            <a:avLst/>
          </a:prstGeom>
          <a:noFill/>
        </p:spPr>
        <p:txBody>
          <a:bodyPr wrap="square">
            <a:spAutoFit/>
          </a:bodyPr>
          <a:lstStyle/>
          <a:p>
            <a:pPr marL="788988" indent="-788988" eaLnBrk="1" hangingPunct="1">
              <a:buClr>
                <a:srgbClr val="081F6A"/>
              </a:buClr>
              <a:buSzPct val="85000"/>
              <a:buFont typeface="+mj-lt"/>
              <a:buAutoNum type="arabicPeriod"/>
            </a:pPr>
            <a:r>
              <a:rPr lang="en-US" altLang="en-US" sz="2400" u="sng" dirty="0"/>
              <a:t>What is an RFP and why have one?</a:t>
            </a:r>
          </a:p>
          <a:p>
            <a:pPr marL="788988" indent="-788988" eaLnBrk="1" hangingPunct="1">
              <a:buFont typeface="Wingdings" pitchFamily="2" charset="2"/>
              <a:buNone/>
            </a:pPr>
            <a:endParaRPr lang="en-US" altLang="en-US" sz="1000" dirty="0"/>
          </a:p>
          <a:p>
            <a:pPr marL="1136650" lvl="1" indent="-690563">
              <a:lnSpc>
                <a:spcPct val="90000"/>
              </a:lnSpc>
              <a:buClr>
                <a:srgbClr val="081F6A"/>
              </a:buClr>
              <a:buFont typeface="Wingdings" pitchFamily="2" charset="2"/>
              <a:buChar char="§"/>
            </a:pPr>
            <a:r>
              <a:rPr lang="en-US" altLang="en-US" sz="2000" u="sng" dirty="0"/>
              <a:t>Request for Proposal (RFP)</a:t>
            </a:r>
            <a:r>
              <a:rPr lang="en-US" altLang="en-US" sz="2000" dirty="0"/>
              <a:t> - your request that responding banks give a proposal of services to meet your banking needs</a:t>
            </a:r>
          </a:p>
          <a:p>
            <a:pPr marL="903287" lvl="2">
              <a:lnSpc>
                <a:spcPct val="90000"/>
              </a:lnSpc>
              <a:buClr>
                <a:srgbClr val="081F6A"/>
              </a:buClr>
            </a:pPr>
            <a:endParaRPr lang="en-US" altLang="en-US" sz="2000" dirty="0"/>
          </a:p>
          <a:p>
            <a:pPr marL="1136650" lvl="1" indent="-690563">
              <a:lnSpc>
                <a:spcPct val="90000"/>
              </a:lnSpc>
              <a:buClr>
                <a:srgbClr val="081F6A"/>
              </a:buClr>
              <a:buFont typeface="Wingdings" pitchFamily="2" charset="2"/>
              <a:buChar char="§"/>
            </a:pPr>
            <a:r>
              <a:rPr lang="en-US" altLang="en-US" sz="2000" u="sng" dirty="0"/>
              <a:t>Services</a:t>
            </a:r>
            <a:r>
              <a:rPr lang="en-US" altLang="en-US" sz="2000" dirty="0"/>
              <a:t> are not required to be bid, but if you do an RFP you will be bound to the terms and the evaluation process.</a:t>
            </a:r>
          </a:p>
          <a:p>
            <a:pPr marL="1136650" lvl="1" indent="-690563">
              <a:lnSpc>
                <a:spcPct val="90000"/>
              </a:lnSpc>
              <a:buClr>
                <a:srgbClr val="081F6A"/>
              </a:buClr>
              <a:buFont typeface="Wingdings" pitchFamily="2" charset="2"/>
              <a:buChar char="§"/>
            </a:pPr>
            <a:endParaRPr lang="en-US" altLang="en-US" sz="2000" dirty="0"/>
          </a:p>
          <a:p>
            <a:pPr marL="1136650" lvl="1" indent="-690563">
              <a:lnSpc>
                <a:spcPct val="90000"/>
              </a:lnSpc>
              <a:buClr>
                <a:srgbClr val="081F6A"/>
              </a:buClr>
              <a:buFont typeface="Wingdings" pitchFamily="2" charset="2"/>
              <a:buChar char="§"/>
            </a:pPr>
            <a:r>
              <a:rPr lang="en-US" altLang="en-US" sz="2000" u="sng" dirty="0"/>
              <a:t>Reasons to have an RFP</a:t>
            </a:r>
          </a:p>
          <a:p>
            <a:pPr marL="1482725" lvl="2" indent="-592138">
              <a:lnSpc>
                <a:spcPct val="90000"/>
              </a:lnSpc>
              <a:buClr>
                <a:srgbClr val="081F6A"/>
              </a:buClr>
              <a:buFont typeface="Wingdings" pitchFamily="2" charset="2"/>
              <a:buChar char="§"/>
            </a:pPr>
            <a:r>
              <a:rPr lang="en-US" altLang="en-US" sz="2000" dirty="0"/>
              <a:t>Policy may require periodic competitive process</a:t>
            </a:r>
          </a:p>
          <a:p>
            <a:pPr marL="1482725" lvl="2" indent="-592138">
              <a:lnSpc>
                <a:spcPct val="90000"/>
              </a:lnSpc>
              <a:buClr>
                <a:srgbClr val="081F6A"/>
              </a:buClr>
              <a:buFont typeface="Wingdings" pitchFamily="2" charset="2"/>
              <a:buChar char="§"/>
            </a:pPr>
            <a:r>
              <a:rPr lang="en-US" altLang="en-US" sz="2000" dirty="0"/>
              <a:t>Something not working well with current bank</a:t>
            </a:r>
          </a:p>
          <a:p>
            <a:pPr marL="1482725" lvl="2" indent="-592138">
              <a:lnSpc>
                <a:spcPct val="90000"/>
              </a:lnSpc>
              <a:buClr>
                <a:srgbClr val="081F6A"/>
              </a:buClr>
              <a:buFont typeface="Wingdings" pitchFamily="2" charset="2"/>
              <a:buChar char="§"/>
            </a:pPr>
            <a:r>
              <a:rPr lang="en-US" altLang="en-US" sz="2000" dirty="0"/>
              <a:t>Changes in technology</a:t>
            </a:r>
          </a:p>
          <a:p>
            <a:pPr marL="1482725" lvl="2" indent="-592138">
              <a:lnSpc>
                <a:spcPct val="90000"/>
              </a:lnSpc>
              <a:buClr>
                <a:srgbClr val="081F6A"/>
              </a:buClr>
              <a:buFont typeface="Wingdings" pitchFamily="2" charset="2"/>
              <a:buChar char="§"/>
            </a:pPr>
            <a:r>
              <a:rPr lang="en-US" altLang="en-US" sz="2000" dirty="0"/>
              <a:t>Changes in cash management practices</a:t>
            </a:r>
          </a:p>
          <a:p>
            <a:pPr marL="1482725" lvl="2" indent="-592138">
              <a:lnSpc>
                <a:spcPct val="90000"/>
              </a:lnSpc>
              <a:buClr>
                <a:srgbClr val="081F6A"/>
              </a:buClr>
              <a:buFont typeface="Wingdings" pitchFamily="2" charset="2"/>
              <a:buChar char="§"/>
            </a:pPr>
            <a:r>
              <a:rPr lang="en-US" altLang="en-US" sz="2000" dirty="0"/>
              <a:t>Banking industry competitiveness; “price creep”</a:t>
            </a:r>
          </a:p>
          <a:p>
            <a:pPr marL="1482725" lvl="2" indent="-592138">
              <a:lnSpc>
                <a:spcPct val="90000"/>
              </a:lnSpc>
              <a:buClr>
                <a:srgbClr val="081F6A"/>
              </a:buClr>
              <a:buFont typeface="Wingdings" pitchFamily="2" charset="2"/>
              <a:buChar char="§"/>
            </a:pPr>
            <a:r>
              <a:rPr lang="en-US" altLang="en-US" sz="2000" dirty="0"/>
              <a:t>GFOA Recommended Practice </a:t>
            </a:r>
          </a:p>
        </p:txBody>
      </p:sp>
    </p:spTree>
    <p:extLst>
      <p:ext uri="{BB962C8B-B14F-4D97-AF65-F5344CB8AC3E}">
        <p14:creationId xmlns:p14="http://schemas.microsoft.com/office/powerpoint/2010/main" val="4070365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5" name="TextBox 4">
            <a:extLst>
              <a:ext uri="{FF2B5EF4-FFF2-40B4-BE49-F238E27FC236}">
                <a16:creationId xmlns:a16="http://schemas.microsoft.com/office/drawing/2014/main" id="{26EB9C5E-8696-47EE-9724-7FA138BD4CF8}"/>
              </a:ext>
            </a:extLst>
          </p:cNvPr>
          <p:cNvSpPr txBox="1"/>
          <p:nvPr/>
        </p:nvSpPr>
        <p:spPr>
          <a:xfrm>
            <a:off x="762000" y="1295400"/>
            <a:ext cx="7620000" cy="4358116"/>
          </a:xfrm>
          <a:prstGeom prst="rect">
            <a:avLst/>
          </a:prstGeom>
          <a:noFill/>
        </p:spPr>
        <p:txBody>
          <a:bodyPr wrap="square">
            <a:spAutoFit/>
          </a:bodyPr>
          <a:lstStyle/>
          <a:p>
            <a:pPr marL="514350" indent="-514350" eaLnBrk="1" hangingPunct="1">
              <a:lnSpc>
                <a:spcPct val="90000"/>
              </a:lnSpc>
              <a:buClr>
                <a:srgbClr val="081F6A"/>
              </a:buClr>
              <a:buSzTx/>
              <a:buFont typeface="+mj-lt"/>
              <a:buAutoNum type="arabicPeriod" startAt="2"/>
            </a:pPr>
            <a:r>
              <a:rPr lang="en-US" altLang="en-US" sz="2400" u="sng" dirty="0"/>
              <a:t>Bank Compensation </a:t>
            </a:r>
            <a:r>
              <a:rPr lang="en-US" altLang="en-US" sz="2400" dirty="0"/>
              <a:t>– how will your bank be paid?</a:t>
            </a:r>
          </a:p>
          <a:p>
            <a:pPr eaLnBrk="1" hangingPunct="1">
              <a:lnSpc>
                <a:spcPct val="90000"/>
              </a:lnSpc>
              <a:buClr>
                <a:srgbClr val="081F6A"/>
              </a:buClr>
              <a:buSzTx/>
              <a:buFont typeface="Wingdings" pitchFamily="2" charset="2"/>
              <a:buChar char="§"/>
            </a:pPr>
            <a:endParaRPr lang="en-US" altLang="en-US" sz="1000" dirty="0"/>
          </a:p>
          <a:p>
            <a:pPr lvl="1">
              <a:lnSpc>
                <a:spcPct val="90000"/>
              </a:lnSpc>
              <a:buClr>
                <a:srgbClr val="081F6A"/>
              </a:buClr>
              <a:buFont typeface="Wingdings" pitchFamily="2" charset="2"/>
              <a:buChar char="§"/>
            </a:pPr>
            <a:r>
              <a:rPr lang="en-US" altLang="en-US" sz="2000" u="sng" dirty="0"/>
              <a:t>Charges &amp; Fees</a:t>
            </a:r>
            <a:r>
              <a:rPr lang="en-US" altLang="en-US" sz="2400" dirty="0"/>
              <a:t> </a:t>
            </a:r>
          </a:p>
          <a:p>
            <a:pPr lvl="2" eaLnBrk="1" hangingPunct="1">
              <a:lnSpc>
                <a:spcPct val="90000"/>
              </a:lnSpc>
              <a:buClr>
                <a:srgbClr val="081F6A"/>
              </a:buClr>
              <a:buSzTx/>
              <a:buFont typeface="Wingdings" pitchFamily="2" charset="2"/>
              <a:buChar char="§"/>
            </a:pPr>
            <a:r>
              <a:rPr lang="en-US" altLang="en-US" sz="2000" dirty="0"/>
              <a:t>Direct expense</a:t>
            </a:r>
          </a:p>
          <a:p>
            <a:pPr lvl="2" eaLnBrk="1" hangingPunct="1">
              <a:lnSpc>
                <a:spcPct val="90000"/>
              </a:lnSpc>
              <a:buClr>
                <a:srgbClr val="081F6A"/>
              </a:buClr>
              <a:buSzTx/>
              <a:buFont typeface="Wingdings" pitchFamily="2" charset="2"/>
              <a:buChar char="§"/>
            </a:pPr>
            <a:r>
              <a:rPr lang="en-US" altLang="en-US" sz="2000" dirty="0"/>
              <a:t>Direct control of cost</a:t>
            </a:r>
          </a:p>
          <a:p>
            <a:pPr lvl="2" eaLnBrk="1" hangingPunct="1">
              <a:lnSpc>
                <a:spcPct val="90000"/>
              </a:lnSpc>
              <a:buClr>
                <a:srgbClr val="081F6A"/>
              </a:buClr>
              <a:buSzTx/>
              <a:buFont typeface="Wingdings" pitchFamily="2" charset="2"/>
              <a:buChar char="§"/>
            </a:pPr>
            <a:r>
              <a:rPr lang="en-US" altLang="en-US" sz="2000" dirty="0"/>
              <a:t>You invest excess cash</a:t>
            </a:r>
          </a:p>
          <a:p>
            <a:pPr lvl="2" eaLnBrk="1" hangingPunct="1">
              <a:lnSpc>
                <a:spcPct val="90000"/>
              </a:lnSpc>
              <a:buClr>
                <a:srgbClr val="081F6A"/>
              </a:buClr>
              <a:buSzTx/>
              <a:buFont typeface="Wingdings" pitchFamily="2" charset="2"/>
              <a:buChar char="§"/>
            </a:pPr>
            <a:r>
              <a:rPr lang="en-US" altLang="en-US" sz="2000" dirty="0"/>
              <a:t>Potential budgetary item</a:t>
            </a:r>
          </a:p>
          <a:p>
            <a:pPr lvl="2" eaLnBrk="1" hangingPunct="1">
              <a:lnSpc>
                <a:spcPct val="90000"/>
              </a:lnSpc>
              <a:buClr>
                <a:srgbClr val="081F6A"/>
              </a:buClr>
              <a:buSzTx/>
              <a:buFont typeface="Wingdings" pitchFamily="2" charset="2"/>
              <a:buChar char="§"/>
            </a:pPr>
            <a:r>
              <a:rPr lang="en-US" altLang="en-US" sz="2000" dirty="0"/>
              <a:t>Generally better to maintain low balance and invest excess funds when interest rates are higher</a:t>
            </a:r>
          </a:p>
          <a:p>
            <a:pPr lvl="2" eaLnBrk="1" hangingPunct="1">
              <a:lnSpc>
                <a:spcPct val="90000"/>
              </a:lnSpc>
              <a:buClr>
                <a:srgbClr val="081F6A"/>
              </a:buClr>
              <a:buSzTx/>
              <a:buFont typeface="Wingdings" pitchFamily="2" charset="2"/>
              <a:buChar char="§"/>
            </a:pPr>
            <a:endParaRPr lang="en-US" altLang="en-US" sz="1000" dirty="0"/>
          </a:p>
          <a:p>
            <a:pPr lvl="1" eaLnBrk="1" hangingPunct="1">
              <a:lnSpc>
                <a:spcPct val="90000"/>
              </a:lnSpc>
              <a:buClr>
                <a:srgbClr val="081F6A"/>
              </a:buClr>
              <a:buSzTx/>
              <a:buFont typeface="Wingdings" pitchFamily="2" charset="2"/>
              <a:buChar char="§"/>
            </a:pPr>
            <a:r>
              <a:rPr lang="en-US" altLang="en-US" sz="2000" u="sng" dirty="0"/>
              <a:t>Compensating Balances</a:t>
            </a:r>
            <a:endParaRPr lang="en-US" altLang="en-US" sz="2400" dirty="0"/>
          </a:p>
          <a:p>
            <a:pPr lvl="2" eaLnBrk="1" hangingPunct="1">
              <a:lnSpc>
                <a:spcPct val="90000"/>
              </a:lnSpc>
              <a:buClr>
                <a:srgbClr val="081F6A"/>
              </a:buClr>
              <a:buSzTx/>
              <a:buFont typeface="Wingdings" pitchFamily="2" charset="2"/>
              <a:buChar char="§"/>
            </a:pPr>
            <a:r>
              <a:rPr lang="en-US" altLang="en-US" sz="2000" dirty="0"/>
              <a:t>Maintain balances to pay bank charges</a:t>
            </a:r>
          </a:p>
          <a:p>
            <a:pPr lvl="2" eaLnBrk="1" hangingPunct="1">
              <a:lnSpc>
                <a:spcPct val="90000"/>
              </a:lnSpc>
              <a:buClr>
                <a:srgbClr val="081F6A"/>
              </a:buClr>
              <a:buSzTx/>
              <a:buFont typeface="Wingdings" pitchFamily="2" charset="2"/>
              <a:buChar char="§"/>
            </a:pPr>
            <a:r>
              <a:rPr lang="en-US" altLang="en-US" sz="2000" dirty="0"/>
              <a:t>Hidden costs – low earnings rate, carry-over</a:t>
            </a:r>
          </a:p>
          <a:p>
            <a:pPr lvl="2" eaLnBrk="1" hangingPunct="1">
              <a:lnSpc>
                <a:spcPct val="90000"/>
              </a:lnSpc>
              <a:buClr>
                <a:srgbClr val="081F6A"/>
              </a:buClr>
              <a:buSzTx/>
              <a:buFont typeface="Wingdings" pitchFamily="2" charset="2"/>
              <a:buChar char="§"/>
            </a:pPr>
            <a:r>
              <a:rPr lang="en-US" altLang="en-US" sz="2000" dirty="0"/>
              <a:t>Easier from a budgetary standpoint; non-budget item</a:t>
            </a:r>
          </a:p>
          <a:p>
            <a:pPr lvl="2" eaLnBrk="1" hangingPunct="1">
              <a:lnSpc>
                <a:spcPct val="90000"/>
              </a:lnSpc>
              <a:buClr>
                <a:srgbClr val="081F6A"/>
              </a:buClr>
              <a:buSzTx/>
              <a:buFont typeface="Wingdings" pitchFamily="2" charset="2"/>
              <a:buChar char="§"/>
            </a:pPr>
            <a:r>
              <a:rPr lang="en-US" altLang="en-US" sz="2000" dirty="0"/>
              <a:t>Use external benchmark for interest calculation (T-bill)</a:t>
            </a:r>
          </a:p>
          <a:p>
            <a:pPr lvl="2" eaLnBrk="1" hangingPunct="1">
              <a:lnSpc>
                <a:spcPct val="90000"/>
              </a:lnSpc>
              <a:buClr>
                <a:srgbClr val="081F6A"/>
              </a:buClr>
              <a:buSzTx/>
              <a:buFont typeface="Wingdings" pitchFamily="2" charset="2"/>
              <a:buChar char="§"/>
            </a:pPr>
            <a:r>
              <a:rPr lang="en-US" altLang="en-US" sz="2000" dirty="0"/>
              <a:t>Generally is the better choice when interest rates are low</a:t>
            </a:r>
          </a:p>
        </p:txBody>
      </p:sp>
    </p:spTree>
    <p:extLst>
      <p:ext uri="{BB962C8B-B14F-4D97-AF65-F5344CB8AC3E}">
        <p14:creationId xmlns:p14="http://schemas.microsoft.com/office/powerpoint/2010/main" val="2502670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1027">
            <a:extLst>
              <a:ext uri="{FF2B5EF4-FFF2-40B4-BE49-F238E27FC236}">
                <a16:creationId xmlns:a16="http://schemas.microsoft.com/office/drawing/2014/main" id="{F372D6EB-5FAB-41F7-AA0E-4E76BB0C153E}"/>
              </a:ext>
            </a:extLst>
          </p:cNvPr>
          <p:cNvSpPr txBox="1">
            <a:spLocks noChangeArrowheads="1"/>
          </p:cNvSpPr>
          <p:nvPr/>
        </p:nvSpPr>
        <p:spPr>
          <a:xfrm>
            <a:off x="800100" y="1506855"/>
            <a:ext cx="7772400" cy="43910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90000"/>
              </a:lnSpc>
              <a:buClr>
                <a:srgbClr val="081F6A"/>
              </a:buClr>
              <a:buFont typeface="Arial" panose="020B0604020202020204" pitchFamily="34" charset="0"/>
              <a:buNone/>
            </a:pPr>
            <a:r>
              <a:rPr lang="en-US" altLang="en-US" sz="2400" dirty="0"/>
              <a:t>“The Government Finance Officers Association (GFOA) generally recommends that governments use a direct fees approach or a blended approach.”</a:t>
            </a:r>
          </a:p>
          <a:p>
            <a:pPr algn="ctr">
              <a:lnSpc>
                <a:spcPct val="90000"/>
              </a:lnSpc>
              <a:buClr>
                <a:srgbClr val="081F6A"/>
              </a:buClr>
              <a:buFont typeface="Wingdings" pitchFamily="2" charset="2"/>
              <a:buChar char="§"/>
            </a:pPr>
            <a:endParaRPr lang="en-US" altLang="en-US" sz="2400" dirty="0"/>
          </a:p>
          <a:p>
            <a:pPr marL="0" indent="0" algn="ctr">
              <a:lnSpc>
                <a:spcPct val="90000"/>
              </a:lnSpc>
              <a:buClr>
                <a:srgbClr val="081F6A"/>
              </a:buClr>
              <a:buFont typeface="Arial" panose="020B0604020202020204" pitchFamily="34" charset="0"/>
              <a:buNone/>
            </a:pPr>
            <a:r>
              <a:rPr lang="en-US" altLang="en-US" sz="2400" dirty="0"/>
              <a:t>“Compensating-balance arrangements can offer convenience and seemingly low costs. However… compensating banks through fees or a combination of fees and balances is generally financially advantageous.”</a:t>
            </a:r>
          </a:p>
          <a:p>
            <a:pPr>
              <a:lnSpc>
                <a:spcPct val="90000"/>
              </a:lnSpc>
              <a:buClr>
                <a:srgbClr val="081F6A"/>
              </a:buClr>
              <a:buFont typeface="Wingdings" pitchFamily="2" charset="2"/>
              <a:buChar char="§"/>
            </a:pPr>
            <a:endParaRPr lang="en-US" altLang="en-US" sz="1000" dirty="0"/>
          </a:p>
          <a:p>
            <a:pPr>
              <a:lnSpc>
                <a:spcPct val="90000"/>
              </a:lnSpc>
              <a:buClr>
                <a:srgbClr val="081F6A"/>
              </a:buClr>
              <a:buFont typeface="Wingdings" pitchFamily="2" charset="2"/>
              <a:buChar char="§"/>
            </a:pPr>
            <a:endParaRPr lang="en-US" altLang="en-US" sz="1000" dirty="0"/>
          </a:p>
          <a:p>
            <a:pPr>
              <a:lnSpc>
                <a:spcPct val="90000"/>
              </a:lnSpc>
              <a:buClr>
                <a:srgbClr val="081F6A"/>
              </a:buClr>
              <a:buFont typeface="Wingdings" pitchFamily="2" charset="2"/>
              <a:buChar char="§"/>
            </a:pPr>
            <a:endParaRPr lang="en-US" altLang="en-US" sz="1000" dirty="0"/>
          </a:p>
          <a:p>
            <a:pPr>
              <a:lnSpc>
                <a:spcPct val="90000"/>
              </a:lnSpc>
              <a:buClr>
                <a:srgbClr val="081F6A"/>
              </a:buClr>
              <a:buFont typeface="Wingdings" pitchFamily="2" charset="2"/>
              <a:buChar char="§"/>
            </a:pPr>
            <a:endParaRPr lang="en-US" altLang="en-US" sz="1000" dirty="0"/>
          </a:p>
          <a:p>
            <a:pPr marL="0" indent="0">
              <a:buClr>
                <a:srgbClr val="081F6A"/>
              </a:buClr>
              <a:buFont typeface="Arial" panose="020B0604020202020204" pitchFamily="34" charset="0"/>
              <a:buNone/>
            </a:pPr>
            <a:r>
              <a:rPr lang="en-US" sz="1600" dirty="0"/>
              <a:t>Source: Banking Services: A Guide for Governments, Nicholas Greifer, Editor, GFOA</a:t>
            </a:r>
          </a:p>
          <a:p>
            <a:pPr>
              <a:lnSpc>
                <a:spcPct val="90000"/>
              </a:lnSpc>
              <a:buClr>
                <a:srgbClr val="081F6A"/>
              </a:buClr>
              <a:buFont typeface="Wingdings" pitchFamily="2" charset="2"/>
              <a:buChar char="§"/>
            </a:pPr>
            <a:endParaRPr lang="en-US" altLang="en-US" sz="1000" dirty="0"/>
          </a:p>
        </p:txBody>
      </p:sp>
    </p:spTree>
    <p:extLst>
      <p:ext uri="{BB962C8B-B14F-4D97-AF65-F5344CB8AC3E}">
        <p14:creationId xmlns:p14="http://schemas.microsoft.com/office/powerpoint/2010/main" val="4294279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525526A9-5E8F-48B4-A097-9FCDCC28C703}"/>
              </a:ext>
            </a:extLst>
          </p:cNvPr>
          <p:cNvSpPr txBox="1">
            <a:spLocks noChangeArrowheads="1"/>
          </p:cNvSpPr>
          <p:nvPr/>
        </p:nvSpPr>
        <p:spPr>
          <a:xfrm>
            <a:off x="457200" y="2000250"/>
            <a:ext cx="8077200" cy="3071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7150" indent="0">
              <a:lnSpc>
                <a:spcPct val="90000"/>
              </a:lnSpc>
              <a:buClr>
                <a:srgbClr val="081F6A"/>
              </a:buClr>
              <a:buNone/>
            </a:pPr>
            <a:r>
              <a:rPr lang="en-US" altLang="en-US" sz="2400" u="sng" dirty="0"/>
              <a:t>Account Analysis – an invoice for services</a:t>
            </a:r>
          </a:p>
          <a:p>
            <a:pPr>
              <a:lnSpc>
                <a:spcPct val="90000"/>
              </a:lnSpc>
              <a:buClr>
                <a:srgbClr val="081F6A"/>
              </a:buClr>
              <a:buFont typeface="Wingdings" pitchFamily="2" charset="2"/>
              <a:buChar char="§"/>
            </a:pPr>
            <a:r>
              <a:rPr lang="en-US" altLang="en-US" sz="2000" dirty="0"/>
              <a:t>Lists volume of all services used</a:t>
            </a:r>
          </a:p>
          <a:p>
            <a:pPr>
              <a:lnSpc>
                <a:spcPct val="90000"/>
              </a:lnSpc>
              <a:buClr>
                <a:srgbClr val="081F6A"/>
              </a:buClr>
              <a:buFont typeface="Wingdings" pitchFamily="2" charset="2"/>
              <a:buChar char="§"/>
            </a:pPr>
            <a:r>
              <a:rPr lang="en-US" altLang="en-US" sz="2000" dirty="0"/>
              <a:t>Lists per item cost of each services used</a:t>
            </a:r>
          </a:p>
          <a:p>
            <a:pPr>
              <a:lnSpc>
                <a:spcPct val="90000"/>
              </a:lnSpc>
              <a:buClr>
                <a:srgbClr val="081F6A"/>
              </a:buClr>
              <a:buFont typeface="Wingdings" pitchFamily="2" charset="2"/>
              <a:buChar char="§"/>
            </a:pPr>
            <a:r>
              <a:rPr lang="en-US" altLang="en-US" sz="2000" dirty="0"/>
              <a:t>Calculates and list all fees for service</a:t>
            </a:r>
          </a:p>
          <a:p>
            <a:pPr>
              <a:lnSpc>
                <a:spcPct val="90000"/>
              </a:lnSpc>
              <a:buClr>
                <a:srgbClr val="081F6A"/>
              </a:buClr>
              <a:buFont typeface="Wingdings" pitchFamily="2" charset="2"/>
              <a:buChar char="§"/>
            </a:pPr>
            <a:r>
              <a:rPr lang="en-US" altLang="en-US" sz="2000" dirty="0"/>
              <a:t>Calculates any earnings credit allowance</a:t>
            </a:r>
          </a:p>
          <a:p>
            <a:pPr>
              <a:lnSpc>
                <a:spcPct val="90000"/>
              </a:lnSpc>
              <a:buClr>
                <a:srgbClr val="081F6A"/>
              </a:buClr>
              <a:buFont typeface="Wingdings" pitchFamily="2" charset="2"/>
              <a:buChar char="§"/>
            </a:pPr>
            <a:r>
              <a:rPr lang="en-US" altLang="en-US" sz="2000" dirty="0"/>
              <a:t>Calculates compensating balance required</a:t>
            </a:r>
          </a:p>
          <a:p>
            <a:pPr>
              <a:lnSpc>
                <a:spcPct val="90000"/>
              </a:lnSpc>
              <a:buClr>
                <a:srgbClr val="081F6A"/>
              </a:buClr>
              <a:buFont typeface="Wingdings" pitchFamily="2" charset="2"/>
              <a:buChar char="§"/>
            </a:pPr>
            <a:r>
              <a:rPr lang="en-US" altLang="en-US" sz="2000" dirty="0"/>
              <a:t>Totals all charges and computes any excess/deficit</a:t>
            </a:r>
          </a:p>
          <a:p>
            <a:pPr lvl="2"/>
            <a:endParaRPr lang="en-US" altLang="en-US" dirty="0"/>
          </a:p>
        </p:txBody>
      </p:sp>
    </p:spTree>
    <p:extLst>
      <p:ext uri="{BB962C8B-B14F-4D97-AF65-F5344CB8AC3E}">
        <p14:creationId xmlns:p14="http://schemas.microsoft.com/office/powerpoint/2010/main" val="19127536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1AA5C858-3A84-4E5F-993A-3309FEED949D}"/>
              </a:ext>
            </a:extLst>
          </p:cNvPr>
          <p:cNvSpPr txBox="1">
            <a:spLocks noChangeArrowheads="1"/>
          </p:cNvSpPr>
          <p:nvPr/>
        </p:nvSpPr>
        <p:spPr>
          <a:xfrm>
            <a:off x="457200" y="1690689"/>
            <a:ext cx="8077200" cy="480218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081F6A"/>
              </a:buClr>
              <a:buFont typeface="Arial" panose="020B0604020202020204" pitchFamily="34" charset="0"/>
              <a:buNone/>
            </a:pPr>
            <a:r>
              <a:rPr lang="en-US" altLang="en-US" sz="9600" u="sng" dirty="0"/>
              <a:t>Key Account Analysis Terminology</a:t>
            </a:r>
          </a:p>
          <a:p>
            <a:pPr>
              <a:buClr>
                <a:srgbClr val="081F6A"/>
              </a:buClr>
              <a:buFont typeface="Wingdings" pitchFamily="2" charset="2"/>
              <a:buChar char="§"/>
            </a:pPr>
            <a:r>
              <a:rPr lang="en-US" altLang="en-US" sz="8000" u="sng" dirty="0"/>
              <a:t>Average Daily Balance (Ledger)</a:t>
            </a:r>
            <a:r>
              <a:rPr lang="en-US" altLang="en-US" sz="8000" dirty="0"/>
              <a:t> – average amount of cash on hand each day per the bank’s books</a:t>
            </a:r>
          </a:p>
          <a:p>
            <a:pPr>
              <a:buClr>
                <a:srgbClr val="081F6A"/>
              </a:buClr>
              <a:buFont typeface="Wingdings" pitchFamily="2" charset="2"/>
              <a:buChar char="§"/>
            </a:pPr>
            <a:r>
              <a:rPr lang="en-US" altLang="en-US" sz="8000" u="sng" dirty="0"/>
              <a:t>Average Float </a:t>
            </a:r>
            <a:r>
              <a:rPr lang="en-US" altLang="en-US" sz="8000" dirty="0"/>
              <a:t>– funds in transit in the banking system, either checks or deposits</a:t>
            </a:r>
          </a:p>
          <a:p>
            <a:pPr>
              <a:buClr>
                <a:srgbClr val="081F6A"/>
              </a:buClr>
              <a:buFont typeface="Wingdings" pitchFamily="2" charset="2"/>
              <a:buChar char="§"/>
            </a:pPr>
            <a:r>
              <a:rPr lang="en-US" altLang="en-US" sz="8000" u="sng" dirty="0"/>
              <a:t>Average Collected Balance </a:t>
            </a:r>
            <a:r>
              <a:rPr lang="en-US" altLang="en-US" sz="8000" dirty="0"/>
              <a:t>– equals average daily balance, less average float</a:t>
            </a:r>
          </a:p>
          <a:p>
            <a:pPr>
              <a:buClr>
                <a:srgbClr val="081F6A"/>
              </a:buClr>
              <a:buFont typeface="Wingdings" pitchFamily="2" charset="2"/>
              <a:buChar char="§"/>
            </a:pPr>
            <a:r>
              <a:rPr lang="en-US" altLang="en-US" sz="8000" u="sng" dirty="0"/>
              <a:t>Reserve Requirement </a:t>
            </a:r>
            <a:r>
              <a:rPr lang="en-US" altLang="en-US" sz="8000" dirty="0"/>
              <a:t>– the Federal Reserve requires a percentage of all deposits be held in reserve (generally 10%)</a:t>
            </a:r>
          </a:p>
          <a:p>
            <a:pPr>
              <a:buClr>
                <a:srgbClr val="081F6A"/>
              </a:buClr>
              <a:buFont typeface="Wingdings" pitchFamily="2" charset="2"/>
              <a:buChar char="§"/>
            </a:pPr>
            <a:r>
              <a:rPr lang="en-US" altLang="en-US" sz="8000" u="sng" dirty="0"/>
              <a:t>Average Investable Balance</a:t>
            </a:r>
            <a:r>
              <a:rPr lang="en-US" altLang="en-US" sz="8000" dirty="0"/>
              <a:t> – average daily balance less float and reserves</a:t>
            </a:r>
          </a:p>
          <a:p>
            <a:pPr>
              <a:buClr>
                <a:srgbClr val="081F6A"/>
              </a:buClr>
              <a:buFont typeface="Wingdings" pitchFamily="2" charset="2"/>
              <a:buChar char="§"/>
            </a:pPr>
            <a:r>
              <a:rPr lang="en-US" altLang="en-US" sz="8000" u="sng" dirty="0"/>
              <a:t>Earnings Credit Rate </a:t>
            </a:r>
            <a:r>
              <a:rPr lang="en-US" altLang="en-US" sz="8000" dirty="0"/>
              <a:t>– the interest rate the bank pays on the investable balance that may be used to pay for banking services</a:t>
            </a:r>
          </a:p>
          <a:p>
            <a:pPr>
              <a:buClr>
                <a:srgbClr val="081F6A"/>
              </a:buClr>
              <a:buFont typeface="Wingdings" pitchFamily="2" charset="2"/>
              <a:buChar char="§"/>
            </a:pPr>
            <a:r>
              <a:rPr lang="en-US" altLang="en-US" sz="8000" u="sng" dirty="0"/>
              <a:t>Earnings Credit Allowance </a:t>
            </a:r>
            <a:r>
              <a:rPr lang="en-US" altLang="en-US" sz="8000" dirty="0"/>
              <a:t>– the implied income that would have been generated if the investable balance had been invested at the earnings credit rate that is available to pay for services under the compensating balance method</a:t>
            </a:r>
          </a:p>
          <a:p>
            <a:pPr lvl="2"/>
            <a:endParaRPr lang="en-US" altLang="en-US" dirty="0"/>
          </a:p>
        </p:txBody>
      </p:sp>
    </p:spTree>
    <p:extLst>
      <p:ext uri="{BB962C8B-B14F-4D97-AF65-F5344CB8AC3E}">
        <p14:creationId xmlns:p14="http://schemas.microsoft.com/office/powerpoint/2010/main" val="2005962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DE978016-E12C-4C43-9A8F-7A9D0CB40DFE}"/>
              </a:ext>
            </a:extLst>
          </p:cNvPr>
          <p:cNvSpPr txBox="1">
            <a:spLocks noChangeArrowheads="1"/>
          </p:cNvSpPr>
          <p:nvPr/>
        </p:nvSpPr>
        <p:spPr>
          <a:xfrm>
            <a:off x="457200" y="1690689"/>
            <a:ext cx="8077200" cy="48021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081F6A"/>
              </a:buClr>
              <a:buFont typeface="Arial" panose="020B0604020202020204" pitchFamily="34" charset="0"/>
              <a:buNone/>
            </a:pPr>
            <a:r>
              <a:rPr lang="en-US" altLang="en-US" sz="2400" u="sng" dirty="0"/>
              <a:t>Other Account Analysis Terminology</a:t>
            </a:r>
          </a:p>
          <a:p>
            <a:pPr>
              <a:buFont typeface="Wingdings" panose="05000000000000000000" pitchFamily="2" charset="2"/>
              <a:buChar char="§"/>
            </a:pPr>
            <a:r>
              <a:rPr lang="en-US" altLang="en-US" sz="2000" u="sng" dirty="0"/>
              <a:t>FDIC Charge</a:t>
            </a:r>
            <a:r>
              <a:rPr lang="en-US" altLang="en-US" sz="2000" dirty="0"/>
              <a:t> – Generally around 13 basis points (.13%); may be called a Deposit Assessment Fee or Recoupment Fee; will not be called FDIC Charge</a:t>
            </a:r>
          </a:p>
          <a:p>
            <a:pPr>
              <a:buFont typeface="Wingdings" panose="05000000000000000000" pitchFamily="2" charset="2"/>
              <a:buChar char="§"/>
            </a:pPr>
            <a:r>
              <a:rPr lang="en-US" altLang="en-US" sz="2000" u="sng" dirty="0"/>
              <a:t>Carryover of Earnings</a:t>
            </a:r>
            <a:r>
              <a:rPr lang="en-US" altLang="en-US" sz="2000" dirty="0"/>
              <a:t> – Ask your bank to carryover any monthly excess earnings, if not, you need to manage balances to maintain as close to “breakeven” as possible. If they don’t allow carryover, those excess earnings are lost the next month. With direct fees you do not have to worry about carryover. Negotiate a longer review period (3-6-12 months). </a:t>
            </a:r>
          </a:p>
          <a:p>
            <a:pPr>
              <a:buFont typeface="Wingdings" panose="05000000000000000000" pitchFamily="2" charset="2"/>
              <a:buChar char="§"/>
            </a:pPr>
            <a:r>
              <a:rPr lang="en-US" altLang="en-US" sz="2000" u="sng" dirty="0"/>
              <a:t>Hard Charges</a:t>
            </a:r>
            <a:r>
              <a:rPr lang="en-US" altLang="en-US" sz="2000" dirty="0"/>
              <a:t> – A charge that cannot be offset by any earnings allowance the account may earn</a:t>
            </a:r>
          </a:p>
          <a:p>
            <a:pPr lvl="2"/>
            <a:endParaRPr lang="en-US" altLang="en-US" dirty="0"/>
          </a:p>
        </p:txBody>
      </p:sp>
    </p:spTree>
    <p:extLst>
      <p:ext uri="{BB962C8B-B14F-4D97-AF65-F5344CB8AC3E}">
        <p14:creationId xmlns:p14="http://schemas.microsoft.com/office/powerpoint/2010/main" val="3365350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DE978016-E12C-4C43-9A8F-7A9D0CB40DFE}"/>
              </a:ext>
            </a:extLst>
          </p:cNvPr>
          <p:cNvSpPr txBox="1">
            <a:spLocks noChangeArrowheads="1"/>
          </p:cNvSpPr>
          <p:nvPr/>
        </p:nvSpPr>
        <p:spPr>
          <a:xfrm>
            <a:off x="457200" y="1690689"/>
            <a:ext cx="8077200" cy="48021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081F6A"/>
              </a:buClr>
              <a:buFont typeface="Arial" panose="020B0604020202020204" pitchFamily="34" charset="0"/>
              <a:buNone/>
            </a:pPr>
            <a:r>
              <a:rPr lang="en-US" altLang="en-US" sz="2400" u="sng" dirty="0"/>
              <a:t>FDIC Charges</a:t>
            </a:r>
          </a:p>
          <a:p>
            <a:pPr lvl="2"/>
            <a:r>
              <a:rPr lang="en-US" altLang="en-US" dirty="0"/>
              <a:t>Generally 13-15 basis points (.13%-.15%)</a:t>
            </a:r>
          </a:p>
          <a:p>
            <a:pPr lvl="2"/>
            <a:r>
              <a:rPr lang="en-US" altLang="en-US" dirty="0"/>
              <a:t>May be called a Deposit Assessment Fee or Account Usage Fee; will not be called FDIC Charge</a:t>
            </a:r>
          </a:p>
          <a:p>
            <a:pPr lvl="2"/>
            <a:r>
              <a:rPr lang="en-US" altLang="en-US" dirty="0"/>
              <a:t>Fee is charged on entire Average Daily Balance</a:t>
            </a:r>
          </a:p>
          <a:p>
            <a:pPr lvl="2"/>
            <a:r>
              <a:rPr lang="en-US" altLang="en-US" dirty="0"/>
              <a:t>Erodes Earnings Credit significantly</a:t>
            </a:r>
          </a:p>
          <a:p>
            <a:pPr lvl="3"/>
            <a:r>
              <a:rPr lang="en-US" altLang="en-US" dirty="0"/>
              <a:t>If ECR is 30bps and FDIC fee is 15bps = 50% reduction in ECR</a:t>
            </a:r>
          </a:p>
        </p:txBody>
      </p:sp>
    </p:spTree>
    <p:extLst>
      <p:ext uri="{BB962C8B-B14F-4D97-AF65-F5344CB8AC3E}">
        <p14:creationId xmlns:p14="http://schemas.microsoft.com/office/powerpoint/2010/main" val="337326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pic>
        <p:nvPicPr>
          <p:cNvPr id="13" name="Picture 12" descr="Graphical user interface&#10;&#10;Description automatically generated with medium confidence">
            <a:extLst>
              <a:ext uri="{FF2B5EF4-FFF2-40B4-BE49-F238E27FC236}">
                <a16:creationId xmlns:a16="http://schemas.microsoft.com/office/drawing/2014/main" id="{542208C1-2FCD-4F44-9E23-18816B4CD1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937" y="1417638"/>
            <a:ext cx="8839996" cy="5059362"/>
          </a:xfrm>
          <a:prstGeom prst="rect">
            <a:avLst/>
          </a:prstGeom>
        </p:spPr>
      </p:pic>
      <p:sp>
        <p:nvSpPr>
          <p:cNvPr id="14" name="Oval 13">
            <a:extLst>
              <a:ext uri="{FF2B5EF4-FFF2-40B4-BE49-F238E27FC236}">
                <a16:creationId xmlns:a16="http://schemas.microsoft.com/office/drawing/2014/main" id="{6FFA1046-81D9-4291-93B2-76CC0C372749}"/>
              </a:ext>
            </a:extLst>
          </p:cNvPr>
          <p:cNvSpPr/>
          <p:nvPr/>
        </p:nvSpPr>
        <p:spPr>
          <a:xfrm>
            <a:off x="594360" y="2819400"/>
            <a:ext cx="1295400" cy="29089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F0FEAB8-9980-4D8D-AE8F-887F269C6A09}"/>
              </a:ext>
            </a:extLst>
          </p:cNvPr>
          <p:cNvSpPr/>
          <p:nvPr/>
        </p:nvSpPr>
        <p:spPr>
          <a:xfrm>
            <a:off x="7407023" y="3429000"/>
            <a:ext cx="1127377" cy="25298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E449A57-E257-4553-A05C-4F73754EE315}"/>
              </a:ext>
            </a:extLst>
          </p:cNvPr>
          <p:cNvSpPr txBox="1"/>
          <p:nvPr/>
        </p:nvSpPr>
        <p:spPr>
          <a:xfrm>
            <a:off x="3429000" y="3429000"/>
            <a:ext cx="2819400" cy="381000"/>
          </a:xfrm>
          <a:prstGeom prst="rect">
            <a:avLst/>
          </a:prstGeom>
          <a:noFill/>
        </p:spPr>
        <p:txBody>
          <a:bodyPr wrap="square" rtlCol="0">
            <a:spAutoFit/>
          </a:bodyPr>
          <a:lstStyle/>
          <a:p>
            <a:r>
              <a:rPr lang="en-US" dirty="0"/>
              <a:t>Market Dislocations</a:t>
            </a:r>
          </a:p>
        </p:txBody>
      </p:sp>
      <p:cxnSp>
        <p:nvCxnSpPr>
          <p:cNvPr id="18" name="Straight Arrow Connector 17">
            <a:extLst>
              <a:ext uri="{FF2B5EF4-FFF2-40B4-BE49-F238E27FC236}">
                <a16:creationId xmlns:a16="http://schemas.microsoft.com/office/drawing/2014/main" id="{BF919A5A-B182-42D3-9731-BED4951FE690}"/>
              </a:ext>
            </a:extLst>
          </p:cNvPr>
          <p:cNvCxnSpPr>
            <a:cxnSpLocks/>
          </p:cNvCxnSpPr>
          <p:nvPr/>
        </p:nvCxnSpPr>
        <p:spPr>
          <a:xfrm flipH="1">
            <a:off x="1889760" y="3756819"/>
            <a:ext cx="1348932" cy="43418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8EA8CBA-5DA0-451C-A1C4-50FF18EB50BD}"/>
              </a:ext>
            </a:extLst>
          </p:cNvPr>
          <p:cNvCxnSpPr>
            <a:cxnSpLocks/>
          </p:cNvCxnSpPr>
          <p:nvPr/>
        </p:nvCxnSpPr>
        <p:spPr>
          <a:xfrm>
            <a:off x="5852574" y="3810000"/>
            <a:ext cx="1554449" cy="6858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825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Banking Costs</a:t>
            </a:r>
          </a:p>
        </p:txBody>
      </p:sp>
      <p:sp>
        <p:nvSpPr>
          <p:cNvPr id="5" name="Content Placeholder 4"/>
          <p:cNvSpPr>
            <a:spLocks noGrp="1"/>
          </p:cNvSpPr>
          <p:nvPr>
            <p:ph idx="1"/>
          </p:nvPr>
        </p:nvSpPr>
        <p:spPr/>
        <p:txBody>
          <a:bodyPr>
            <a:normAutofit fontScale="92500" lnSpcReduction="10000"/>
          </a:bodyPr>
          <a:lstStyle/>
          <a:p>
            <a:pPr>
              <a:buFont typeface="Wingdings" panose="05000000000000000000" pitchFamily="2" charset="2"/>
              <a:buChar char="§"/>
            </a:pPr>
            <a:r>
              <a:rPr lang="en-US" sz="2000" u="sng" dirty="0"/>
              <a:t>Earnings Credit Rate </a:t>
            </a:r>
          </a:p>
          <a:p>
            <a:pPr lvl="1">
              <a:buFont typeface="Arial" panose="020B0604020202020204" pitchFamily="34" charset="0"/>
              <a:buChar char="•"/>
            </a:pPr>
            <a:r>
              <a:rPr lang="en-US" sz="2000" dirty="0"/>
              <a:t>ECR should go up as interest rates go up</a:t>
            </a:r>
          </a:p>
          <a:p>
            <a:pPr lvl="1">
              <a:buFont typeface="Arial" panose="020B0604020202020204" pitchFamily="34" charset="0"/>
              <a:buChar char="•"/>
            </a:pPr>
            <a:r>
              <a:rPr lang="en-US" sz="2000" dirty="0"/>
              <a:t>Overnight investment rates have increased significantly this year</a:t>
            </a:r>
          </a:p>
          <a:p>
            <a:pPr lvl="1">
              <a:buFont typeface="Arial" panose="020B0604020202020204" pitchFamily="34" charset="0"/>
              <a:buChar char="•"/>
            </a:pPr>
            <a:r>
              <a:rPr lang="en-US" sz="2000" dirty="0"/>
              <a:t>Request indexing to a benchmark; i.e. Fed Funds minus X</a:t>
            </a:r>
          </a:p>
          <a:p>
            <a:pPr>
              <a:buFont typeface="Wingdings" panose="05000000000000000000" pitchFamily="2" charset="2"/>
              <a:buChar char="§"/>
            </a:pPr>
            <a:endParaRPr lang="en-US" sz="2000" dirty="0"/>
          </a:p>
          <a:p>
            <a:pPr>
              <a:buFont typeface="Wingdings" panose="05000000000000000000" pitchFamily="2" charset="2"/>
              <a:buChar char="§"/>
            </a:pPr>
            <a:r>
              <a:rPr lang="en-US" sz="2000" u="sng" dirty="0"/>
              <a:t>Carryover of Earnings</a:t>
            </a:r>
          </a:p>
          <a:p>
            <a:pPr lvl="1">
              <a:buFont typeface="Arial" panose="020B0604020202020204" pitchFamily="34" charset="0"/>
              <a:buChar char="•"/>
            </a:pPr>
            <a:r>
              <a:rPr lang="en-US" sz="2000" dirty="0"/>
              <a:t>Request carryover of any monthly excess earnings, or</a:t>
            </a:r>
          </a:p>
          <a:p>
            <a:pPr lvl="1">
              <a:buFont typeface="Arial" panose="020B0604020202020204" pitchFamily="34" charset="0"/>
              <a:buChar char="•"/>
            </a:pPr>
            <a:r>
              <a:rPr lang="en-US" sz="2000" dirty="0"/>
              <a:t>Manage balances to maintain a “breakeven” position</a:t>
            </a:r>
          </a:p>
          <a:p>
            <a:pPr>
              <a:buFont typeface="Wingdings" panose="05000000000000000000" pitchFamily="2" charset="2"/>
              <a:buChar char="§"/>
            </a:pPr>
            <a:endParaRPr lang="en-US" sz="2000" dirty="0"/>
          </a:p>
          <a:p>
            <a:pPr>
              <a:buFont typeface="Wingdings" panose="05000000000000000000" pitchFamily="2" charset="2"/>
              <a:buChar char="§"/>
            </a:pPr>
            <a:r>
              <a:rPr lang="en-US" sz="2000" u="sng" dirty="0"/>
              <a:t>Treasury Management </a:t>
            </a:r>
            <a:r>
              <a:rPr lang="en-US" sz="2000" dirty="0"/>
              <a:t>– good practices always:</a:t>
            </a:r>
          </a:p>
          <a:p>
            <a:pPr lvl="1">
              <a:buFont typeface="Arial" panose="020B0604020202020204" pitchFamily="34" charset="0"/>
              <a:buChar char="•"/>
            </a:pPr>
            <a:r>
              <a:rPr lang="en-US" sz="2000" dirty="0"/>
              <a:t>Maximize the speed that you collect revenues</a:t>
            </a:r>
          </a:p>
          <a:p>
            <a:pPr lvl="1">
              <a:buFont typeface="Arial" panose="020B0604020202020204" pitchFamily="34" charset="0"/>
              <a:buChar char="•"/>
            </a:pPr>
            <a:r>
              <a:rPr lang="en-US" sz="2000" dirty="0"/>
              <a:t>Pay expenses no earlier than necessary</a:t>
            </a:r>
          </a:p>
          <a:p>
            <a:pPr lvl="1">
              <a:buFont typeface="Arial" panose="020B0604020202020204" pitchFamily="34" charset="0"/>
              <a:buChar char="•"/>
            </a:pPr>
            <a:r>
              <a:rPr lang="en-US" sz="2000" dirty="0"/>
              <a:t>Review account analysis for unnecessary charges or unused line items</a:t>
            </a:r>
          </a:p>
          <a:p>
            <a:endParaRPr lang="en-US" sz="2400" u="sng" dirty="0"/>
          </a:p>
        </p:txBody>
      </p:sp>
    </p:spTree>
    <p:extLst>
      <p:ext uri="{BB962C8B-B14F-4D97-AF65-F5344CB8AC3E}">
        <p14:creationId xmlns:p14="http://schemas.microsoft.com/office/powerpoint/2010/main" val="1491198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Content Placeholder 6">
            <a:extLst>
              <a:ext uri="{FF2B5EF4-FFF2-40B4-BE49-F238E27FC236}">
                <a16:creationId xmlns:a16="http://schemas.microsoft.com/office/drawing/2014/main" id="{EE1AE478-3A5E-4973-81EB-F117C43A6822}"/>
              </a:ext>
            </a:extLst>
          </p:cNvPr>
          <p:cNvSpPr txBox="1">
            <a:spLocks/>
          </p:cNvSpPr>
          <p:nvPr/>
        </p:nvSpPr>
        <p:spPr>
          <a:xfrm>
            <a:off x="506236" y="1447800"/>
            <a:ext cx="8131528" cy="51449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
              <a:defRPr/>
            </a:pPr>
            <a:r>
              <a:rPr lang="en-US" sz="1800" b="1" u="sng" dirty="0"/>
              <a:t>Fee Basis </a:t>
            </a:r>
            <a:r>
              <a:rPr lang="en-US" sz="1800" dirty="0"/>
              <a:t>–  Paying for fees with cash, maintain low account balances; Invest excess cash in higher yielding options; More explicit and transparent.</a:t>
            </a:r>
          </a:p>
          <a:p>
            <a:pPr>
              <a:buFont typeface="Wingdings" panose="05000000000000000000" pitchFamily="2" charset="2"/>
              <a:buChar char="§"/>
              <a:defRPr/>
            </a:pPr>
            <a:r>
              <a:rPr lang="en-US" sz="1800" b="1" u="sng" dirty="0"/>
              <a:t>Compensating Balance Method </a:t>
            </a:r>
            <a:r>
              <a:rPr lang="en-US" sz="1800" dirty="0"/>
              <a:t>–Maintaining a balance that earns interest to pay fees; Earnings credit rate (ECR) is used to calculate the interest earned; Generally less transparent since expenditures are embedded in the contract.</a:t>
            </a:r>
          </a:p>
          <a:p>
            <a:pPr>
              <a:buFont typeface="Wingdings" panose="05000000000000000000" pitchFamily="2" charset="2"/>
              <a:buChar char="§"/>
              <a:defRPr/>
            </a:pPr>
            <a:r>
              <a:rPr lang="en-US" sz="1800" b="1" u="sng" dirty="0"/>
              <a:t>Compensating Balance Calculation</a:t>
            </a:r>
            <a:r>
              <a:rPr lang="en-US" sz="1800" b="1" dirty="0"/>
              <a:t> – FDIC excluded from this example</a:t>
            </a:r>
            <a:endParaRPr lang="en-US" sz="1800" b="1" u="sng" dirty="0"/>
          </a:p>
          <a:p>
            <a:pPr lvl="2">
              <a:buFont typeface="Wingdings" panose="05000000000000000000" pitchFamily="2" charset="2"/>
              <a:buChar char="§"/>
              <a:defRPr/>
            </a:pPr>
            <a:r>
              <a:rPr lang="en-US" sz="1800" dirty="0"/>
              <a:t>Average Daily Balance			337,257.40</a:t>
            </a:r>
          </a:p>
          <a:p>
            <a:pPr lvl="2">
              <a:buFont typeface="Wingdings" panose="05000000000000000000" pitchFamily="2" charset="2"/>
              <a:buChar char="§"/>
              <a:defRPr/>
            </a:pPr>
            <a:r>
              <a:rPr lang="en-US" sz="1800" u="sng" dirty="0"/>
              <a:t> - Average Float</a:t>
            </a:r>
            <a:r>
              <a:rPr lang="en-US" sz="1800" dirty="0"/>
              <a:t>				</a:t>
            </a:r>
            <a:r>
              <a:rPr lang="en-US" sz="1800" u="sng" dirty="0"/>
              <a:t>   -1,385.33</a:t>
            </a:r>
          </a:p>
          <a:p>
            <a:pPr lvl="2">
              <a:buFont typeface="Wingdings" panose="05000000000000000000" pitchFamily="2" charset="2"/>
              <a:buChar char="§"/>
              <a:defRPr/>
            </a:pPr>
            <a:r>
              <a:rPr lang="en-US" sz="1800" dirty="0"/>
              <a:t>Average Collected Balance			335,872.07</a:t>
            </a:r>
          </a:p>
          <a:p>
            <a:pPr lvl="2">
              <a:buFont typeface="Wingdings" panose="05000000000000000000" pitchFamily="2" charset="2"/>
              <a:buChar char="§"/>
              <a:defRPr/>
            </a:pPr>
            <a:r>
              <a:rPr lang="en-US" sz="1800" u="sng" dirty="0"/>
              <a:t> - Reserve Requirement</a:t>
            </a:r>
            <a:r>
              <a:rPr lang="en-US" sz="1800" dirty="0"/>
              <a:t> (10.00%)*		</a:t>
            </a:r>
            <a:r>
              <a:rPr lang="en-US" sz="1800" u="sng" dirty="0"/>
              <a:t>           -0.00</a:t>
            </a:r>
          </a:p>
          <a:p>
            <a:pPr lvl="2">
              <a:buFont typeface="Wingdings" panose="05000000000000000000" pitchFamily="2" charset="2"/>
              <a:buChar char="§"/>
              <a:defRPr/>
            </a:pPr>
            <a:r>
              <a:rPr lang="en-US" sz="1800" dirty="0"/>
              <a:t>Balance Available for Services		335,872.07</a:t>
            </a:r>
          </a:p>
          <a:p>
            <a:pPr lvl="2">
              <a:buFont typeface="Wingdings" panose="05000000000000000000" pitchFamily="2" charset="2"/>
              <a:buChar char="§"/>
              <a:defRPr/>
            </a:pPr>
            <a:r>
              <a:rPr lang="en-US" sz="1800" u="sng" dirty="0"/>
              <a:t>x Earnings Credit Rate (ECR)</a:t>
            </a:r>
            <a:r>
              <a:rPr lang="en-US" sz="1800" dirty="0"/>
              <a:t> (.30%) 		          </a:t>
            </a:r>
          </a:p>
          <a:p>
            <a:pPr lvl="2">
              <a:buFont typeface="Wingdings" panose="05000000000000000000" pitchFamily="2" charset="2"/>
              <a:buChar char="§"/>
              <a:defRPr/>
            </a:pPr>
            <a:r>
              <a:rPr lang="en-US" sz="1800" dirty="0"/>
              <a:t>Net Monthly Earnings			        $83.96</a:t>
            </a:r>
          </a:p>
          <a:p>
            <a:pPr>
              <a:buFont typeface="Wingdings" panose="05000000000000000000" pitchFamily="2" charset="2"/>
              <a:buChar char="§"/>
              <a:defRPr/>
            </a:pPr>
            <a:r>
              <a:rPr lang="en-US" sz="1800" dirty="0"/>
              <a:t>*Previously banks only paid on 90% of balances. </a:t>
            </a:r>
            <a:r>
              <a:rPr lang="en-US" sz="1800" b="1" dirty="0"/>
              <a:t>Reserve Requirements</a:t>
            </a:r>
            <a:r>
              <a:rPr lang="en-US" sz="1800" dirty="0"/>
              <a:t> were temporarily waived in 2020. </a:t>
            </a:r>
          </a:p>
          <a:p>
            <a:pPr>
              <a:buFont typeface="Wingdings" panose="05000000000000000000" pitchFamily="2" charset="2"/>
              <a:buChar char="§"/>
              <a:defRPr/>
            </a:pPr>
            <a:r>
              <a:rPr lang="en-US" sz="1800" dirty="0"/>
              <a:t>Also, </a:t>
            </a:r>
            <a:r>
              <a:rPr lang="en-US" sz="1800" b="1" dirty="0"/>
              <a:t>FDIC charges </a:t>
            </a:r>
            <a:r>
              <a:rPr lang="en-US" sz="1800" dirty="0"/>
              <a:t>can be .13% or more, </a:t>
            </a:r>
            <a:r>
              <a:rPr lang="en-US" sz="1800" b="1" dirty="0"/>
              <a:t>effectively reducing your ECR</a:t>
            </a:r>
            <a:r>
              <a:rPr lang="en-US" sz="1800" dirty="0"/>
              <a:t>.</a:t>
            </a:r>
          </a:p>
        </p:txBody>
      </p:sp>
    </p:spTree>
    <p:extLst>
      <p:ext uri="{BB962C8B-B14F-4D97-AF65-F5344CB8AC3E}">
        <p14:creationId xmlns:p14="http://schemas.microsoft.com/office/powerpoint/2010/main" val="29871196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6CE80D7E-60BE-4472-9D50-B33AD29259CD}"/>
              </a:ext>
            </a:extLst>
          </p:cNvPr>
          <p:cNvSpPr txBox="1">
            <a:spLocks noChangeArrowheads="1"/>
          </p:cNvSpPr>
          <p:nvPr/>
        </p:nvSpPr>
        <p:spPr>
          <a:xfrm>
            <a:off x="457200" y="1467729"/>
            <a:ext cx="8585200" cy="487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788988" indent="-788988">
              <a:buClr>
                <a:schemeClr val="tx1"/>
              </a:buClr>
              <a:buFont typeface="+mj-lt"/>
              <a:buAutoNum type="arabicPeriod" startAt="3"/>
            </a:pPr>
            <a:r>
              <a:rPr lang="en-US" altLang="en-US" sz="2400" u="sng" dirty="0"/>
              <a:t>The RFP Process</a:t>
            </a:r>
          </a:p>
          <a:p>
            <a:pPr marL="788988" indent="-788988">
              <a:buClr>
                <a:schemeClr val="tx1"/>
              </a:buClr>
              <a:buFont typeface="Wingdings" pitchFamily="2" charset="2"/>
              <a:buAutoNum type="arabicPeriod" startAt="3"/>
            </a:pPr>
            <a:endParaRPr lang="en-US" altLang="en-US" sz="1000" u="sng" dirty="0"/>
          </a:p>
          <a:p>
            <a:pPr lvl="1">
              <a:buClr>
                <a:srgbClr val="081F6A"/>
              </a:buClr>
              <a:buFont typeface="Wingdings" panose="05000000000000000000" pitchFamily="2" charset="2"/>
              <a:buChar char="§"/>
            </a:pPr>
            <a:r>
              <a:rPr lang="en-US" altLang="en-US" sz="2000" dirty="0"/>
              <a:t>Survey your current banking situation </a:t>
            </a:r>
            <a:endParaRPr lang="en-US" altLang="en-US" sz="1200" dirty="0"/>
          </a:p>
          <a:p>
            <a:pPr lvl="1">
              <a:buClr>
                <a:srgbClr val="081F6A"/>
              </a:buClr>
              <a:buFont typeface="Wingdings" panose="05000000000000000000" pitchFamily="2" charset="2"/>
              <a:buChar char="§"/>
            </a:pPr>
            <a:r>
              <a:rPr lang="en-US" altLang="en-US" sz="2000" dirty="0"/>
              <a:t>Decide if you need to do an RFP</a:t>
            </a:r>
          </a:p>
          <a:p>
            <a:pPr lvl="1">
              <a:buClr>
                <a:srgbClr val="081F6A"/>
              </a:buClr>
              <a:buFont typeface="Wingdings" panose="05000000000000000000" pitchFamily="2" charset="2"/>
              <a:buChar char="§"/>
            </a:pPr>
            <a:r>
              <a:rPr lang="en-US" altLang="en-US" sz="2000" dirty="0"/>
              <a:t>Form a team or committee</a:t>
            </a:r>
          </a:p>
          <a:p>
            <a:pPr lvl="1">
              <a:buClr>
                <a:srgbClr val="081F6A"/>
              </a:buClr>
              <a:buFont typeface="Wingdings" panose="05000000000000000000" pitchFamily="2" charset="2"/>
              <a:buChar char="§"/>
            </a:pPr>
            <a:r>
              <a:rPr lang="en-US" altLang="en-US" sz="2000" dirty="0"/>
              <a:t>Prepare RFP document</a:t>
            </a:r>
          </a:p>
          <a:p>
            <a:pPr lvl="1">
              <a:buClr>
                <a:srgbClr val="081F6A"/>
              </a:buClr>
              <a:buFont typeface="Wingdings" panose="05000000000000000000" pitchFamily="2" charset="2"/>
              <a:buChar char="§"/>
            </a:pPr>
            <a:r>
              <a:rPr lang="en-US" altLang="en-US" sz="2000" dirty="0"/>
              <a:t>Evaluation/Selection Process/Timeline</a:t>
            </a:r>
          </a:p>
          <a:p>
            <a:pPr lvl="1">
              <a:buClr>
                <a:srgbClr val="081F6A"/>
              </a:buClr>
              <a:buFont typeface="Wingdings" panose="05000000000000000000" pitchFamily="2" charset="2"/>
              <a:buChar char="§"/>
            </a:pPr>
            <a:r>
              <a:rPr lang="en-US" altLang="en-US" sz="2000" dirty="0"/>
              <a:t>Pre-proposal conference</a:t>
            </a:r>
          </a:p>
          <a:p>
            <a:pPr lvl="1">
              <a:buClr>
                <a:srgbClr val="081F6A"/>
              </a:buClr>
              <a:buFont typeface="Wingdings" panose="05000000000000000000" pitchFamily="2" charset="2"/>
              <a:buChar char="§"/>
            </a:pPr>
            <a:r>
              <a:rPr lang="en-US" altLang="en-US" sz="2000" dirty="0"/>
              <a:t>Receive/analyze RFP’s</a:t>
            </a:r>
          </a:p>
          <a:p>
            <a:pPr lvl="1">
              <a:buClr>
                <a:srgbClr val="081F6A"/>
              </a:buClr>
              <a:buFont typeface="Wingdings" panose="05000000000000000000" pitchFamily="2" charset="2"/>
              <a:buChar char="§"/>
            </a:pPr>
            <a:r>
              <a:rPr lang="en-US" altLang="en-US" sz="2000" dirty="0"/>
              <a:t>Award banking contract</a:t>
            </a:r>
          </a:p>
          <a:p>
            <a:pPr lvl="1">
              <a:buClr>
                <a:srgbClr val="081F6A"/>
              </a:buClr>
              <a:buFont typeface="Wingdings" panose="05000000000000000000" pitchFamily="2" charset="2"/>
              <a:buChar char="§"/>
            </a:pPr>
            <a:r>
              <a:rPr lang="en-US" altLang="en-US" sz="2000" dirty="0"/>
              <a:t>Transition to new bank</a:t>
            </a:r>
          </a:p>
          <a:p>
            <a:pPr lvl="1">
              <a:buClr>
                <a:srgbClr val="081F6A"/>
              </a:buClr>
              <a:buFont typeface="Wingdings" panose="05000000000000000000" pitchFamily="2" charset="2"/>
              <a:buChar char="§"/>
            </a:pPr>
            <a:r>
              <a:rPr lang="en-US" altLang="en-US" sz="2000" dirty="0"/>
              <a:t>End relationship with previous bank</a:t>
            </a:r>
          </a:p>
        </p:txBody>
      </p:sp>
    </p:spTree>
    <p:extLst>
      <p:ext uri="{BB962C8B-B14F-4D97-AF65-F5344CB8AC3E}">
        <p14:creationId xmlns:p14="http://schemas.microsoft.com/office/powerpoint/2010/main" val="2634980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9A162262-4BBC-4225-9BC3-2B4F7A736303}"/>
              </a:ext>
            </a:extLst>
          </p:cNvPr>
          <p:cNvSpPr txBox="1">
            <a:spLocks noChangeArrowheads="1"/>
          </p:cNvSpPr>
          <p:nvPr/>
        </p:nvSpPr>
        <p:spPr>
          <a:xfrm>
            <a:off x="0" y="1447800"/>
            <a:ext cx="8496300" cy="4724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63613" lvl="1" indent="-517525">
              <a:buClr>
                <a:srgbClr val="081F6A"/>
              </a:buClr>
              <a:buFont typeface="Wingdings" pitchFamily="2" charset="2"/>
              <a:buAutoNum type="arabicPeriod" startAt="4"/>
            </a:pPr>
            <a:r>
              <a:rPr lang="en-US" altLang="en-US" sz="3400" u="sng" dirty="0"/>
              <a:t>Evaluation of Proposals Received</a:t>
            </a:r>
          </a:p>
          <a:p>
            <a:pPr marL="963613" lvl="1" indent="-517525">
              <a:buClr>
                <a:srgbClr val="081F6A"/>
              </a:buClr>
              <a:buFont typeface="Wingdings" pitchFamily="2" charset="2"/>
              <a:buAutoNum type="arabicPeriod" startAt="4"/>
            </a:pPr>
            <a:endParaRPr lang="en-US" altLang="en-US" sz="1000" u="sng" dirty="0"/>
          </a:p>
          <a:p>
            <a:pPr marL="1347788" lvl="2" indent="-457200">
              <a:buClr>
                <a:srgbClr val="081F6A"/>
              </a:buClr>
              <a:buFont typeface="Wingdings" panose="05000000000000000000" pitchFamily="2" charset="2"/>
              <a:buChar char="§"/>
            </a:pPr>
            <a:r>
              <a:rPr lang="en-US" altLang="en-US" sz="2600" dirty="0"/>
              <a:t>Who will evaluate – committee or individual</a:t>
            </a:r>
          </a:p>
          <a:p>
            <a:pPr marL="1347788" lvl="2" indent="-457200">
              <a:buClr>
                <a:srgbClr val="081F6A"/>
              </a:buClr>
              <a:buFont typeface="Wingdings" panose="05000000000000000000" pitchFamily="2" charset="2"/>
              <a:buChar char="§"/>
            </a:pPr>
            <a:endParaRPr lang="en-US" altLang="en-US" sz="2600" dirty="0"/>
          </a:p>
          <a:p>
            <a:pPr marL="1347788" lvl="2" indent="-457200">
              <a:buClr>
                <a:srgbClr val="081F6A"/>
              </a:buClr>
              <a:buFont typeface="Wingdings" panose="05000000000000000000" pitchFamily="2" charset="2"/>
              <a:buChar char="§"/>
            </a:pPr>
            <a:r>
              <a:rPr lang="en-US" altLang="en-US" sz="2600" dirty="0"/>
              <a:t>How will the RFP’s be evaluated</a:t>
            </a:r>
          </a:p>
          <a:p>
            <a:pPr marL="1792287" lvl="3" indent="-457200">
              <a:buClr>
                <a:srgbClr val="081F6A"/>
              </a:buClr>
              <a:buFont typeface="Wingdings" panose="05000000000000000000" pitchFamily="2" charset="2"/>
              <a:buChar char="§"/>
            </a:pPr>
            <a:r>
              <a:rPr lang="en-US" altLang="en-US" sz="2600" dirty="0"/>
              <a:t>What weights will be assigned to specific parts of the RFP</a:t>
            </a:r>
          </a:p>
          <a:p>
            <a:pPr marL="2249487" lvl="4" indent="-457200">
              <a:buClr>
                <a:srgbClr val="081F6A"/>
              </a:buClr>
              <a:buFont typeface="Wingdings" panose="05000000000000000000" pitchFamily="2" charset="2"/>
              <a:buChar char="§"/>
            </a:pPr>
            <a:r>
              <a:rPr lang="en-US" altLang="en-US" sz="2600" dirty="0"/>
              <a:t>Rigid scoring matrix</a:t>
            </a:r>
          </a:p>
          <a:p>
            <a:pPr marL="2249487" lvl="4" indent="-457200">
              <a:buClr>
                <a:srgbClr val="081F6A"/>
              </a:buClr>
              <a:buFont typeface="Wingdings" panose="05000000000000000000" pitchFamily="2" charset="2"/>
              <a:buChar char="§"/>
            </a:pPr>
            <a:r>
              <a:rPr lang="en-US" altLang="en-US" sz="2600" dirty="0"/>
              <a:t>More flexible overall evaluation</a:t>
            </a:r>
          </a:p>
          <a:p>
            <a:pPr marL="1792287" lvl="3" indent="-457200">
              <a:buClr>
                <a:srgbClr val="081F6A"/>
              </a:buClr>
              <a:buFont typeface="Wingdings" panose="05000000000000000000" pitchFamily="2" charset="2"/>
              <a:buChar char="§"/>
            </a:pPr>
            <a:r>
              <a:rPr lang="en-US" altLang="en-US" sz="2600" dirty="0"/>
              <a:t>Ability to provide all required services</a:t>
            </a:r>
          </a:p>
          <a:p>
            <a:pPr marL="1792287" lvl="3" indent="-457200">
              <a:buClr>
                <a:srgbClr val="081F6A"/>
              </a:buClr>
              <a:buFont typeface="Wingdings" panose="05000000000000000000" pitchFamily="2" charset="2"/>
              <a:buChar char="§"/>
            </a:pPr>
            <a:r>
              <a:rPr lang="en-US" altLang="en-US" sz="2600" dirty="0"/>
              <a:t>Review of references – similar size and experience; quality of references</a:t>
            </a:r>
          </a:p>
          <a:p>
            <a:pPr marL="1792287" lvl="3" indent="-457200">
              <a:buClr>
                <a:srgbClr val="081F6A"/>
              </a:buClr>
              <a:buFont typeface="Wingdings" panose="05000000000000000000" pitchFamily="2" charset="2"/>
              <a:buChar char="§"/>
            </a:pPr>
            <a:r>
              <a:rPr lang="en-US" altLang="en-US" sz="2600" dirty="0"/>
              <a:t>Financial stability of respondent</a:t>
            </a:r>
          </a:p>
          <a:p>
            <a:pPr marL="2238375" lvl="4" indent="-457200">
              <a:buClr>
                <a:srgbClr val="081F6A"/>
              </a:buClr>
              <a:buFont typeface="Wingdings" panose="05000000000000000000" pitchFamily="2" charset="2"/>
              <a:buChar char="§"/>
            </a:pPr>
            <a:r>
              <a:rPr lang="en-US" altLang="en-US" sz="2600" dirty="0"/>
              <a:t>Qualifying ratios</a:t>
            </a:r>
          </a:p>
          <a:p>
            <a:pPr marL="2238375" lvl="4" indent="-457200">
              <a:buClr>
                <a:srgbClr val="081F6A"/>
              </a:buClr>
              <a:buFont typeface="Wingdings" panose="05000000000000000000" pitchFamily="2" charset="2"/>
              <a:buChar char="§"/>
            </a:pPr>
            <a:r>
              <a:rPr lang="en-US" altLang="en-US" sz="2600" dirty="0"/>
              <a:t>Current financials</a:t>
            </a:r>
          </a:p>
          <a:p>
            <a:pPr marL="2238375" lvl="4" indent="-457200">
              <a:buClr>
                <a:srgbClr val="081F6A"/>
              </a:buClr>
              <a:buFont typeface="Wingdings" panose="05000000000000000000" pitchFamily="2" charset="2"/>
              <a:buChar char="§"/>
            </a:pPr>
            <a:r>
              <a:rPr lang="en-US" altLang="en-US" sz="2600" dirty="0">
                <a:hlinkClick r:id="rId2"/>
              </a:rPr>
              <a:t>www.fdic.gov</a:t>
            </a:r>
            <a:endParaRPr lang="en-US" altLang="en-US" sz="2600" dirty="0"/>
          </a:p>
          <a:p>
            <a:pPr marL="2238375" lvl="4" indent="-457200">
              <a:buClr>
                <a:srgbClr val="081F6A"/>
              </a:buClr>
              <a:buFont typeface="Wingdings" panose="05000000000000000000" pitchFamily="2" charset="2"/>
              <a:buChar char="§"/>
            </a:pPr>
            <a:r>
              <a:rPr lang="en-US" altLang="en-US" sz="2600" dirty="0">
                <a:hlinkClick r:id="rId3"/>
              </a:rPr>
              <a:t>www.bauerfinancial.com</a:t>
            </a:r>
            <a:r>
              <a:rPr lang="en-US" altLang="en-US" sz="2600" dirty="0"/>
              <a:t> – for bank safety ratings</a:t>
            </a:r>
          </a:p>
          <a:p>
            <a:pPr marL="2238375" lvl="4" indent="-457200">
              <a:buClr>
                <a:srgbClr val="081F6A"/>
              </a:buClr>
              <a:buFont typeface="Wingdings" panose="05000000000000000000" pitchFamily="2" charset="2"/>
              <a:buChar char="§"/>
            </a:pPr>
            <a:r>
              <a:rPr lang="en-US" sz="2600" dirty="0">
                <a:hlinkClick r:id="rId4"/>
              </a:rPr>
              <a:t>www.msci.com/esg-ratings</a:t>
            </a:r>
            <a:r>
              <a:rPr lang="en-US" sz="2600" dirty="0"/>
              <a:t> - ESG rating info</a:t>
            </a:r>
            <a:endParaRPr lang="en-US" altLang="en-US" sz="2600" dirty="0"/>
          </a:p>
          <a:p>
            <a:pPr marL="1704975" lvl="3" indent="-369888">
              <a:buClr>
                <a:srgbClr val="081F6A"/>
              </a:buClr>
              <a:buFont typeface="Wingdings" pitchFamily="2" charset="2"/>
              <a:buAutoNum type="alphaLcPeriod"/>
            </a:pPr>
            <a:endParaRPr lang="en-US" altLang="en-US" sz="1800" dirty="0"/>
          </a:p>
          <a:p>
            <a:pPr marL="1704975" lvl="3" indent="-369888">
              <a:buClr>
                <a:srgbClr val="081F6A"/>
              </a:buClr>
              <a:buFont typeface="Wingdings" pitchFamily="2" charset="2"/>
              <a:buNone/>
            </a:pPr>
            <a:endParaRPr lang="en-US" altLang="en-US" sz="1800" u="sng" dirty="0"/>
          </a:p>
        </p:txBody>
      </p:sp>
    </p:spTree>
    <p:extLst>
      <p:ext uri="{BB962C8B-B14F-4D97-AF65-F5344CB8AC3E}">
        <p14:creationId xmlns:p14="http://schemas.microsoft.com/office/powerpoint/2010/main" val="14070649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Content Placeholder 2">
            <a:extLst>
              <a:ext uri="{FF2B5EF4-FFF2-40B4-BE49-F238E27FC236}">
                <a16:creationId xmlns:a16="http://schemas.microsoft.com/office/drawing/2014/main" id="{1576AC80-3616-46F1-835E-C06C7F2BF294}"/>
              </a:ext>
            </a:extLst>
          </p:cNvPr>
          <p:cNvSpPr txBox="1">
            <a:spLocks/>
          </p:cNvSpPr>
          <p:nvPr/>
        </p:nvSpPr>
        <p:spPr>
          <a:xfrm>
            <a:off x="628650" y="1825625"/>
            <a:ext cx="7886700" cy="435133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
            </a:pPr>
            <a:r>
              <a:rPr lang="en-US" sz="2400" dirty="0"/>
              <a:t>What is an ESG rating?</a:t>
            </a:r>
          </a:p>
          <a:p>
            <a:pPr lvl="1">
              <a:buFont typeface="Wingdings" panose="05000000000000000000" pitchFamily="2" charset="2"/>
              <a:buChar char="§"/>
            </a:pPr>
            <a:r>
              <a:rPr lang="en-US" sz="2000" b="1" u="sng" dirty="0"/>
              <a:t>Environmental</a:t>
            </a:r>
            <a:r>
              <a:rPr lang="en-US" sz="2000" dirty="0"/>
              <a:t> – climate, pollution</a:t>
            </a:r>
          </a:p>
          <a:p>
            <a:pPr lvl="1">
              <a:buFont typeface="Wingdings" panose="05000000000000000000" pitchFamily="2" charset="2"/>
              <a:buChar char="§"/>
            </a:pPr>
            <a:r>
              <a:rPr lang="en-US" sz="2000" b="1" u="sng" dirty="0"/>
              <a:t>Social</a:t>
            </a:r>
            <a:r>
              <a:rPr lang="en-US" sz="2000" dirty="0"/>
              <a:t> – demographic, social, and income</a:t>
            </a:r>
          </a:p>
          <a:p>
            <a:pPr lvl="1">
              <a:buFont typeface="Wingdings" panose="05000000000000000000" pitchFamily="2" charset="2"/>
              <a:buChar char="§"/>
            </a:pPr>
            <a:r>
              <a:rPr lang="en-US" sz="2000" b="1" u="sng" dirty="0"/>
              <a:t>Governance</a:t>
            </a:r>
            <a:r>
              <a:rPr lang="en-US" sz="2000" dirty="0"/>
              <a:t> – management, pensions, fraud</a:t>
            </a:r>
          </a:p>
          <a:p>
            <a:pPr lvl="1">
              <a:buFont typeface="Wingdings" panose="05000000000000000000" pitchFamily="2" charset="2"/>
              <a:buChar char="§"/>
            </a:pPr>
            <a:endParaRPr lang="en-US" dirty="0"/>
          </a:p>
          <a:p>
            <a:pPr>
              <a:buFont typeface="Wingdings" panose="05000000000000000000" pitchFamily="2" charset="2"/>
              <a:buChar char="§"/>
            </a:pPr>
            <a:r>
              <a:rPr lang="en-US" sz="2400" dirty="0"/>
              <a:t>Why are they important?</a:t>
            </a:r>
          </a:p>
          <a:p>
            <a:pPr lvl="1">
              <a:buFont typeface="Wingdings" panose="05000000000000000000" pitchFamily="2" charset="2"/>
              <a:buChar char="§"/>
            </a:pPr>
            <a:r>
              <a:rPr lang="en-US" sz="2000" dirty="0"/>
              <a:t>Governing boards and the public are increasingly interested  in the ESG ratings of major vendors </a:t>
            </a:r>
          </a:p>
          <a:p>
            <a:pPr lvl="1">
              <a:buFont typeface="Wingdings" panose="05000000000000000000" pitchFamily="2" charset="2"/>
              <a:buChar char="§"/>
            </a:pPr>
            <a:r>
              <a:rPr lang="en-US" sz="2000" dirty="0"/>
              <a:t>May identify significant ESG risks</a:t>
            </a:r>
          </a:p>
          <a:p>
            <a:pPr lvl="1">
              <a:buFont typeface="Wingdings" panose="05000000000000000000" pitchFamily="2" charset="2"/>
              <a:buChar char="§"/>
            </a:pPr>
            <a:r>
              <a:rPr lang="en-US" sz="2000" dirty="0"/>
              <a:t>May indicate the longer-term financial sustainability</a:t>
            </a:r>
          </a:p>
          <a:p>
            <a:pPr lvl="1">
              <a:buFont typeface="Wingdings" panose="05000000000000000000" pitchFamily="2" charset="2"/>
              <a:buChar char="§"/>
            </a:pPr>
            <a:endParaRPr lang="en-US" sz="2000" dirty="0"/>
          </a:p>
          <a:p>
            <a:pPr>
              <a:buFont typeface="Wingdings" panose="05000000000000000000" pitchFamily="2" charset="2"/>
              <a:buChar char="§"/>
            </a:pPr>
            <a:r>
              <a:rPr lang="en-US" sz="2400" dirty="0"/>
              <a:t>Where can I find information?</a:t>
            </a:r>
          </a:p>
          <a:p>
            <a:pPr lvl="1">
              <a:buFont typeface="Wingdings" panose="05000000000000000000" pitchFamily="2" charset="2"/>
              <a:buChar char="§"/>
            </a:pPr>
            <a:r>
              <a:rPr lang="en-US" sz="2000" dirty="0"/>
              <a:t>MSCI ESG Ratings - </a:t>
            </a:r>
            <a:r>
              <a:rPr lang="en-US" sz="1900" dirty="0">
                <a:hlinkClick r:id="rId3"/>
              </a:rPr>
              <a:t>www.msci.com/esg-ratings</a:t>
            </a:r>
            <a:endParaRPr lang="en-US" sz="1900" dirty="0"/>
          </a:p>
          <a:p>
            <a:pPr lvl="1">
              <a:buFont typeface="Wingdings" panose="05000000000000000000" pitchFamily="2" charset="2"/>
              <a:buChar char="§"/>
            </a:pPr>
            <a:r>
              <a:rPr lang="en-US" sz="2100" dirty="0"/>
              <a:t>Sustainalytics ESG ratings - </a:t>
            </a:r>
            <a:r>
              <a:rPr lang="en-US" sz="1900" dirty="0">
                <a:hlinkClick r:id="rId4"/>
              </a:rPr>
              <a:t>https://www.sustainalytics.com/esg-ratings/</a:t>
            </a:r>
            <a:endParaRPr lang="en-US" sz="1900" dirty="0"/>
          </a:p>
        </p:txBody>
      </p:sp>
    </p:spTree>
    <p:extLst>
      <p:ext uri="{BB962C8B-B14F-4D97-AF65-F5344CB8AC3E}">
        <p14:creationId xmlns:p14="http://schemas.microsoft.com/office/powerpoint/2010/main" val="1955435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pic>
        <p:nvPicPr>
          <p:cNvPr id="4" name="Picture 3">
            <a:extLst>
              <a:ext uri="{FF2B5EF4-FFF2-40B4-BE49-F238E27FC236}">
                <a16:creationId xmlns:a16="http://schemas.microsoft.com/office/drawing/2014/main" id="{4EC981D3-E93E-4371-8D42-B73CF53F743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57200" y="1259058"/>
            <a:ext cx="8229600" cy="4626368"/>
          </a:xfrm>
          <a:prstGeom prst="rect">
            <a:avLst/>
          </a:prstGeom>
        </p:spPr>
      </p:pic>
    </p:spTree>
    <p:extLst>
      <p:ext uri="{BB962C8B-B14F-4D97-AF65-F5344CB8AC3E}">
        <p14:creationId xmlns:p14="http://schemas.microsoft.com/office/powerpoint/2010/main" val="3682502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pic>
        <p:nvPicPr>
          <p:cNvPr id="4" name="Picture 3">
            <a:extLst>
              <a:ext uri="{FF2B5EF4-FFF2-40B4-BE49-F238E27FC236}">
                <a16:creationId xmlns:a16="http://schemas.microsoft.com/office/drawing/2014/main" id="{4EC981D3-E93E-4371-8D42-B73CF53F74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76040" y="1842202"/>
            <a:ext cx="6250038" cy="3826686"/>
          </a:xfrm>
          <a:prstGeom prst="rect">
            <a:avLst/>
          </a:prstGeom>
        </p:spPr>
      </p:pic>
    </p:spTree>
    <p:extLst>
      <p:ext uri="{BB962C8B-B14F-4D97-AF65-F5344CB8AC3E}">
        <p14:creationId xmlns:p14="http://schemas.microsoft.com/office/powerpoint/2010/main" val="29197473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pic>
        <p:nvPicPr>
          <p:cNvPr id="4" name="Picture 3">
            <a:extLst>
              <a:ext uri="{FF2B5EF4-FFF2-40B4-BE49-F238E27FC236}">
                <a16:creationId xmlns:a16="http://schemas.microsoft.com/office/drawing/2014/main" id="{4EC981D3-E93E-4371-8D42-B73CF53F74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76040" y="1086759"/>
            <a:ext cx="6250038" cy="5337573"/>
          </a:xfrm>
          <a:prstGeom prst="rect">
            <a:avLst/>
          </a:prstGeom>
        </p:spPr>
      </p:pic>
    </p:spTree>
    <p:extLst>
      <p:ext uri="{BB962C8B-B14F-4D97-AF65-F5344CB8AC3E}">
        <p14:creationId xmlns:p14="http://schemas.microsoft.com/office/powerpoint/2010/main" val="11235133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3F821B3B-2C1A-4F61-984B-012652DE2081}"/>
              </a:ext>
            </a:extLst>
          </p:cNvPr>
          <p:cNvSpPr txBox="1">
            <a:spLocks noChangeArrowheads="1"/>
          </p:cNvSpPr>
          <p:nvPr/>
        </p:nvSpPr>
        <p:spPr>
          <a:xfrm>
            <a:off x="457200" y="1259058"/>
            <a:ext cx="8421688"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92138" indent="-592138">
              <a:buClr>
                <a:srgbClr val="081F6A"/>
              </a:buClr>
              <a:buFont typeface="Wingdings" pitchFamily="2" charset="2"/>
              <a:buAutoNum type="arabicPeriod" startAt="5"/>
            </a:pPr>
            <a:r>
              <a:rPr lang="en-US" altLang="en-US" sz="2400" u="sng" dirty="0"/>
              <a:t>Pre-Proposal Conference</a:t>
            </a:r>
            <a:r>
              <a:rPr lang="en-US" altLang="en-US" sz="2400" dirty="0"/>
              <a:t> </a:t>
            </a:r>
            <a:r>
              <a:rPr lang="en-US" altLang="en-US" sz="2800" dirty="0"/>
              <a:t> </a:t>
            </a:r>
          </a:p>
          <a:p>
            <a:pPr marL="963613" lvl="1" indent="-517525">
              <a:buClr>
                <a:srgbClr val="081F6A"/>
              </a:buClr>
              <a:buFont typeface="Wingdings" panose="05000000000000000000" pitchFamily="2" charset="2"/>
              <a:buChar char="§"/>
            </a:pPr>
            <a:r>
              <a:rPr lang="en-US" altLang="en-US" sz="2000" dirty="0"/>
              <a:t>Allows the respondents to ask questions about the RFP </a:t>
            </a:r>
          </a:p>
          <a:p>
            <a:pPr marL="963613" lvl="1" indent="-517525">
              <a:buClr>
                <a:srgbClr val="081F6A"/>
              </a:buClr>
              <a:buFont typeface="Wingdings" panose="05000000000000000000" pitchFamily="2" charset="2"/>
              <a:buChar char="§"/>
            </a:pPr>
            <a:r>
              <a:rPr lang="en-US" altLang="en-US" sz="2000" dirty="0"/>
              <a:t>You may elaborate on items in the RFP</a:t>
            </a:r>
          </a:p>
          <a:p>
            <a:pPr marL="963613" lvl="1" indent="-517525">
              <a:buClr>
                <a:srgbClr val="081F6A"/>
              </a:buClr>
              <a:buFont typeface="Wingdings" panose="05000000000000000000" pitchFamily="2" charset="2"/>
              <a:buChar char="§"/>
            </a:pPr>
            <a:r>
              <a:rPr lang="en-US" altLang="en-US" sz="2000" dirty="0"/>
              <a:t>May send out responses to questions asked at conference </a:t>
            </a:r>
          </a:p>
          <a:p>
            <a:pPr marL="963613" lvl="1" indent="-517525">
              <a:buClr>
                <a:srgbClr val="081F6A"/>
              </a:buClr>
              <a:buFont typeface="Wingdings" panose="05000000000000000000" pitchFamily="2" charset="2"/>
              <a:buChar char="§"/>
            </a:pPr>
            <a:r>
              <a:rPr lang="en-US" altLang="en-US" sz="2000" dirty="0"/>
              <a:t>Establish a cut-off date for questions asked by phone (if allowed)</a:t>
            </a:r>
          </a:p>
          <a:p>
            <a:pPr marL="963613" lvl="1" indent="-517525">
              <a:buClr>
                <a:srgbClr val="081F6A"/>
              </a:buClr>
              <a:buFont typeface="Wingdings" panose="05000000000000000000" pitchFamily="2" charset="2"/>
              <a:buChar char="§"/>
            </a:pPr>
            <a:r>
              <a:rPr lang="en-US" altLang="en-US" sz="2000" dirty="0"/>
              <a:t>Very important part of the RFP process, helps reduce misunderstandings and errors</a:t>
            </a:r>
          </a:p>
          <a:p>
            <a:pPr marL="963613" lvl="1" indent="-517525">
              <a:buClr>
                <a:srgbClr val="081F6A"/>
              </a:buClr>
              <a:buFont typeface="Wingdings" panose="05000000000000000000" pitchFamily="2" charset="2"/>
              <a:buChar char="§"/>
            </a:pPr>
            <a:r>
              <a:rPr lang="en-US" altLang="en-US" sz="2000" dirty="0"/>
              <a:t>Include departments that use bank services (tax, utilities, etc.)</a:t>
            </a:r>
          </a:p>
          <a:p>
            <a:pPr marL="963613" lvl="1" indent="-517525">
              <a:buClr>
                <a:srgbClr val="081F6A"/>
              </a:buClr>
              <a:buFont typeface="Wingdings" panose="05000000000000000000" pitchFamily="2" charset="2"/>
              <a:buChar char="§"/>
            </a:pPr>
            <a:r>
              <a:rPr lang="en-US" altLang="en-US" sz="2000" dirty="0"/>
              <a:t>May want to make this required attendance</a:t>
            </a:r>
          </a:p>
          <a:p>
            <a:pPr marL="963613" lvl="1" indent="-517525">
              <a:buClr>
                <a:srgbClr val="081F6A"/>
              </a:buClr>
              <a:buFont typeface="Wingdings" pitchFamily="2" charset="2"/>
              <a:buAutoNum type="alphaLcParenR"/>
            </a:pPr>
            <a:endParaRPr lang="en-US" altLang="en-US" sz="2000" u="sng" dirty="0"/>
          </a:p>
        </p:txBody>
      </p:sp>
    </p:spTree>
    <p:extLst>
      <p:ext uri="{BB962C8B-B14F-4D97-AF65-F5344CB8AC3E}">
        <p14:creationId xmlns:p14="http://schemas.microsoft.com/office/powerpoint/2010/main" val="31525302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C3A98BBC-0783-477D-901E-17B6DD6D27A3}"/>
              </a:ext>
            </a:extLst>
          </p:cNvPr>
          <p:cNvSpPr txBox="1">
            <a:spLocks noChangeArrowheads="1"/>
          </p:cNvSpPr>
          <p:nvPr/>
        </p:nvSpPr>
        <p:spPr>
          <a:xfrm>
            <a:off x="455645" y="1259058"/>
            <a:ext cx="8421688"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92138" indent="-592138">
              <a:buClr>
                <a:srgbClr val="081F6A"/>
              </a:buClr>
              <a:buFont typeface="Wingdings" pitchFamily="2" charset="2"/>
              <a:buAutoNum type="arabicPeriod" startAt="6"/>
            </a:pPr>
            <a:r>
              <a:rPr lang="en-US" altLang="en-US" sz="2400" u="sng" dirty="0"/>
              <a:t>Receive/Analyze RFP’s</a:t>
            </a:r>
            <a:r>
              <a:rPr lang="en-US" altLang="en-US" sz="2400" dirty="0"/>
              <a:t>	</a:t>
            </a:r>
          </a:p>
          <a:p>
            <a:pPr marL="963613" lvl="1" indent="-517525">
              <a:buClr>
                <a:srgbClr val="081F6A"/>
              </a:buClr>
              <a:buFont typeface="Wingdings" panose="05000000000000000000" pitchFamily="2" charset="2"/>
              <a:buChar char="§"/>
            </a:pPr>
            <a:r>
              <a:rPr lang="en-US" altLang="en-US" sz="2000" dirty="0"/>
              <a:t>Give yourself plenty of time</a:t>
            </a:r>
          </a:p>
          <a:p>
            <a:pPr marL="963613" lvl="1" indent="-517525">
              <a:buClr>
                <a:srgbClr val="081F6A"/>
              </a:buClr>
              <a:buFont typeface="Wingdings" panose="05000000000000000000" pitchFamily="2" charset="2"/>
              <a:buChar char="§"/>
            </a:pPr>
            <a:r>
              <a:rPr lang="en-US" altLang="en-US" sz="2000" dirty="0"/>
              <a:t>Ask others to help, line up people willing to review RFP’s </a:t>
            </a:r>
          </a:p>
          <a:p>
            <a:pPr marL="963613" lvl="1" indent="-517525">
              <a:buClr>
                <a:srgbClr val="081F6A"/>
              </a:buClr>
              <a:buFont typeface="Wingdings" panose="05000000000000000000" pitchFamily="2" charset="2"/>
              <a:buChar char="§"/>
            </a:pPr>
            <a:r>
              <a:rPr lang="en-US" altLang="en-US" sz="2000" dirty="0"/>
              <a:t>Assign tasks</a:t>
            </a:r>
          </a:p>
          <a:p>
            <a:pPr marL="1335088" lvl="2" indent="-444500">
              <a:buClr>
                <a:srgbClr val="081F6A"/>
              </a:buClr>
              <a:buFont typeface="Wingdings" panose="05000000000000000000" pitchFamily="2" charset="2"/>
              <a:buChar char="§"/>
            </a:pPr>
            <a:r>
              <a:rPr lang="en-US" altLang="en-US" sz="1800" dirty="0"/>
              <a:t>Check for completeness</a:t>
            </a:r>
          </a:p>
          <a:p>
            <a:pPr marL="1335088" lvl="2" indent="-444500">
              <a:buClr>
                <a:srgbClr val="081F6A"/>
              </a:buClr>
              <a:buFont typeface="Wingdings" panose="05000000000000000000" pitchFamily="2" charset="2"/>
              <a:buChar char="§"/>
            </a:pPr>
            <a:r>
              <a:rPr lang="en-US" altLang="en-US" sz="1800" dirty="0"/>
              <a:t>Check for proper form</a:t>
            </a:r>
          </a:p>
          <a:p>
            <a:pPr marL="1335088" lvl="2" indent="-444500">
              <a:buClr>
                <a:srgbClr val="081F6A"/>
              </a:buClr>
              <a:buFont typeface="Wingdings" panose="05000000000000000000" pitchFamily="2" charset="2"/>
              <a:buChar char="§"/>
            </a:pPr>
            <a:r>
              <a:rPr lang="en-US" altLang="en-US" sz="1800" dirty="0"/>
              <a:t>Perform statistical analysis – bank credit worthiness, ratio analysis</a:t>
            </a:r>
          </a:p>
          <a:p>
            <a:pPr marL="1335088" lvl="2" indent="-444500">
              <a:buClr>
                <a:srgbClr val="081F6A"/>
              </a:buClr>
              <a:buFont typeface="Wingdings" panose="05000000000000000000" pitchFamily="2" charset="2"/>
              <a:buChar char="§"/>
            </a:pPr>
            <a:r>
              <a:rPr lang="en-US" altLang="en-US" sz="1800" dirty="0"/>
              <a:t>Check references</a:t>
            </a:r>
          </a:p>
          <a:p>
            <a:pPr marL="1335088" lvl="2" indent="-444500">
              <a:buClr>
                <a:srgbClr val="081F6A"/>
              </a:buClr>
              <a:buFont typeface="Wingdings" panose="05000000000000000000" pitchFamily="2" charset="2"/>
              <a:buChar char="§"/>
            </a:pPr>
            <a:r>
              <a:rPr lang="en-US" altLang="en-US" sz="1800" dirty="0"/>
              <a:t>Check for comparability of responses</a:t>
            </a:r>
          </a:p>
          <a:p>
            <a:pPr marL="592138" indent="-592138">
              <a:buClr>
                <a:srgbClr val="081F6A"/>
              </a:buClr>
              <a:buFont typeface="Wingdings" pitchFamily="2" charset="2"/>
              <a:buNone/>
            </a:pPr>
            <a:endParaRPr lang="en-US" altLang="en-US" sz="1000" dirty="0"/>
          </a:p>
          <a:p>
            <a:pPr marL="592138" indent="-592138">
              <a:buClr>
                <a:srgbClr val="081F6A"/>
              </a:buClr>
              <a:buFont typeface="Wingdings" pitchFamily="2" charset="2"/>
              <a:buAutoNum type="arabicPeriod" startAt="7"/>
            </a:pPr>
            <a:r>
              <a:rPr lang="en-US" altLang="en-US" sz="2400" u="sng" dirty="0"/>
              <a:t>Award Banking Contract</a:t>
            </a:r>
            <a:r>
              <a:rPr lang="en-US" altLang="en-US" sz="2400" dirty="0"/>
              <a:t> – </a:t>
            </a:r>
            <a:r>
              <a:rPr lang="en-US" altLang="en-US" sz="2000" dirty="0"/>
              <a:t>A</a:t>
            </a:r>
            <a:r>
              <a:rPr lang="en-US" altLang="en-US" sz="1800" dirty="0"/>
              <a:t>fter proper review, present recommendation to governing board with proper backup; show acceptable bids in low-cost order</a:t>
            </a:r>
          </a:p>
        </p:txBody>
      </p:sp>
    </p:spTree>
    <p:extLst>
      <p:ext uri="{BB962C8B-B14F-4D97-AF65-F5344CB8AC3E}">
        <p14:creationId xmlns:p14="http://schemas.microsoft.com/office/powerpoint/2010/main" val="1425942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pic>
        <p:nvPicPr>
          <p:cNvPr id="4" name="FRED Graph Chart" descr="FRED Graph">
            <a:hlinkClick r:id="rId3" tooltip="View this chart in your browser. "/>
            <a:extLst>
              <a:ext uri="{FF2B5EF4-FFF2-40B4-BE49-F238E27FC236}">
                <a16:creationId xmlns:a16="http://schemas.microsoft.com/office/drawing/2014/main" id="{E7283549-5BE4-4BAD-B854-8B46B7578CB1}"/>
              </a:ext>
            </a:extLst>
          </p:cNvPr>
          <p:cNvPicPr>
            <a:picLocks noGrp="1" noChangeAspect="1"/>
          </p:cNvPicPr>
          <p:nvPr>
            <p:ph idx="1"/>
          </p:nvPr>
        </p:nvPicPr>
        <p:blipFill>
          <a:blip r:embed="rId4"/>
          <a:stretch>
            <a:fillRect/>
          </a:stretch>
        </p:blipFill>
        <p:spPr>
          <a:xfrm>
            <a:off x="831863" y="1219200"/>
            <a:ext cx="7480273" cy="5218795"/>
          </a:xfrm>
          <a:prstGeom prst="rect">
            <a:avLst/>
          </a:prstGeom>
        </p:spPr>
      </p:pic>
      <p:sp>
        <p:nvSpPr>
          <p:cNvPr id="3" name="Oval 2">
            <a:extLst>
              <a:ext uri="{FF2B5EF4-FFF2-40B4-BE49-F238E27FC236}">
                <a16:creationId xmlns:a16="http://schemas.microsoft.com/office/drawing/2014/main" id="{334B5467-A218-4C30-8078-A2A3C540EEA5}"/>
              </a:ext>
            </a:extLst>
          </p:cNvPr>
          <p:cNvSpPr/>
          <p:nvPr/>
        </p:nvSpPr>
        <p:spPr>
          <a:xfrm>
            <a:off x="3276600" y="2060916"/>
            <a:ext cx="1676400" cy="41112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8D1C426-40D6-4218-B5DE-CCC8FB88EFEB}"/>
              </a:ext>
            </a:extLst>
          </p:cNvPr>
          <p:cNvSpPr txBox="1"/>
          <p:nvPr/>
        </p:nvSpPr>
        <p:spPr>
          <a:xfrm>
            <a:off x="5029200" y="2514600"/>
            <a:ext cx="2819400" cy="381000"/>
          </a:xfrm>
          <a:prstGeom prst="rect">
            <a:avLst/>
          </a:prstGeom>
          <a:noFill/>
        </p:spPr>
        <p:txBody>
          <a:bodyPr wrap="square" rtlCol="0">
            <a:spAutoFit/>
          </a:bodyPr>
          <a:lstStyle/>
          <a:p>
            <a:r>
              <a:rPr lang="en-US" dirty="0"/>
              <a:t>Market Dislocation</a:t>
            </a:r>
          </a:p>
        </p:txBody>
      </p:sp>
    </p:spTree>
    <p:extLst>
      <p:ext uri="{BB962C8B-B14F-4D97-AF65-F5344CB8AC3E}">
        <p14:creationId xmlns:p14="http://schemas.microsoft.com/office/powerpoint/2010/main" val="21793607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59DFF1AF-72D8-4DD9-9D08-A7E2A06F59EA}"/>
              </a:ext>
            </a:extLst>
          </p:cNvPr>
          <p:cNvSpPr txBox="1">
            <a:spLocks noChangeArrowheads="1"/>
          </p:cNvSpPr>
          <p:nvPr/>
        </p:nvSpPr>
        <p:spPr>
          <a:xfrm>
            <a:off x="381000" y="1371600"/>
            <a:ext cx="8421688"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7000"/>
              </a:lnSpc>
              <a:spcBef>
                <a:spcPts val="0"/>
              </a:spcBef>
              <a:spcAft>
                <a:spcPts val="800"/>
              </a:spcAft>
              <a:buFont typeface="Arial" panose="020B0604020202020204" pitchFamily="34" charset="0"/>
              <a:buNone/>
            </a:pPr>
            <a:r>
              <a:rPr lang="en-US" altLang="en-US" sz="2800" u="sng" dirty="0"/>
              <a:t>GFOA-Procurement of Financial Services</a:t>
            </a:r>
          </a:p>
          <a:p>
            <a:pPr marL="0" indent="0">
              <a:lnSpc>
                <a:spcPct val="107000"/>
              </a:lnSpc>
              <a:spcBef>
                <a:spcPts val="0"/>
              </a:spcBef>
              <a:spcAft>
                <a:spcPts val="800"/>
              </a:spcAft>
              <a:buFont typeface="Arial" panose="020B0604020202020204" pitchFamily="34" charset="0"/>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2400" dirty="0">
                <a:latin typeface="Calibri" panose="020F0502020204030204" pitchFamily="34" charset="0"/>
                <a:ea typeface="Calibri" panose="020F0502020204030204" pitchFamily="34" charset="0"/>
                <a:cs typeface="Times New Roman" panose="02020603050405020304" pitchFamily="18" charset="0"/>
              </a:rPr>
              <a:t>GFOA recommends that governments: </a:t>
            </a:r>
          </a:p>
          <a:p>
            <a:pPr>
              <a:lnSpc>
                <a:spcPct val="87000"/>
              </a:lnSpc>
              <a:spcBef>
                <a:spcPts val="0"/>
              </a:spcBef>
              <a:spcAft>
                <a:spcPts val="800"/>
              </a:spcAft>
              <a:buFont typeface="Wingdings" panose="05000000000000000000" pitchFamily="2" charset="2"/>
              <a:buChar char="§"/>
            </a:pPr>
            <a:r>
              <a:rPr lang="en-US" sz="2000" dirty="0">
                <a:latin typeface="Calibri" panose="020F0502020204030204" pitchFamily="34" charset="0"/>
                <a:cs typeface="Times New Roman" panose="02020603050405020304" pitchFamily="18" charset="0"/>
              </a:rPr>
              <a:t>Review their financial services contracts every five years</a:t>
            </a:r>
          </a:p>
          <a:p>
            <a:pPr>
              <a:lnSpc>
                <a:spcPct val="87000"/>
              </a:lnSpc>
              <a:spcBef>
                <a:spcPts val="0"/>
              </a:spcBef>
              <a:spcAft>
                <a:spcPts val="800"/>
              </a:spcAft>
              <a:buFont typeface="Wingdings" panose="05000000000000000000" pitchFamily="2" charset="2"/>
              <a:buChar char="§"/>
            </a:pPr>
            <a:r>
              <a:rPr lang="en-US" sz="2000" dirty="0">
                <a:latin typeface="Calibri" panose="020F0502020204030204" pitchFamily="34" charset="0"/>
                <a:cs typeface="Times New Roman" panose="02020603050405020304" pitchFamily="18" charset="0"/>
              </a:rPr>
              <a:t>Use a competitive process for the procurement of financial services</a:t>
            </a:r>
          </a:p>
          <a:p>
            <a:pPr>
              <a:lnSpc>
                <a:spcPct val="87000"/>
              </a:lnSpc>
              <a:spcBef>
                <a:spcPts val="0"/>
              </a:spcBef>
              <a:spcAft>
                <a:spcPts val="800"/>
              </a:spcAft>
              <a:buFont typeface="Wingdings" panose="05000000000000000000" pitchFamily="2" charset="2"/>
              <a:buChar char="§"/>
            </a:pPr>
            <a:r>
              <a:rPr lang="en-US" sz="2000" dirty="0">
                <a:latin typeface="Calibri" panose="020F0502020204030204" pitchFamily="34" charset="0"/>
                <a:cs typeface="Times New Roman" panose="02020603050405020304" pitchFamily="18" charset="0"/>
              </a:rPr>
              <a:t>Obtain market competitive rates and negotiate preferable terms and conditions</a:t>
            </a:r>
          </a:p>
          <a:p>
            <a:pPr>
              <a:lnSpc>
                <a:spcPct val="87000"/>
              </a:lnSpc>
              <a:spcBef>
                <a:spcPts val="0"/>
              </a:spcBef>
              <a:spcAft>
                <a:spcPts val="800"/>
              </a:spcAft>
              <a:buFont typeface="Wingdings" panose="05000000000000000000" pitchFamily="2" charset="2"/>
              <a:buChar char="§"/>
            </a:pPr>
            <a:r>
              <a:rPr lang="en-US" sz="2000" dirty="0">
                <a:latin typeface="Calibri" panose="020F0502020204030204" pitchFamily="34" charset="0"/>
                <a:cs typeface="Times New Roman" panose="02020603050405020304" pitchFamily="18" charset="0"/>
              </a:rPr>
              <a:t>Take advantage of technology enhancements, service changes, or evolution in the market</a:t>
            </a:r>
          </a:p>
          <a:p>
            <a:pPr>
              <a:lnSpc>
                <a:spcPct val="87000"/>
              </a:lnSpc>
              <a:spcBef>
                <a:spcPts val="0"/>
              </a:spcBef>
              <a:spcAft>
                <a:spcPts val="800"/>
              </a:spcAft>
              <a:buFont typeface="Wingdings" panose="05000000000000000000" pitchFamily="2" charset="2"/>
              <a:buChar char="§"/>
            </a:pPr>
            <a:r>
              <a:rPr lang="en-US" sz="2000" dirty="0">
                <a:latin typeface="Calibri" panose="020F0502020204030204" pitchFamily="34" charset="0"/>
                <a:cs typeface="Times New Roman" panose="02020603050405020304" pitchFamily="18" charset="0"/>
              </a:rPr>
              <a:t>Reduce the risk of a </a:t>
            </a:r>
            <a:r>
              <a:rPr lang="en-US" sz="2000" dirty="0">
                <a:latin typeface="Calibri" panose="020F0502020204030204" pitchFamily="34" charset="0"/>
                <a:ea typeface="Calibri" panose="020F0502020204030204" pitchFamily="34" charset="0"/>
                <a:cs typeface="Times New Roman" panose="02020603050405020304" pitchFamily="18" charset="0"/>
              </a:rPr>
              <a:t>government becoming too reliant on one vendor</a:t>
            </a:r>
          </a:p>
          <a:p>
            <a:pPr>
              <a:buFont typeface="Wingdings" pitchFamily="2" charset="2"/>
              <a:buNone/>
            </a:pPr>
            <a:endParaRPr lang="en-US" altLang="en-US" sz="2000" dirty="0"/>
          </a:p>
        </p:txBody>
      </p:sp>
    </p:spTree>
    <p:extLst>
      <p:ext uri="{BB962C8B-B14F-4D97-AF65-F5344CB8AC3E}">
        <p14:creationId xmlns:p14="http://schemas.microsoft.com/office/powerpoint/2010/main" val="3833389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Rectangle 3">
            <a:extLst>
              <a:ext uri="{FF2B5EF4-FFF2-40B4-BE49-F238E27FC236}">
                <a16:creationId xmlns:a16="http://schemas.microsoft.com/office/drawing/2014/main" id="{8F6E6D9E-E51F-49E6-B65E-7FBB6D028655}"/>
              </a:ext>
            </a:extLst>
          </p:cNvPr>
          <p:cNvSpPr txBox="1">
            <a:spLocks noChangeArrowheads="1"/>
          </p:cNvSpPr>
          <p:nvPr/>
        </p:nvSpPr>
        <p:spPr>
          <a:xfrm>
            <a:off x="457200" y="1524000"/>
            <a:ext cx="8421688" cy="4800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Bef>
                <a:spcPts val="0"/>
              </a:spcBef>
              <a:spcAft>
                <a:spcPts val="800"/>
              </a:spcAft>
              <a:buFont typeface="Arial" panose="020B0604020202020204" pitchFamily="34" charset="0"/>
              <a:buNone/>
            </a:pPr>
            <a:r>
              <a:rPr lang="en-US" sz="9600" dirty="0">
                <a:latin typeface="Calibri" panose="020F0502020204030204" pitchFamily="34" charset="0"/>
                <a:ea typeface="Calibri" panose="020F0502020204030204" pitchFamily="34" charset="0"/>
                <a:cs typeface="Times New Roman" panose="02020603050405020304" pitchFamily="18" charset="0"/>
              </a:rPr>
              <a:t>Evaluation criteria should specifically address the following:</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Product and service breadth, depth and quality</a:t>
            </a:r>
            <a:r>
              <a:rPr lang="en-US" sz="7200" dirty="0">
                <a:latin typeface="Calibri" panose="020F0502020204030204" pitchFamily="34" charset="0"/>
                <a:ea typeface="Calibri" panose="020F0502020204030204" pitchFamily="34" charset="0"/>
                <a:cs typeface="Times New Roman" panose="02020603050405020304" pitchFamily="18" charset="0"/>
              </a:rPr>
              <a:t> – the service provider’s ability to provide solutions that meet the government’s specific needs.</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Quality of servicing staff</a:t>
            </a:r>
            <a:r>
              <a:rPr lang="en-US" sz="7200" dirty="0">
                <a:latin typeface="Calibri" panose="020F0502020204030204" pitchFamily="34" charset="0"/>
                <a:ea typeface="Calibri" panose="020F0502020204030204" pitchFamily="34" charset="0"/>
                <a:cs typeface="Times New Roman" panose="02020603050405020304" pitchFamily="18" charset="0"/>
              </a:rPr>
              <a:t> – the individual experience, skills, and qualifications of the staff members who will provide services on the account, if selected, and their ability to meet the government’s needs.</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Financial strength</a:t>
            </a:r>
            <a:r>
              <a:rPr lang="en-US" sz="7200" dirty="0">
                <a:latin typeface="Calibri" panose="020F0502020204030204" pitchFamily="34" charset="0"/>
                <a:ea typeface="Calibri" panose="020F0502020204030204" pitchFamily="34" charset="0"/>
                <a:cs typeface="Times New Roman" panose="02020603050405020304" pitchFamily="18" charset="0"/>
              </a:rPr>
              <a:t> – the service provider’s profitability, operating history, and net capital (which should be of sufficient size to satisfy service requirements).</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Service capacity</a:t>
            </a:r>
            <a:r>
              <a:rPr lang="en-US" sz="7200" dirty="0">
                <a:latin typeface="Calibri" panose="020F0502020204030204" pitchFamily="34" charset="0"/>
                <a:ea typeface="Calibri" panose="020F0502020204030204" pitchFamily="34" charset="0"/>
                <a:cs typeface="Times New Roman" panose="02020603050405020304" pitchFamily="18" charset="0"/>
              </a:rPr>
              <a:t> – the provider’s ability to process sufficient transaction volumes and dollars of throughput.</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Regulatory standing</a:t>
            </a:r>
            <a:r>
              <a:rPr lang="en-US" sz="7200" dirty="0">
                <a:latin typeface="Calibri" panose="020F0502020204030204" pitchFamily="34" charset="0"/>
                <a:ea typeface="Calibri" panose="020F0502020204030204" pitchFamily="34" charset="0"/>
                <a:cs typeface="Times New Roman" panose="02020603050405020304" pitchFamily="18" charset="0"/>
              </a:rPr>
              <a:t> – the provider’s status with the applicable regulatory agency.</a:t>
            </a:r>
          </a:p>
          <a:p>
            <a:pPr>
              <a:lnSpc>
                <a:spcPct val="107000"/>
              </a:lnSpc>
              <a:spcBef>
                <a:spcPts val="0"/>
              </a:spcBef>
              <a:spcAft>
                <a:spcPts val="800"/>
              </a:spcAft>
              <a:buFont typeface="Wingdings" panose="05000000000000000000" pitchFamily="2" charset="2"/>
              <a:buChar char="§"/>
            </a:pPr>
            <a:r>
              <a:rPr lang="en-US" sz="7200" b="1" u="sng" dirty="0">
                <a:latin typeface="Calibri" panose="020F0502020204030204" pitchFamily="34" charset="0"/>
                <a:ea typeface="Calibri" panose="020F0502020204030204" pitchFamily="34" charset="0"/>
                <a:cs typeface="Times New Roman" panose="02020603050405020304" pitchFamily="18" charset="0"/>
              </a:rPr>
              <a:t>Reputation and social responsibility</a:t>
            </a:r>
            <a:r>
              <a:rPr lang="en-US" sz="7200" b="1" dirty="0">
                <a:latin typeface="Calibri" panose="020F0502020204030204" pitchFamily="34" charset="0"/>
                <a:ea typeface="Calibri" panose="020F0502020204030204" pitchFamily="34" charset="0"/>
                <a:cs typeface="Times New Roman" panose="02020603050405020304" pitchFamily="18" charset="0"/>
              </a:rPr>
              <a:t> – the experience peer governments have had with the provider and the provider’s demonstration of being a good citizen that is fair and honest in its dealings (ESG).</a:t>
            </a:r>
          </a:p>
          <a:p>
            <a:pPr>
              <a:lnSpc>
                <a:spcPct val="107000"/>
              </a:lnSpc>
              <a:spcBef>
                <a:spcPts val="0"/>
              </a:spcBef>
              <a:spcAft>
                <a:spcPts val="800"/>
              </a:spcAft>
              <a:buFont typeface="Wingdings" panose="05000000000000000000" pitchFamily="2" charset="2"/>
              <a:buChar char="§"/>
            </a:pPr>
            <a:r>
              <a:rPr lang="en-US" sz="7200" u="sng" dirty="0">
                <a:latin typeface="Calibri" panose="020F0502020204030204" pitchFamily="34" charset="0"/>
                <a:ea typeface="Calibri" panose="020F0502020204030204" pitchFamily="34" charset="0"/>
                <a:cs typeface="Times New Roman" panose="02020603050405020304" pitchFamily="18" charset="0"/>
              </a:rPr>
              <a:t>Cost</a:t>
            </a:r>
            <a:r>
              <a:rPr lang="en-US" sz="7200" dirty="0">
                <a:latin typeface="Calibri" panose="020F0502020204030204" pitchFamily="34" charset="0"/>
                <a:ea typeface="Calibri" panose="020F0502020204030204" pitchFamily="34" charset="0"/>
                <a:cs typeface="Times New Roman" panose="02020603050405020304" pitchFamily="18" charset="0"/>
              </a:rPr>
              <a:t> – the overall cost or rate included in the proposal, which can include consideration of potential future price escalations.</a:t>
            </a:r>
          </a:p>
          <a:p>
            <a:pPr>
              <a:buFont typeface="Wingdings" pitchFamily="2" charset="2"/>
              <a:buNone/>
            </a:pPr>
            <a:endParaRPr lang="en-US" altLang="en-US" sz="2800" dirty="0"/>
          </a:p>
        </p:txBody>
      </p:sp>
    </p:spTree>
    <p:extLst>
      <p:ext uri="{BB962C8B-B14F-4D97-AF65-F5344CB8AC3E}">
        <p14:creationId xmlns:p14="http://schemas.microsoft.com/office/powerpoint/2010/main" val="3633815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457200" y="1259058"/>
            <a:ext cx="8229600" cy="5257800"/>
          </a:xfrm>
        </p:spPr>
        <p:txBody>
          <a:bodyPr>
            <a:normAutofit/>
          </a:bodyPr>
          <a:lstStyle/>
          <a:p>
            <a:pPr marL="1371600" lvl="3" indent="0">
              <a:buNone/>
            </a:pPr>
            <a:endParaRPr lang="en-US" sz="1400" dirty="0"/>
          </a:p>
          <a:p>
            <a:pPr marL="914400" lvl="2" indent="0">
              <a:buNone/>
            </a:pPr>
            <a:endParaRPr lang="en-US" sz="1800" dirty="0"/>
          </a:p>
        </p:txBody>
      </p:sp>
      <p:sp>
        <p:nvSpPr>
          <p:cNvPr id="4" name="object 3">
            <a:extLst>
              <a:ext uri="{FF2B5EF4-FFF2-40B4-BE49-F238E27FC236}">
                <a16:creationId xmlns:a16="http://schemas.microsoft.com/office/drawing/2014/main" id="{A060525C-398E-4575-8EF4-752B1D810A8C}"/>
              </a:ext>
            </a:extLst>
          </p:cNvPr>
          <p:cNvSpPr txBox="1"/>
          <p:nvPr/>
        </p:nvSpPr>
        <p:spPr>
          <a:xfrm>
            <a:off x="510072" y="1442811"/>
            <a:ext cx="8179838" cy="4156131"/>
          </a:xfrm>
          <a:prstGeom prst="rect">
            <a:avLst/>
          </a:prstGeom>
        </p:spPr>
        <p:txBody>
          <a:bodyPr wrap="square" lIns="0" tIns="11359" rIns="0" bIns="0">
            <a:spAutoFit/>
          </a:bodyPr>
          <a:lstStyle>
            <a:lvl1pPr marL="11113" defTabSz="817563" eaLnBrk="0" hangingPunct="0">
              <a:tabLst>
                <a:tab pos="5357813" algn="l"/>
              </a:tabLst>
              <a:defRPr sz="2400">
                <a:solidFill>
                  <a:schemeClr val="tx1"/>
                </a:solidFill>
                <a:latin typeface="Georgia" pitchFamily="18" charset="0"/>
              </a:defRPr>
            </a:lvl1pPr>
            <a:lvl2pPr defTabSz="817563" eaLnBrk="0" hangingPunct="0">
              <a:tabLst>
                <a:tab pos="5357813" algn="l"/>
              </a:tabLst>
              <a:defRPr sz="2400">
                <a:solidFill>
                  <a:schemeClr val="tx1"/>
                </a:solidFill>
                <a:latin typeface="Georgia" pitchFamily="18" charset="0"/>
              </a:defRPr>
            </a:lvl2pPr>
            <a:lvl3pPr defTabSz="817563" eaLnBrk="0" hangingPunct="0">
              <a:tabLst>
                <a:tab pos="5357813" algn="l"/>
              </a:tabLst>
              <a:defRPr sz="2400">
                <a:solidFill>
                  <a:schemeClr val="tx1"/>
                </a:solidFill>
                <a:latin typeface="Georgia" pitchFamily="18" charset="0"/>
              </a:defRPr>
            </a:lvl3pPr>
            <a:lvl4pPr defTabSz="817563" eaLnBrk="0" hangingPunct="0">
              <a:tabLst>
                <a:tab pos="5357813" algn="l"/>
              </a:tabLst>
              <a:defRPr sz="2400">
                <a:solidFill>
                  <a:schemeClr val="tx1"/>
                </a:solidFill>
                <a:latin typeface="Georgia" pitchFamily="18" charset="0"/>
              </a:defRPr>
            </a:lvl4pPr>
            <a:lvl5pPr defTabSz="817563" eaLnBrk="0" hangingPunct="0">
              <a:tabLst>
                <a:tab pos="5357813" algn="l"/>
              </a:tabLst>
              <a:defRPr sz="2400">
                <a:solidFill>
                  <a:schemeClr val="tx1"/>
                </a:solidFill>
                <a:latin typeface="Georgia" pitchFamily="18" charset="0"/>
              </a:defRPr>
            </a:lvl5pPr>
            <a:lvl6pPr marL="2236788" indent="22225" defTabSz="817563" eaLnBrk="0" fontAlgn="base" hangingPunct="0">
              <a:spcBef>
                <a:spcPct val="0"/>
              </a:spcBef>
              <a:spcAft>
                <a:spcPct val="0"/>
              </a:spcAft>
              <a:tabLst>
                <a:tab pos="5357813" algn="l"/>
              </a:tabLst>
              <a:defRPr sz="2400">
                <a:solidFill>
                  <a:schemeClr val="tx1"/>
                </a:solidFill>
                <a:latin typeface="Georgia" pitchFamily="18" charset="0"/>
              </a:defRPr>
            </a:lvl6pPr>
            <a:lvl7pPr marL="2693988" indent="22225" defTabSz="817563" eaLnBrk="0" fontAlgn="base" hangingPunct="0">
              <a:spcBef>
                <a:spcPct val="0"/>
              </a:spcBef>
              <a:spcAft>
                <a:spcPct val="0"/>
              </a:spcAft>
              <a:tabLst>
                <a:tab pos="5357813" algn="l"/>
              </a:tabLst>
              <a:defRPr sz="2400">
                <a:solidFill>
                  <a:schemeClr val="tx1"/>
                </a:solidFill>
                <a:latin typeface="Georgia" pitchFamily="18" charset="0"/>
              </a:defRPr>
            </a:lvl7pPr>
            <a:lvl8pPr marL="3151188" indent="22225" defTabSz="817563" eaLnBrk="0" fontAlgn="base" hangingPunct="0">
              <a:spcBef>
                <a:spcPct val="0"/>
              </a:spcBef>
              <a:spcAft>
                <a:spcPct val="0"/>
              </a:spcAft>
              <a:tabLst>
                <a:tab pos="5357813" algn="l"/>
              </a:tabLst>
              <a:defRPr sz="2400">
                <a:solidFill>
                  <a:schemeClr val="tx1"/>
                </a:solidFill>
                <a:latin typeface="Georgia" pitchFamily="18" charset="0"/>
              </a:defRPr>
            </a:lvl8pPr>
            <a:lvl9pPr marL="3608388" indent="22225" defTabSz="817563" eaLnBrk="0" fontAlgn="base" hangingPunct="0">
              <a:spcBef>
                <a:spcPct val="0"/>
              </a:spcBef>
              <a:spcAft>
                <a:spcPct val="0"/>
              </a:spcAft>
              <a:tabLst>
                <a:tab pos="5357813" algn="l"/>
              </a:tabLst>
              <a:defRPr sz="2400">
                <a:solidFill>
                  <a:schemeClr val="tx1"/>
                </a:solidFill>
                <a:latin typeface="Georgia" pitchFamily="18" charset="0"/>
              </a:defRPr>
            </a:lvl9pPr>
          </a:lstStyle>
          <a:p>
            <a:pPr eaLnBrk="1" fontAlgn="base" hangingPunct="1">
              <a:lnSpc>
                <a:spcPts val="1350"/>
              </a:lnSpc>
              <a:spcBef>
                <a:spcPts val="88"/>
              </a:spcBef>
              <a:spcAft>
                <a:spcPct val="0"/>
              </a:spcAft>
            </a:pPr>
            <a:r>
              <a:rPr lang="en-US" altLang="en-US" sz="1100" u="sng" dirty="0">
                <a:solidFill>
                  <a:srgbClr val="000000"/>
                </a:solidFill>
                <a:latin typeface="Times New Roman" pitchFamily="18" charset="0"/>
                <a:cs typeface="Times New Roman" pitchFamily="18" charset="0"/>
              </a:rPr>
              <a:t> </a:t>
            </a:r>
            <a:r>
              <a:rPr lang="en-US" altLang="en-US" sz="1800" u="sng" dirty="0">
                <a:solidFill>
                  <a:srgbClr val="000000"/>
                </a:solidFill>
                <a:latin typeface="Calibri" pitchFamily="34" charset="0"/>
                <a:cs typeface="Times New Roman" pitchFamily="18" charset="0"/>
              </a:rPr>
              <a:t>Section 4 – Proposal Evaluation	</a:t>
            </a:r>
            <a:endParaRPr lang="en-US" altLang="en-US" sz="1800" dirty="0">
              <a:solidFill>
                <a:srgbClr val="000000"/>
              </a:solidFill>
              <a:latin typeface="Calibri" pitchFamily="34" charset="0"/>
              <a:cs typeface="Times New Roman" pitchFamily="18" charset="0"/>
            </a:endParaRPr>
          </a:p>
          <a:p>
            <a:pPr eaLnBrk="1" fontAlgn="base" hangingPunct="1">
              <a:lnSpc>
                <a:spcPts val="1350"/>
              </a:lnSpc>
              <a:spcBef>
                <a:spcPts val="13"/>
              </a:spcBef>
              <a:spcAft>
                <a:spcPct val="0"/>
              </a:spcAft>
            </a:pPr>
            <a:endParaRPr lang="en-US" altLang="en-US" sz="1800" dirty="0">
              <a:solidFill>
                <a:srgbClr val="000000"/>
              </a:solidFill>
              <a:latin typeface="Calibri" pitchFamily="34" charset="0"/>
              <a:cs typeface="Times New Roman" pitchFamily="18" charset="0"/>
            </a:endParaRPr>
          </a:p>
          <a:p>
            <a:pPr algn="just" eaLnBrk="1" fontAlgn="base" hangingPunct="1">
              <a:lnSpc>
                <a:spcPts val="1350"/>
              </a:lnSpc>
              <a:spcBef>
                <a:spcPct val="0"/>
              </a:spcBef>
              <a:spcAft>
                <a:spcPct val="0"/>
              </a:spcAft>
            </a:pPr>
            <a:r>
              <a:rPr lang="en-US" altLang="en-US" sz="1800" dirty="0">
                <a:latin typeface="Calibri" panose="020F0502020204030204" pitchFamily="34" charset="0"/>
                <a:cs typeface="Times New Roman" panose="02020603050405020304" pitchFamily="18" charset="0"/>
              </a:rPr>
              <a:t>There are differing viewpoints about the use of scoring systems to evaluate bank RFP responses. Two  different approaches are presented below. The appropriateness of either approach will depend on your  government’s procurement practices.</a:t>
            </a:r>
          </a:p>
          <a:p>
            <a:pPr eaLnBrk="1" fontAlgn="base" hangingPunct="1">
              <a:lnSpc>
                <a:spcPts val="1350"/>
              </a:lnSpc>
              <a:spcBef>
                <a:spcPct val="0"/>
              </a:spcBef>
              <a:spcAft>
                <a:spcPct val="0"/>
              </a:spcAft>
            </a:pPr>
            <a:endParaRPr lang="en-US" altLang="en-US" sz="1800" dirty="0">
              <a:latin typeface="Calibri" panose="020F0502020204030204" pitchFamily="34" charset="0"/>
              <a:cs typeface="Times New Roman" panose="02020603050405020304" pitchFamily="18" charset="0"/>
            </a:endParaRPr>
          </a:p>
          <a:p>
            <a:pPr eaLnBrk="1" fontAlgn="base" hangingPunct="1">
              <a:lnSpc>
                <a:spcPts val="1350"/>
              </a:lnSpc>
              <a:spcBef>
                <a:spcPct val="0"/>
              </a:spcBef>
              <a:spcAft>
                <a:spcPct val="0"/>
              </a:spcAft>
            </a:pPr>
            <a:r>
              <a:rPr lang="en-US" altLang="en-US" sz="1800" dirty="0">
                <a:latin typeface="Calibri" panose="020F0502020204030204" pitchFamily="34" charset="0"/>
                <a:cs typeface="Times New Roman" panose="02020603050405020304" pitchFamily="18" charset="0"/>
              </a:rPr>
              <a:t>One approach is to evaluate bank RFP responses using a scoring system in which precise weights are  given to various criteria. These weights (and the objectives upon which they are based) should be clearly  described in the RFP so that banks know how proposals will be evaluated. Advocates of this approach  argue that a scoring system is an effective way to demonstrate to banks that the evaluation process is  objective and without favoritism.</a:t>
            </a:r>
          </a:p>
          <a:p>
            <a:pPr eaLnBrk="1" fontAlgn="base" hangingPunct="1">
              <a:lnSpc>
                <a:spcPts val="1350"/>
              </a:lnSpc>
              <a:spcBef>
                <a:spcPts val="38"/>
              </a:spcBef>
              <a:spcAft>
                <a:spcPct val="0"/>
              </a:spcAft>
            </a:pPr>
            <a:endParaRPr lang="en-US" altLang="en-US" sz="1800" dirty="0">
              <a:latin typeface="Calibri" panose="020F0502020204030204" pitchFamily="34" charset="0"/>
              <a:cs typeface="Times New Roman" panose="02020603050405020304" pitchFamily="18" charset="0"/>
            </a:endParaRPr>
          </a:p>
          <a:p>
            <a:pPr eaLnBrk="1" fontAlgn="base" hangingPunct="1">
              <a:lnSpc>
                <a:spcPts val="1350"/>
              </a:lnSpc>
              <a:spcBef>
                <a:spcPct val="0"/>
              </a:spcBef>
              <a:spcAft>
                <a:spcPct val="0"/>
              </a:spcAft>
            </a:pPr>
            <a:r>
              <a:rPr lang="en-US" altLang="en-US" sz="1800" dirty="0">
                <a:latin typeface="Calibri" panose="020F0502020204030204" pitchFamily="34" charset="0"/>
                <a:cs typeface="Times New Roman" panose="02020603050405020304" pitchFamily="18" charset="0"/>
              </a:rPr>
              <a:t>Another approach is to not use a precise weighting or scoring system to evaluate RFP responses.  Advocates of this approach argue that, while it is important to provide as much evaluative information to  the banks as possible, governments should retain flexibility in judging the proposals. For example, there  may be non-quantifiable aspects of a bank that should be incorporated into the selection process, and  imposing a precise weighting scheme may hamstring the selection team.</a:t>
            </a:r>
          </a:p>
          <a:p>
            <a:pPr eaLnBrk="1" fontAlgn="base" hangingPunct="1">
              <a:lnSpc>
                <a:spcPts val="1350"/>
              </a:lnSpc>
              <a:spcBef>
                <a:spcPts val="38"/>
              </a:spcBef>
              <a:spcAft>
                <a:spcPct val="0"/>
              </a:spcAft>
            </a:pPr>
            <a:endParaRPr lang="en-US" altLang="en-US" sz="1800" dirty="0">
              <a:latin typeface="Calibri" panose="020F0502020204030204" pitchFamily="34" charset="0"/>
              <a:cs typeface="Times New Roman" panose="02020603050405020304" pitchFamily="18" charset="0"/>
            </a:endParaRPr>
          </a:p>
          <a:p>
            <a:pPr eaLnBrk="1" fontAlgn="base" hangingPunct="1">
              <a:lnSpc>
                <a:spcPts val="1350"/>
              </a:lnSpc>
              <a:spcBef>
                <a:spcPct val="0"/>
              </a:spcBef>
              <a:spcAft>
                <a:spcPct val="0"/>
              </a:spcAft>
            </a:pPr>
            <a:r>
              <a:rPr lang="en-US" altLang="en-US" sz="1800" dirty="0">
                <a:latin typeface="Calibri" panose="020F0502020204030204" pitchFamily="34" charset="0"/>
                <a:cs typeface="Times New Roman" panose="02020603050405020304" pitchFamily="18" charset="0"/>
              </a:rPr>
              <a:t>One key factor to remember with either approach is that there are three areas in which the bank must be  evaluated: service capabilities, fees, and earnings options.</a:t>
            </a:r>
          </a:p>
          <a:p>
            <a:pPr eaLnBrk="1" fontAlgn="base" hangingPunct="1">
              <a:lnSpc>
                <a:spcPts val="1350"/>
              </a:lnSpc>
              <a:spcBef>
                <a:spcPts val="50"/>
              </a:spcBef>
              <a:spcAft>
                <a:spcPct val="0"/>
              </a:spcAft>
            </a:pPr>
            <a:endParaRPr lang="en-US" altLang="en-US" sz="1400" dirty="0">
              <a:solidFill>
                <a:srgbClr val="000000"/>
              </a:solidFill>
              <a:latin typeface="Calibri" pitchFamily="34" charset="0"/>
              <a:cs typeface="Times New Roman" pitchFamily="18" charset="0"/>
            </a:endParaRPr>
          </a:p>
        </p:txBody>
      </p:sp>
    </p:spTree>
    <p:extLst>
      <p:ext uri="{BB962C8B-B14F-4D97-AF65-F5344CB8AC3E}">
        <p14:creationId xmlns:p14="http://schemas.microsoft.com/office/powerpoint/2010/main" val="2081422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r"/>
            <a:r>
              <a:rPr lang="en-US" sz="3200" dirty="0"/>
              <a:t>Evaluating Banking Proposals</a:t>
            </a:r>
          </a:p>
        </p:txBody>
      </p:sp>
      <p:sp>
        <p:nvSpPr>
          <p:cNvPr id="7" name="Content Placeholder 6"/>
          <p:cNvSpPr>
            <a:spLocks noGrp="1"/>
          </p:cNvSpPr>
          <p:nvPr>
            <p:ph idx="1"/>
          </p:nvPr>
        </p:nvSpPr>
        <p:spPr>
          <a:xfrm>
            <a:off x="391886" y="1600199"/>
            <a:ext cx="8229600" cy="4980417"/>
          </a:xfrm>
        </p:spPr>
        <p:txBody>
          <a:bodyPr>
            <a:normAutofit/>
          </a:bodyPr>
          <a:lstStyle/>
          <a:p>
            <a:pPr marL="1371600" lvl="3" indent="0">
              <a:buNone/>
            </a:pPr>
            <a:endParaRPr lang="en-US" sz="1400" dirty="0"/>
          </a:p>
          <a:p>
            <a:pPr marL="914400" lvl="2" indent="0">
              <a:buNone/>
            </a:pPr>
            <a:endParaRPr lang="en-US" sz="1800" dirty="0"/>
          </a:p>
        </p:txBody>
      </p:sp>
      <p:sp>
        <p:nvSpPr>
          <p:cNvPr id="6" name="TextBox 5">
            <a:extLst>
              <a:ext uri="{FF2B5EF4-FFF2-40B4-BE49-F238E27FC236}">
                <a16:creationId xmlns:a16="http://schemas.microsoft.com/office/drawing/2014/main" id="{420FD628-A786-463B-94C0-74E006B95AD8}"/>
              </a:ext>
            </a:extLst>
          </p:cNvPr>
          <p:cNvSpPr txBox="1"/>
          <p:nvPr/>
        </p:nvSpPr>
        <p:spPr>
          <a:xfrm>
            <a:off x="457200" y="1371600"/>
            <a:ext cx="8153400" cy="4070986"/>
          </a:xfrm>
          <a:prstGeom prst="rect">
            <a:avLst/>
          </a:prstGeom>
          <a:noFill/>
        </p:spPr>
        <p:txBody>
          <a:bodyPr wrap="square">
            <a:spAutoFit/>
          </a:bodyPr>
          <a:lstStyle/>
          <a:p>
            <a:pPr eaLnBrk="1" fontAlgn="base" hangingPunct="1">
              <a:lnSpc>
                <a:spcPts val="1350"/>
              </a:lnSpc>
              <a:spcBef>
                <a:spcPct val="0"/>
              </a:spcBef>
              <a:spcAft>
                <a:spcPct val="0"/>
              </a:spcAft>
              <a:buFontTx/>
              <a:buAutoNum type="arabicPeriod"/>
            </a:pPr>
            <a:r>
              <a:rPr lang="en-US" altLang="en-US" b="1" dirty="0">
                <a:solidFill>
                  <a:srgbClr val="000000"/>
                </a:solidFill>
                <a:latin typeface="Calibri" pitchFamily="34" charset="0"/>
                <a:cs typeface="Times New Roman" pitchFamily="18" charset="0"/>
              </a:rPr>
              <a:t> Describe the proposal evaluation process.</a:t>
            </a:r>
            <a:endParaRPr lang="en-US" altLang="en-US" dirty="0">
              <a:solidFill>
                <a:srgbClr val="000000"/>
              </a:solidFill>
              <a:latin typeface="Calibri" pitchFamily="34" charset="0"/>
              <a:cs typeface="Times New Roman" pitchFamily="18" charset="0"/>
            </a:endParaRPr>
          </a:p>
          <a:p>
            <a:pPr eaLnBrk="1" fontAlgn="base" hangingPunct="1">
              <a:lnSpc>
                <a:spcPts val="1350"/>
              </a:lnSpc>
              <a:spcBef>
                <a:spcPct val="0"/>
              </a:spcBef>
              <a:spcAft>
                <a:spcPct val="0"/>
              </a:spcAft>
            </a:pPr>
            <a:endParaRPr lang="en-US" altLang="en-US" dirty="0">
              <a:solidFill>
                <a:srgbClr val="000000"/>
              </a:solidFill>
              <a:latin typeface="Calibri" pitchFamily="34" charset="0"/>
              <a:cs typeface="Times New Roman" pitchFamily="18" charset="0"/>
            </a:endParaRPr>
          </a:p>
          <a:p>
            <a:pPr eaLnBrk="1" fontAlgn="base" hangingPunct="1">
              <a:lnSpc>
                <a:spcPts val="1350"/>
              </a:lnSpc>
              <a:spcBef>
                <a:spcPct val="0"/>
              </a:spcBef>
              <a:spcAft>
                <a:spcPct val="0"/>
              </a:spcAft>
            </a:pPr>
            <a:r>
              <a:rPr lang="en-US" altLang="en-US" b="1" dirty="0">
                <a:solidFill>
                  <a:srgbClr val="000000"/>
                </a:solidFill>
                <a:latin typeface="Calibri" pitchFamily="34" charset="0"/>
                <a:cs typeface="Times New Roman" pitchFamily="18" charset="0"/>
              </a:rPr>
              <a:t>2. Describe the government’s evaluation criteria, which may include:</a:t>
            </a:r>
            <a:endParaRPr lang="en-US" altLang="en-US" dirty="0">
              <a:solidFill>
                <a:srgbClr val="000000"/>
              </a:solidFill>
              <a:latin typeface="Calibri" pitchFamily="34" charset="0"/>
              <a:cs typeface="Times New Roman" pitchFamily="18" charset="0"/>
            </a:endParaRPr>
          </a:p>
          <a:p>
            <a:pPr lvl="1" eaLnBrk="1" fontAlgn="base" hangingPunct="1">
              <a:lnSpc>
                <a:spcPts val="1350"/>
              </a:lnSpc>
              <a:spcBef>
                <a:spcPts val="38"/>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Financial strength (may be an additional evaluation criterion, or it may be a minimum qualifying  standard.)</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Ability to meet the government’s current and projected service requirements over the term of the</a:t>
            </a:r>
          </a:p>
          <a:p>
            <a:pPr algn="ctr" eaLnBrk="1" fontAlgn="base" hangingPunct="1">
              <a:lnSpc>
                <a:spcPts val="1350"/>
              </a:lnSpc>
              <a:spcBef>
                <a:spcPct val="0"/>
              </a:spcBef>
              <a:spcAft>
                <a:spcPct val="0"/>
              </a:spcAft>
            </a:pPr>
            <a:r>
              <a:rPr lang="en-US" altLang="en-US" dirty="0">
                <a:solidFill>
                  <a:srgbClr val="000000"/>
                </a:solidFill>
                <a:latin typeface="Calibri" pitchFamily="34" charset="0"/>
                <a:cs typeface="Times New Roman" pitchFamily="18" charset="0"/>
              </a:rPr>
              <a:t>banking agreement (any past experiences with the bank will be taken into consideration)</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Best availability schedule for deposit items</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Capacity to provide a wide range of electronic banking services</a:t>
            </a:r>
          </a:p>
          <a:p>
            <a:pPr lvl="1" eaLnBrk="1" fontAlgn="base" hangingPunct="1">
              <a:lnSpc>
                <a:spcPts val="1350"/>
              </a:lnSpc>
              <a:spcBef>
                <a:spcPts val="63"/>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Cost per identified activity, aggregate banking services cost, and corresponding compensating  balances (if applicable).</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Best rate of interest paid historically on accounts (including evaluation of indexed rates)</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Best earnings credit rate (ECR)</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Experience and governmental knowledge of bank team</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Quality of references</a:t>
            </a:r>
          </a:p>
          <a:p>
            <a:pPr lvl="1" eaLnBrk="1" fontAlgn="base" hangingPunct="1">
              <a:lnSpc>
                <a:spcPts val="1350"/>
              </a:lnSpc>
              <a:spcBef>
                <a:spcPct val="0"/>
              </a:spcBef>
              <a:spcAft>
                <a:spcPct val="0"/>
              </a:spcAft>
              <a:buFont typeface="Wingdings" pitchFamily="2" charset="2"/>
              <a:buChar char=""/>
            </a:pPr>
            <a:r>
              <a:rPr lang="en-US" altLang="en-US" dirty="0">
                <a:solidFill>
                  <a:srgbClr val="000000"/>
                </a:solidFill>
                <a:latin typeface="Calibri" pitchFamily="34" charset="0"/>
                <a:cs typeface="Times New Roman" pitchFamily="18" charset="0"/>
              </a:rPr>
              <a:t>Completeness of response to all required items on the standard forms provided</a:t>
            </a:r>
          </a:p>
          <a:p>
            <a:pPr lvl="1" eaLnBrk="1" fontAlgn="base" hangingPunct="1">
              <a:lnSpc>
                <a:spcPts val="1350"/>
              </a:lnSpc>
              <a:spcBef>
                <a:spcPts val="25"/>
              </a:spcBef>
              <a:spcAft>
                <a:spcPct val="0"/>
              </a:spcAft>
              <a:buFont typeface="Wingdings" pitchFamily="2" charset="2"/>
              <a:buChar char=""/>
            </a:pPr>
            <a:endParaRPr lang="en-US" altLang="en-US" dirty="0">
              <a:solidFill>
                <a:srgbClr val="000000"/>
              </a:solidFill>
              <a:latin typeface="Calibri" pitchFamily="34" charset="0"/>
              <a:cs typeface="Times New Roman" pitchFamily="18" charset="0"/>
            </a:endParaRPr>
          </a:p>
          <a:p>
            <a:pPr eaLnBrk="1" fontAlgn="base" hangingPunct="1">
              <a:lnSpc>
                <a:spcPts val="1350"/>
              </a:lnSpc>
              <a:spcBef>
                <a:spcPct val="0"/>
              </a:spcBef>
              <a:spcAft>
                <a:spcPct val="0"/>
              </a:spcAft>
            </a:pPr>
            <a:r>
              <a:rPr lang="en-US" altLang="en-US" b="1" dirty="0">
                <a:solidFill>
                  <a:srgbClr val="000000"/>
                </a:solidFill>
                <a:latin typeface="Calibri" pitchFamily="34" charset="0"/>
                <a:cs typeface="Times New Roman" pitchFamily="18" charset="0"/>
              </a:rPr>
              <a:t>3. Provide a copy of the government’s evaluation form (if one will be used).</a:t>
            </a:r>
            <a:endParaRPr lang="en-US" altLang="en-US" dirty="0">
              <a:solidFill>
                <a:srgbClr val="000000"/>
              </a:solidFill>
              <a:latin typeface="Calibri" pitchFamily="34" charset="0"/>
              <a:cs typeface="Times New Roman" pitchFamily="18" charset="0"/>
            </a:endParaRPr>
          </a:p>
        </p:txBody>
      </p:sp>
    </p:spTree>
    <p:extLst>
      <p:ext uri="{BB962C8B-B14F-4D97-AF65-F5344CB8AC3E}">
        <p14:creationId xmlns:p14="http://schemas.microsoft.com/office/powerpoint/2010/main" val="3458248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25D7-016A-6D38-26CA-BF9D343EBC7C}"/>
              </a:ext>
            </a:extLst>
          </p:cNvPr>
          <p:cNvSpPr>
            <a:spLocks noGrp="1"/>
          </p:cNvSpPr>
          <p:nvPr>
            <p:ph type="title"/>
          </p:nvPr>
        </p:nvSpPr>
        <p:spPr/>
        <p:txBody>
          <a:bodyPr>
            <a:normAutofit/>
          </a:bodyPr>
          <a:lstStyle/>
          <a:p>
            <a:r>
              <a:rPr lang="en-US" sz="3200" dirty="0"/>
              <a:t>Market Volatility</a:t>
            </a:r>
          </a:p>
        </p:txBody>
      </p:sp>
      <p:pic>
        <p:nvPicPr>
          <p:cNvPr id="4" name="FRED Graph Chart" descr="FRED Graph">
            <a:hlinkClick r:id="rId2" tooltip="View this chart in your browser. "/>
            <a:extLst>
              <a:ext uri="{FF2B5EF4-FFF2-40B4-BE49-F238E27FC236}">
                <a16:creationId xmlns:a16="http://schemas.microsoft.com/office/drawing/2014/main" id="{A9EE125B-CE0C-53BC-373C-EF485A0F86EE}"/>
              </a:ext>
            </a:extLst>
          </p:cNvPr>
          <p:cNvPicPr>
            <a:picLocks noChangeAspect="1"/>
          </p:cNvPicPr>
          <p:nvPr/>
        </p:nvPicPr>
        <p:blipFill>
          <a:blip r:embed="rId3"/>
          <a:stretch>
            <a:fillRect/>
          </a:stretch>
        </p:blipFill>
        <p:spPr>
          <a:xfrm>
            <a:off x="457200" y="1143000"/>
            <a:ext cx="8191500" cy="5524500"/>
          </a:xfrm>
          <a:prstGeom prst="rect">
            <a:avLst/>
          </a:prstGeom>
        </p:spPr>
      </p:pic>
    </p:spTree>
    <p:extLst>
      <p:ext uri="{BB962C8B-B14F-4D97-AF65-F5344CB8AC3E}">
        <p14:creationId xmlns:p14="http://schemas.microsoft.com/office/powerpoint/2010/main" val="2094914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p:txBody>
          <a:bodyPr>
            <a:normAutofit lnSpcReduction="10000"/>
          </a:bodyPr>
          <a:lstStyle/>
          <a:p>
            <a:pPr eaLnBrk="1" hangingPunct="1"/>
            <a:r>
              <a:rPr lang="en-US" altLang="en-US" sz="2400" u="sng" dirty="0">
                <a:latin typeface="Calibri" panose="020F0502020204030204" pitchFamily="34" charset="0"/>
                <a:cs typeface="Calibri" panose="020F0502020204030204" pitchFamily="34" charset="0"/>
              </a:rPr>
              <a:t>Call Risk </a:t>
            </a:r>
            <a:r>
              <a:rPr lang="en-US" altLang="en-US" sz="2400" dirty="0">
                <a:latin typeface="Calibri" panose="020F0502020204030204" pitchFamily="34" charset="0"/>
                <a:cs typeface="Calibri" panose="020F0502020204030204" pitchFamily="34" charset="0"/>
              </a:rPr>
              <a:t>– may be called away </a:t>
            </a:r>
          </a:p>
          <a:p>
            <a:pPr eaLnBrk="1" hangingPunct="1"/>
            <a:r>
              <a:rPr lang="en-US" altLang="en-US" sz="2400" u="sng" dirty="0">
                <a:latin typeface="Calibri" panose="020F0502020204030204" pitchFamily="34" charset="0"/>
                <a:cs typeface="Calibri" panose="020F0502020204030204" pitchFamily="34" charset="0"/>
              </a:rPr>
              <a:t>Interest Rate Risk </a:t>
            </a:r>
            <a:r>
              <a:rPr lang="en-US" altLang="en-US" sz="2400" dirty="0">
                <a:latin typeface="Calibri" panose="020F0502020204030204" pitchFamily="34" charset="0"/>
                <a:cs typeface="Calibri" panose="020F0502020204030204" pitchFamily="34" charset="0"/>
              </a:rPr>
              <a:t>– interest rates change</a:t>
            </a:r>
          </a:p>
          <a:p>
            <a:pPr eaLnBrk="1" hangingPunct="1"/>
            <a:r>
              <a:rPr lang="en-US" altLang="en-US" sz="2400" u="sng" dirty="0">
                <a:latin typeface="Calibri" panose="020F0502020204030204" pitchFamily="34" charset="0"/>
                <a:cs typeface="Calibri" panose="020F0502020204030204" pitchFamily="34" charset="0"/>
              </a:rPr>
              <a:t>Credit Risk </a:t>
            </a:r>
            <a:r>
              <a:rPr lang="en-US" altLang="en-US" sz="2400" dirty="0">
                <a:latin typeface="Calibri" panose="020F0502020204030204" pitchFamily="34" charset="0"/>
                <a:cs typeface="Calibri" panose="020F0502020204030204" pitchFamily="34" charset="0"/>
              </a:rPr>
              <a:t>- borrower’s failure to repay</a:t>
            </a:r>
          </a:p>
          <a:p>
            <a:pPr eaLnBrk="1" hangingPunct="1"/>
            <a:r>
              <a:rPr lang="en-US" altLang="en-US" sz="2400" u="sng" dirty="0">
                <a:latin typeface="Calibri" panose="020F0502020204030204" pitchFamily="34" charset="0"/>
                <a:cs typeface="Calibri" panose="020F0502020204030204" pitchFamily="34" charset="0"/>
              </a:rPr>
              <a:t>Liquidity Risk</a:t>
            </a:r>
            <a:r>
              <a:rPr lang="en-US" altLang="en-US" sz="2400" dirty="0">
                <a:latin typeface="Calibri" panose="020F0502020204030204" pitchFamily="34" charset="0"/>
                <a:cs typeface="Calibri" panose="020F0502020204030204" pitchFamily="34" charset="0"/>
              </a:rPr>
              <a:t>- cannot convert to cash readily</a:t>
            </a:r>
          </a:p>
          <a:p>
            <a:pPr eaLnBrk="1" hangingPunct="1"/>
            <a:r>
              <a:rPr lang="en-US" altLang="en-US" sz="2400" u="sng" dirty="0">
                <a:latin typeface="Calibri" panose="020F0502020204030204" pitchFamily="34" charset="0"/>
                <a:cs typeface="Calibri" panose="020F0502020204030204" pitchFamily="34" charset="0"/>
              </a:rPr>
              <a:t>Prepayment Risk </a:t>
            </a:r>
            <a:r>
              <a:rPr lang="en-US" altLang="en-US" sz="2400" dirty="0">
                <a:latin typeface="Calibri" panose="020F0502020204030204" pitchFamily="34" charset="0"/>
                <a:cs typeface="Calibri" panose="020F0502020204030204" pitchFamily="34" charset="0"/>
              </a:rPr>
              <a:t>– cashflows come in early (GNMA)</a:t>
            </a:r>
          </a:p>
          <a:p>
            <a:pPr eaLnBrk="1" hangingPunct="1"/>
            <a:r>
              <a:rPr lang="en-US" altLang="en-US" sz="2400" u="sng" dirty="0">
                <a:latin typeface="Calibri" panose="020F0502020204030204" pitchFamily="34" charset="0"/>
                <a:cs typeface="Calibri" panose="020F0502020204030204" pitchFamily="34" charset="0"/>
              </a:rPr>
              <a:t>Concentration Risk </a:t>
            </a:r>
            <a:r>
              <a:rPr lang="en-US" altLang="en-US" sz="2400" dirty="0">
                <a:latin typeface="Calibri" panose="020F0502020204030204" pitchFamily="34" charset="0"/>
                <a:cs typeface="Calibri" panose="020F0502020204030204" pitchFamily="34" charset="0"/>
              </a:rPr>
              <a:t>– too much in one issuer or asset class</a:t>
            </a:r>
          </a:p>
          <a:p>
            <a:pPr eaLnBrk="1" hangingPunct="1"/>
            <a:r>
              <a:rPr lang="en-US" altLang="en-US" sz="2400" u="sng" dirty="0">
                <a:latin typeface="Calibri" panose="020F0502020204030204" pitchFamily="34" charset="0"/>
                <a:cs typeface="Calibri" panose="020F0502020204030204" pitchFamily="34" charset="0"/>
              </a:rPr>
              <a:t>Event Risk </a:t>
            </a:r>
            <a:r>
              <a:rPr lang="en-US" altLang="en-US" sz="2400" dirty="0">
                <a:latin typeface="Calibri" panose="020F0502020204030204" pitchFamily="34" charset="0"/>
                <a:cs typeface="Calibri" panose="020F0502020204030204" pitchFamily="34" charset="0"/>
              </a:rPr>
              <a:t>– unexpected decrease in credit quality</a:t>
            </a:r>
          </a:p>
          <a:p>
            <a:pPr eaLnBrk="1" hangingPunct="1"/>
            <a:r>
              <a:rPr lang="en-US" altLang="en-US" sz="2400" u="sng" dirty="0">
                <a:latin typeface="Calibri" panose="020F0502020204030204" pitchFamily="34" charset="0"/>
                <a:cs typeface="Calibri" panose="020F0502020204030204" pitchFamily="34" charset="0"/>
              </a:rPr>
              <a:t>Custodial Credit Risk </a:t>
            </a:r>
            <a:r>
              <a:rPr lang="en-US" altLang="en-US" sz="2400" dirty="0">
                <a:latin typeface="Calibri" panose="020F0502020204030204" pitchFamily="34" charset="0"/>
                <a:cs typeface="Calibri" panose="020F0502020204030204" pitchFamily="34" charset="0"/>
              </a:rPr>
              <a:t>– deposits or investments not completely protected</a:t>
            </a:r>
          </a:p>
          <a:p>
            <a:pPr eaLnBrk="1" hangingPunct="1"/>
            <a:r>
              <a:rPr lang="en-US" altLang="en-US" sz="2400" u="sng" dirty="0">
                <a:latin typeface="Calibri" panose="020F0502020204030204" pitchFamily="34" charset="0"/>
                <a:cs typeface="Calibri" panose="020F0502020204030204" pitchFamily="34" charset="0"/>
              </a:rPr>
              <a:t>Special Provisions</a:t>
            </a:r>
            <a:r>
              <a:rPr lang="en-US" altLang="en-US" sz="2400" dirty="0">
                <a:latin typeface="Calibri" panose="020F0502020204030204" pitchFamily="34" charset="0"/>
                <a:cs typeface="Calibri" panose="020F0502020204030204" pitchFamily="34" charset="0"/>
              </a:rPr>
              <a:t> – range bonds</a:t>
            </a:r>
            <a:endParaRPr lang="en-US" altLang="en-US" sz="2400" u="sng" dirty="0">
              <a:latin typeface="Calibri" panose="020F0502020204030204" pitchFamily="34" charset="0"/>
              <a:cs typeface="Calibri" panose="020F0502020204030204" pitchFamily="34" charset="0"/>
            </a:endParaRPr>
          </a:p>
          <a:p>
            <a:pPr eaLnBrk="1" hangingPunct="1"/>
            <a:r>
              <a:rPr lang="en-US" altLang="en-US" sz="2400" dirty="0">
                <a:latin typeface="Calibri" panose="020F0502020204030204" pitchFamily="34" charset="0"/>
                <a:cs typeface="Calibri" panose="020F0502020204030204" pitchFamily="34" charset="0"/>
              </a:rPr>
              <a:t>Generally, there is a risk / return trade-off</a:t>
            </a:r>
          </a:p>
          <a:p>
            <a:pPr marL="0" indent="0">
              <a:buNone/>
            </a:pPr>
            <a:endParaRPr lang="en-US" sz="2400" dirty="0"/>
          </a:p>
        </p:txBody>
      </p:sp>
    </p:spTree>
    <p:extLst>
      <p:ext uri="{BB962C8B-B14F-4D97-AF65-F5344CB8AC3E}">
        <p14:creationId xmlns:p14="http://schemas.microsoft.com/office/powerpoint/2010/main" val="377143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a:xfrm>
            <a:off x="228600" y="990600"/>
            <a:ext cx="8686800" cy="5592762"/>
          </a:xfrm>
        </p:spPr>
        <p:txBody>
          <a:bodyPr>
            <a:normAutofit fontScale="70000" lnSpcReduction="20000"/>
          </a:bodyPr>
          <a:lstStyle/>
          <a:p>
            <a:pPr marL="0" indent="0">
              <a:buNone/>
            </a:pPr>
            <a:r>
              <a:rPr lang="en-US" sz="2900" b="1" i="0" u="sng" strike="noStrike" baseline="0" dirty="0">
                <a:solidFill>
                  <a:srgbClr val="000000"/>
                </a:solidFill>
              </a:rPr>
              <a:t>Safekeeping Assets</a:t>
            </a:r>
          </a:p>
          <a:p>
            <a:pPr marL="342900" indent="-342900">
              <a:buFont typeface="Arial" panose="020B0604020202020204" pitchFamily="34" charset="0"/>
              <a:buChar char="•"/>
            </a:pPr>
            <a:endParaRPr lang="en-US" sz="2600" dirty="0">
              <a:solidFill>
                <a:srgbClr val="000000"/>
              </a:solidFill>
            </a:endParaRPr>
          </a:p>
          <a:p>
            <a:pPr marL="342900" indent="-342900">
              <a:buFont typeface="Arial" panose="020B0604020202020204" pitchFamily="34" charset="0"/>
              <a:buChar char="•"/>
            </a:pPr>
            <a:r>
              <a:rPr lang="en-US" sz="2900" b="0" i="0" u="none" strike="noStrike" baseline="0" dirty="0">
                <a:solidFill>
                  <a:srgbClr val="000000"/>
                </a:solidFill>
              </a:rPr>
              <a:t>Local governments in North Carolina are not turning assets over to a trustee for management purposes; they are delivering assets for “safekeeping” with a legally binding trust agreement. </a:t>
            </a:r>
          </a:p>
          <a:p>
            <a:endParaRPr lang="en-US" sz="2900" b="0" i="0" u="none" strike="noStrike" baseline="0" dirty="0">
              <a:solidFill>
                <a:srgbClr val="000000"/>
              </a:solidFill>
            </a:endParaRPr>
          </a:p>
          <a:p>
            <a:pPr marL="342900" indent="-342900">
              <a:buFont typeface="Arial" panose="020B0604020202020204" pitchFamily="34" charset="0"/>
              <a:buChar char="•"/>
            </a:pPr>
            <a:r>
              <a:rPr lang="en-US" sz="2900" b="0" i="0" u="none" strike="noStrike" baseline="0" dirty="0">
                <a:solidFill>
                  <a:srgbClr val="000000"/>
                </a:solidFill>
              </a:rPr>
              <a:t>The custodian for the unit, not the custodian for the seller of the security, must be the safekeeping agent and hold the securities in the name of and for the benefit of the unit.</a:t>
            </a:r>
          </a:p>
          <a:p>
            <a:endParaRPr lang="en-US" sz="2900" b="0" i="0" u="none" strike="noStrike" baseline="0" dirty="0">
              <a:solidFill>
                <a:srgbClr val="000000"/>
              </a:solidFill>
            </a:endParaRPr>
          </a:p>
          <a:p>
            <a:pPr marL="342900" indent="-342900">
              <a:buFont typeface="Arial" panose="020B0604020202020204" pitchFamily="34" charset="0"/>
              <a:buChar char="•"/>
            </a:pPr>
            <a:r>
              <a:rPr lang="en-US" sz="2900" b="0" i="0" u="none" strike="noStrike" baseline="0" dirty="0">
                <a:solidFill>
                  <a:srgbClr val="000000"/>
                </a:solidFill>
              </a:rPr>
              <a:t>The strongest internal control measure is to have “third-party safekeeping” separating the provider of the security from the custodian. In a book-entry transaction, the custodian for the unit must have an account with a Federal Reserve Bank and must be authorized to conduct trust business in NC.</a:t>
            </a:r>
          </a:p>
          <a:p>
            <a:endParaRPr lang="en-US" sz="2900" b="0" i="0" u="none" strike="noStrike" baseline="0" dirty="0">
              <a:solidFill>
                <a:srgbClr val="000000"/>
              </a:solidFill>
            </a:endParaRPr>
          </a:p>
          <a:p>
            <a:pPr marL="342900" indent="-342900">
              <a:buFont typeface="Arial" panose="020B0604020202020204" pitchFamily="34" charset="0"/>
              <a:buChar char="•"/>
            </a:pPr>
            <a:r>
              <a:rPr lang="en-US" sz="2900" dirty="0">
                <a:solidFill>
                  <a:srgbClr val="000000"/>
                </a:solidFill>
              </a:rPr>
              <a:t>The custodial relationship should be evidenced by a written contract between the custodian and the unit of government.</a:t>
            </a:r>
          </a:p>
          <a:p>
            <a:pPr marL="342900" indent="-342900">
              <a:buFont typeface="Arial" panose="020B0604020202020204" pitchFamily="34" charset="0"/>
              <a:buChar char="•"/>
            </a:pPr>
            <a:endParaRPr lang="en-US" sz="2900" dirty="0">
              <a:solidFill>
                <a:srgbClr val="000000"/>
              </a:solidFill>
            </a:endParaRPr>
          </a:p>
          <a:p>
            <a:pPr marL="342900" indent="-342900">
              <a:buFont typeface="Arial" panose="020B0604020202020204" pitchFamily="34" charset="0"/>
              <a:buChar char="•"/>
            </a:pPr>
            <a:r>
              <a:rPr lang="en-US" sz="2900" dirty="0">
                <a:solidFill>
                  <a:srgbClr val="000000"/>
                </a:solidFill>
              </a:rPr>
              <a:t>Source: LGC Memorandum #2013-03, Sharon Edmundson, 10/29/12 </a:t>
            </a:r>
            <a:endParaRPr lang="en-US" sz="2900" dirty="0"/>
          </a:p>
          <a:p>
            <a:pPr marL="0" indent="0">
              <a:buNone/>
            </a:pPr>
            <a:endParaRPr lang="en-US" sz="2400" dirty="0"/>
          </a:p>
        </p:txBody>
      </p:sp>
    </p:spTree>
    <p:extLst>
      <p:ext uri="{BB962C8B-B14F-4D97-AF65-F5344CB8AC3E}">
        <p14:creationId xmlns:p14="http://schemas.microsoft.com/office/powerpoint/2010/main" val="174301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a:t>Investing 102</a:t>
            </a:r>
          </a:p>
        </p:txBody>
      </p:sp>
      <p:sp>
        <p:nvSpPr>
          <p:cNvPr id="5" name="Content Placeholder 4"/>
          <p:cNvSpPr>
            <a:spLocks noGrp="1"/>
          </p:cNvSpPr>
          <p:nvPr>
            <p:ph idx="1"/>
          </p:nvPr>
        </p:nvSpPr>
        <p:spPr>
          <a:xfrm>
            <a:off x="152400" y="1219200"/>
            <a:ext cx="8686800" cy="5029200"/>
          </a:xfrm>
        </p:spPr>
        <p:txBody>
          <a:bodyPr>
            <a:normAutofit/>
          </a:bodyPr>
          <a:lstStyle/>
          <a:p>
            <a:pPr marL="901700" lvl="1" indent="-457200" eaLnBrk="1" hangingPunct="1">
              <a:buFont typeface="Arial" panose="020B0604020202020204" pitchFamily="34" charset="0"/>
              <a:buChar char="•"/>
            </a:pPr>
            <a:r>
              <a:rPr lang="en-US" altLang="en-US" sz="2700" u="sng" dirty="0"/>
              <a:t>Benchmarks</a:t>
            </a:r>
          </a:p>
          <a:p>
            <a:pPr marL="444500" lvl="1" indent="0" eaLnBrk="1" hangingPunct="1">
              <a:buNone/>
            </a:pPr>
            <a:r>
              <a:rPr lang="en-US" altLang="en-US" sz="3000" dirty="0"/>
              <a:t>	</a:t>
            </a:r>
            <a:r>
              <a:rPr lang="en-US" altLang="en-US" sz="2300" dirty="0"/>
              <a:t>Used to measure performance of the investment 		program. Choose an appropriate benchmark for 		comparison. Benchmarks can be complicated but		many simple ones are available.</a:t>
            </a:r>
          </a:p>
          <a:p>
            <a:pPr marL="647700" lvl="1" indent="-203200">
              <a:buFont typeface="Arial" panose="020B0604020202020204" pitchFamily="34" charset="0"/>
              <a:buChar char="•"/>
            </a:pPr>
            <a:endParaRPr lang="en-US" altLang="en-US" sz="1000" dirty="0"/>
          </a:p>
          <a:p>
            <a:pPr marL="901700" lvl="1" indent="-457200" eaLnBrk="1" hangingPunct="1">
              <a:buFont typeface="Arial" panose="020B0604020202020204" pitchFamily="34" charset="0"/>
              <a:buChar char="•"/>
            </a:pPr>
            <a:r>
              <a:rPr lang="en-US" altLang="en-US" sz="2700" u="sng" dirty="0"/>
              <a:t>From LGC Sample Policy </a:t>
            </a:r>
          </a:p>
          <a:p>
            <a:pPr marL="844550" lvl="2" indent="0">
              <a:buNone/>
            </a:pPr>
            <a:r>
              <a:rPr lang="en-US" altLang="en-US" sz="1800" dirty="0"/>
              <a:t>“The cash management portfolio of the [Unit Type] shall be designed with the objective of </a:t>
            </a:r>
            <a:r>
              <a:rPr lang="en-US" altLang="en-US" sz="1800" u="sng" dirty="0"/>
              <a:t>regularly meeting or exceeding a selected performance benchmark, selected from the average return on the three-month U.S. Treasury bills, The North Carolina Capital Management Trust or the average rate of Fed funds</a:t>
            </a:r>
            <a:r>
              <a:rPr lang="en-US" altLang="en-US" sz="1800" dirty="0"/>
              <a:t>. These indices are considered benchmarks for lower risk investment transactions …”</a:t>
            </a:r>
          </a:p>
          <a:p>
            <a:pPr marL="0" indent="0">
              <a:buNone/>
            </a:pPr>
            <a:endParaRPr lang="en-US" sz="2400" dirty="0"/>
          </a:p>
        </p:txBody>
      </p:sp>
    </p:spTree>
    <p:extLst>
      <p:ext uri="{BB962C8B-B14F-4D97-AF65-F5344CB8AC3E}">
        <p14:creationId xmlns:p14="http://schemas.microsoft.com/office/powerpoint/2010/main" val="168682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EF3D91D22ACE438186238FFF1CB09E" ma:contentTypeVersion="14" ma:contentTypeDescription="Create a new document." ma:contentTypeScope="" ma:versionID="c79ec1d493eb04d9fd4a1dbeb5750a84">
  <xsd:schema xmlns:xsd="http://www.w3.org/2001/XMLSchema" xmlns:xs="http://www.w3.org/2001/XMLSchema" xmlns:p="http://schemas.microsoft.com/office/2006/metadata/properties" xmlns:ns3="ce58fa6d-59aa-4a1e-86f4-f01ff3b5879d" xmlns:ns4="1a2770c4-05ac-4cb9-a2e6-459c9f21914f" targetNamespace="http://schemas.microsoft.com/office/2006/metadata/properties" ma:root="true" ma:fieldsID="4e4a7ccec395c0472be40cc6a738eadf" ns3:_="" ns4:_="">
    <xsd:import namespace="ce58fa6d-59aa-4a1e-86f4-f01ff3b5879d"/>
    <xsd:import namespace="1a2770c4-05ac-4cb9-a2e6-459c9f21914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58fa6d-59aa-4a1e-86f4-f01ff3b587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2770c4-05ac-4cb9-a2e6-459c9f21914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76F17A-765B-4633-A66E-493872EB4A61}">
  <ds:schemaRefs>
    <ds:schemaRef ds:uri="http://schemas.microsoft.com/office/2006/metadata/properties"/>
    <ds:schemaRef ds:uri="http://purl.org/dc/dcmitype/"/>
    <ds:schemaRef ds:uri="http://www.w3.org/XML/1998/namespace"/>
    <ds:schemaRef ds:uri="http://purl.org/dc/elements/1.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a2770c4-05ac-4cb9-a2e6-459c9f21914f"/>
    <ds:schemaRef ds:uri="ce58fa6d-59aa-4a1e-86f4-f01ff3b5879d"/>
  </ds:schemaRefs>
</ds:datastoreItem>
</file>

<file path=customXml/itemProps2.xml><?xml version="1.0" encoding="utf-8"?>
<ds:datastoreItem xmlns:ds="http://schemas.openxmlformats.org/officeDocument/2006/customXml" ds:itemID="{E0427E77-3FD7-4E14-9DB9-2CDCC56420E4}">
  <ds:schemaRefs>
    <ds:schemaRef ds:uri="http://schemas.microsoft.com/sharepoint/v3/contenttype/forms"/>
  </ds:schemaRefs>
</ds:datastoreItem>
</file>

<file path=customXml/itemProps3.xml><?xml version="1.0" encoding="utf-8"?>
<ds:datastoreItem xmlns:ds="http://schemas.openxmlformats.org/officeDocument/2006/customXml" ds:itemID="{70DBFF6C-CE97-4DAE-A83D-7008A01897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58fa6d-59aa-4a1e-86f4-f01ff3b5879d"/>
    <ds:schemaRef ds:uri="1a2770c4-05ac-4cb9-a2e6-459c9f2191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4116</TotalTime>
  <Words>4584</Words>
  <Application>Microsoft Office PowerPoint</Application>
  <PresentationFormat>On-screen Show (4:3)</PresentationFormat>
  <Paragraphs>527</Paragraphs>
  <Slides>53</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Proxima Nova</vt:lpstr>
      <vt:lpstr>Times New Roman</vt:lpstr>
      <vt:lpstr>Wingdings</vt:lpstr>
      <vt:lpstr>Office Theme</vt:lpstr>
      <vt:lpstr>Document</vt:lpstr>
      <vt:lpstr>NCLGIA Summer Conference</vt:lpstr>
      <vt:lpstr>PowerPoint Presentation</vt:lpstr>
      <vt:lpstr>Investing 102</vt:lpstr>
      <vt:lpstr>Investing 102</vt:lpstr>
      <vt:lpstr>Investing 102</vt:lpstr>
      <vt:lpstr>Market Volatility</vt:lpstr>
      <vt:lpstr>Investing 102</vt:lpstr>
      <vt:lpstr>Investing 102</vt:lpstr>
      <vt:lpstr>Investing 102</vt:lpstr>
      <vt:lpstr>Investing 102</vt:lpstr>
      <vt:lpstr>Investing 102</vt:lpstr>
      <vt:lpstr>Investing 102</vt:lpstr>
      <vt:lpstr>Investing 102</vt:lpstr>
      <vt:lpstr>Investing 102</vt:lpstr>
      <vt:lpstr>Investment Accounting</vt:lpstr>
      <vt:lpstr>Investment Accounting</vt:lpstr>
      <vt:lpstr>Investment Accounting</vt:lpstr>
      <vt:lpstr>Investment Accounting</vt:lpstr>
      <vt:lpstr>Investment Accounting</vt:lpstr>
      <vt:lpstr>PowerPoint Presentation</vt:lpstr>
      <vt:lpstr>Investment Accounting</vt:lpstr>
      <vt:lpstr>Investment Accounting</vt:lpstr>
      <vt:lpstr>Investment Accounting</vt:lpstr>
      <vt:lpstr>Investment Accounting</vt:lpstr>
      <vt:lpstr>Investment Accounting</vt:lpstr>
      <vt:lpstr>Investment Accounting</vt:lpstr>
      <vt:lpstr>Investment Accounting</vt:lpstr>
      <vt:lpstr>Investment Accounting</vt:lpstr>
      <vt:lpstr>Investment Accounting</vt:lpstr>
      <vt:lpstr>Investment Accounting</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Banking Costs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lpstr>Evaluating Banking Proposals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Porter</dc:creator>
  <cp:lastModifiedBy>Gary Porter</cp:lastModifiedBy>
  <cp:revision>101</cp:revision>
  <cp:lastPrinted>2022-06-28T16:06:47Z</cp:lastPrinted>
  <dcterms:created xsi:type="dcterms:W3CDTF">2016-11-16T15:07:53Z</dcterms:created>
  <dcterms:modified xsi:type="dcterms:W3CDTF">2022-07-15T14:09:36Z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0x010100CCEF3D91D22ACE438186238FFF1CB09E</vt:lpwstr>
  </property>
</Properties>
</file>