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7"/>
  </p:notesMasterIdLst>
  <p:handoutMasterIdLst>
    <p:handoutMasterId r:id="rId48"/>
  </p:handoutMasterIdLst>
  <p:sldIdLst>
    <p:sldId id="1532" r:id="rId5"/>
    <p:sldId id="1520" r:id="rId6"/>
    <p:sldId id="327" r:id="rId7"/>
    <p:sldId id="1613" r:id="rId8"/>
    <p:sldId id="1614" r:id="rId9"/>
    <p:sldId id="322" r:id="rId10"/>
    <p:sldId id="1579" r:id="rId11"/>
    <p:sldId id="1581" r:id="rId12"/>
    <p:sldId id="1582" r:id="rId13"/>
    <p:sldId id="1580" r:id="rId14"/>
    <p:sldId id="1570" r:id="rId15"/>
    <p:sldId id="1583" r:id="rId16"/>
    <p:sldId id="1607" r:id="rId17"/>
    <p:sldId id="1608" r:id="rId18"/>
    <p:sldId id="1609" r:id="rId19"/>
    <p:sldId id="1610" r:id="rId20"/>
    <p:sldId id="1565" r:id="rId21"/>
    <p:sldId id="1548" r:id="rId22"/>
    <p:sldId id="1557" r:id="rId23"/>
    <p:sldId id="1585" r:id="rId24"/>
    <p:sldId id="1586" r:id="rId25"/>
    <p:sldId id="1587" r:id="rId26"/>
    <p:sldId id="1588" r:id="rId27"/>
    <p:sldId id="1589" r:id="rId28"/>
    <p:sldId id="1590" r:id="rId29"/>
    <p:sldId id="1591" r:id="rId30"/>
    <p:sldId id="1604" r:id="rId31"/>
    <p:sldId id="1535" r:id="rId32"/>
    <p:sldId id="1593" r:id="rId33"/>
    <p:sldId id="1594" r:id="rId34"/>
    <p:sldId id="1602" r:id="rId35"/>
    <p:sldId id="1595" r:id="rId36"/>
    <p:sldId id="1596" r:id="rId37"/>
    <p:sldId id="1597" r:id="rId38"/>
    <p:sldId id="1598" r:id="rId39"/>
    <p:sldId id="1599" r:id="rId40"/>
    <p:sldId id="1600" r:id="rId41"/>
    <p:sldId id="1603" r:id="rId42"/>
    <p:sldId id="1601" r:id="rId43"/>
    <p:sldId id="1605" r:id="rId44"/>
    <p:sldId id="1606" r:id="rId45"/>
    <p:sldId id="1592" r:id="rId46"/>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FD01857-94F2-92D1-C66C-7F2CF32056FF}" name="Sharon Edmundson" initials="SE" userId="S::Sharon.Edmundson@nctreasurer.com::e0b349ba-87cb-458f-95fa-5a9518370d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McCullen" initials="SM" lastIdx="6" clrIdx="0">
    <p:extLst>
      <p:ext uri="{19B8F6BF-5375-455C-9EA6-DF929625EA0E}">
        <p15:presenceInfo xmlns:p15="http://schemas.microsoft.com/office/powerpoint/2012/main" userId="S::Susan.McCullen@nctreasurer.com::91016c53-e296-4240-b944-11c2a3b890d6" providerId="AD"/>
      </p:ext>
    </p:extLst>
  </p:cmAuthor>
  <p:cmAuthor id="2" name="Sharon Edmundson" initials="SE" lastIdx="3" clrIdx="1">
    <p:extLst>
      <p:ext uri="{19B8F6BF-5375-455C-9EA6-DF929625EA0E}">
        <p15:presenceInfo xmlns:p15="http://schemas.microsoft.com/office/powerpoint/2012/main" userId="S::Sharon.Edmundson@nctreasurer.com::e0b349ba-87cb-458f-95fa-5a9518370d4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3"/>
    <a:srgbClr val="1F4E79"/>
    <a:srgbClr val="DD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96357" autoAdjust="0"/>
  </p:normalViewPr>
  <p:slideViewPr>
    <p:cSldViewPr snapToGrid="0">
      <p:cViewPr varScale="1">
        <p:scale>
          <a:sx n="125" d="100"/>
          <a:sy n="125" d="100"/>
        </p:scale>
        <p:origin x="114" y="90"/>
      </p:cViewPr>
      <p:guideLst/>
    </p:cSldViewPr>
  </p:slideViewPr>
  <p:outlineViewPr>
    <p:cViewPr>
      <p:scale>
        <a:sx n="33" d="100"/>
        <a:sy n="33" d="100"/>
      </p:scale>
      <p:origin x="0" y="-6654"/>
    </p:cViewPr>
  </p:outlineViewPr>
  <p:notesTextViewPr>
    <p:cViewPr>
      <p:scale>
        <a:sx n="1" d="1"/>
        <a:sy n="1" d="1"/>
      </p:scale>
      <p:origin x="0" y="0"/>
    </p:cViewPr>
  </p:notesTextViewPr>
  <p:sorterViewPr>
    <p:cViewPr varScale="1">
      <p:scale>
        <a:sx n="1" d="1"/>
        <a:sy n="1" d="1"/>
      </p:scale>
      <p:origin x="0" y="-9667"/>
    </p:cViewPr>
  </p:sorterViewPr>
  <p:notesViewPr>
    <p:cSldViewPr snapToGrid="0">
      <p:cViewPr varScale="1">
        <p:scale>
          <a:sx n="83" d="100"/>
          <a:sy n="83" d="100"/>
        </p:scale>
        <p:origin x="381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D3C455-BF89-4267-AF6B-1176D399FA7D}"/>
              </a:ext>
            </a:extLst>
          </p:cNvPr>
          <p:cNvSpPr>
            <a:spLocks noGrp="1"/>
          </p:cNvSpPr>
          <p:nvPr>
            <p:ph type="hdr" sz="quarter"/>
          </p:nvPr>
        </p:nvSpPr>
        <p:spPr>
          <a:xfrm>
            <a:off x="2" y="1"/>
            <a:ext cx="3014393" cy="467363"/>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EF150F5-DDB4-4C5D-A22B-B9A17AC7B5A5}"/>
              </a:ext>
            </a:extLst>
          </p:cNvPr>
          <p:cNvSpPr>
            <a:spLocks noGrp="1"/>
          </p:cNvSpPr>
          <p:nvPr>
            <p:ph type="dt" sz="quarter" idx="1"/>
          </p:nvPr>
        </p:nvSpPr>
        <p:spPr>
          <a:xfrm>
            <a:off x="3938872" y="1"/>
            <a:ext cx="3014393" cy="467363"/>
          </a:xfrm>
          <a:prstGeom prst="rect">
            <a:avLst/>
          </a:prstGeom>
        </p:spPr>
        <p:txBody>
          <a:bodyPr vert="horz" lIns="91440" tIns="45720" rIns="91440" bIns="45720" rtlCol="0"/>
          <a:lstStyle>
            <a:lvl1pPr algn="r">
              <a:defRPr sz="1200"/>
            </a:lvl1pPr>
          </a:lstStyle>
          <a:p>
            <a:fld id="{CAC9CBF5-2BBC-4FFB-B43C-E5AA9245745A}" type="datetimeFigureOut">
              <a:rPr lang="en-US" smtClean="0"/>
              <a:t>1/31/2023</a:t>
            </a:fld>
            <a:endParaRPr lang="en-US" dirty="0"/>
          </a:p>
        </p:txBody>
      </p:sp>
      <p:sp>
        <p:nvSpPr>
          <p:cNvPr id="4" name="Footer Placeholder 3">
            <a:extLst>
              <a:ext uri="{FF2B5EF4-FFF2-40B4-BE49-F238E27FC236}">
                <a16:creationId xmlns:a16="http://schemas.microsoft.com/office/drawing/2014/main" id="{9BE94EDF-8D7A-4FB9-99C3-B5D02494221F}"/>
              </a:ext>
            </a:extLst>
          </p:cNvPr>
          <p:cNvSpPr>
            <a:spLocks noGrp="1"/>
          </p:cNvSpPr>
          <p:nvPr>
            <p:ph type="ftr" sz="quarter" idx="2"/>
          </p:nvPr>
        </p:nvSpPr>
        <p:spPr>
          <a:xfrm>
            <a:off x="2" y="8841739"/>
            <a:ext cx="3014393" cy="4673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C451820-6683-4EDB-BD3B-12DD180AF041}"/>
              </a:ext>
            </a:extLst>
          </p:cNvPr>
          <p:cNvSpPr>
            <a:spLocks noGrp="1"/>
          </p:cNvSpPr>
          <p:nvPr>
            <p:ph type="sldNum" sz="quarter" idx="3"/>
          </p:nvPr>
        </p:nvSpPr>
        <p:spPr>
          <a:xfrm>
            <a:off x="3938872" y="8841739"/>
            <a:ext cx="3014393" cy="467363"/>
          </a:xfrm>
          <a:prstGeom prst="rect">
            <a:avLst/>
          </a:prstGeom>
        </p:spPr>
        <p:txBody>
          <a:bodyPr vert="horz" lIns="91440" tIns="45720" rIns="91440" bIns="45720" rtlCol="0" anchor="b"/>
          <a:lstStyle>
            <a:lvl1pPr algn="r">
              <a:defRPr sz="1200"/>
            </a:lvl1pPr>
          </a:lstStyle>
          <a:p>
            <a:endParaRPr lang="en-US" dirty="0"/>
          </a:p>
        </p:txBody>
      </p:sp>
    </p:spTree>
    <p:extLst>
      <p:ext uri="{BB962C8B-B14F-4D97-AF65-F5344CB8AC3E}">
        <p14:creationId xmlns:p14="http://schemas.microsoft.com/office/powerpoint/2010/main" val="426648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13763" cy="467072"/>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39468" y="2"/>
            <a:ext cx="3013763" cy="467072"/>
          </a:xfrm>
          <a:prstGeom prst="rect">
            <a:avLst/>
          </a:prstGeom>
        </p:spPr>
        <p:txBody>
          <a:bodyPr vert="horz" lIns="93166" tIns="46583" rIns="93166" bIns="46583" rtlCol="0"/>
          <a:lstStyle>
            <a:lvl1pPr algn="r">
              <a:defRPr sz="1200"/>
            </a:lvl1pPr>
          </a:lstStyle>
          <a:p>
            <a:fld id="{A91E9E91-D976-45B8-9A42-E5FE25C08BA0}" type="datetimeFigureOut">
              <a:rPr lang="en-US" smtClean="0"/>
              <a:t>1/31/2023</a:t>
            </a:fld>
            <a:endParaRPr lang="en-US" dirty="0"/>
          </a:p>
        </p:txBody>
      </p:sp>
      <p:sp>
        <p:nvSpPr>
          <p:cNvPr id="4" name="Slide Image Placeholder 3"/>
          <p:cNvSpPr>
            <a:spLocks noGrp="1" noRot="1" noChangeAspect="1"/>
          </p:cNvSpPr>
          <p:nvPr>
            <p:ph type="sldImg" idx="2"/>
          </p:nvPr>
        </p:nvSpPr>
        <p:spPr>
          <a:xfrm>
            <a:off x="684213" y="1163638"/>
            <a:ext cx="5586412" cy="314325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695484" y="4480006"/>
            <a:ext cx="5563870" cy="3665459"/>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2"/>
            <a:ext cx="3013763" cy="467071"/>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8" y="8842032"/>
            <a:ext cx="3013763" cy="467071"/>
          </a:xfrm>
          <a:prstGeom prst="rect">
            <a:avLst/>
          </a:prstGeom>
        </p:spPr>
        <p:txBody>
          <a:bodyPr vert="horz" lIns="93166" tIns="46583" rIns="93166" bIns="46583" rtlCol="0" anchor="b"/>
          <a:lstStyle>
            <a:lvl1pPr algn="r">
              <a:defRPr sz="1200"/>
            </a:lvl1pPr>
          </a:lstStyle>
          <a:p>
            <a:fld id="{E5BFA6DC-11A7-4D42-BEBD-35FB66DA67AC}" type="slidenum">
              <a:rPr lang="en-US" smtClean="0"/>
              <a:t>‹#›</a:t>
            </a:fld>
            <a:endParaRPr lang="en-US" dirty="0"/>
          </a:p>
        </p:txBody>
      </p:sp>
    </p:spTree>
    <p:extLst>
      <p:ext uri="{BB962C8B-B14F-4D97-AF65-F5344CB8AC3E}">
        <p14:creationId xmlns:p14="http://schemas.microsoft.com/office/powerpoint/2010/main" val="1607243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FA6DC-11A7-4D42-BEBD-35FB66DA67AC}" type="slidenum">
              <a:rPr lang="en-US" smtClean="0"/>
              <a:t>1</a:t>
            </a:fld>
            <a:endParaRPr lang="en-US" dirty="0"/>
          </a:p>
        </p:txBody>
      </p:sp>
    </p:spTree>
    <p:extLst>
      <p:ext uri="{BB962C8B-B14F-4D97-AF65-F5344CB8AC3E}">
        <p14:creationId xmlns:p14="http://schemas.microsoft.com/office/powerpoint/2010/main" val="3364946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BFA6DC-11A7-4D42-BEBD-35FB66DA67AC}" type="slidenum">
              <a:rPr lang="en-US" smtClean="0"/>
              <a:t>2</a:t>
            </a:fld>
            <a:endParaRPr lang="en-US" dirty="0"/>
          </a:p>
        </p:txBody>
      </p:sp>
    </p:spTree>
    <p:extLst>
      <p:ext uri="{BB962C8B-B14F-4D97-AF65-F5344CB8AC3E}">
        <p14:creationId xmlns:p14="http://schemas.microsoft.com/office/powerpoint/2010/main" val="2784769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FA6DC-11A7-4D42-BEBD-35FB66DA67AC}" type="slidenum">
              <a:rPr lang="en-US" smtClean="0"/>
              <a:t>3</a:t>
            </a:fld>
            <a:endParaRPr lang="en-US" dirty="0"/>
          </a:p>
        </p:txBody>
      </p:sp>
    </p:spTree>
    <p:extLst>
      <p:ext uri="{BB962C8B-B14F-4D97-AF65-F5344CB8AC3E}">
        <p14:creationId xmlns:p14="http://schemas.microsoft.com/office/powerpoint/2010/main" val="4173989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FA6DC-11A7-4D42-BEBD-35FB66DA67AC}" type="slidenum">
              <a:rPr lang="en-US" smtClean="0"/>
              <a:t>4</a:t>
            </a:fld>
            <a:endParaRPr lang="en-US" dirty="0"/>
          </a:p>
        </p:txBody>
      </p:sp>
    </p:spTree>
    <p:extLst>
      <p:ext uri="{BB962C8B-B14F-4D97-AF65-F5344CB8AC3E}">
        <p14:creationId xmlns:p14="http://schemas.microsoft.com/office/powerpoint/2010/main" val="1733940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FA6DC-11A7-4D42-BEBD-35FB66DA67AC}" type="slidenum">
              <a:rPr lang="en-US" smtClean="0"/>
              <a:t>6</a:t>
            </a:fld>
            <a:endParaRPr lang="en-US" dirty="0"/>
          </a:p>
        </p:txBody>
      </p:sp>
    </p:spTree>
    <p:extLst>
      <p:ext uri="{BB962C8B-B14F-4D97-AF65-F5344CB8AC3E}">
        <p14:creationId xmlns:p14="http://schemas.microsoft.com/office/powerpoint/2010/main" val="349658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FA6DC-11A7-4D42-BEBD-35FB66DA67AC}" type="slidenum">
              <a:rPr lang="en-US" smtClean="0"/>
              <a:t>42</a:t>
            </a:fld>
            <a:endParaRPr lang="en-US" dirty="0"/>
          </a:p>
        </p:txBody>
      </p:sp>
    </p:spTree>
    <p:extLst>
      <p:ext uri="{BB962C8B-B14F-4D97-AF65-F5344CB8AC3E}">
        <p14:creationId xmlns:p14="http://schemas.microsoft.com/office/powerpoint/2010/main" val="459517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79179" y="3029991"/>
            <a:ext cx="9144000" cy="1825788"/>
          </a:xfrm>
        </p:spPr>
        <p:txBody>
          <a:bodyPr anchor="b"/>
          <a:lstStyle>
            <a:lvl1pPr algn="ct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79179" y="5065713"/>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92801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6" y="6141810"/>
            <a:ext cx="2645228" cy="566835"/>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2264" y="6080110"/>
            <a:ext cx="1918607" cy="702746"/>
          </a:xfrm>
          <a:prstGeom prst="rect">
            <a:avLst/>
          </a:prstGeom>
        </p:spPr>
      </p:pic>
      <p:cxnSp>
        <p:nvCxnSpPr>
          <p:cNvPr id="12" name="Straight Connector 11"/>
          <p:cNvCxnSpPr/>
          <p:nvPr/>
        </p:nvCxnSpPr>
        <p:spPr>
          <a:xfrm>
            <a:off x="258536" y="5959929"/>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78317" y="6240561"/>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2803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4746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4746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6" y="6141810"/>
            <a:ext cx="2645228" cy="56683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2264" y="6080110"/>
            <a:ext cx="1918607" cy="702746"/>
          </a:xfrm>
          <a:prstGeom prst="rect">
            <a:avLst/>
          </a:prstGeom>
        </p:spPr>
      </p:pic>
      <p:cxnSp>
        <p:nvCxnSpPr>
          <p:cNvPr id="9" name="Straight Connector 8"/>
          <p:cNvCxnSpPr/>
          <p:nvPr/>
        </p:nvCxnSpPr>
        <p:spPr>
          <a:xfrm>
            <a:off x="258536" y="5959929"/>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78317" y="6240561"/>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8586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11"/>
          <p:cNvSpPr/>
          <p:nvPr/>
        </p:nvSpPr>
        <p:spPr>
          <a:xfrm>
            <a:off x="3443685" y="7303468"/>
            <a:ext cx="5242035" cy="573577"/>
          </a:xfrm>
          <a:prstGeom prst="rect">
            <a:avLst/>
          </a:prstGeom>
          <a:noFill/>
          <a:ln w="3175">
            <a:solidFill>
              <a:srgbClr val="003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46083" y="1182979"/>
            <a:ext cx="10515600" cy="1325563"/>
          </a:xfrm>
        </p:spPr>
        <p:txBody>
          <a:bodyPr/>
          <a:lstStyle>
            <a:lvl1pPr>
              <a:defRPr>
                <a:solidFill>
                  <a:schemeClr val="accent1">
                    <a:lumMod val="50000"/>
                  </a:schemeClr>
                </a:solidFill>
              </a:defRPr>
            </a:lvl1pPr>
          </a:lstStyle>
          <a:p>
            <a:r>
              <a:rPr lang="en-US" dirty="0"/>
              <a:t>Click to edit Master title style</a:t>
            </a:r>
          </a:p>
        </p:txBody>
      </p:sp>
      <p:sp>
        <p:nvSpPr>
          <p:cNvPr id="3" name="Content Placeholder 2"/>
          <p:cNvSpPr>
            <a:spLocks noGrp="1"/>
          </p:cNvSpPr>
          <p:nvPr>
            <p:ph idx="1"/>
          </p:nvPr>
        </p:nvSpPr>
        <p:spPr>
          <a:xfrm>
            <a:off x="846083" y="2643479"/>
            <a:ext cx="10515600" cy="40141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536" y="218325"/>
            <a:ext cx="2645228" cy="56683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9414" y="156625"/>
            <a:ext cx="1918607" cy="702746"/>
          </a:xfrm>
          <a:prstGeom prst="rect">
            <a:avLst/>
          </a:prstGeom>
        </p:spPr>
      </p:pic>
      <p:cxnSp>
        <p:nvCxnSpPr>
          <p:cNvPr id="9" name="Straight Connector 8"/>
          <p:cNvCxnSpPr/>
          <p:nvPr/>
        </p:nvCxnSpPr>
        <p:spPr>
          <a:xfrm>
            <a:off x="315686" y="970142"/>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49918" y="317076"/>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55837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2437" y="117080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792437" y="405053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6" y="178010"/>
            <a:ext cx="2645228" cy="56683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2264" y="116310"/>
            <a:ext cx="1918607" cy="702746"/>
          </a:xfrm>
          <a:prstGeom prst="rect">
            <a:avLst/>
          </a:prstGeom>
        </p:spPr>
      </p:pic>
      <p:cxnSp>
        <p:nvCxnSpPr>
          <p:cNvPr id="9" name="Straight Connector 8"/>
          <p:cNvCxnSpPr/>
          <p:nvPr/>
        </p:nvCxnSpPr>
        <p:spPr>
          <a:xfrm>
            <a:off x="258536" y="957826"/>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996558" y="276761"/>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96732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0141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0141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6" y="6141810"/>
            <a:ext cx="2645228" cy="566835"/>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2264" y="6080110"/>
            <a:ext cx="1918607" cy="702746"/>
          </a:xfrm>
          <a:prstGeom prst="rect">
            <a:avLst/>
          </a:prstGeom>
        </p:spPr>
      </p:pic>
      <p:cxnSp>
        <p:nvCxnSpPr>
          <p:cNvPr id="10" name="Straight Connector 9"/>
          <p:cNvCxnSpPr/>
          <p:nvPr/>
        </p:nvCxnSpPr>
        <p:spPr>
          <a:xfrm>
            <a:off x="258536" y="5959929"/>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78317" y="6240561"/>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5941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3346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3346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6" y="6141810"/>
            <a:ext cx="2645228" cy="566835"/>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2264" y="6080110"/>
            <a:ext cx="1918607" cy="702746"/>
          </a:xfrm>
          <a:prstGeom prst="rect">
            <a:avLst/>
          </a:prstGeom>
        </p:spPr>
      </p:pic>
      <p:cxnSp>
        <p:nvCxnSpPr>
          <p:cNvPr id="12" name="Straight Connector 11"/>
          <p:cNvCxnSpPr/>
          <p:nvPr/>
        </p:nvCxnSpPr>
        <p:spPr>
          <a:xfrm>
            <a:off x="258536" y="5959929"/>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78317" y="6240561"/>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932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6" y="6141810"/>
            <a:ext cx="2645228" cy="56683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2264" y="6080110"/>
            <a:ext cx="1918607" cy="702746"/>
          </a:xfrm>
          <a:prstGeom prst="rect">
            <a:avLst/>
          </a:prstGeom>
        </p:spPr>
      </p:pic>
      <p:cxnSp>
        <p:nvCxnSpPr>
          <p:cNvPr id="8" name="Straight Connector 7"/>
          <p:cNvCxnSpPr/>
          <p:nvPr/>
        </p:nvCxnSpPr>
        <p:spPr>
          <a:xfrm>
            <a:off x="258536" y="5959929"/>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78317" y="6240561"/>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8646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6" y="6141810"/>
            <a:ext cx="2645228" cy="56683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2264" y="6080110"/>
            <a:ext cx="1918607" cy="702746"/>
          </a:xfrm>
          <a:prstGeom prst="rect">
            <a:avLst/>
          </a:prstGeom>
        </p:spPr>
      </p:pic>
      <p:cxnSp>
        <p:nvCxnSpPr>
          <p:cNvPr id="7" name="Straight Connector 6"/>
          <p:cNvCxnSpPr/>
          <p:nvPr/>
        </p:nvCxnSpPr>
        <p:spPr>
          <a:xfrm>
            <a:off x="258536" y="5959929"/>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78317" y="6240561"/>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2619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6" y="6141810"/>
            <a:ext cx="2645228" cy="566835"/>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2264" y="6080110"/>
            <a:ext cx="1918607" cy="702746"/>
          </a:xfrm>
          <a:prstGeom prst="rect">
            <a:avLst/>
          </a:prstGeom>
        </p:spPr>
      </p:pic>
      <p:cxnSp>
        <p:nvCxnSpPr>
          <p:cNvPr id="10" name="Straight Connector 9"/>
          <p:cNvCxnSpPr/>
          <p:nvPr/>
        </p:nvCxnSpPr>
        <p:spPr>
          <a:xfrm>
            <a:off x="258536" y="5959929"/>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78317" y="6240561"/>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9146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6" y="6141810"/>
            <a:ext cx="2645228" cy="566835"/>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2264" y="6080110"/>
            <a:ext cx="1918607" cy="702746"/>
          </a:xfrm>
          <a:prstGeom prst="rect">
            <a:avLst/>
          </a:prstGeom>
        </p:spPr>
      </p:pic>
      <p:cxnSp>
        <p:nvCxnSpPr>
          <p:cNvPr id="10" name="Straight Connector 9"/>
          <p:cNvCxnSpPr/>
          <p:nvPr/>
        </p:nvCxnSpPr>
        <p:spPr>
          <a:xfrm>
            <a:off x="258536" y="5959929"/>
            <a:ext cx="1161233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78317" y="6240561"/>
            <a:ext cx="5202621" cy="369332"/>
          </a:xfrm>
          <a:prstGeom prst="rect">
            <a:avLst/>
          </a:prstGeom>
          <a:noFill/>
        </p:spPr>
        <p:txBody>
          <a:bodyPr wrap="square" rtlCol="0">
            <a:spAutoFit/>
          </a:bodyPr>
          <a:lstStyle/>
          <a:p>
            <a:r>
              <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State and Local Government Finance</a:t>
            </a:r>
            <a:r>
              <a:rPr lang="en-US" baseline="0"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rPr>
              <a:t> Division</a:t>
            </a:r>
            <a:endParaRPr lang="en-US" dirty="0">
              <a:solidFill>
                <a:srgbClr val="003D73"/>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39815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0141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6894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cleg.gov/Sessions/2021/Bills/Senate/PDF/S265v6.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lg-document-portal.powerappsportals.us/other/preaudit-system-certification/" TargetMode="External"/><Relationship Id="rId2" Type="http://schemas.openxmlformats.org/officeDocument/2006/relationships/hyperlink" Target="https://lgcportal.nctreasurer.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pjames@nclm.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ogos.nctreasurer.com/Reporting/Report/External?applicationCode=FinRpts" TargetMode="External"/><Relationship Id="rId2" Type="http://schemas.openxmlformats.org/officeDocument/2006/relationships/hyperlink" Target="https://www.nctreasurer.com/state-and-local-government-finance-division/local-government-commission/memo-docu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ncacc.org/opioidsettlemen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ncopioidsettlement.org/" TargetMode="External"/><Relationship Id="rId2" Type="http://schemas.openxmlformats.org/officeDocument/2006/relationships/hyperlink" Target="https://www.nctreasurer.com/documents/files/slgfdlgc/opioid-settlement-funds-auditing-and-compliance-reporting/download" TargetMode="External"/><Relationship Id="rId1" Type="http://schemas.openxmlformats.org/officeDocument/2006/relationships/slideLayout" Target="../slideLayouts/slideLayout2.xml"/><Relationship Id="rId4" Type="http://schemas.openxmlformats.org/officeDocument/2006/relationships/hyperlink" Target="https://www.ncacc.org/services-for-counties/disaster-preparedness-and-recovery/opioid-litigation-settleme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susan.mccullen@nctreasurer.com" TargetMode="External"/><Relationship Id="rId2" Type="http://schemas.openxmlformats.org/officeDocument/2006/relationships/hyperlink" Target="mailto:Sharon.Edmundson@nctreasurer.com" TargetMode="External"/><Relationship Id="rId1" Type="http://schemas.openxmlformats.org/officeDocument/2006/relationships/slideLayout" Target="../slideLayouts/slideLayout2.xml"/><Relationship Id="rId5" Type="http://schemas.openxmlformats.org/officeDocument/2006/relationships/hyperlink" Target="mailto:slgfd@nctreasurer.com" TargetMode="External"/><Relationship Id="rId4" Type="http://schemas.openxmlformats.org/officeDocument/2006/relationships/hyperlink" Target="mailto:Kendra.Boyle@nctreasurer.com"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nctreasurer.com/divisions/state-and-local-government-finance" TargetMode="External"/><Relationship Id="rId2" Type="http://schemas.openxmlformats.org/officeDocument/2006/relationships/hyperlink" Target="https://13f690-4d0e.icpage.net/slg-blo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nctreasurer.com/divisions/state-and-local-government-fina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cleg.gov/Sessions/2021/Bills/Senate/PDF/S265v6.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cleg.gov/Sessions/2021/Bills/Senate/PDF/S265v6.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treasurer.com/media/4098/download" TargetMode="External"/><Relationship Id="rId2" Type="http://schemas.openxmlformats.org/officeDocument/2006/relationships/hyperlink" Target="https://www.ncleg.gov/Sessions/2021/Bills/Senate/PDF/S265v6.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www.sog.unc.edu/publications/bulletins/impending-changes-bonding-requirements-finance-officers-prepare-now-january-1-2023-and-beyond__;!!HYmSToo!eM-_UAggp4y0AK3t4Fv63eR4O-cxFaqkJFvXwB27bswfHL5jiDlBHfbngzGj27_OrLqQzu9Ip5yNeojl2IXLAJ_ORnQNG9yTWWCNxs7Ct6c$" TargetMode="External"/><Relationship Id="rId2" Type="http://schemas.openxmlformats.org/officeDocument/2006/relationships/hyperlink" Target="https://www.ncleg.gov/Sessions/2021/Bills/Senate/PDF/S265v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anose="020B0604020202020204" pitchFamily="34" charset="0"/>
                <a:cs typeface="Arial" panose="020B0604020202020204" pitchFamily="34" charset="0"/>
              </a:rPr>
              <a:t>LGC UPDATE</a:t>
            </a:r>
          </a:p>
        </p:txBody>
      </p:sp>
      <p:sp>
        <p:nvSpPr>
          <p:cNvPr id="3" name="Subtitle 2"/>
          <p:cNvSpPr>
            <a:spLocks noGrp="1"/>
          </p:cNvSpPr>
          <p:nvPr>
            <p:ph type="subTitle" idx="1"/>
          </p:nvPr>
        </p:nvSpPr>
        <p:spPr/>
        <p:txBody>
          <a:bodyPr>
            <a:noAutofit/>
          </a:bodyPr>
          <a:lstStyle/>
          <a:p>
            <a:r>
              <a:rPr lang="en-US" sz="3200" dirty="0">
                <a:latin typeface="Arial" panose="020B0604020202020204" pitchFamily="34" charset="0"/>
                <a:cs typeface="Arial" panose="020B0604020202020204" pitchFamily="34" charset="0"/>
              </a:rPr>
              <a:t>NCLGIA </a:t>
            </a:r>
          </a:p>
          <a:p>
            <a:r>
              <a:rPr lang="en-US" sz="3200" dirty="0">
                <a:latin typeface="Arial" panose="020B0604020202020204" pitchFamily="34" charset="0"/>
                <a:cs typeface="Arial" panose="020B0604020202020204" pitchFamily="34" charset="0"/>
              </a:rPr>
              <a:t>February 2023</a:t>
            </a:r>
            <a:endParaRPr lang="en-US" sz="20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Kendra Boyle</a:t>
            </a:r>
          </a:p>
        </p:txBody>
      </p:sp>
    </p:spTree>
    <p:extLst>
      <p:ext uri="{BB962C8B-B14F-4D97-AF65-F5344CB8AC3E}">
        <p14:creationId xmlns:p14="http://schemas.microsoft.com/office/powerpoint/2010/main" val="2280912734"/>
      </p:ext>
    </p:extLst>
  </p:cSld>
  <p:clrMapOvr>
    <a:masterClrMapping/>
  </p:clrMapOvr>
  <mc:AlternateContent xmlns:mc="http://schemas.openxmlformats.org/markup-compatibility/2006" xmlns:p14="http://schemas.microsoft.com/office/powerpoint/2010/main">
    <mc:Choice Requires="p14">
      <p:transition spd="slow" p14:dur="2000" advTm="50424"/>
    </mc:Choice>
    <mc:Fallback xmlns="">
      <p:transition spd="slow" advTm="5042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38824-1F28-4D53-AEB9-E91A9F71C9BB}"/>
              </a:ext>
            </a:extLst>
          </p:cNvPr>
          <p:cNvSpPr>
            <a:spLocks noGrp="1"/>
          </p:cNvSpPr>
          <p:nvPr>
            <p:ph type="title"/>
          </p:nvPr>
        </p:nvSpPr>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Recent Legislation Impacting Local Finance</a:t>
            </a:r>
            <a:endParaRPr lang="en-US" dirty="0"/>
          </a:p>
        </p:txBody>
      </p:sp>
      <p:sp>
        <p:nvSpPr>
          <p:cNvPr id="3" name="Content Placeholder 2">
            <a:extLst>
              <a:ext uri="{FF2B5EF4-FFF2-40B4-BE49-F238E27FC236}">
                <a16:creationId xmlns:a16="http://schemas.microsoft.com/office/drawing/2014/main" id="{E0451A73-A224-424F-8055-791335C3F319}"/>
              </a:ext>
            </a:extLst>
          </p:cNvPr>
          <p:cNvSpPr>
            <a:spLocks noGrp="1"/>
          </p:cNvSpPr>
          <p:nvPr>
            <p:ph idx="1"/>
          </p:nvPr>
        </p:nvSpPr>
        <p:spPr/>
        <p:txBody>
          <a:bodyPr/>
          <a:lstStyle/>
          <a:p>
            <a:pPr marL="0" indent="0">
              <a:buNone/>
            </a:pPr>
            <a:r>
              <a:rPr lang="en-US" sz="2800" dirty="0">
                <a:hlinkClick r:id="rId2"/>
              </a:rPr>
              <a:t>SL 2022-53 </a:t>
            </a:r>
            <a:r>
              <a:rPr lang="en-US" sz="2800" dirty="0"/>
              <a:t>(S265/Bond Info Transparency / </a:t>
            </a:r>
            <a:r>
              <a:rPr lang="en-US" sz="2800" dirty="0">
                <a:highlight>
                  <a:srgbClr val="FFFF00"/>
                </a:highlight>
              </a:rPr>
              <a:t>LGC Toolkit II</a:t>
            </a:r>
            <a:r>
              <a:rPr lang="en-US" sz="2800" dirty="0"/>
              <a:t>)</a:t>
            </a:r>
          </a:p>
          <a:p>
            <a:r>
              <a:rPr lang="en-US" sz="2800" dirty="0"/>
              <a:t>Persons unable to secure bonds cannot serve as finance officer or specific positions related to public funds and inventories  (modification to 159-29)</a:t>
            </a:r>
          </a:p>
          <a:p>
            <a:endParaRPr lang="en-US" dirty="0"/>
          </a:p>
        </p:txBody>
      </p:sp>
    </p:spTree>
    <p:extLst>
      <p:ext uri="{BB962C8B-B14F-4D97-AF65-F5344CB8AC3E}">
        <p14:creationId xmlns:p14="http://schemas.microsoft.com/office/powerpoint/2010/main" val="1731098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6A45D-AB66-4C44-8EB9-A03CFA361D0A}"/>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Certification and Use of Automated System for Pre-Audit</a:t>
            </a:r>
          </a:p>
        </p:txBody>
      </p:sp>
      <p:sp>
        <p:nvSpPr>
          <p:cNvPr id="3" name="Content Placeholder 2">
            <a:extLst>
              <a:ext uri="{FF2B5EF4-FFF2-40B4-BE49-F238E27FC236}">
                <a16:creationId xmlns:a16="http://schemas.microsoft.com/office/drawing/2014/main" id="{EBD4CCA2-A8FB-421A-81B2-70A39AEA6781}"/>
              </a:ext>
            </a:extLst>
          </p:cNvPr>
          <p:cNvSpPr>
            <a:spLocks noGrp="1"/>
          </p:cNvSpPr>
          <p:nvPr>
            <p:ph idx="1"/>
          </p:nvPr>
        </p:nvSpPr>
        <p:spPr/>
        <p:txBody>
          <a:bodyPr/>
          <a:lstStyle/>
          <a:p>
            <a:r>
              <a:rPr lang="en-US" dirty="0"/>
              <a:t>Certifications due 30 days after start of every fiscal year.  </a:t>
            </a:r>
          </a:p>
          <a:p>
            <a:r>
              <a:rPr lang="en-US" dirty="0"/>
              <a:t>Go to LGC File Transfer Portal at </a:t>
            </a:r>
            <a:r>
              <a:rPr lang="en-US" dirty="0">
                <a:hlinkClick r:id="rId2"/>
              </a:rPr>
              <a:t>https://lgcportal.nctreasurer.com/,</a:t>
            </a:r>
            <a:r>
              <a:rPr lang="en-US" dirty="0"/>
              <a:t> then select “Other” and “Pre-Audit System Certification.”</a:t>
            </a:r>
          </a:p>
          <a:p>
            <a:r>
              <a:rPr lang="en-US" dirty="0"/>
              <a:t>Some of you are getting questions from vendors about lack of pre-audit certificate on transactions.  We have made the certifications accessible on our website so vendors can verify at </a:t>
            </a:r>
            <a:r>
              <a:rPr lang="en-US" dirty="0">
                <a:hlinkClick r:id="rId3"/>
              </a:rPr>
              <a:t>Pre-audit Certification/</a:t>
            </a:r>
            <a:r>
              <a:rPr lang="en-US" dirty="0"/>
              <a:t> </a:t>
            </a:r>
          </a:p>
        </p:txBody>
      </p:sp>
    </p:spTree>
    <p:extLst>
      <p:ext uri="{BB962C8B-B14F-4D97-AF65-F5344CB8AC3E}">
        <p14:creationId xmlns:p14="http://schemas.microsoft.com/office/powerpoint/2010/main" val="308612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41736-5EE2-42A9-A768-27B4B1FDF3F0}"/>
              </a:ext>
            </a:extLst>
          </p:cNvPr>
          <p:cNvSpPr>
            <a:spLocks noGrp="1"/>
          </p:cNvSpPr>
          <p:nvPr>
            <p:ph type="title"/>
          </p:nvPr>
        </p:nvSpPr>
        <p:spPr>
          <a:xfrm>
            <a:off x="838200" y="1209874"/>
            <a:ext cx="10515600" cy="789256"/>
          </a:xfrm>
        </p:spPr>
        <p:txBody>
          <a:bodyPr>
            <a:normAutofit/>
          </a:bodyPr>
          <a:lstStyle/>
          <a:p>
            <a:r>
              <a:rPr lang="en-US" sz="4000" dirty="0">
                <a:latin typeface="Arial" panose="020B0604020202020204" pitchFamily="34" charset="0"/>
                <a:cs typeface="Arial" panose="020B0604020202020204" pitchFamily="34" charset="0"/>
              </a:rPr>
              <a:t>Audit Review Update:</a:t>
            </a:r>
          </a:p>
        </p:txBody>
      </p:sp>
      <p:sp>
        <p:nvSpPr>
          <p:cNvPr id="3" name="Content Placeholder 2">
            <a:extLst>
              <a:ext uri="{FF2B5EF4-FFF2-40B4-BE49-F238E27FC236}">
                <a16:creationId xmlns:a16="http://schemas.microsoft.com/office/drawing/2014/main" id="{07EB9398-B278-413B-AFCF-8F4B4BB620A3}"/>
              </a:ext>
            </a:extLst>
          </p:cNvPr>
          <p:cNvSpPr>
            <a:spLocks noGrp="1"/>
          </p:cNvSpPr>
          <p:nvPr>
            <p:ph idx="1"/>
          </p:nvPr>
        </p:nvSpPr>
        <p:spPr>
          <a:xfrm>
            <a:off x="838200" y="1999130"/>
            <a:ext cx="10515600" cy="4658473"/>
          </a:xfrm>
        </p:spPr>
        <p:txBody>
          <a:bodyPr>
            <a:normAutofit lnSpcReduction="10000"/>
          </a:bodyPr>
          <a:lstStyle/>
          <a:p>
            <a:r>
              <a:rPr lang="en-US" dirty="0"/>
              <a:t>As of January 30, 2023, we had received 755 of 1,100 audits for our review vs. 820 as of January 30, 2022.  </a:t>
            </a:r>
          </a:p>
          <a:p>
            <a:endParaRPr lang="en-US" dirty="0"/>
          </a:p>
          <a:p>
            <a:r>
              <a:rPr lang="en-US" dirty="0"/>
              <a:t>We are lagging about 8% behind last year’s number of submitted audits</a:t>
            </a:r>
          </a:p>
          <a:p>
            <a:pPr marL="0" indent="0">
              <a:buNone/>
            </a:pPr>
            <a:endParaRPr lang="en-US" dirty="0"/>
          </a:p>
          <a:p>
            <a:r>
              <a:rPr lang="en-US" dirty="0"/>
              <a:t>76 units lost their auditors between 2021 and 2022 when </a:t>
            </a:r>
            <a:r>
              <a:rPr lang="en-US" b="1" dirty="0"/>
              <a:t>nine</a:t>
            </a:r>
            <a:r>
              <a:rPr lang="en-US" dirty="0"/>
              <a:t> CPA firms got out of the governmental auditing business in NC. </a:t>
            </a:r>
          </a:p>
          <a:p>
            <a:pPr marL="0" indent="0">
              <a:buNone/>
            </a:pPr>
            <a:endParaRPr lang="en-US" dirty="0"/>
          </a:p>
          <a:p>
            <a:r>
              <a:rPr lang="en-US" dirty="0"/>
              <a:t>We anticipated increased delays in 2022 audits.  </a:t>
            </a:r>
          </a:p>
          <a:p>
            <a:endParaRPr lang="en-US" dirty="0"/>
          </a:p>
        </p:txBody>
      </p:sp>
    </p:spTree>
    <p:extLst>
      <p:ext uri="{BB962C8B-B14F-4D97-AF65-F5344CB8AC3E}">
        <p14:creationId xmlns:p14="http://schemas.microsoft.com/office/powerpoint/2010/main" val="1460123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02F49-6FBE-4A90-9F02-17E195CE5BCD}"/>
              </a:ext>
            </a:extLst>
          </p:cNvPr>
          <p:cNvSpPr>
            <a:spLocks noGrp="1"/>
          </p:cNvSpPr>
          <p:nvPr>
            <p:ph type="title"/>
          </p:nvPr>
        </p:nvSpPr>
        <p:spPr>
          <a:xfrm>
            <a:off x="846083" y="1182979"/>
            <a:ext cx="10515600" cy="668681"/>
          </a:xfrm>
        </p:spPr>
        <p:txBody>
          <a:bodyPr>
            <a:normAutofit/>
          </a:bodyPr>
          <a:lstStyle/>
          <a:p>
            <a:r>
              <a:rPr lang="en-US" sz="4000" b="1" dirty="0"/>
              <a:t>Municipal Accounting Services (MAS) Program:</a:t>
            </a:r>
          </a:p>
        </p:txBody>
      </p:sp>
      <p:sp>
        <p:nvSpPr>
          <p:cNvPr id="3" name="Content Placeholder 2">
            <a:extLst>
              <a:ext uri="{FF2B5EF4-FFF2-40B4-BE49-F238E27FC236}">
                <a16:creationId xmlns:a16="http://schemas.microsoft.com/office/drawing/2014/main" id="{9B54D95E-2D21-4FD7-A222-73A1924EBCBE}"/>
              </a:ext>
            </a:extLst>
          </p:cNvPr>
          <p:cNvSpPr>
            <a:spLocks noGrp="1"/>
          </p:cNvSpPr>
          <p:nvPr>
            <p:ph idx="1"/>
          </p:nvPr>
        </p:nvSpPr>
        <p:spPr>
          <a:xfrm>
            <a:off x="846083" y="1920240"/>
            <a:ext cx="10515600" cy="4737363"/>
          </a:xfrm>
        </p:spPr>
        <p:txBody>
          <a:bodyPr>
            <a:normAutofit fontScale="85000" lnSpcReduction="20000"/>
          </a:bodyPr>
          <a:lstStyle/>
          <a:p>
            <a:r>
              <a:rPr lang="en-US" dirty="0"/>
              <a:t>Major Components of MAS:</a:t>
            </a:r>
          </a:p>
          <a:p>
            <a:pPr lvl="1">
              <a:buFont typeface="Wingdings" panose="05000000000000000000" pitchFamily="2" charset="2"/>
              <a:buChar char="ü"/>
            </a:pPr>
            <a:r>
              <a:rPr lang="en-US" dirty="0"/>
              <a:t> Identification of Municipalities in need</a:t>
            </a:r>
          </a:p>
          <a:p>
            <a:pPr lvl="2"/>
            <a:r>
              <a:rPr lang="en-US" dirty="0"/>
              <a:t>Focus area: Municipalities on the UAL and others mainly &lt; 2,500 population </a:t>
            </a:r>
          </a:p>
          <a:p>
            <a:pPr lvl="2"/>
            <a:r>
              <a:rPr lang="en-US" dirty="0"/>
              <a:t>Limited to 60-70 units at first</a:t>
            </a:r>
          </a:p>
          <a:p>
            <a:pPr lvl="2"/>
            <a:endParaRPr lang="en-US" dirty="0"/>
          </a:p>
          <a:p>
            <a:pPr lvl="1">
              <a:buFont typeface="Wingdings" panose="05000000000000000000" pitchFamily="2" charset="2"/>
              <a:buChar char="ü"/>
            </a:pPr>
            <a:r>
              <a:rPr lang="en-US" dirty="0"/>
              <a:t> Creation of a partnership of the League and a financial system vendor – done   </a:t>
            </a:r>
          </a:p>
          <a:p>
            <a:pPr marL="457200" lvl="1" indent="0">
              <a:buNone/>
            </a:pPr>
            <a:r>
              <a:rPr lang="en-US" dirty="0"/>
              <a:t>     through an RFP process</a:t>
            </a:r>
          </a:p>
          <a:p>
            <a:pPr lvl="2"/>
            <a:endParaRPr lang="en-US" dirty="0"/>
          </a:p>
          <a:p>
            <a:pPr lvl="1">
              <a:buFont typeface="Wingdings" panose="05000000000000000000" pitchFamily="2" charset="2"/>
              <a:buChar char="ü"/>
            </a:pPr>
            <a:r>
              <a:rPr lang="en-US" dirty="0"/>
              <a:t> Selection of a hosted financial accounting system to be implemented </a:t>
            </a:r>
          </a:p>
          <a:p>
            <a:pPr lvl="2"/>
            <a:r>
              <a:rPr lang="en-US" dirty="0"/>
              <a:t>Governmental software system that is intuitive to use</a:t>
            </a:r>
          </a:p>
          <a:p>
            <a:pPr lvl="2"/>
            <a:r>
              <a:rPr lang="en-US" dirty="0"/>
              <a:t>Using a standardized Chart of Accounts developed with LGC</a:t>
            </a:r>
          </a:p>
          <a:p>
            <a:pPr lvl="2"/>
            <a:endParaRPr lang="en-US" dirty="0"/>
          </a:p>
          <a:p>
            <a:pPr lvl="1">
              <a:buFont typeface="Wingdings" panose="05000000000000000000" pitchFamily="2" charset="2"/>
              <a:buChar char="ü"/>
            </a:pPr>
            <a:r>
              <a:rPr lang="en-US" dirty="0"/>
              <a:t> Creation of an Accounting Assistance Unit at the League with ‘View-Only’ access   </a:t>
            </a:r>
          </a:p>
          <a:p>
            <a:pPr marL="457200" lvl="1" indent="0">
              <a:buNone/>
            </a:pPr>
            <a:r>
              <a:rPr lang="en-US" dirty="0"/>
              <a:t>     into the implemented systems to assist and oversee accounting operations</a:t>
            </a:r>
          </a:p>
          <a:p>
            <a:pPr lvl="1"/>
            <a:endParaRPr lang="en-US" dirty="0"/>
          </a:p>
          <a:p>
            <a:pPr lvl="1">
              <a:buFont typeface="Wingdings" panose="05000000000000000000" pitchFamily="2" charset="2"/>
              <a:buChar char="ü"/>
            </a:pPr>
            <a:r>
              <a:rPr lang="en-US" dirty="0"/>
              <a:t> Financial part: The ARP Grant used to pay for implementation costs and certain </a:t>
            </a:r>
          </a:p>
          <a:p>
            <a:pPr marL="457200" lvl="1" indent="0">
              <a:buNone/>
            </a:pPr>
            <a:r>
              <a:rPr lang="en-US" dirty="0"/>
              <a:t>    related costs</a:t>
            </a:r>
          </a:p>
          <a:p>
            <a:endParaRPr lang="en-US" dirty="0"/>
          </a:p>
        </p:txBody>
      </p:sp>
    </p:spTree>
    <p:extLst>
      <p:ext uri="{BB962C8B-B14F-4D97-AF65-F5344CB8AC3E}">
        <p14:creationId xmlns:p14="http://schemas.microsoft.com/office/powerpoint/2010/main" val="2162398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5CD5-BBAB-4AEB-9719-083DE5E2BD46}"/>
              </a:ext>
            </a:extLst>
          </p:cNvPr>
          <p:cNvSpPr>
            <a:spLocks noGrp="1"/>
          </p:cNvSpPr>
          <p:nvPr>
            <p:ph type="title"/>
          </p:nvPr>
        </p:nvSpPr>
        <p:spPr>
          <a:xfrm>
            <a:off x="846083" y="1182979"/>
            <a:ext cx="10515600" cy="851561"/>
          </a:xfrm>
        </p:spPr>
        <p:txBody>
          <a:bodyPr/>
          <a:lstStyle/>
          <a:p>
            <a:r>
              <a:rPr lang="en-US" dirty="0"/>
              <a:t>Current Status of MAS:</a:t>
            </a:r>
          </a:p>
        </p:txBody>
      </p:sp>
      <p:sp>
        <p:nvSpPr>
          <p:cNvPr id="3" name="Content Placeholder 2">
            <a:extLst>
              <a:ext uri="{FF2B5EF4-FFF2-40B4-BE49-F238E27FC236}">
                <a16:creationId xmlns:a16="http://schemas.microsoft.com/office/drawing/2014/main" id="{B3BCD878-04BE-4CA4-89AC-A76F3394CFAA}"/>
              </a:ext>
            </a:extLst>
          </p:cNvPr>
          <p:cNvSpPr>
            <a:spLocks noGrp="1"/>
          </p:cNvSpPr>
          <p:nvPr>
            <p:ph idx="1"/>
          </p:nvPr>
        </p:nvSpPr>
        <p:spPr>
          <a:xfrm>
            <a:off x="846083" y="2133600"/>
            <a:ext cx="10515600" cy="4524003"/>
          </a:xfrm>
        </p:spPr>
        <p:txBody>
          <a:bodyPr>
            <a:normAutofit fontScale="70000" lnSpcReduction="20000"/>
          </a:bodyPr>
          <a:lstStyle/>
          <a:p>
            <a:r>
              <a:rPr lang="en-US" sz="2900" dirty="0"/>
              <a:t>RFP process was performed, and proposals were evaluated by a diverse and experienced evaluation committee</a:t>
            </a:r>
          </a:p>
          <a:p>
            <a:pPr lvl="1"/>
            <a:r>
              <a:rPr lang="en-US" sz="2900" dirty="0"/>
              <a:t>Round 2 vendors determined -- demos completed on 11/28 and 11/29</a:t>
            </a:r>
          </a:p>
          <a:p>
            <a:pPr lvl="1"/>
            <a:r>
              <a:rPr lang="en-US" sz="2900" dirty="0"/>
              <a:t>Software vendor has been selected – Black Mountain</a:t>
            </a:r>
          </a:p>
          <a:p>
            <a:pPr lvl="1"/>
            <a:endParaRPr lang="en-US" sz="2900" dirty="0"/>
          </a:p>
          <a:p>
            <a:r>
              <a:rPr lang="en-US" sz="2900" dirty="0"/>
              <a:t>Deputy MAS Director hired and started in January 2023</a:t>
            </a:r>
          </a:p>
          <a:p>
            <a:pPr marL="0" indent="0">
              <a:buNone/>
            </a:pPr>
            <a:endParaRPr lang="en-US" sz="2900" dirty="0"/>
          </a:p>
          <a:p>
            <a:r>
              <a:rPr lang="en-US" sz="2900" dirty="0"/>
              <a:t>One Supervisor of Accounting Operations has been hired with a start date in February and a second is being recruited</a:t>
            </a:r>
          </a:p>
          <a:p>
            <a:endParaRPr lang="en-US" sz="2900" dirty="0"/>
          </a:p>
          <a:p>
            <a:r>
              <a:rPr lang="en-US" sz="2900" dirty="0"/>
              <a:t>Financial/Accounting Specialist positions – the ‘front line of assistance’ to MAS municipalities -- will be hired as next step</a:t>
            </a:r>
          </a:p>
          <a:p>
            <a:endParaRPr lang="en-US" sz="2900" dirty="0"/>
          </a:p>
          <a:p>
            <a:r>
              <a:rPr lang="en-US" sz="2900" dirty="0"/>
              <a:t>Implementation efforts – starting with two units and expanding to others in early Summer</a:t>
            </a:r>
          </a:p>
          <a:p>
            <a:endParaRPr lang="en-US" dirty="0"/>
          </a:p>
        </p:txBody>
      </p:sp>
    </p:spTree>
    <p:extLst>
      <p:ext uri="{BB962C8B-B14F-4D97-AF65-F5344CB8AC3E}">
        <p14:creationId xmlns:p14="http://schemas.microsoft.com/office/powerpoint/2010/main" val="3499304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CE580-4970-43B0-977B-6441F3300AC0}"/>
              </a:ext>
            </a:extLst>
          </p:cNvPr>
          <p:cNvSpPr>
            <a:spLocks noGrp="1"/>
          </p:cNvSpPr>
          <p:nvPr>
            <p:ph type="title"/>
          </p:nvPr>
        </p:nvSpPr>
        <p:spPr>
          <a:xfrm>
            <a:off x="846083" y="1182979"/>
            <a:ext cx="10515600" cy="882041"/>
          </a:xfrm>
        </p:spPr>
        <p:txBody>
          <a:bodyPr/>
          <a:lstStyle/>
          <a:p>
            <a:r>
              <a:rPr lang="en-US" b="1" dirty="0"/>
              <a:t>NCLM/Municipal Accounting Services (MAS):</a:t>
            </a:r>
          </a:p>
        </p:txBody>
      </p:sp>
      <p:sp>
        <p:nvSpPr>
          <p:cNvPr id="3" name="Content Placeholder 2">
            <a:extLst>
              <a:ext uri="{FF2B5EF4-FFF2-40B4-BE49-F238E27FC236}">
                <a16:creationId xmlns:a16="http://schemas.microsoft.com/office/drawing/2014/main" id="{31EA295E-5CA2-4763-8807-7E7561BC6E00}"/>
              </a:ext>
            </a:extLst>
          </p:cNvPr>
          <p:cNvSpPr>
            <a:spLocks noGrp="1"/>
          </p:cNvSpPr>
          <p:nvPr>
            <p:ph idx="1"/>
          </p:nvPr>
        </p:nvSpPr>
        <p:spPr>
          <a:xfrm>
            <a:off x="846083" y="2156460"/>
            <a:ext cx="10515600" cy="4501143"/>
          </a:xfrm>
        </p:spPr>
        <p:txBody>
          <a:bodyPr>
            <a:normAutofit fontScale="92500"/>
          </a:bodyPr>
          <a:lstStyle/>
          <a:p>
            <a:pPr marL="0" indent="0">
              <a:buNone/>
            </a:pPr>
            <a:r>
              <a:rPr lang="en-US" altLang="en-US" sz="4400" b="1" dirty="0"/>
              <a:t>Goals</a:t>
            </a:r>
          </a:p>
          <a:p>
            <a:r>
              <a:rPr lang="en-US" altLang="en-US" dirty="0"/>
              <a:t>Improve technological and financial resilience for municipalities in MAS</a:t>
            </a:r>
          </a:p>
          <a:p>
            <a:endParaRPr lang="en-US" altLang="en-US" dirty="0"/>
          </a:p>
          <a:p>
            <a:r>
              <a:rPr lang="en-US" altLang="en-US" dirty="0"/>
              <a:t>Provide a regular accounting resource and best practices</a:t>
            </a:r>
          </a:p>
          <a:p>
            <a:endParaRPr lang="en-US" altLang="en-US" dirty="0"/>
          </a:p>
          <a:p>
            <a:r>
              <a:rPr lang="en-US" altLang="en-US" dirty="0"/>
              <a:t>Improve “year-end-readiness” of MAS municipalities – aim to have timely financial statements and audits</a:t>
            </a:r>
          </a:p>
          <a:p>
            <a:endParaRPr lang="en-US" altLang="en-US" dirty="0"/>
          </a:p>
          <a:p>
            <a:r>
              <a:rPr lang="en-US" altLang="en-US" dirty="0"/>
              <a:t>Create sustainable programs NCLM members need – “move the bar”</a:t>
            </a:r>
          </a:p>
          <a:p>
            <a:endParaRPr lang="en-US" dirty="0"/>
          </a:p>
        </p:txBody>
      </p:sp>
    </p:spTree>
    <p:extLst>
      <p:ext uri="{BB962C8B-B14F-4D97-AF65-F5344CB8AC3E}">
        <p14:creationId xmlns:p14="http://schemas.microsoft.com/office/powerpoint/2010/main" val="1166957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E7BC3-7EA1-462B-A702-1465D9D9C82E}"/>
              </a:ext>
            </a:extLst>
          </p:cNvPr>
          <p:cNvSpPr>
            <a:spLocks noGrp="1"/>
          </p:cNvSpPr>
          <p:nvPr>
            <p:ph type="title"/>
          </p:nvPr>
        </p:nvSpPr>
        <p:spPr>
          <a:xfrm>
            <a:off x="846083" y="1182979"/>
            <a:ext cx="10515600" cy="851561"/>
          </a:xfrm>
        </p:spPr>
        <p:txBody>
          <a:bodyPr/>
          <a:lstStyle/>
          <a:p>
            <a:r>
              <a:rPr lang="en-US" b="1" dirty="0"/>
              <a:t>UAL Units Interested in MAS?</a:t>
            </a:r>
          </a:p>
        </p:txBody>
      </p:sp>
      <p:sp>
        <p:nvSpPr>
          <p:cNvPr id="3" name="Content Placeholder 2">
            <a:extLst>
              <a:ext uri="{FF2B5EF4-FFF2-40B4-BE49-F238E27FC236}">
                <a16:creationId xmlns:a16="http://schemas.microsoft.com/office/drawing/2014/main" id="{E6140702-0F30-4B5C-B63D-64437C5DCDE6}"/>
              </a:ext>
            </a:extLst>
          </p:cNvPr>
          <p:cNvSpPr>
            <a:spLocks noGrp="1"/>
          </p:cNvSpPr>
          <p:nvPr>
            <p:ph idx="1"/>
          </p:nvPr>
        </p:nvSpPr>
        <p:spPr>
          <a:xfrm>
            <a:off x="846083" y="2186940"/>
            <a:ext cx="10515600" cy="4470663"/>
          </a:xfrm>
        </p:spPr>
        <p:txBody>
          <a:bodyPr/>
          <a:lstStyle/>
          <a:p>
            <a:pPr marL="0" indent="0">
              <a:buNone/>
            </a:pPr>
            <a:r>
              <a:rPr lang="en-US" dirty="0"/>
              <a:t>Contact:</a:t>
            </a:r>
          </a:p>
          <a:p>
            <a:pPr marL="0" indent="0">
              <a:buNone/>
            </a:pPr>
            <a:endParaRPr lang="en-US" dirty="0"/>
          </a:p>
          <a:p>
            <a:pPr marL="0" indent="0">
              <a:buNone/>
            </a:pPr>
            <a:r>
              <a:rPr lang="en-US" dirty="0"/>
              <a:t>Perry James, Senior Consultant – MAS</a:t>
            </a:r>
          </a:p>
          <a:p>
            <a:pPr marL="0" indent="0">
              <a:buNone/>
            </a:pPr>
            <a:r>
              <a:rPr lang="en-US" dirty="0">
                <a:hlinkClick r:id="rId2"/>
              </a:rPr>
              <a:t>pjames@nclm.org</a:t>
            </a:r>
            <a:endParaRPr lang="en-US" dirty="0"/>
          </a:p>
          <a:p>
            <a:pPr marL="0" indent="0">
              <a:buNone/>
            </a:pPr>
            <a:endParaRPr lang="en-US" dirty="0"/>
          </a:p>
        </p:txBody>
      </p:sp>
    </p:spTree>
    <p:extLst>
      <p:ext uri="{BB962C8B-B14F-4D97-AF65-F5344CB8AC3E}">
        <p14:creationId xmlns:p14="http://schemas.microsoft.com/office/powerpoint/2010/main" val="4271370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391D-B096-44B1-B4D6-5A3DD2F180BD}"/>
              </a:ext>
            </a:extLst>
          </p:cNvPr>
          <p:cNvSpPr>
            <a:spLocks noGrp="1"/>
          </p:cNvSpPr>
          <p:nvPr>
            <p:ph type="title"/>
          </p:nvPr>
        </p:nvSpPr>
        <p:spPr>
          <a:xfrm>
            <a:off x="665747" y="1182980"/>
            <a:ext cx="10695936" cy="654530"/>
          </a:xfrm>
        </p:spPr>
        <p:txBody>
          <a:bodyPr>
            <a:normAutofit fontScale="90000"/>
          </a:bodyPr>
          <a:lstStyle/>
          <a:p>
            <a:r>
              <a:rPr lang="en-US" dirty="0">
                <a:latin typeface="Arial" panose="020B0604020202020204" pitchFamily="34" charset="0"/>
                <a:cs typeface="Arial" panose="020B0604020202020204" pitchFamily="34" charset="0"/>
              </a:rPr>
              <a:t>The Myth of 8% Fund Balance Available (FBA)</a:t>
            </a:r>
          </a:p>
        </p:txBody>
      </p:sp>
      <p:sp>
        <p:nvSpPr>
          <p:cNvPr id="3" name="Content Placeholder 2">
            <a:extLst>
              <a:ext uri="{FF2B5EF4-FFF2-40B4-BE49-F238E27FC236}">
                <a16:creationId xmlns:a16="http://schemas.microsoft.com/office/drawing/2014/main" id="{8902CD2F-ED36-4A11-96EF-3AB094113424}"/>
              </a:ext>
            </a:extLst>
          </p:cNvPr>
          <p:cNvSpPr>
            <a:spLocks noGrp="1"/>
          </p:cNvSpPr>
          <p:nvPr>
            <p:ph idx="1"/>
          </p:nvPr>
        </p:nvSpPr>
        <p:spPr>
          <a:xfrm>
            <a:off x="846083" y="2406316"/>
            <a:ext cx="10515600" cy="4251287"/>
          </a:xfrm>
        </p:spPr>
        <p:txBody>
          <a:bodyPr>
            <a:normAutofit/>
          </a:bodyPr>
          <a:lstStyle/>
          <a:p>
            <a:r>
              <a:rPr lang="en-US" dirty="0"/>
              <a:t>There is no NC statute or LGC policy that requires an 8% of FBA  </a:t>
            </a:r>
          </a:p>
          <a:p>
            <a:r>
              <a:rPr lang="en-US" dirty="0"/>
              <a:t>8% FBA is very likely inadequate for most property tax levying units</a:t>
            </a:r>
          </a:p>
          <a:p>
            <a:r>
              <a:rPr lang="en-US" dirty="0"/>
              <a:t>Instead, develop a brief fund balance policy for a fund balance that is consistent with that of your peers and meets your needs   </a:t>
            </a:r>
          </a:p>
          <a:p>
            <a:r>
              <a:rPr lang="en-US" dirty="0"/>
              <a:t>For fund balance data prior to 2021, see our </a:t>
            </a:r>
            <a:r>
              <a:rPr lang="en-US" dirty="0">
                <a:hlinkClick r:id="rId2"/>
              </a:rPr>
              <a:t>memo</a:t>
            </a:r>
            <a:r>
              <a:rPr lang="en-US" dirty="0"/>
              <a:t> webpage for annual Cash and Taxes Memo based on  peer groups based on expenditures    </a:t>
            </a:r>
          </a:p>
          <a:p>
            <a:r>
              <a:rPr lang="en-US" dirty="0"/>
              <a:t>2021 and future reports available </a:t>
            </a:r>
            <a:r>
              <a:rPr lang="en-US" dirty="0">
                <a:hlinkClick r:id="rId3"/>
              </a:rPr>
              <a:t>here</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055919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4A82-E31C-4CD0-93A9-BF0BC003DA7B}"/>
              </a:ext>
            </a:extLst>
          </p:cNvPr>
          <p:cNvSpPr>
            <a:spLocks noGrp="1"/>
          </p:cNvSpPr>
          <p:nvPr>
            <p:ph type="title"/>
          </p:nvPr>
        </p:nvSpPr>
        <p:spPr>
          <a:xfrm>
            <a:off x="846083" y="1182979"/>
            <a:ext cx="10515600" cy="701239"/>
          </a:xfrm>
        </p:spPr>
        <p:txBody>
          <a:bodyPr>
            <a:normAutofit/>
          </a:bodyPr>
          <a:lstStyle/>
          <a:p>
            <a:r>
              <a:rPr lang="en-US" sz="4000" dirty="0">
                <a:latin typeface="Arial" panose="020B0604020202020204" pitchFamily="34" charset="0"/>
                <a:cs typeface="Arial" panose="020B0604020202020204" pitchFamily="34" charset="0"/>
              </a:rPr>
              <a:t>Opioid Settlement Funds (OSF)</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DAD111-7870-48C3-9C87-EDB26FADEE49}"/>
              </a:ext>
            </a:extLst>
          </p:cNvPr>
          <p:cNvSpPr>
            <a:spLocks noGrp="1"/>
          </p:cNvSpPr>
          <p:nvPr>
            <p:ph idx="1"/>
          </p:nvPr>
        </p:nvSpPr>
        <p:spPr>
          <a:xfrm>
            <a:off x="846083" y="1884218"/>
            <a:ext cx="10515600" cy="4773385"/>
          </a:xfrm>
        </p:spPr>
        <p:txBody>
          <a:bodyPr>
            <a:noAutofit/>
          </a:bodyPr>
          <a:lstStyle/>
          <a:p>
            <a:r>
              <a:rPr lang="en-US" sz="2400" dirty="0">
                <a:solidFill>
                  <a:srgbClr val="003D73"/>
                </a:solidFill>
                <a:latin typeface="Arial" panose="020B0604020202020204" pitchFamily="34" charset="0"/>
                <a:cs typeface="Arial" panose="020B0604020202020204" pitchFamily="34" charset="0"/>
              </a:rPr>
              <a:t>OSF Funds </a:t>
            </a:r>
            <a:r>
              <a:rPr lang="en-US" sz="2400" b="0" i="0" u="none" strike="noStrike" baseline="0" dirty="0">
                <a:solidFill>
                  <a:srgbClr val="003D73"/>
                </a:solidFill>
                <a:latin typeface="Arial" panose="020B0604020202020204" pitchFamily="34" charset="0"/>
                <a:cs typeface="Arial" panose="020B0604020202020204" pitchFamily="34" charset="0"/>
              </a:rPr>
              <a:t>must be used to provide opioid-related expenditures, such as treatment, recovery, harm reduction and other life-saving programs and services incurred after the date the government signed the MOA.  </a:t>
            </a:r>
          </a:p>
          <a:p>
            <a:r>
              <a:rPr lang="en-US" sz="2400" dirty="0">
                <a:solidFill>
                  <a:srgbClr val="003D73"/>
                </a:solidFill>
                <a:latin typeface="Arial" panose="020B0604020202020204" pitchFamily="34" charset="0"/>
                <a:cs typeface="Arial" panose="020B0604020202020204" pitchFamily="34" charset="0"/>
              </a:rPr>
              <a:t>Any expenditures that are inconsistent with the MOA may be recovered by the Attorney General.  Budgets or resolutions for opioid expenditures that don’t comply with the MOA are required to be redone before the government can expend settlement funds.    </a:t>
            </a:r>
          </a:p>
          <a:p>
            <a:r>
              <a:rPr lang="en-US" sz="2400" dirty="0">
                <a:solidFill>
                  <a:srgbClr val="003D73"/>
                </a:solidFill>
                <a:latin typeface="Arial" panose="020B0604020202020204" pitchFamily="34" charset="0"/>
                <a:cs typeface="Arial" panose="020B0604020202020204" pitchFamily="34" charset="0"/>
              </a:rPr>
              <a:t>Template for resolutions are on NCACC website </a:t>
            </a:r>
            <a:r>
              <a:rPr lang="en-US" sz="2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HERE</a:t>
            </a:r>
            <a:r>
              <a:rPr lang="en-US" sz="2400" dirty="0">
                <a:solidFill>
                  <a:srgbClr val="003D73"/>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The LGC added a statutory change to NCGS 159-13.2 adding OSF Special Review fund as a new Section 159-13.2 (a)(3).  </a:t>
            </a:r>
          </a:p>
          <a:p>
            <a:r>
              <a:rPr lang="en-US" sz="2400" dirty="0">
                <a:latin typeface="Arial" panose="020B0604020202020204" pitchFamily="34" charset="0"/>
                <a:cs typeface="Arial" panose="020B0604020202020204" pitchFamily="34" charset="0"/>
              </a:rPr>
              <a:t>Use an interest earned allocation that is consistent with MOA.</a:t>
            </a:r>
          </a:p>
          <a:p>
            <a:endParaRPr lang="en-US" sz="2400" dirty="0"/>
          </a:p>
        </p:txBody>
      </p:sp>
    </p:spTree>
    <p:extLst>
      <p:ext uri="{BB962C8B-B14F-4D97-AF65-F5344CB8AC3E}">
        <p14:creationId xmlns:p14="http://schemas.microsoft.com/office/powerpoint/2010/main" val="467669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9E37-08C4-4534-97EE-327449543341}"/>
              </a:ext>
            </a:extLst>
          </p:cNvPr>
          <p:cNvSpPr>
            <a:spLocks noGrp="1"/>
          </p:cNvSpPr>
          <p:nvPr>
            <p:ph type="title"/>
          </p:nvPr>
        </p:nvSpPr>
        <p:spPr>
          <a:xfrm>
            <a:off x="880508" y="1182980"/>
            <a:ext cx="10515600" cy="724402"/>
          </a:xfrm>
        </p:spPr>
        <p:txBody>
          <a:bodyPr>
            <a:normAutofit/>
          </a:bodyPr>
          <a:lstStyle/>
          <a:p>
            <a:r>
              <a:rPr lang="en-US" sz="4000" dirty="0">
                <a:latin typeface="Arial" panose="020B0604020202020204" pitchFamily="34" charset="0"/>
                <a:cs typeface="Arial" panose="020B0604020202020204" pitchFamily="34" charset="0"/>
              </a:rPr>
              <a:t>Opioid Settlement Funds (OSF)</a:t>
            </a:r>
          </a:p>
        </p:txBody>
      </p:sp>
      <p:sp>
        <p:nvSpPr>
          <p:cNvPr id="3" name="Content Placeholder 2">
            <a:extLst>
              <a:ext uri="{FF2B5EF4-FFF2-40B4-BE49-F238E27FC236}">
                <a16:creationId xmlns:a16="http://schemas.microsoft.com/office/drawing/2014/main" id="{BFD74C2D-4760-4ECF-A307-FFC3DD5ED2BF}"/>
              </a:ext>
            </a:extLst>
          </p:cNvPr>
          <p:cNvSpPr>
            <a:spLocks noGrp="1"/>
          </p:cNvSpPr>
          <p:nvPr>
            <p:ph idx="1"/>
          </p:nvPr>
        </p:nvSpPr>
        <p:spPr>
          <a:xfrm>
            <a:off x="846083" y="1973580"/>
            <a:ext cx="10515600" cy="4684023"/>
          </a:xfrm>
        </p:spPr>
        <p:txBody>
          <a:bodyPr>
            <a:normAutofit fontScale="92500" lnSpcReduction="10000"/>
          </a:bodyPr>
          <a:lstStyle/>
          <a:p>
            <a:pPr>
              <a:lnSpc>
                <a:spcPct val="100000"/>
              </a:lnSpc>
            </a:pPr>
            <a:r>
              <a:rPr lang="en-US" sz="2800" dirty="0">
                <a:latin typeface="Arial" panose="020B0604020202020204" pitchFamily="34" charset="0"/>
                <a:cs typeface="Arial" panose="020B0604020202020204" pitchFamily="34" charset="0"/>
              </a:rPr>
              <a:t>Carolina County illustrative statements were updated in 2022 for the financial reporting required for OSF.</a:t>
            </a:r>
          </a:p>
          <a:p>
            <a:pPr lvl="1">
              <a:lnSpc>
                <a:spcPct val="100000"/>
              </a:lnSpc>
            </a:pPr>
            <a:r>
              <a:rPr lang="en-US" dirty="0">
                <a:latin typeface="Arial" panose="020B0604020202020204" pitchFamily="34" charset="0"/>
                <a:cs typeface="Arial" panose="020B0604020202020204" pitchFamily="34" charset="0"/>
              </a:rPr>
              <a:t>Use a multi-year fund Special Revenue Fund, moneys are unearned revenue until spent on qualifying expenditure(s) under resolution approved by DOJ.</a:t>
            </a:r>
            <a:endParaRPr lang="en-US" sz="1100" dirty="0">
              <a:latin typeface="Arial" panose="020B0604020202020204" pitchFamily="34" charset="0"/>
              <a:cs typeface="Arial" panose="020B0604020202020204" pitchFamily="34" charset="0"/>
            </a:endParaRPr>
          </a:p>
          <a:p>
            <a:pPr>
              <a:lnSpc>
                <a:spcPct val="100000"/>
              </a:lnSpc>
            </a:pPr>
            <a:r>
              <a:rPr lang="en-US" sz="2800" dirty="0">
                <a:latin typeface="Arial" panose="020B0604020202020204" pitchFamily="34" charset="0"/>
                <a:cs typeface="Arial" panose="020B0604020202020204" pitchFamily="34" charset="0"/>
              </a:rPr>
              <a:t>Expenditures of settlement funds will be subject to NC Local Government Budget and Fiscal Control Act and the State Single Audit. See Memo </a:t>
            </a:r>
            <a:r>
              <a:rPr lang="en-US" sz="2800" dirty="0">
                <a:latin typeface="Arial" panose="020B0604020202020204" pitchFamily="34" charset="0"/>
                <a:cs typeface="Arial" panose="020B0604020202020204" pitchFamily="34" charset="0"/>
                <a:hlinkClick r:id="rId2"/>
              </a:rPr>
              <a:t>2023-03</a:t>
            </a:r>
            <a:r>
              <a:rPr lang="en-US" sz="2800" dirty="0">
                <a:latin typeface="Arial" panose="020B0604020202020204" pitchFamily="34" charset="0"/>
                <a:cs typeface="Arial" panose="020B0604020202020204" pitchFamily="34" charset="0"/>
              </a:rPr>
              <a:t> for auditing and compliance guidance.   </a:t>
            </a:r>
          </a:p>
          <a:p>
            <a:pPr>
              <a:lnSpc>
                <a:spcPct val="100000"/>
              </a:lnSpc>
            </a:pPr>
            <a:r>
              <a:rPr lang="en-US" sz="2800" dirty="0">
                <a:latin typeface="Arial" panose="020B0604020202020204" pitchFamily="34" charset="0"/>
                <a:cs typeface="Arial" panose="020B0604020202020204" pitchFamily="34" charset="0"/>
              </a:rPr>
              <a:t>Reporting through NC Statewide Opioid Dashboard is completed   through the NC DOJ’s website on the </a:t>
            </a:r>
            <a:r>
              <a:rPr lang="en-US" sz="2800" b="1" dirty="0">
                <a:latin typeface="Arial" panose="020B0604020202020204" pitchFamily="34" charset="0"/>
                <a:cs typeface="Arial" panose="020B0604020202020204" pitchFamily="34" charset="0"/>
              </a:rPr>
              <a:t>C</a:t>
            </a:r>
            <a:r>
              <a:rPr lang="en-US" sz="2800" dirty="0">
                <a:latin typeface="Arial" panose="020B0604020202020204" pitchFamily="34" charset="0"/>
                <a:cs typeface="Arial" panose="020B0604020202020204" pitchFamily="34" charset="0"/>
              </a:rPr>
              <a:t>ommunity </a:t>
            </a:r>
            <a:r>
              <a:rPr lang="en-US" sz="2800" b="1" dirty="0">
                <a:latin typeface="Arial" panose="020B0604020202020204" pitchFamily="34" charset="0"/>
                <a:cs typeface="Arial" panose="020B0604020202020204" pitchFamily="34" charset="0"/>
              </a:rPr>
              <a:t>O</a:t>
            </a:r>
            <a:r>
              <a:rPr lang="en-US" sz="2800" dirty="0">
                <a:latin typeface="Arial" panose="020B0604020202020204" pitchFamily="34" charset="0"/>
                <a:cs typeface="Arial" panose="020B0604020202020204" pitchFamily="34" charset="0"/>
              </a:rPr>
              <a:t>pioid </a:t>
            </a:r>
            <a:r>
              <a:rPr lang="en-US" sz="2800" b="1" dirty="0">
                <a:latin typeface="Arial" panose="020B0604020202020204" pitchFamily="34" charset="0"/>
                <a:cs typeface="Arial" panose="020B0604020202020204" pitchFamily="34" charset="0"/>
              </a:rPr>
              <a:t>R</a:t>
            </a:r>
            <a:r>
              <a:rPr lang="en-US" sz="2800" dirty="0">
                <a:latin typeface="Arial" panose="020B0604020202020204" pitchFamily="34" charset="0"/>
                <a:cs typeface="Arial" panose="020B0604020202020204" pitchFamily="34" charset="0"/>
              </a:rPr>
              <a:t>esources Engine for North </a:t>
            </a:r>
            <a:r>
              <a:rPr lang="en-US" sz="2800" dirty="0">
                <a:solidFill>
                  <a:srgbClr val="003D73"/>
                </a:solidFill>
                <a:latin typeface="Arial" panose="020B0604020202020204" pitchFamily="34" charset="0"/>
                <a:cs typeface="Arial" panose="020B0604020202020204" pitchFamily="34" charset="0"/>
              </a:rPr>
              <a:t>Carolina </a:t>
            </a:r>
            <a:r>
              <a:rPr lang="en-US" sz="1800" dirty="0">
                <a:solidFill>
                  <a:srgbClr val="003D73"/>
                </a:solidFill>
                <a:effectLst/>
                <a:latin typeface="Calibri" panose="020F0502020204030204" pitchFamily="34" charset="0"/>
                <a:ea typeface="Calibri" panose="020F0502020204030204" pitchFamily="34" charset="0"/>
                <a:cs typeface="Calibri" panose="020F0502020204030204" pitchFamily="34" charset="0"/>
              </a:rPr>
              <a:t>(</a:t>
            </a:r>
            <a:r>
              <a:rPr lang="en-US" sz="2200" u="sng" dirty="0">
                <a:solidFill>
                  <a:srgbClr val="003D73"/>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CORE-NC</a:t>
            </a:r>
            <a:r>
              <a:rPr lang="en-US" sz="2200" dirty="0">
                <a:solidFill>
                  <a:srgbClr val="003D73"/>
                </a:solidFill>
                <a:effectLst/>
                <a:latin typeface="Arial" panose="020B0604020202020204" pitchFamily="34" charset="0"/>
                <a:ea typeface="Calibri" panose="020F0502020204030204" pitchFamily="34" charset="0"/>
                <a:cs typeface="Arial" panose="020B0604020202020204" pitchFamily="34" charset="0"/>
              </a:rPr>
              <a:t>).</a:t>
            </a:r>
          </a:p>
          <a:p>
            <a:endParaRPr lang="en-US" sz="900" dirty="0">
              <a:solidFill>
                <a:srgbClr val="0563C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endParaRPr>
          </a:p>
          <a:p>
            <a:r>
              <a:rPr lang="en-US" sz="2800" dirty="0">
                <a:solidFill>
                  <a:srgbClr val="003D73"/>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Complete information on the NCACC website is located here.</a:t>
            </a:r>
            <a:r>
              <a:rPr lang="en-US" sz="2800" dirty="0">
                <a:solidFill>
                  <a:srgbClr val="003D73"/>
                </a:solidFill>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189826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DA1BE-87C3-485B-98AA-F894257FBFD8}"/>
              </a:ext>
            </a:extLst>
          </p:cNvPr>
          <p:cNvSpPr>
            <a:spLocks noGrp="1"/>
          </p:cNvSpPr>
          <p:nvPr>
            <p:ph type="title"/>
          </p:nvPr>
        </p:nvSpPr>
        <p:spPr>
          <a:xfrm>
            <a:off x="846083" y="1027416"/>
            <a:ext cx="10515600" cy="719192"/>
          </a:xfrm>
        </p:spPr>
        <p:txBody>
          <a:bodyPr>
            <a:normAutofit/>
          </a:bodyPr>
          <a:lstStyle/>
          <a:p>
            <a:r>
              <a:rPr lang="en-US" sz="4000" b="1" dirty="0">
                <a:latin typeface="Arial" panose="020B0604020202020204" pitchFamily="34" charset="0"/>
                <a:cs typeface="Arial" panose="020B0604020202020204" pitchFamily="34" charset="0"/>
              </a:rPr>
              <a:t>Agenda</a:t>
            </a:r>
            <a:endParaRPr lang="en-US" sz="4000" b="1" dirty="0">
              <a:highlight>
                <a:srgbClr val="FFFF00"/>
              </a:highligh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924BABE-DBDC-4BC7-BB6B-54AFEC7DF579}"/>
              </a:ext>
            </a:extLst>
          </p:cNvPr>
          <p:cNvSpPr>
            <a:spLocks noGrp="1"/>
          </p:cNvSpPr>
          <p:nvPr>
            <p:ph idx="1"/>
          </p:nvPr>
        </p:nvSpPr>
        <p:spPr>
          <a:xfrm>
            <a:off x="775744" y="1746608"/>
            <a:ext cx="10515600" cy="4910996"/>
          </a:xfrm>
        </p:spPr>
        <p:txBody>
          <a:bodyPr>
            <a:normAutofit fontScale="77500" lnSpcReduction="20000"/>
          </a:bodyPr>
          <a:lstStyle/>
          <a:p>
            <a:pPr indent="0">
              <a:lnSpc>
                <a:spcPct val="100000"/>
              </a:lnSpc>
            </a:pPr>
            <a:r>
              <a:rPr lang="en-US" sz="3200" dirty="0">
                <a:cs typeface="Arial" panose="020B0604020202020204" pitchFamily="34" charset="0"/>
              </a:rPr>
              <a:t>Staff Update</a:t>
            </a:r>
          </a:p>
          <a:p>
            <a:pPr indent="0">
              <a:lnSpc>
                <a:spcPct val="100000"/>
              </a:lnSpc>
            </a:pPr>
            <a:r>
              <a:rPr lang="en-US" sz="3200" dirty="0">
                <a:cs typeface="Arial" panose="020B0604020202020204" pitchFamily="34" charset="0"/>
              </a:rPr>
              <a:t>Legislative Update</a:t>
            </a:r>
          </a:p>
          <a:p>
            <a:pPr lvl="1" indent="0">
              <a:lnSpc>
                <a:spcPct val="100000"/>
              </a:lnSpc>
            </a:pPr>
            <a:r>
              <a:rPr lang="en-US" sz="2800" dirty="0">
                <a:cs typeface="Arial" panose="020B0604020202020204" pitchFamily="34" charset="0"/>
              </a:rPr>
              <a:t>Accounting System Pre-Audit Certification</a:t>
            </a:r>
          </a:p>
          <a:p>
            <a:pPr lvl="1" indent="0">
              <a:lnSpc>
                <a:spcPct val="100000"/>
              </a:lnSpc>
            </a:pPr>
            <a:r>
              <a:rPr lang="en-US" sz="2800" dirty="0">
                <a:cs typeface="Arial" panose="020B0604020202020204" pitchFamily="34" charset="0"/>
              </a:rPr>
              <a:t>SL 2021-124</a:t>
            </a:r>
          </a:p>
          <a:p>
            <a:pPr lvl="1" indent="0">
              <a:lnSpc>
                <a:spcPct val="100000"/>
              </a:lnSpc>
            </a:pPr>
            <a:r>
              <a:rPr lang="en-US" sz="2800" dirty="0">
                <a:cs typeface="Arial" panose="020B0604020202020204" pitchFamily="34" charset="0"/>
              </a:rPr>
              <a:t>SL 2022-53</a:t>
            </a:r>
          </a:p>
          <a:p>
            <a:pPr indent="0">
              <a:lnSpc>
                <a:spcPct val="100000"/>
              </a:lnSpc>
            </a:pPr>
            <a:r>
              <a:rPr lang="en-US" sz="3200" dirty="0">
                <a:cs typeface="Arial" panose="020B0604020202020204" pitchFamily="34" charset="0"/>
              </a:rPr>
              <a:t>Audit Review Update</a:t>
            </a:r>
          </a:p>
          <a:p>
            <a:pPr indent="0">
              <a:lnSpc>
                <a:spcPct val="100000"/>
              </a:lnSpc>
            </a:pPr>
            <a:r>
              <a:rPr lang="en-US" sz="3200" dirty="0">
                <a:cs typeface="Arial" panose="020B0604020202020204" pitchFamily="34" charset="0"/>
              </a:rPr>
              <a:t>Municipal Accounting Services (MAS) Project/NCLM</a:t>
            </a:r>
          </a:p>
          <a:p>
            <a:pPr indent="0">
              <a:lnSpc>
                <a:spcPct val="100000"/>
              </a:lnSpc>
            </a:pPr>
            <a:r>
              <a:rPr lang="en-US" sz="3200" dirty="0">
                <a:cs typeface="Arial" panose="020B0604020202020204" pitchFamily="34" charset="0"/>
              </a:rPr>
              <a:t>Fund Balance Available Guidance: the Myth of the 8%</a:t>
            </a:r>
          </a:p>
          <a:p>
            <a:pPr indent="0">
              <a:lnSpc>
                <a:spcPct val="100000"/>
              </a:lnSpc>
            </a:pPr>
            <a:r>
              <a:rPr lang="en-US" sz="3200" dirty="0"/>
              <a:t>Opioid Funding Settlement</a:t>
            </a:r>
          </a:p>
          <a:p>
            <a:pPr indent="0">
              <a:lnSpc>
                <a:spcPct val="100000"/>
              </a:lnSpc>
            </a:pPr>
            <a:r>
              <a:rPr lang="en-US" sz="3200" dirty="0">
                <a:cs typeface="Arial" panose="020B0604020202020204" pitchFamily="34" charset="0"/>
              </a:rPr>
              <a:t>ARPA</a:t>
            </a:r>
          </a:p>
          <a:p>
            <a:pPr indent="0">
              <a:lnSpc>
                <a:spcPct val="100000"/>
              </a:lnSpc>
            </a:pPr>
            <a:r>
              <a:rPr lang="en-US" sz="3200" dirty="0"/>
              <a:t>GASB Statement No. 87 – Leases, GASB 96 – SBITA, and GASB 101 – Compensated Absences</a:t>
            </a:r>
          </a:p>
          <a:p>
            <a:endParaRPr lang="en-US" sz="3200" dirty="0"/>
          </a:p>
          <a:p>
            <a:endParaRPr lang="en-US" dirty="0"/>
          </a:p>
          <a:p>
            <a:endParaRPr lang="en-US" dirty="0"/>
          </a:p>
        </p:txBody>
      </p:sp>
    </p:spTree>
    <p:extLst>
      <p:ext uri="{BB962C8B-B14F-4D97-AF65-F5344CB8AC3E}">
        <p14:creationId xmlns:p14="http://schemas.microsoft.com/office/powerpoint/2010/main" val="2802440978"/>
      </p:ext>
    </p:extLst>
  </p:cSld>
  <p:clrMapOvr>
    <a:masterClrMapping/>
  </p:clrMapOvr>
  <mc:AlternateContent xmlns:mc="http://schemas.openxmlformats.org/markup-compatibility/2006" xmlns:p14="http://schemas.microsoft.com/office/powerpoint/2010/main">
    <mc:Choice Requires="p14">
      <p:transition spd="slow" p14:dur="2000" advTm="42801"/>
    </mc:Choice>
    <mc:Fallback xmlns="">
      <p:transition spd="slow" advTm="4280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613A3-84A5-4D01-AF7E-09B88480C88B}"/>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ARPA – The Gift That Keeps on Giving</a:t>
            </a:r>
          </a:p>
        </p:txBody>
      </p:sp>
      <p:sp>
        <p:nvSpPr>
          <p:cNvPr id="3" name="Content Placeholder 2">
            <a:extLst>
              <a:ext uri="{FF2B5EF4-FFF2-40B4-BE49-F238E27FC236}">
                <a16:creationId xmlns:a16="http://schemas.microsoft.com/office/drawing/2014/main" id="{73F6DDEF-FA18-405A-A352-E70BE184B0E8}"/>
              </a:ext>
            </a:extLst>
          </p:cNvPr>
          <p:cNvSpPr>
            <a:spLocks noGrp="1"/>
          </p:cNvSpPr>
          <p:nvPr>
            <p:ph idx="1"/>
          </p:nvPr>
        </p:nvSpPr>
        <p:spPr>
          <a:xfrm>
            <a:off x="846083" y="2245895"/>
            <a:ext cx="10515600" cy="4411708"/>
          </a:xfrm>
        </p:spPr>
        <p:txBody>
          <a:bodyPr/>
          <a:lstStyle/>
          <a:p>
            <a:r>
              <a:rPr lang="en-US" dirty="0"/>
              <a:t>Continue to recommend strongly that units use a Special Revenue Fund (SRF) with a Grant Project ordinance for reporting and budgeting, respectively.</a:t>
            </a:r>
          </a:p>
          <a:p>
            <a:r>
              <a:rPr lang="en-US" dirty="0"/>
              <a:t>Either spend funds directly out of SRF or transfer to another fund, typically General or Water/Sewer.</a:t>
            </a:r>
          </a:p>
          <a:p>
            <a:r>
              <a:rPr lang="en-US" dirty="0"/>
              <a:t>Grants meet the GASB 33 definition of a government-mandated, non-exchange transaction.</a:t>
            </a:r>
          </a:p>
          <a:p>
            <a:r>
              <a:rPr lang="en-US" dirty="0"/>
              <a:t>Restricted asset and unearned revenue until all eligibility requirements have been met.</a:t>
            </a:r>
          </a:p>
          <a:p>
            <a:endParaRPr lang="en-US" dirty="0"/>
          </a:p>
        </p:txBody>
      </p:sp>
    </p:spTree>
    <p:extLst>
      <p:ext uri="{BB962C8B-B14F-4D97-AF65-F5344CB8AC3E}">
        <p14:creationId xmlns:p14="http://schemas.microsoft.com/office/powerpoint/2010/main" val="3573196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86FE2-50CC-4DC9-9B38-E7AEB4C852F2}"/>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ARPA – The Gift That Keeps on Giving</a:t>
            </a:r>
            <a:endParaRPr lang="en-US" sz="4000" dirty="0"/>
          </a:p>
        </p:txBody>
      </p:sp>
      <p:sp>
        <p:nvSpPr>
          <p:cNvPr id="3" name="Content Placeholder 2">
            <a:extLst>
              <a:ext uri="{FF2B5EF4-FFF2-40B4-BE49-F238E27FC236}">
                <a16:creationId xmlns:a16="http://schemas.microsoft.com/office/drawing/2014/main" id="{B113696E-B3CE-429E-BE91-B55500414665}"/>
              </a:ext>
            </a:extLst>
          </p:cNvPr>
          <p:cNvSpPr>
            <a:spLocks noGrp="1"/>
          </p:cNvSpPr>
          <p:nvPr>
            <p:ph idx="1"/>
          </p:nvPr>
        </p:nvSpPr>
        <p:spPr>
          <a:xfrm>
            <a:off x="846083" y="2263140"/>
            <a:ext cx="10515600" cy="4394463"/>
          </a:xfrm>
        </p:spPr>
        <p:txBody>
          <a:bodyPr/>
          <a:lstStyle/>
          <a:p>
            <a:pPr marL="0" indent="0">
              <a:buNone/>
            </a:pPr>
            <a:r>
              <a:rPr lang="en-US" dirty="0"/>
              <a:t>What does it mean to “meet all eligibility requirements”?</a:t>
            </a:r>
          </a:p>
          <a:p>
            <a:r>
              <a:rPr lang="en-US" dirty="0"/>
              <a:t>When both the obligation and expenditure requirements are met</a:t>
            </a:r>
          </a:p>
          <a:p>
            <a:pPr lvl="1"/>
            <a:r>
              <a:rPr lang="en-US" dirty="0"/>
              <a:t>May be in different fiscal years</a:t>
            </a:r>
          </a:p>
          <a:p>
            <a:pPr lvl="1"/>
            <a:r>
              <a:rPr lang="en-US" dirty="0"/>
              <a:t>Must be </a:t>
            </a:r>
            <a:r>
              <a:rPr lang="en-US" b="1" dirty="0"/>
              <a:t>obligated</a:t>
            </a:r>
            <a:r>
              <a:rPr lang="en-US" dirty="0"/>
              <a:t> by 12/31/24 – orders placed, sub-awards made, transaction requires payment at some point.</a:t>
            </a:r>
          </a:p>
          <a:p>
            <a:pPr lvl="1"/>
            <a:r>
              <a:rPr lang="en-US" dirty="0"/>
              <a:t>Must be </a:t>
            </a:r>
            <a:r>
              <a:rPr lang="en-US" b="1" dirty="0"/>
              <a:t>expended</a:t>
            </a:r>
            <a:r>
              <a:rPr lang="en-US" dirty="0"/>
              <a:t> by 12/31/26 – payment is made, check is cut. </a:t>
            </a:r>
          </a:p>
          <a:p>
            <a:pPr marL="0" indent="0">
              <a:buNone/>
            </a:pPr>
            <a:r>
              <a:rPr lang="en-US" dirty="0"/>
              <a:t>Any funds not obligated or expended by 12/31/26 must be returned to the US Treasury.</a:t>
            </a:r>
          </a:p>
        </p:txBody>
      </p:sp>
    </p:spTree>
    <p:extLst>
      <p:ext uri="{BB962C8B-B14F-4D97-AF65-F5344CB8AC3E}">
        <p14:creationId xmlns:p14="http://schemas.microsoft.com/office/powerpoint/2010/main" val="3861435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2674F-6CE9-4A66-B5EF-B320487F10AC}"/>
              </a:ext>
            </a:extLst>
          </p:cNvPr>
          <p:cNvSpPr>
            <a:spLocks noGrp="1"/>
          </p:cNvSpPr>
          <p:nvPr>
            <p:ph type="title"/>
          </p:nvPr>
        </p:nvSpPr>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ARPA – The Gift That Keeps on Giving</a:t>
            </a:r>
            <a:endParaRPr lang="en-US" dirty="0"/>
          </a:p>
        </p:txBody>
      </p:sp>
      <p:sp>
        <p:nvSpPr>
          <p:cNvPr id="3" name="Content Placeholder 2">
            <a:extLst>
              <a:ext uri="{FF2B5EF4-FFF2-40B4-BE49-F238E27FC236}">
                <a16:creationId xmlns:a16="http://schemas.microsoft.com/office/drawing/2014/main" id="{CBE6A49E-EFD6-4D95-A135-E65C038FA90A}"/>
              </a:ext>
            </a:extLst>
          </p:cNvPr>
          <p:cNvSpPr>
            <a:spLocks noGrp="1"/>
          </p:cNvSpPr>
          <p:nvPr>
            <p:ph idx="1"/>
          </p:nvPr>
        </p:nvSpPr>
        <p:spPr/>
        <p:txBody>
          <a:bodyPr/>
          <a:lstStyle/>
          <a:p>
            <a:pPr marL="0" indent="0">
              <a:buNone/>
            </a:pPr>
            <a:r>
              <a:rPr lang="en-US" dirty="0"/>
              <a:t>Where do you recognize revenue?</a:t>
            </a:r>
          </a:p>
          <a:p>
            <a:r>
              <a:rPr lang="en-US" dirty="0"/>
              <a:t>Can only be recognized one time, in one fund.  </a:t>
            </a:r>
          </a:p>
          <a:p>
            <a:pPr marL="0" indent="0">
              <a:buNone/>
            </a:pPr>
            <a:endParaRPr lang="en-US" dirty="0"/>
          </a:p>
          <a:p>
            <a:pPr marL="0" indent="0">
              <a:buNone/>
            </a:pPr>
            <a:r>
              <a:rPr lang="en-US" b="1" dirty="0"/>
              <a:t>Scenario 1</a:t>
            </a:r>
            <a:r>
              <a:rPr lang="en-US" dirty="0"/>
              <a:t> – dollars recorded in SRF; dollars spent directly out of SRF</a:t>
            </a:r>
          </a:p>
          <a:p>
            <a:r>
              <a:rPr lang="en-US" dirty="0"/>
              <a:t>Initially record as restricted cash and unearned revenue</a:t>
            </a:r>
          </a:p>
          <a:p>
            <a:r>
              <a:rPr lang="en-US" dirty="0"/>
              <a:t>Once obligation and expenditure requirements are met, reclass unearned revenue to grant revenue.</a:t>
            </a:r>
          </a:p>
        </p:txBody>
      </p:sp>
    </p:spTree>
    <p:extLst>
      <p:ext uri="{BB962C8B-B14F-4D97-AF65-F5344CB8AC3E}">
        <p14:creationId xmlns:p14="http://schemas.microsoft.com/office/powerpoint/2010/main" val="39045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7AAF8-A52D-4B83-82E0-CFDE5491B7AD}"/>
              </a:ext>
            </a:extLst>
          </p:cNvPr>
          <p:cNvSpPr>
            <a:spLocks noGrp="1"/>
          </p:cNvSpPr>
          <p:nvPr>
            <p:ph type="title"/>
          </p:nvPr>
        </p:nvSpPr>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ARPA – The Gift That Keeps on Giving</a:t>
            </a:r>
            <a:endParaRPr lang="en-US" dirty="0"/>
          </a:p>
        </p:txBody>
      </p:sp>
      <p:sp>
        <p:nvSpPr>
          <p:cNvPr id="3" name="Content Placeholder 2">
            <a:extLst>
              <a:ext uri="{FF2B5EF4-FFF2-40B4-BE49-F238E27FC236}">
                <a16:creationId xmlns:a16="http://schemas.microsoft.com/office/drawing/2014/main" id="{91A9CC2B-A8CA-4E14-B555-EF18596EABE6}"/>
              </a:ext>
            </a:extLst>
          </p:cNvPr>
          <p:cNvSpPr>
            <a:spLocks noGrp="1"/>
          </p:cNvSpPr>
          <p:nvPr>
            <p:ph idx="1"/>
          </p:nvPr>
        </p:nvSpPr>
        <p:spPr/>
        <p:txBody>
          <a:bodyPr>
            <a:normAutofit lnSpcReduction="10000"/>
          </a:bodyPr>
          <a:lstStyle/>
          <a:p>
            <a:pPr marL="0" indent="0">
              <a:buNone/>
            </a:pPr>
            <a:r>
              <a:rPr lang="en-US" b="1" dirty="0"/>
              <a:t>Scenario 2</a:t>
            </a:r>
            <a:r>
              <a:rPr lang="en-US" dirty="0"/>
              <a:t> – Using money to reimburse qualifying expenditures that have already been incurred.</a:t>
            </a:r>
          </a:p>
          <a:p>
            <a:r>
              <a:rPr lang="en-US" dirty="0"/>
              <a:t>Money recorded in SRF as restricted cash and unearned revenue</a:t>
            </a:r>
          </a:p>
          <a:p>
            <a:r>
              <a:rPr lang="en-US" dirty="0"/>
              <a:t>Transfer funds to General Fund and/or Utility Fund as purposes of expenditures are determined.</a:t>
            </a:r>
          </a:p>
          <a:p>
            <a:r>
              <a:rPr lang="en-US" dirty="0"/>
              <a:t>Recognize revenue in SRF, and record transfer from the SRF to the receiving fund.  </a:t>
            </a:r>
          </a:p>
          <a:p>
            <a:r>
              <a:rPr lang="en-US" dirty="0"/>
              <a:t>DO NOT recognize revenue again in receiving fund.  Receiving fund has a transfer in from SRF. </a:t>
            </a:r>
          </a:p>
        </p:txBody>
      </p:sp>
    </p:spTree>
    <p:extLst>
      <p:ext uri="{BB962C8B-B14F-4D97-AF65-F5344CB8AC3E}">
        <p14:creationId xmlns:p14="http://schemas.microsoft.com/office/powerpoint/2010/main" val="3410328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DF3D-E85D-4625-8875-82091D57C8A8}"/>
              </a:ext>
            </a:extLst>
          </p:cNvPr>
          <p:cNvSpPr>
            <a:spLocks noGrp="1"/>
          </p:cNvSpPr>
          <p:nvPr>
            <p:ph type="title"/>
          </p:nvPr>
        </p:nvSpPr>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ARPA – The Gift That Keeps on Giving</a:t>
            </a:r>
            <a:endParaRPr lang="en-US" dirty="0"/>
          </a:p>
        </p:txBody>
      </p:sp>
      <p:sp>
        <p:nvSpPr>
          <p:cNvPr id="3" name="Content Placeholder 2">
            <a:extLst>
              <a:ext uri="{FF2B5EF4-FFF2-40B4-BE49-F238E27FC236}">
                <a16:creationId xmlns:a16="http://schemas.microsoft.com/office/drawing/2014/main" id="{EC7BE5F4-45FD-4DC0-AFBD-879B3E811435}"/>
              </a:ext>
            </a:extLst>
          </p:cNvPr>
          <p:cNvSpPr>
            <a:spLocks noGrp="1"/>
          </p:cNvSpPr>
          <p:nvPr>
            <p:ph idx="1"/>
          </p:nvPr>
        </p:nvSpPr>
        <p:spPr/>
        <p:txBody>
          <a:bodyPr/>
          <a:lstStyle/>
          <a:p>
            <a:pPr marL="0" indent="0">
              <a:buNone/>
            </a:pPr>
            <a:r>
              <a:rPr lang="en-US" b="1" dirty="0"/>
              <a:t>Scenario 3</a:t>
            </a:r>
            <a:r>
              <a:rPr lang="en-US" dirty="0"/>
              <a:t> – Using ARPA dollars for qualified expenditures that have not yet been obligated or incurred</a:t>
            </a:r>
          </a:p>
          <a:p>
            <a:r>
              <a:rPr lang="en-US" dirty="0"/>
              <a:t>Same as Scenario 2 except that transfers should occur as the use(s) of the money has been determined and when the dollars will be properly procured AND expended by the recipient fund in that same fiscal year.</a:t>
            </a:r>
          </a:p>
          <a:p>
            <a:r>
              <a:rPr lang="en-US" dirty="0"/>
              <a:t>Transfers should match up with expenditures.</a:t>
            </a:r>
          </a:p>
          <a:p>
            <a:r>
              <a:rPr lang="en-US" dirty="0"/>
              <a:t>Recognize revenue in SRF as transfers out occur to recipient fund. </a:t>
            </a:r>
          </a:p>
          <a:p>
            <a:endParaRPr lang="en-US" dirty="0"/>
          </a:p>
        </p:txBody>
      </p:sp>
    </p:spTree>
    <p:extLst>
      <p:ext uri="{BB962C8B-B14F-4D97-AF65-F5344CB8AC3E}">
        <p14:creationId xmlns:p14="http://schemas.microsoft.com/office/powerpoint/2010/main" val="1177830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5A8A0-6C77-4F15-A4FC-ECAE06DCAEDF}"/>
              </a:ext>
            </a:extLst>
          </p:cNvPr>
          <p:cNvSpPr>
            <a:spLocks noGrp="1"/>
          </p:cNvSpPr>
          <p:nvPr>
            <p:ph type="title"/>
          </p:nvPr>
        </p:nvSpPr>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ARPA – The Gift That Keeps on Giving</a:t>
            </a:r>
            <a:endParaRPr lang="en-US" dirty="0"/>
          </a:p>
        </p:txBody>
      </p:sp>
      <p:sp>
        <p:nvSpPr>
          <p:cNvPr id="3" name="Content Placeholder 2">
            <a:extLst>
              <a:ext uri="{FF2B5EF4-FFF2-40B4-BE49-F238E27FC236}">
                <a16:creationId xmlns:a16="http://schemas.microsoft.com/office/drawing/2014/main" id="{A918F2B3-BA46-4C17-9512-ED9C5D8E547C}"/>
              </a:ext>
            </a:extLst>
          </p:cNvPr>
          <p:cNvSpPr>
            <a:spLocks noGrp="1"/>
          </p:cNvSpPr>
          <p:nvPr>
            <p:ph idx="1"/>
          </p:nvPr>
        </p:nvSpPr>
        <p:spPr/>
        <p:txBody>
          <a:bodyPr>
            <a:normAutofit lnSpcReduction="10000"/>
          </a:bodyPr>
          <a:lstStyle/>
          <a:p>
            <a:pPr marL="0" indent="0">
              <a:buNone/>
            </a:pPr>
            <a:r>
              <a:rPr lang="en-US" b="1" dirty="0"/>
              <a:t>Scenario 4</a:t>
            </a:r>
            <a:r>
              <a:rPr lang="en-US" dirty="0"/>
              <a:t> – Using ARPA dollars to fund multi-year enterprise capital project.</a:t>
            </a:r>
          </a:p>
          <a:p>
            <a:r>
              <a:rPr lang="en-US" dirty="0"/>
              <a:t>Still receive dollars in SRF, record as restricted assets and unearned revenue.</a:t>
            </a:r>
          </a:p>
          <a:p>
            <a:r>
              <a:rPr lang="en-US" dirty="0"/>
              <a:t>Once a fiscal year, determine how much you have spent in the capital project that is for qualified purposes, and has been obligated and expended, and transfer that amount from the SRF to the capital project; recognize revenue for that same amount in SRF.</a:t>
            </a:r>
          </a:p>
          <a:p>
            <a:r>
              <a:rPr lang="en-US" dirty="0"/>
              <a:t>Again, no revenue recognition in the receiving fund.  Recipient Fund will report a transfer in. </a:t>
            </a:r>
          </a:p>
        </p:txBody>
      </p:sp>
    </p:spTree>
    <p:extLst>
      <p:ext uri="{BB962C8B-B14F-4D97-AF65-F5344CB8AC3E}">
        <p14:creationId xmlns:p14="http://schemas.microsoft.com/office/powerpoint/2010/main" val="872206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B4441-C6B0-474A-A41C-A76807363C44}"/>
              </a:ext>
            </a:extLst>
          </p:cNvPr>
          <p:cNvSpPr>
            <a:spLocks noGrp="1"/>
          </p:cNvSpPr>
          <p:nvPr>
            <p:ph type="title"/>
          </p:nvPr>
        </p:nvSpPr>
        <p:spPr>
          <a:xfrm>
            <a:off x="846083" y="1175359"/>
            <a:ext cx="10515600" cy="805841"/>
          </a:xfrm>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ARPA – The Gift That Keeps on Giving</a:t>
            </a:r>
            <a:endParaRPr lang="en-US" dirty="0"/>
          </a:p>
        </p:txBody>
      </p:sp>
      <p:sp>
        <p:nvSpPr>
          <p:cNvPr id="3" name="Content Placeholder 2">
            <a:extLst>
              <a:ext uri="{FF2B5EF4-FFF2-40B4-BE49-F238E27FC236}">
                <a16:creationId xmlns:a16="http://schemas.microsoft.com/office/drawing/2014/main" id="{98937060-D296-4301-AF46-07CF5B30ECCD}"/>
              </a:ext>
            </a:extLst>
          </p:cNvPr>
          <p:cNvSpPr>
            <a:spLocks noGrp="1"/>
          </p:cNvSpPr>
          <p:nvPr>
            <p:ph idx="1"/>
          </p:nvPr>
        </p:nvSpPr>
        <p:spPr>
          <a:xfrm>
            <a:off x="769883" y="1981200"/>
            <a:ext cx="10515600" cy="4432563"/>
          </a:xfrm>
        </p:spPr>
        <p:txBody>
          <a:bodyPr>
            <a:normAutofit fontScale="92500" lnSpcReduction="10000"/>
          </a:bodyPr>
          <a:lstStyle/>
          <a:p>
            <a:r>
              <a:rPr lang="en-US" sz="4000" dirty="0"/>
              <a:t>If, at the end of a fiscal year, there are dollars that have been transferred out of the SRF into another fund but have not yet been obligated and expended on qualified items, transfer dollars back to the SRF by fiscal year end for reporting. </a:t>
            </a:r>
          </a:p>
          <a:p>
            <a:pPr marL="0" indent="0">
              <a:buNone/>
            </a:pPr>
            <a:endParaRPr lang="en-US" sz="4000" dirty="0"/>
          </a:p>
          <a:p>
            <a:r>
              <a:rPr lang="en-US" sz="4000" dirty="0"/>
              <a:t>Purpose of transfer back to SRF is to report all unearned ARPA amounts in one fund at the end of the year.  </a:t>
            </a:r>
          </a:p>
          <a:p>
            <a:pPr marL="0" indent="0">
              <a:buNone/>
            </a:pPr>
            <a:endParaRPr lang="en-US" sz="4000" dirty="0"/>
          </a:p>
        </p:txBody>
      </p:sp>
    </p:spTree>
    <p:extLst>
      <p:ext uri="{BB962C8B-B14F-4D97-AF65-F5344CB8AC3E}">
        <p14:creationId xmlns:p14="http://schemas.microsoft.com/office/powerpoint/2010/main" val="916241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00DCA-D945-4C8E-A364-86EA162FCD37}"/>
              </a:ext>
            </a:extLst>
          </p:cNvPr>
          <p:cNvSpPr>
            <a:spLocks noGrp="1"/>
          </p:cNvSpPr>
          <p:nvPr>
            <p:ph type="title"/>
          </p:nvPr>
        </p:nvSpPr>
        <p:spPr>
          <a:xfrm>
            <a:off x="846083" y="1182980"/>
            <a:ext cx="10515600" cy="841030"/>
          </a:xfrm>
        </p:spPr>
        <p:txBody>
          <a:bodyPr/>
          <a:lstStyle/>
          <a:p>
            <a:r>
              <a:rPr lang="en-US" b="1" dirty="0"/>
              <a:t>Materiality – A Reminder:</a:t>
            </a:r>
          </a:p>
        </p:txBody>
      </p:sp>
      <p:pic>
        <p:nvPicPr>
          <p:cNvPr id="5" name="Content Placeholder 4">
            <a:extLst>
              <a:ext uri="{FF2B5EF4-FFF2-40B4-BE49-F238E27FC236}">
                <a16:creationId xmlns:a16="http://schemas.microsoft.com/office/drawing/2014/main" id="{973322BB-4704-4746-A293-C54BE05F6911}"/>
              </a:ext>
            </a:extLst>
          </p:cNvPr>
          <p:cNvPicPr>
            <a:picLocks noGrp="1" noChangeAspect="1"/>
          </p:cNvPicPr>
          <p:nvPr>
            <p:ph idx="1"/>
          </p:nvPr>
        </p:nvPicPr>
        <p:blipFill>
          <a:blip r:embed="rId2"/>
          <a:stretch>
            <a:fillRect/>
          </a:stretch>
        </p:blipFill>
        <p:spPr>
          <a:xfrm>
            <a:off x="1893999" y="2722653"/>
            <a:ext cx="7990690" cy="2104142"/>
          </a:xfrm>
        </p:spPr>
      </p:pic>
    </p:spTree>
    <p:extLst>
      <p:ext uri="{BB962C8B-B14F-4D97-AF65-F5344CB8AC3E}">
        <p14:creationId xmlns:p14="http://schemas.microsoft.com/office/powerpoint/2010/main" val="3432744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DD824-A3EB-45EE-B157-E2959C29B90C}"/>
              </a:ext>
            </a:extLst>
          </p:cNvPr>
          <p:cNvSpPr>
            <a:spLocks noGrp="1"/>
          </p:cNvSpPr>
          <p:nvPr>
            <p:ph type="title"/>
          </p:nvPr>
        </p:nvSpPr>
        <p:spPr>
          <a:xfrm>
            <a:off x="846083" y="1182979"/>
            <a:ext cx="10515600" cy="890187"/>
          </a:xfrm>
        </p:spPr>
        <p:txBody>
          <a:bodyPr/>
          <a:lstStyle/>
          <a:p>
            <a:r>
              <a:rPr lang="en-US" b="1" dirty="0"/>
              <a:t>Lease Materiality</a:t>
            </a:r>
            <a:r>
              <a:rPr lang="en-US" dirty="0"/>
              <a:t>:</a:t>
            </a:r>
          </a:p>
        </p:txBody>
      </p:sp>
      <p:sp>
        <p:nvSpPr>
          <p:cNvPr id="3" name="Content Placeholder 2">
            <a:extLst>
              <a:ext uri="{FF2B5EF4-FFF2-40B4-BE49-F238E27FC236}">
                <a16:creationId xmlns:a16="http://schemas.microsoft.com/office/drawing/2014/main" id="{614877C6-661E-440E-9E31-0408840DB178}"/>
              </a:ext>
            </a:extLst>
          </p:cNvPr>
          <p:cNvSpPr>
            <a:spLocks noGrp="1"/>
          </p:cNvSpPr>
          <p:nvPr>
            <p:ph idx="1"/>
          </p:nvPr>
        </p:nvSpPr>
        <p:spPr>
          <a:xfrm>
            <a:off x="846083" y="2128345"/>
            <a:ext cx="10515600" cy="4529258"/>
          </a:xfrm>
        </p:spPr>
        <p:txBody>
          <a:bodyPr>
            <a:normAutofit fontScale="92500" lnSpcReduction="10000"/>
          </a:bodyPr>
          <a:lstStyle/>
          <a:p>
            <a:r>
              <a:rPr lang="en-US" dirty="0"/>
              <a:t>Consider both the </a:t>
            </a:r>
            <a:r>
              <a:rPr lang="en-US" u="sng" dirty="0"/>
              <a:t>capitalization threshol</a:t>
            </a:r>
            <a:r>
              <a:rPr lang="en-US" dirty="0"/>
              <a:t>d and the </a:t>
            </a:r>
            <a:r>
              <a:rPr lang="en-US" u="sng" dirty="0"/>
              <a:t>lease liability </a:t>
            </a:r>
            <a:r>
              <a:rPr lang="en-US" dirty="0"/>
              <a:t>when  determining the significance (materiality).  </a:t>
            </a:r>
          </a:p>
          <a:p>
            <a:pPr marL="0" indent="0">
              <a:buNone/>
            </a:pPr>
            <a:endParaRPr lang="en-US" dirty="0"/>
          </a:p>
          <a:p>
            <a:r>
              <a:rPr lang="en-US" dirty="0"/>
              <a:t>The lease liability may be significant for a given lease, but not the capitalization threshold.  In this case, lease accounting would need to be followed.  </a:t>
            </a:r>
          </a:p>
          <a:p>
            <a:endParaRPr lang="en-US" dirty="0"/>
          </a:p>
          <a:p>
            <a:r>
              <a:rPr lang="en-US" dirty="0"/>
              <a:t>The capitalization limit may be significant for a given lease, but not the lease liability.  In this case, lease accounting would need to be followed.  </a:t>
            </a:r>
          </a:p>
          <a:p>
            <a:endParaRPr lang="en-US" dirty="0"/>
          </a:p>
          <a:p>
            <a:r>
              <a:rPr lang="en-US" dirty="0"/>
              <a:t>Ref:  Government Finance Review, December 2021</a:t>
            </a:r>
          </a:p>
          <a:p>
            <a:endParaRPr lang="en-US" dirty="0"/>
          </a:p>
        </p:txBody>
      </p:sp>
      <p:sp>
        <p:nvSpPr>
          <p:cNvPr id="4" name="TextBox 3">
            <a:extLst>
              <a:ext uri="{FF2B5EF4-FFF2-40B4-BE49-F238E27FC236}">
                <a16:creationId xmlns:a16="http://schemas.microsoft.com/office/drawing/2014/main" id="{59EC20EE-0CCD-436F-B8B3-60C7D892B533}"/>
              </a:ext>
            </a:extLst>
          </p:cNvPr>
          <p:cNvSpPr txBox="1"/>
          <p:nvPr/>
        </p:nvSpPr>
        <p:spPr>
          <a:xfrm>
            <a:off x="11432738" y="6121552"/>
            <a:ext cx="536594" cy="369332"/>
          </a:xfrm>
          <a:prstGeom prst="rect">
            <a:avLst/>
          </a:prstGeom>
          <a:noFill/>
        </p:spPr>
        <p:txBody>
          <a:bodyPr wrap="square" rtlCol="0">
            <a:spAutoFit/>
          </a:bodyPr>
          <a:lstStyle/>
          <a:p>
            <a:r>
              <a:rPr lang="en-US" dirty="0"/>
              <a:t>13</a:t>
            </a:r>
          </a:p>
        </p:txBody>
      </p:sp>
    </p:spTree>
    <p:extLst>
      <p:ext uri="{BB962C8B-B14F-4D97-AF65-F5344CB8AC3E}">
        <p14:creationId xmlns:p14="http://schemas.microsoft.com/office/powerpoint/2010/main" val="1541843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09CA8-B515-43CB-95A7-2F419D1E9814}"/>
              </a:ext>
            </a:extLst>
          </p:cNvPr>
          <p:cNvSpPr>
            <a:spLocks noGrp="1"/>
          </p:cNvSpPr>
          <p:nvPr>
            <p:ph type="title"/>
          </p:nvPr>
        </p:nvSpPr>
        <p:spPr>
          <a:xfrm>
            <a:off x="846083" y="1182979"/>
            <a:ext cx="10515600" cy="878903"/>
          </a:xfrm>
        </p:spPr>
        <p:txBody>
          <a:bodyPr>
            <a:noAutofit/>
          </a:bodyPr>
          <a:lstStyle/>
          <a:p>
            <a:r>
              <a:rPr lang="en-US" sz="3200" b="1" dirty="0"/>
              <a:t>GASB 96 – Subscription-Based Information Technology (IT) Arrangements (SBITA):</a:t>
            </a:r>
          </a:p>
        </p:txBody>
      </p:sp>
      <p:sp>
        <p:nvSpPr>
          <p:cNvPr id="3" name="Content Placeholder 2">
            <a:extLst>
              <a:ext uri="{FF2B5EF4-FFF2-40B4-BE49-F238E27FC236}">
                <a16:creationId xmlns:a16="http://schemas.microsoft.com/office/drawing/2014/main" id="{30630C7B-F1BC-479D-9C71-33CDE9DF2872}"/>
              </a:ext>
            </a:extLst>
          </p:cNvPr>
          <p:cNvSpPr>
            <a:spLocks noGrp="1"/>
          </p:cNvSpPr>
          <p:nvPr>
            <p:ph idx="1"/>
          </p:nvPr>
        </p:nvSpPr>
        <p:spPr>
          <a:xfrm>
            <a:off x="846083" y="2196353"/>
            <a:ext cx="10515600" cy="4461250"/>
          </a:xfrm>
        </p:spPr>
        <p:txBody>
          <a:bodyPr>
            <a:normAutofit/>
          </a:bodyPr>
          <a:lstStyle/>
          <a:p>
            <a:r>
              <a:rPr lang="en-US" dirty="0"/>
              <a:t>With a June 30 year end, GASB 96 is effective for fiscal years beginning July 1, 2022. </a:t>
            </a:r>
          </a:p>
          <a:p>
            <a:r>
              <a:rPr lang="en-US" dirty="0"/>
              <a:t>Statement logic is based on GASB 87, Leases, guidance. </a:t>
            </a:r>
          </a:p>
          <a:p>
            <a:r>
              <a:rPr lang="en-US" dirty="0"/>
              <a:t>“SBITA” is defined as a contract that conveys control of the right to use another party’s software alone, or in combination with tangible capital assets, for a period of time in an exchange or exchange-like transaction. </a:t>
            </a:r>
          </a:p>
          <a:p>
            <a:r>
              <a:rPr lang="en-US" dirty="0"/>
              <a:t>With a SBITA, the government is procuring an intangible asset, a “right to use” asset.  </a:t>
            </a:r>
          </a:p>
          <a:p>
            <a:endParaRPr lang="en-US" dirty="0"/>
          </a:p>
        </p:txBody>
      </p:sp>
    </p:spTree>
    <p:extLst>
      <p:ext uri="{BB962C8B-B14F-4D97-AF65-F5344CB8AC3E}">
        <p14:creationId xmlns:p14="http://schemas.microsoft.com/office/powerpoint/2010/main" val="3764746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42F8FB0-8D77-43AF-9B0C-55759A7F6433}"/>
              </a:ext>
            </a:extLst>
          </p:cNvPr>
          <p:cNvSpPr/>
          <p:nvPr/>
        </p:nvSpPr>
        <p:spPr>
          <a:xfrm>
            <a:off x="1060759" y="1852235"/>
            <a:ext cx="9958693" cy="957072"/>
          </a:xfrm>
          <a:custGeom>
            <a:avLst/>
            <a:gdLst>
              <a:gd name="connsiteX0" fmla="*/ 0 w 8304205"/>
              <a:gd name="connsiteY0" fmla="*/ 95707 h 957072"/>
              <a:gd name="connsiteX1" fmla="*/ 95707 w 8304205"/>
              <a:gd name="connsiteY1" fmla="*/ 0 h 957072"/>
              <a:gd name="connsiteX2" fmla="*/ 8208498 w 8304205"/>
              <a:gd name="connsiteY2" fmla="*/ 0 h 957072"/>
              <a:gd name="connsiteX3" fmla="*/ 8304205 w 8304205"/>
              <a:gd name="connsiteY3" fmla="*/ 95707 h 957072"/>
              <a:gd name="connsiteX4" fmla="*/ 8304205 w 8304205"/>
              <a:gd name="connsiteY4" fmla="*/ 861365 h 957072"/>
              <a:gd name="connsiteX5" fmla="*/ 8208498 w 8304205"/>
              <a:gd name="connsiteY5" fmla="*/ 957072 h 957072"/>
              <a:gd name="connsiteX6" fmla="*/ 95707 w 8304205"/>
              <a:gd name="connsiteY6" fmla="*/ 957072 h 957072"/>
              <a:gd name="connsiteX7" fmla="*/ 0 w 8304205"/>
              <a:gd name="connsiteY7" fmla="*/ 861365 h 957072"/>
              <a:gd name="connsiteX8" fmla="*/ 0 w 8304205"/>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04205" h="957072">
                <a:moveTo>
                  <a:pt x="0" y="95707"/>
                </a:moveTo>
                <a:cubicBezTo>
                  <a:pt x="0" y="42849"/>
                  <a:pt x="42849" y="0"/>
                  <a:pt x="95707" y="0"/>
                </a:cubicBezTo>
                <a:lnTo>
                  <a:pt x="8208498" y="0"/>
                </a:lnTo>
                <a:cubicBezTo>
                  <a:pt x="8261356" y="0"/>
                  <a:pt x="8304205" y="42849"/>
                  <a:pt x="8304205" y="95707"/>
                </a:cubicBezTo>
                <a:lnTo>
                  <a:pt x="8304205" y="861365"/>
                </a:lnTo>
                <a:cubicBezTo>
                  <a:pt x="8304205" y="914223"/>
                  <a:pt x="8261356" y="957072"/>
                  <a:pt x="8208498" y="957072"/>
                </a:cubicBezTo>
                <a:lnTo>
                  <a:pt x="95707" y="957072"/>
                </a:lnTo>
                <a:cubicBezTo>
                  <a:pt x="42849" y="957072"/>
                  <a:pt x="0" y="914223"/>
                  <a:pt x="0" y="861365"/>
                </a:cubicBezTo>
                <a:lnTo>
                  <a:pt x="0" y="95707"/>
                </a:lnTo>
                <a:close/>
              </a:path>
            </a:pathLst>
          </a:cu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08042" tIns="108042" rIns="108042" bIns="108042" numCol="1" spcCol="1270" anchor="ctr" anchorCtr="0">
            <a:noAutofit/>
          </a:bodyPr>
          <a:lstStyle/>
          <a:p>
            <a:pPr marL="0" lvl="0" indent="0" algn="ctr" defTabSz="933450">
              <a:lnSpc>
                <a:spcPct val="90000"/>
              </a:lnSpc>
              <a:spcBef>
                <a:spcPct val="0"/>
              </a:spcBef>
              <a:spcAft>
                <a:spcPct val="35000"/>
              </a:spcAft>
              <a:buNone/>
            </a:pPr>
            <a:r>
              <a:rPr lang="en-US" sz="2100" kern="1200" dirty="0"/>
              <a:t>State and Local Government Finance Division</a:t>
            </a:r>
          </a:p>
          <a:p>
            <a:pPr marL="0" lvl="0" indent="0" algn="ctr" defTabSz="933450">
              <a:lnSpc>
                <a:spcPct val="90000"/>
              </a:lnSpc>
              <a:spcBef>
                <a:spcPct val="0"/>
              </a:spcBef>
              <a:spcAft>
                <a:spcPct val="35000"/>
              </a:spcAft>
              <a:buNone/>
            </a:pPr>
            <a:r>
              <a:rPr lang="en-US" sz="2100" kern="1200" dirty="0"/>
              <a:t>Sharon Edmundson, Director |  Secretary, Local Government Commission</a:t>
            </a:r>
          </a:p>
        </p:txBody>
      </p:sp>
      <p:sp>
        <p:nvSpPr>
          <p:cNvPr id="4" name="Freeform: Shape 3">
            <a:extLst>
              <a:ext uri="{FF2B5EF4-FFF2-40B4-BE49-F238E27FC236}">
                <a16:creationId xmlns:a16="http://schemas.microsoft.com/office/drawing/2014/main" id="{894E63ED-8A17-47E9-BFA2-76D36A18CF28}"/>
              </a:ext>
            </a:extLst>
          </p:cNvPr>
          <p:cNvSpPr/>
          <p:nvPr/>
        </p:nvSpPr>
        <p:spPr>
          <a:xfrm>
            <a:off x="1068965" y="2950462"/>
            <a:ext cx="7113982" cy="957072"/>
          </a:xfrm>
          <a:custGeom>
            <a:avLst/>
            <a:gdLst>
              <a:gd name="connsiteX0" fmla="*/ 0 w 4019876"/>
              <a:gd name="connsiteY0" fmla="*/ 95707 h 957072"/>
              <a:gd name="connsiteX1" fmla="*/ 95707 w 4019876"/>
              <a:gd name="connsiteY1" fmla="*/ 0 h 957072"/>
              <a:gd name="connsiteX2" fmla="*/ 3924169 w 4019876"/>
              <a:gd name="connsiteY2" fmla="*/ 0 h 957072"/>
              <a:gd name="connsiteX3" fmla="*/ 4019876 w 4019876"/>
              <a:gd name="connsiteY3" fmla="*/ 95707 h 957072"/>
              <a:gd name="connsiteX4" fmla="*/ 4019876 w 4019876"/>
              <a:gd name="connsiteY4" fmla="*/ 861365 h 957072"/>
              <a:gd name="connsiteX5" fmla="*/ 3924169 w 4019876"/>
              <a:gd name="connsiteY5" fmla="*/ 957072 h 957072"/>
              <a:gd name="connsiteX6" fmla="*/ 95707 w 4019876"/>
              <a:gd name="connsiteY6" fmla="*/ 957072 h 957072"/>
              <a:gd name="connsiteX7" fmla="*/ 0 w 4019876"/>
              <a:gd name="connsiteY7" fmla="*/ 861365 h 957072"/>
              <a:gd name="connsiteX8" fmla="*/ 0 w 4019876"/>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19876" h="957072">
                <a:moveTo>
                  <a:pt x="0" y="95707"/>
                </a:moveTo>
                <a:cubicBezTo>
                  <a:pt x="0" y="42849"/>
                  <a:pt x="42849" y="0"/>
                  <a:pt x="95707" y="0"/>
                </a:cubicBezTo>
                <a:lnTo>
                  <a:pt x="3924169" y="0"/>
                </a:lnTo>
                <a:cubicBezTo>
                  <a:pt x="3977027" y="0"/>
                  <a:pt x="4019876" y="42849"/>
                  <a:pt x="4019876" y="95707"/>
                </a:cubicBezTo>
                <a:lnTo>
                  <a:pt x="4019876" y="861365"/>
                </a:lnTo>
                <a:cubicBezTo>
                  <a:pt x="4019876" y="914223"/>
                  <a:pt x="3977027" y="957072"/>
                  <a:pt x="3924169" y="957072"/>
                </a:cubicBezTo>
                <a:lnTo>
                  <a:pt x="95707" y="957072"/>
                </a:lnTo>
                <a:cubicBezTo>
                  <a:pt x="42849" y="957072"/>
                  <a:pt x="0" y="914223"/>
                  <a:pt x="0" y="861365"/>
                </a:cubicBezTo>
                <a:lnTo>
                  <a:pt x="0" y="95707"/>
                </a:lnTo>
                <a:close/>
              </a:path>
            </a:pathLst>
          </a:cu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08042" tIns="108042" rIns="108042" bIns="108042" numCol="1" spcCol="1270" anchor="ctr" anchorCtr="0">
            <a:noAutofit/>
          </a:bodyPr>
          <a:lstStyle/>
          <a:p>
            <a:pPr marL="0" lvl="0" indent="0" algn="ctr" defTabSz="933450">
              <a:lnSpc>
                <a:spcPct val="90000"/>
              </a:lnSpc>
              <a:spcBef>
                <a:spcPct val="0"/>
              </a:spcBef>
              <a:spcAft>
                <a:spcPct val="35000"/>
              </a:spcAft>
              <a:buNone/>
            </a:pPr>
            <a:r>
              <a:rPr lang="en-US" sz="2100" kern="1200" dirty="0"/>
              <a:t>Local Government Commission Staff</a:t>
            </a:r>
          </a:p>
        </p:txBody>
      </p:sp>
      <p:sp>
        <p:nvSpPr>
          <p:cNvPr id="7" name="Freeform: Shape 6">
            <a:extLst>
              <a:ext uri="{FF2B5EF4-FFF2-40B4-BE49-F238E27FC236}">
                <a16:creationId xmlns:a16="http://schemas.microsoft.com/office/drawing/2014/main" id="{AEBA13C7-7F2F-4EF1-807A-6892DA93816F}"/>
              </a:ext>
            </a:extLst>
          </p:cNvPr>
          <p:cNvSpPr/>
          <p:nvPr/>
        </p:nvSpPr>
        <p:spPr>
          <a:xfrm>
            <a:off x="4749019" y="4110976"/>
            <a:ext cx="3518682" cy="1487390"/>
          </a:xfrm>
          <a:custGeom>
            <a:avLst/>
            <a:gdLst>
              <a:gd name="connsiteX0" fmla="*/ 0 w 1968597"/>
              <a:gd name="connsiteY0" fmla="*/ 95707 h 957072"/>
              <a:gd name="connsiteX1" fmla="*/ 95707 w 1968597"/>
              <a:gd name="connsiteY1" fmla="*/ 0 h 957072"/>
              <a:gd name="connsiteX2" fmla="*/ 1872890 w 1968597"/>
              <a:gd name="connsiteY2" fmla="*/ 0 h 957072"/>
              <a:gd name="connsiteX3" fmla="*/ 1968597 w 1968597"/>
              <a:gd name="connsiteY3" fmla="*/ 95707 h 957072"/>
              <a:gd name="connsiteX4" fmla="*/ 1968597 w 1968597"/>
              <a:gd name="connsiteY4" fmla="*/ 861365 h 957072"/>
              <a:gd name="connsiteX5" fmla="*/ 1872890 w 1968597"/>
              <a:gd name="connsiteY5" fmla="*/ 957072 h 957072"/>
              <a:gd name="connsiteX6" fmla="*/ 95707 w 1968597"/>
              <a:gd name="connsiteY6" fmla="*/ 957072 h 957072"/>
              <a:gd name="connsiteX7" fmla="*/ 0 w 1968597"/>
              <a:gd name="connsiteY7" fmla="*/ 861365 h 957072"/>
              <a:gd name="connsiteX8" fmla="*/ 0 w 1968597"/>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8597" h="957072">
                <a:moveTo>
                  <a:pt x="0" y="95707"/>
                </a:moveTo>
                <a:cubicBezTo>
                  <a:pt x="0" y="42849"/>
                  <a:pt x="42849" y="0"/>
                  <a:pt x="95707" y="0"/>
                </a:cubicBezTo>
                <a:lnTo>
                  <a:pt x="1872890" y="0"/>
                </a:lnTo>
                <a:cubicBezTo>
                  <a:pt x="1925748" y="0"/>
                  <a:pt x="1968597" y="42849"/>
                  <a:pt x="1968597" y="95707"/>
                </a:cubicBezTo>
                <a:lnTo>
                  <a:pt x="1968597" y="861365"/>
                </a:lnTo>
                <a:cubicBezTo>
                  <a:pt x="1968597" y="914223"/>
                  <a:pt x="1925748" y="957072"/>
                  <a:pt x="1872890" y="957072"/>
                </a:cubicBezTo>
                <a:lnTo>
                  <a:pt x="95707" y="957072"/>
                </a:lnTo>
                <a:cubicBezTo>
                  <a:pt x="42849" y="957072"/>
                  <a:pt x="0" y="914223"/>
                  <a:pt x="0" y="861365"/>
                </a:cubicBezTo>
                <a:lnTo>
                  <a:pt x="0" y="95707"/>
                </a:lnTo>
                <a:close/>
              </a:path>
            </a:pathLst>
          </a:custGeom>
          <a:solidFill>
            <a:schemeClr val="accent2">
              <a:lumMod val="60000"/>
              <a:lumOff val="40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81372" tIns="81372" rIns="81372" bIns="81372" numCol="1" spcCol="1270" anchor="ctr" anchorCtr="0">
            <a:noAutofit/>
          </a:bodyPr>
          <a:lstStyle/>
          <a:p>
            <a:pPr marL="0" lvl="0" indent="0" algn="ctr" defTabSz="622300">
              <a:lnSpc>
                <a:spcPct val="90000"/>
              </a:lnSpc>
              <a:spcBef>
                <a:spcPct val="0"/>
              </a:spcBef>
              <a:spcAft>
                <a:spcPct val="35000"/>
              </a:spcAft>
              <a:buNone/>
            </a:pPr>
            <a:r>
              <a:rPr lang="en-US" sz="1600" b="1" u="sng" kern="1200" dirty="0"/>
              <a:t>Debt  Management Section</a:t>
            </a:r>
          </a:p>
          <a:p>
            <a:pPr marL="0" lvl="0" indent="0" algn="ctr" defTabSz="622300">
              <a:lnSpc>
                <a:spcPct val="90000"/>
              </a:lnSpc>
              <a:spcBef>
                <a:spcPct val="0"/>
              </a:spcBef>
              <a:spcAft>
                <a:spcPct val="35000"/>
              </a:spcAft>
              <a:buNone/>
            </a:pPr>
            <a:r>
              <a:rPr lang="en-US" sz="1600" b="0" u="none" kern="1200" dirty="0"/>
              <a:t>Jennifer Wimmer</a:t>
            </a:r>
          </a:p>
        </p:txBody>
      </p:sp>
      <p:sp>
        <p:nvSpPr>
          <p:cNvPr id="9" name="Freeform: Shape 8">
            <a:extLst>
              <a:ext uri="{FF2B5EF4-FFF2-40B4-BE49-F238E27FC236}">
                <a16:creationId xmlns:a16="http://schemas.microsoft.com/office/drawing/2014/main" id="{315C2F93-4519-A024-3502-29D913872F51}"/>
              </a:ext>
            </a:extLst>
          </p:cNvPr>
          <p:cNvSpPr/>
          <p:nvPr/>
        </p:nvSpPr>
        <p:spPr>
          <a:xfrm>
            <a:off x="1141447" y="4110975"/>
            <a:ext cx="3518682" cy="1487391"/>
          </a:xfrm>
          <a:custGeom>
            <a:avLst/>
            <a:gdLst>
              <a:gd name="connsiteX0" fmla="*/ 0 w 1968597"/>
              <a:gd name="connsiteY0" fmla="*/ 95707 h 957072"/>
              <a:gd name="connsiteX1" fmla="*/ 95707 w 1968597"/>
              <a:gd name="connsiteY1" fmla="*/ 0 h 957072"/>
              <a:gd name="connsiteX2" fmla="*/ 1872890 w 1968597"/>
              <a:gd name="connsiteY2" fmla="*/ 0 h 957072"/>
              <a:gd name="connsiteX3" fmla="*/ 1968597 w 1968597"/>
              <a:gd name="connsiteY3" fmla="*/ 95707 h 957072"/>
              <a:gd name="connsiteX4" fmla="*/ 1968597 w 1968597"/>
              <a:gd name="connsiteY4" fmla="*/ 861365 h 957072"/>
              <a:gd name="connsiteX5" fmla="*/ 1872890 w 1968597"/>
              <a:gd name="connsiteY5" fmla="*/ 957072 h 957072"/>
              <a:gd name="connsiteX6" fmla="*/ 95707 w 1968597"/>
              <a:gd name="connsiteY6" fmla="*/ 957072 h 957072"/>
              <a:gd name="connsiteX7" fmla="*/ 0 w 1968597"/>
              <a:gd name="connsiteY7" fmla="*/ 861365 h 957072"/>
              <a:gd name="connsiteX8" fmla="*/ 0 w 1968597"/>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8597" h="957072">
                <a:moveTo>
                  <a:pt x="0" y="95707"/>
                </a:moveTo>
                <a:cubicBezTo>
                  <a:pt x="0" y="42849"/>
                  <a:pt x="42849" y="0"/>
                  <a:pt x="95707" y="0"/>
                </a:cubicBezTo>
                <a:lnTo>
                  <a:pt x="1872890" y="0"/>
                </a:lnTo>
                <a:cubicBezTo>
                  <a:pt x="1925748" y="0"/>
                  <a:pt x="1968597" y="42849"/>
                  <a:pt x="1968597" y="95707"/>
                </a:cubicBezTo>
                <a:lnTo>
                  <a:pt x="1968597" y="861365"/>
                </a:lnTo>
                <a:cubicBezTo>
                  <a:pt x="1968597" y="914223"/>
                  <a:pt x="1925748" y="957072"/>
                  <a:pt x="1872890" y="957072"/>
                </a:cubicBezTo>
                <a:lnTo>
                  <a:pt x="95707" y="957072"/>
                </a:lnTo>
                <a:cubicBezTo>
                  <a:pt x="42849" y="957072"/>
                  <a:pt x="0" y="914223"/>
                  <a:pt x="0" y="861365"/>
                </a:cubicBezTo>
                <a:lnTo>
                  <a:pt x="0" y="95707"/>
                </a:lnTo>
                <a:close/>
              </a:path>
            </a:pathLst>
          </a:custGeom>
          <a:solidFill>
            <a:schemeClr val="accent2">
              <a:lumMod val="60000"/>
              <a:lumOff val="40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81372" tIns="81372" rIns="81372" bIns="81372" numCol="1" spcCol="1270" anchor="ctr" anchorCtr="0">
            <a:noAutofit/>
          </a:bodyPr>
          <a:lstStyle/>
          <a:p>
            <a:pPr marL="0" lvl="0" indent="0" algn="ctr" defTabSz="622300">
              <a:lnSpc>
                <a:spcPct val="90000"/>
              </a:lnSpc>
              <a:spcBef>
                <a:spcPct val="0"/>
              </a:spcBef>
              <a:spcAft>
                <a:spcPct val="35000"/>
              </a:spcAft>
              <a:buNone/>
            </a:pPr>
            <a:r>
              <a:rPr lang="en-US" sz="1600" b="1" u="sng" kern="1200" dirty="0"/>
              <a:t>Fiscal Management Section</a:t>
            </a:r>
          </a:p>
          <a:p>
            <a:pPr marL="0" lvl="0" indent="0" algn="ctr" defTabSz="622300">
              <a:lnSpc>
                <a:spcPct val="90000"/>
              </a:lnSpc>
              <a:spcBef>
                <a:spcPct val="0"/>
              </a:spcBef>
              <a:spcAft>
                <a:spcPct val="35000"/>
              </a:spcAft>
              <a:buNone/>
            </a:pPr>
            <a:r>
              <a:rPr lang="en-US" sz="1600" b="0" u="none" kern="1200" dirty="0"/>
              <a:t>Susan McCullen</a:t>
            </a:r>
          </a:p>
        </p:txBody>
      </p:sp>
    </p:spTree>
    <p:extLst>
      <p:ext uri="{BB962C8B-B14F-4D97-AF65-F5344CB8AC3E}">
        <p14:creationId xmlns:p14="http://schemas.microsoft.com/office/powerpoint/2010/main" val="4051716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F8C93-AE6F-495A-916E-8989679FE170}"/>
              </a:ext>
            </a:extLst>
          </p:cNvPr>
          <p:cNvSpPr>
            <a:spLocks noGrp="1"/>
          </p:cNvSpPr>
          <p:nvPr>
            <p:ph type="title"/>
          </p:nvPr>
        </p:nvSpPr>
        <p:spPr>
          <a:xfrm>
            <a:off x="846083" y="1182979"/>
            <a:ext cx="10515600" cy="1004409"/>
          </a:xfrm>
        </p:spPr>
        <p:txBody>
          <a:bodyPr>
            <a:normAutofit/>
          </a:bodyPr>
          <a:lstStyle/>
          <a:p>
            <a:r>
              <a:rPr lang="en-US" sz="3200" b="1" dirty="0"/>
              <a:t>GASB 96 – Subscription-Based Information Technology (IT) Arrangements (SBITA): </a:t>
            </a:r>
            <a:endParaRPr lang="en-US" sz="3200" dirty="0"/>
          </a:p>
        </p:txBody>
      </p:sp>
      <p:sp>
        <p:nvSpPr>
          <p:cNvPr id="3" name="Content Placeholder 2">
            <a:extLst>
              <a:ext uri="{FF2B5EF4-FFF2-40B4-BE49-F238E27FC236}">
                <a16:creationId xmlns:a16="http://schemas.microsoft.com/office/drawing/2014/main" id="{5EF56291-B3B3-4607-A844-24CC66DC6C6F}"/>
              </a:ext>
            </a:extLst>
          </p:cNvPr>
          <p:cNvSpPr>
            <a:spLocks noGrp="1"/>
          </p:cNvSpPr>
          <p:nvPr>
            <p:ph idx="1"/>
          </p:nvPr>
        </p:nvSpPr>
        <p:spPr>
          <a:xfrm>
            <a:off x="846083" y="2187388"/>
            <a:ext cx="10515600" cy="4470215"/>
          </a:xfrm>
        </p:spPr>
        <p:txBody>
          <a:bodyPr>
            <a:normAutofit/>
          </a:bodyPr>
          <a:lstStyle/>
          <a:p>
            <a:r>
              <a:rPr lang="en-US" dirty="0"/>
              <a:t>SBITAs often have both intangible and tangible components.  The capital assets in the agreement will be accounted for and reported under GASB 87.  The subscription-based software; under GASB 96.    </a:t>
            </a:r>
          </a:p>
          <a:p>
            <a:r>
              <a:rPr lang="en-US" dirty="0"/>
              <a:t>If the contract does not provide adequate information for two separate accounting transactions, then government can allocate costs based on best estimates.  </a:t>
            </a:r>
          </a:p>
          <a:p>
            <a:r>
              <a:rPr lang="en-US" dirty="0"/>
              <a:t>LGC staff are developing a memo related to GASB 96.  </a:t>
            </a:r>
          </a:p>
          <a:p>
            <a:r>
              <a:rPr lang="en-US" dirty="0"/>
              <a:t>Also in development: a separate Excel tool like we developed with GASB 87 to help units prepare journal entries for implementation entries and then annually.  </a:t>
            </a:r>
          </a:p>
          <a:p>
            <a:endParaRPr lang="en-US" dirty="0"/>
          </a:p>
        </p:txBody>
      </p:sp>
    </p:spTree>
    <p:extLst>
      <p:ext uri="{BB962C8B-B14F-4D97-AF65-F5344CB8AC3E}">
        <p14:creationId xmlns:p14="http://schemas.microsoft.com/office/powerpoint/2010/main" val="3661396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C962-2C81-4F69-B0DA-3C32AA339B58}"/>
              </a:ext>
            </a:extLst>
          </p:cNvPr>
          <p:cNvSpPr>
            <a:spLocks noGrp="1"/>
          </p:cNvSpPr>
          <p:nvPr>
            <p:ph type="title"/>
          </p:nvPr>
        </p:nvSpPr>
        <p:spPr>
          <a:xfrm>
            <a:off x="846082" y="1182980"/>
            <a:ext cx="10515600" cy="810208"/>
          </a:xfrm>
        </p:spPr>
        <p:txBody>
          <a:bodyPr>
            <a:normAutofit/>
          </a:bodyPr>
          <a:lstStyle/>
          <a:p>
            <a:r>
              <a:rPr lang="en-US" sz="3600" b="1" dirty="0"/>
              <a:t>NC Budgetary Impact of GASB  Statements 87 and 96:</a:t>
            </a:r>
          </a:p>
        </p:txBody>
      </p:sp>
      <p:sp>
        <p:nvSpPr>
          <p:cNvPr id="3" name="Content Placeholder 2">
            <a:extLst>
              <a:ext uri="{FF2B5EF4-FFF2-40B4-BE49-F238E27FC236}">
                <a16:creationId xmlns:a16="http://schemas.microsoft.com/office/drawing/2014/main" id="{F4B5138C-C298-49C3-8E3E-D5793DD0679E}"/>
              </a:ext>
            </a:extLst>
          </p:cNvPr>
          <p:cNvSpPr>
            <a:spLocks noGrp="1"/>
          </p:cNvSpPr>
          <p:nvPr>
            <p:ph idx="1"/>
          </p:nvPr>
        </p:nvSpPr>
        <p:spPr>
          <a:xfrm>
            <a:off x="846082" y="1921267"/>
            <a:ext cx="10515600" cy="4736336"/>
          </a:xfrm>
        </p:spPr>
        <p:txBody>
          <a:bodyPr/>
          <a:lstStyle/>
          <a:p>
            <a:r>
              <a:rPr lang="en-US" dirty="0"/>
              <a:t>Modified accrual statements:</a:t>
            </a:r>
          </a:p>
          <a:p>
            <a:pPr lvl="1"/>
            <a:r>
              <a:rPr lang="en-US" dirty="0"/>
              <a:t>Recognize a capital outlay expenditure and other financing source at the time agreement is entered into.  Budget this entry.  </a:t>
            </a:r>
          </a:p>
          <a:p>
            <a:pPr lvl="1"/>
            <a:r>
              <a:rPr lang="en-US" dirty="0"/>
              <a:t>Subsequent subscription payments should be recognized as debt service payments as currently done. Budget this entry.</a:t>
            </a:r>
          </a:p>
          <a:p>
            <a:r>
              <a:rPr lang="en-US" dirty="0"/>
              <a:t>Government-wide and enterprise fund full accrual statements:</a:t>
            </a:r>
          </a:p>
          <a:p>
            <a:pPr lvl="1"/>
            <a:r>
              <a:rPr lang="en-US" dirty="0"/>
              <a:t>Adjusting entries between modified accrual to full accrual will need to be developed.  </a:t>
            </a:r>
          </a:p>
          <a:p>
            <a:pPr lvl="1"/>
            <a:r>
              <a:rPr lang="en-US" dirty="0"/>
              <a:t>Reconciling items between modified and full accrual statements in audited financial statements.    </a:t>
            </a:r>
          </a:p>
        </p:txBody>
      </p:sp>
    </p:spTree>
    <p:extLst>
      <p:ext uri="{BB962C8B-B14F-4D97-AF65-F5344CB8AC3E}">
        <p14:creationId xmlns:p14="http://schemas.microsoft.com/office/powerpoint/2010/main" val="3783718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3B51-6A00-4569-9884-1737A55F8105}"/>
              </a:ext>
            </a:extLst>
          </p:cNvPr>
          <p:cNvSpPr>
            <a:spLocks noGrp="1"/>
          </p:cNvSpPr>
          <p:nvPr>
            <p:ph type="title"/>
          </p:nvPr>
        </p:nvSpPr>
        <p:spPr>
          <a:xfrm>
            <a:off x="846083" y="1182979"/>
            <a:ext cx="10515600" cy="869939"/>
          </a:xfrm>
        </p:spPr>
        <p:txBody>
          <a:bodyPr/>
          <a:lstStyle/>
          <a:p>
            <a:r>
              <a:rPr lang="en-US" b="1" dirty="0"/>
              <a:t>GASB 101: Background:</a:t>
            </a:r>
            <a:endParaRPr lang="en-US" dirty="0"/>
          </a:p>
        </p:txBody>
      </p:sp>
      <p:sp>
        <p:nvSpPr>
          <p:cNvPr id="3" name="Content Placeholder 2">
            <a:extLst>
              <a:ext uri="{FF2B5EF4-FFF2-40B4-BE49-F238E27FC236}">
                <a16:creationId xmlns:a16="http://schemas.microsoft.com/office/drawing/2014/main" id="{F16196B7-8EF9-476C-AE47-B5EBE1B8C4F0}"/>
              </a:ext>
            </a:extLst>
          </p:cNvPr>
          <p:cNvSpPr>
            <a:spLocks noGrp="1"/>
          </p:cNvSpPr>
          <p:nvPr>
            <p:ph idx="1"/>
          </p:nvPr>
        </p:nvSpPr>
        <p:spPr>
          <a:xfrm>
            <a:off x="846083" y="2052918"/>
            <a:ext cx="10515600" cy="4604685"/>
          </a:xfrm>
        </p:spPr>
        <p:txBody>
          <a:bodyPr/>
          <a:lstStyle/>
          <a:p>
            <a:pPr algn="just"/>
            <a:r>
              <a:rPr lang="en-US" dirty="0"/>
              <a:t>GASB Statement No. 101 was issued in June 2022 and replaces GASB Statement No. 16 (issued November 1992). </a:t>
            </a:r>
          </a:p>
          <a:p>
            <a:pPr algn="just"/>
            <a:endParaRPr lang="en-US" dirty="0"/>
          </a:p>
          <a:p>
            <a:pPr algn="just"/>
            <a:r>
              <a:rPr lang="en-US" dirty="0"/>
              <a:t>Statement No. 101 was issued to:</a:t>
            </a:r>
          </a:p>
          <a:p>
            <a:pPr lvl="1" algn="just"/>
            <a:r>
              <a:rPr lang="en-US" dirty="0"/>
              <a:t>Redefine compensated absences recognition and measurement.</a:t>
            </a:r>
          </a:p>
          <a:p>
            <a:pPr lvl="1" algn="just"/>
            <a:r>
              <a:rPr lang="en-US" dirty="0"/>
              <a:t>Create uniformity in determining liability and reporting the liability.</a:t>
            </a:r>
          </a:p>
          <a:p>
            <a:pPr lvl="1" algn="just"/>
            <a:r>
              <a:rPr lang="en-US" dirty="0"/>
              <a:t>Update reporting guidance to be consistent with other newly issued GASB statements. </a:t>
            </a:r>
          </a:p>
          <a:p>
            <a:pPr lvl="1" algn="just"/>
            <a:r>
              <a:rPr lang="en-US" dirty="0"/>
              <a:t>Address certain types of leave that were not addressed in Statement No. 16.</a:t>
            </a:r>
          </a:p>
          <a:p>
            <a:endParaRPr lang="en-US" dirty="0"/>
          </a:p>
        </p:txBody>
      </p:sp>
    </p:spTree>
    <p:extLst>
      <p:ext uri="{BB962C8B-B14F-4D97-AF65-F5344CB8AC3E}">
        <p14:creationId xmlns:p14="http://schemas.microsoft.com/office/powerpoint/2010/main" val="2001772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E5D14-E203-4861-90BB-F414DB3EED56}"/>
              </a:ext>
            </a:extLst>
          </p:cNvPr>
          <p:cNvSpPr>
            <a:spLocks noGrp="1"/>
          </p:cNvSpPr>
          <p:nvPr>
            <p:ph type="title"/>
          </p:nvPr>
        </p:nvSpPr>
        <p:spPr/>
        <p:txBody>
          <a:bodyPr/>
          <a:lstStyle/>
          <a:p>
            <a:r>
              <a:rPr lang="en-US" b="1" dirty="0"/>
              <a:t>Compensated Absence Defined…</a:t>
            </a:r>
            <a:endParaRPr lang="en-US" dirty="0"/>
          </a:p>
        </p:txBody>
      </p:sp>
      <p:sp>
        <p:nvSpPr>
          <p:cNvPr id="3" name="Content Placeholder 2">
            <a:extLst>
              <a:ext uri="{FF2B5EF4-FFF2-40B4-BE49-F238E27FC236}">
                <a16:creationId xmlns:a16="http://schemas.microsoft.com/office/drawing/2014/main" id="{AFFA91BF-A5E1-4938-8AA1-A75D88F9735B}"/>
              </a:ext>
            </a:extLst>
          </p:cNvPr>
          <p:cNvSpPr>
            <a:spLocks noGrp="1"/>
          </p:cNvSpPr>
          <p:nvPr>
            <p:ph idx="1"/>
          </p:nvPr>
        </p:nvSpPr>
        <p:spPr>
          <a:xfrm>
            <a:off x="846083" y="2332234"/>
            <a:ext cx="10515600" cy="4325369"/>
          </a:xfrm>
        </p:spPr>
        <p:txBody>
          <a:bodyPr/>
          <a:lstStyle/>
          <a:p>
            <a:pPr marL="0" indent="0" algn="jus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 compensated absence is leave which an employee may receive: (1) </a:t>
            </a:r>
            <a:r>
              <a:rPr lang="en-US" sz="2400" dirty="0">
                <a:latin typeface="Calibri" panose="020F0502020204030204" pitchFamily="34" charset="0"/>
                <a:ea typeface="Calibri" panose="020F0502020204030204" pitchFamily="34" charset="0"/>
                <a:cs typeface="Times New Roman" panose="02020603050405020304" pitchFamily="18" charset="0"/>
              </a:rPr>
              <a:t>C</a:t>
            </a:r>
            <a:r>
              <a:rPr lang="en-US" sz="2400" dirty="0">
                <a:effectLst/>
                <a:latin typeface="Calibri" panose="020F0502020204030204" pitchFamily="34" charset="0"/>
                <a:ea typeface="Calibri" panose="020F0502020204030204" pitchFamily="34" charset="0"/>
                <a:cs typeface="Times New Roman" panose="02020603050405020304" pitchFamily="18" charset="0"/>
              </a:rPr>
              <a:t>ash payments when leave is used for time off; (2) </a:t>
            </a:r>
            <a:r>
              <a:rPr lang="en-US" sz="2400" dirty="0">
                <a:latin typeface="Calibri" panose="020F0502020204030204" pitchFamily="34" charset="0"/>
                <a:ea typeface="Calibri" panose="020F0502020204030204" pitchFamily="34" charset="0"/>
                <a:cs typeface="Times New Roman" panose="02020603050405020304" pitchFamily="18" charset="0"/>
              </a:rPr>
              <a:t>O</a:t>
            </a:r>
            <a:r>
              <a:rPr lang="en-US" sz="2400" dirty="0">
                <a:effectLst/>
                <a:latin typeface="Calibri" panose="020F0502020204030204" pitchFamily="34" charset="0"/>
                <a:ea typeface="Calibri" panose="020F0502020204030204" pitchFamily="34" charset="0"/>
                <a:cs typeface="Times New Roman" panose="02020603050405020304" pitchFamily="18" charset="0"/>
              </a:rPr>
              <a:t>ther cash payments such as a payment for unused leave upon termination of employment; (3) </a:t>
            </a:r>
            <a:r>
              <a:rPr lang="en-US" sz="2400" dirty="0">
                <a:latin typeface="Calibri" panose="020F0502020204030204" pitchFamily="34" charset="0"/>
                <a:ea typeface="Calibri" panose="020F0502020204030204" pitchFamily="34" charset="0"/>
                <a:cs typeface="Times New Roman" panose="02020603050405020304" pitchFamily="18" charset="0"/>
              </a:rPr>
              <a:t>N</a:t>
            </a:r>
            <a:r>
              <a:rPr lang="en-US" sz="2400" dirty="0">
                <a:effectLst/>
                <a:latin typeface="Calibri" panose="020F0502020204030204" pitchFamily="34" charset="0"/>
                <a:ea typeface="Calibri" panose="020F0502020204030204" pitchFamily="34" charset="0"/>
                <a:cs typeface="Times New Roman" panose="02020603050405020304" pitchFamily="18" charset="0"/>
              </a:rPr>
              <a:t>oncash settlements such as a conversion to defined benefit post-employment benefits.  </a:t>
            </a:r>
          </a:p>
          <a:p>
            <a:pPr lvl="1" algn="just"/>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Compensated absences may include vacation pay, sick leave, paid time off (PTO), parental leave, bereavement leave, and certain types of sabbatical leave. Compensated absences do not have a payment schedule and could occur during employment or upon termination of employment. </a:t>
            </a:r>
          </a:p>
          <a:p>
            <a:endParaRPr lang="en-US" dirty="0"/>
          </a:p>
        </p:txBody>
      </p:sp>
    </p:spTree>
    <p:extLst>
      <p:ext uri="{BB962C8B-B14F-4D97-AF65-F5344CB8AC3E}">
        <p14:creationId xmlns:p14="http://schemas.microsoft.com/office/powerpoint/2010/main" val="1226301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43C02-D6FC-4B0E-9CEF-66253A6BF9F0}"/>
              </a:ext>
            </a:extLst>
          </p:cNvPr>
          <p:cNvSpPr>
            <a:spLocks noGrp="1"/>
          </p:cNvSpPr>
          <p:nvPr>
            <p:ph type="title"/>
          </p:nvPr>
        </p:nvSpPr>
        <p:spPr/>
        <p:txBody>
          <a:bodyPr/>
          <a:lstStyle/>
          <a:p>
            <a:r>
              <a:rPr lang="en-US" sz="4400" b="1" dirty="0"/>
              <a:t>When are Compensated Absences Considered a Liability?</a:t>
            </a:r>
            <a:endParaRPr lang="en-US" dirty="0"/>
          </a:p>
        </p:txBody>
      </p:sp>
      <p:sp>
        <p:nvSpPr>
          <p:cNvPr id="3" name="Content Placeholder 2">
            <a:extLst>
              <a:ext uri="{FF2B5EF4-FFF2-40B4-BE49-F238E27FC236}">
                <a16:creationId xmlns:a16="http://schemas.microsoft.com/office/drawing/2014/main" id="{BC887AAD-F448-4A18-8198-C3AFFE071596}"/>
              </a:ext>
            </a:extLst>
          </p:cNvPr>
          <p:cNvSpPr>
            <a:spLocks noGrp="1"/>
          </p:cNvSpPr>
          <p:nvPr>
            <p:ph idx="1"/>
          </p:nvPr>
        </p:nvSpPr>
        <p:spPr/>
        <p:txBody>
          <a:bodyPr/>
          <a:lstStyle/>
          <a:p>
            <a:pPr algn="just"/>
            <a:r>
              <a:rPr lang="en-US" sz="2400" b="1" dirty="0"/>
              <a:t>Leave has Not been used:</a:t>
            </a:r>
          </a:p>
          <a:p>
            <a:pPr lvl="1" algn="just"/>
            <a:r>
              <a:rPr lang="en-US" dirty="0">
                <a:effectLst/>
                <a:ea typeface="Calibri" panose="020F0502020204030204" pitchFamily="34" charset="0"/>
                <a:cs typeface="Times New Roman" panose="02020603050405020304" pitchFamily="18" charset="0"/>
              </a:rPr>
              <a:t>Leave accumulates;</a:t>
            </a:r>
            <a:r>
              <a:rPr lang="en-US" dirty="0"/>
              <a:t> </a:t>
            </a:r>
          </a:p>
          <a:p>
            <a:pPr lvl="1" algn="just"/>
            <a:r>
              <a:rPr lang="en-US" dirty="0">
                <a:effectLst/>
                <a:ea typeface="Calibri" panose="020F0502020204030204" pitchFamily="34" charset="0"/>
                <a:cs typeface="Times New Roman" panose="02020603050405020304" pitchFamily="18" charset="0"/>
              </a:rPr>
              <a:t>Leave is based on services rendered; and </a:t>
            </a:r>
          </a:p>
          <a:p>
            <a:pPr lvl="1" algn="just"/>
            <a:r>
              <a:rPr lang="en-US" dirty="0">
                <a:effectLst/>
                <a:ea typeface="Calibri" panose="020F0502020204030204" pitchFamily="34" charset="0"/>
                <a:cs typeface="Times New Roman" panose="02020603050405020304" pitchFamily="18" charset="0"/>
              </a:rPr>
              <a:t>Leave is more likely to be paid than not to be used for time off or to be paid (More than likely than not is more than 50%).  </a:t>
            </a:r>
          </a:p>
          <a:p>
            <a:pPr marL="457200" lvl="1" indent="0" algn="just">
              <a:buNone/>
            </a:pPr>
            <a:endParaRPr lang="en-US" dirty="0">
              <a:ea typeface="Calibri" panose="020F0502020204030204" pitchFamily="34" charset="0"/>
              <a:cs typeface="Times New Roman" panose="02020603050405020304" pitchFamily="18" charset="0"/>
            </a:endParaRPr>
          </a:p>
          <a:p>
            <a:pPr marL="457200" lvl="1" indent="0" algn="just">
              <a:buNone/>
            </a:pPr>
            <a:r>
              <a:rPr lang="en-US" i="1" dirty="0">
                <a:ea typeface="Calibri" panose="020F0502020204030204" pitchFamily="34" charset="0"/>
                <a:cs typeface="Times New Roman" panose="02020603050405020304" pitchFamily="18" charset="0"/>
              </a:rPr>
              <a:t>Examples may include </a:t>
            </a:r>
            <a:r>
              <a:rPr lang="en-US" i="1" dirty="0">
                <a:effectLst/>
                <a:ea typeface="Calibri" panose="020F0502020204030204" pitchFamily="34" charset="0"/>
                <a:cs typeface="Times New Roman" panose="02020603050405020304" pitchFamily="18" charset="0"/>
              </a:rPr>
              <a:t>compensatory time (comp time), vacation leave, sick leave, paid time off (PTO).</a:t>
            </a:r>
          </a:p>
          <a:p>
            <a:pPr marL="457200" lvl="1" indent="0" algn="just">
              <a:buNone/>
            </a:pPr>
            <a:endParaRPr lang="en-US" i="1" dirty="0">
              <a:cs typeface="Times New Roman" panose="02020603050405020304" pitchFamily="18" charset="0"/>
            </a:endParaRPr>
          </a:p>
          <a:p>
            <a:endParaRPr lang="en-US" dirty="0"/>
          </a:p>
        </p:txBody>
      </p:sp>
    </p:spTree>
    <p:extLst>
      <p:ext uri="{BB962C8B-B14F-4D97-AF65-F5344CB8AC3E}">
        <p14:creationId xmlns:p14="http://schemas.microsoft.com/office/powerpoint/2010/main" val="708483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EE64-E503-4623-8B40-1E7B42CB3CCA}"/>
              </a:ext>
            </a:extLst>
          </p:cNvPr>
          <p:cNvSpPr>
            <a:spLocks noGrp="1"/>
          </p:cNvSpPr>
          <p:nvPr>
            <p:ph type="title"/>
          </p:nvPr>
        </p:nvSpPr>
        <p:spPr>
          <a:xfrm>
            <a:off x="846083" y="1182979"/>
            <a:ext cx="10515600" cy="1174739"/>
          </a:xfrm>
        </p:spPr>
        <p:txBody>
          <a:bodyPr>
            <a:normAutofit fontScale="90000"/>
          </a:bodyPr>
          <a:lstStyle/>
          <a:p>
            <a:r>
              <a:rPr lang="en-US" sz="4400" b="1" dirty="0"/>
              <a:t>When are Compensated Absences Considered a Liability?</a:t>
            </a:r>
            <a:endParaRPr lang="en-US" dirty="0"/>
          </a:p>
        </p:txBody>
      </p:sp>
      <p:sp>
        <p:nvSpPr>
          <p:cNvPr id="3" name="Content Placeholder 2">
            <a:extLst>
              <a:ext uri="{FF2B5EF4-FFF2-40B4-BE49-F238E27FC236}">
                <a16:creationId xmlns:a16="http://schemas.microsoft.com/office/drawing/2014/main" id="{3F1EC226-8E31-4BA8-8B72-01AE184EEA56}"/>
              </a:ext>
            </a:extLst>
          </p:cNvPr>
          <p:cNvSpPr>
            <a:spLocks noGrp="1"/>
          </p:cNvSpPr>
          <p:nvPr>
            <p:ph idx="1"/>
          </p:nvPr>
        </p:nvSpPr>
        <p:spPr>
          <a:xfrm>
            <a:off x="846083" y="2501153"/>
            <a:ext cx="10515600" cy="4156450"/>
          </a:xfrm>
        </p:spPr>
        <p:txBody>
          <a:bodyPr/>
          <a:lstStyle/>
          <a:p>
            <a:pPr algn="just"/>
            <a:r>
              <a:rPr lang="en-US" sz="2000" b="1" dirty="0">
                <a:cs typeface="Times New Roman" panose="02020603050405020304" pitchFamily="18" charset="0"/>
              </a:rPr>
              <a:t>Leave Has Been Used (but not yet settled through cash or non-cash means):</a:t>
            </a:r>
          </a:p>
          <a:p>
            <a:pPr lvl="1" algn="just"/>
            <a:r>
              <a:rPr lang="en-US" sz="2000" dirty="0">
                <a:ea typeface="Calibri" panose="020F0502020204030204" pitchFamily="34" charset="0"/>
                <a:cs typeface="Times New Roman" panose="02020603050405020304" pitchFamily="18" charset="0"/>
              </a:rPr>
              <a:t>E</a:t>
            </a:r>
            <a:r>
              <a:rPr lang="en-US" sz="2000" dirty="0">
                <a:effectLst/>
                <a:ea typeface="Calibri" panose="020F0502020204030204" pitchFamily="34" charset="0"/>
                <a:cs typeface="Times New Roman" panose="02020603050405020304" pitchFamily="18" charset="0"/>
              </a:rPr>
              <a:t>mployees are able to take as needed without specific limits (known also as unlimited leave)</a:t>
            </a:r>
          </a:p>
          <a:p>
            <a:pPr lvl="1" algn="just"/>
            <a:r>
              <a:rPr lang="en-US" sz="2000" dirty="0">
                <a:effectLst/>
                <a:ea typeface="Calibri" panose="020F0502020204030204" pitchFamily="34" charset="0"/>
                <a:cs typeface="Times New Roman" panose="02020603050405020304" pitchFamily="18" charset="0"/>
              </a:rPr>
              <a:t>Holiday leave that is taken on a specific date but not at the discretion of the employee (i.e., council approved holiday schedule).  </a:t>
            </a:r>
          </a:p>
          <a:p>
            <a:pPr marL="457200" lvl="1" indent="0" algn="just">
              <a:buNone/>
            </a:pPr>
            <a:endParaRPr lang="en-US" sz="2000" dirty="0">
              <a:effectLst/>
              <a:ea typeface="Calibri" panose="020F0502020204030204" pitchFamily="34" charset="0"/>
              <a:cs typeface="Times New Roman" panose="02020603050405020304" pitchFamily="18" charset="0"/>
            </a:endParaRPr>
          </a:p>
          <a:p>
            <a:pPr marL="457200" lvl="1" indent="0" algn="just">
              <a:buNone/>
            </a:pPr>
            <a:r>
              <a:rPr lang="en-US" sz="2000" i="1" dirty="0">
                <a:effectLst/>
                <a:ea typeface="Calibri" panose="020F0502020204030204" pitchFamily="34" charset="0"/>
                <a:cs typeface="Times New Roman" panose="02020603050405020304" pitchFamily="18" charset="0"/>
              </a:rPr>
              <a:t>Other types of leave that are not recognized until the leave begins are parental, military, and jury duty, holiday leave (when leave is taken on a specific date not at the discretion of the employees) and sabbatical leave (in which the employee is required to perform duties of a different nature).  </a:t>
            </a:r>
          </a:p>
          <a:p>
            <a:pPr marL="457200" lvl="1" indent="0" algn="just">
              <a:buNone/>
            </a:pPr>
            <a:endParaRPr lang="en-US" sz="2000" b="1" dirty="0">
              <a:cs typeface="Times New Roman" panose="02020603050405020304" pitchFamily="18" charset="0"/>
            </a:endParaRPr>
          </a:p>
          <a:p>
            <a:pPr algn="just"/>
            <a:r>
              <a:rPr lang="en-US" sz="2000" b="1" dirty="0"/>
              <a:t>Exceptions</a:t>
            </a:r>
            <a:r>
              <a:rPr lang="en-US" sz="2000" dirty="0"/>
              <a:t> - </a:t>
            </a:r>
            <a:r>
              <a:rPr lang="en-US" sz="1800" dirty="0">
                <a:effectLst/>
                <a:ea typeface="Calibri" panose="020F0502020204030204" pitchFamily="34" charset="0"/>
                <a:cs typeface="Times New Roman" panose="02020603050405020304" pitchFamily="18" charset="0"/>
              </a:rPr>
              <a:t>Leave that is more likely than not to be settled through conversion to defined benefit post-employment benefits should </a:t>
            </a:r>
            <a:r>
              <a:rPr lang="en-US" sz="1800" b="1" dirty="0">
                <a:effectLst/>
                <a:ea typeface="Calibri" panose="020F0502020204030204" pitchFamily="34" charset="0"/>
                <a:cs typeface="Times New Roman" panose="02020603050405020304" pitchFamily="18" charset="0"/>
              </a:rPr>
              <a:t>not </a:t>
            </a:r>
            <a:r>
              <a:rPr lang="en-US" sz="1800" dirty="0">
                <a:effectLst/>
                <a:ea typeface="Calibri" panose="020F0502020204030204" pitchFamily="34" charset="0"/>
                <a:cs typeface="Times New Roman" panose="02020603050405020304" pitchFamily="18" charset="0"/>
              </a:rPr>
              <a:t>be recognized as a liability for compensated absences.  Leave that fails to meet the more likely than not criteria would not be recognized as a liability (i.e., leave forfeitures)</a:t>
            </a:r>
          </a:p>
          <a:p>
            <a:endParaRPr lang="en-US" dirty="0"/>
          </a:p>
        </p:txBody>
      </p:sp>
    </p:spTree>
    <p:extLst>
      <p:ext uri="{BB962C8B-B14F-4D97-AF65-F5344CB8AC3E}">
        <p14:creationId xmlns:p14="http://schemas.microsoft.com/office/powerpoint/2010/main" val="1881177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2DCFD-88BB-43E5-9D6B-D7FD28063119}"/>
              </a:ext>
            </a:extLst>
          </p:cNvPr>
          <p:cNvSpPr>
            <a:spLocks noGrp="1"/>
          </p:cNvSpPr>
          <p:nvPr>
            <p:ph type="title"/>
          </p:nvPr>
        </p:nvSpPr>
        <p:spPr>
          <a:xfrm>
            <a:off x="846083" y="1160119"/>
            <a:ext cx="10515600" cy="821081"/>
          </a:xfrm>
        </p:spPr>
        <p:txBody>
          <a:bodyPr>
            <a:normAutofit/>
          </a:bodyPr>
          <a:lstStyle/>
          <a:p>
            <a:r>
              <a:rPr lang="en-US" sz="4000" b="1" dirty="0"/>
              <a:t>What Does “More Likely than Not” Actually Mean?</a:t>
            </a:r>
            <a:endParaRPr lang="en-US" sz="4000" dirty="0"/>
          </a:p>
        </p:txBody>
      </p:sp>
      <p:sp>
        <p:nvSpPr>
          <p:cNvPr id="3" name="Content Placeholder 2">
            <a:extLst>
              <a:ext uri="{FF2B5EF4-FFF2-40B4-BE49-F238E27FC236}">
                <a16:creationId xmlns:a16="http://schemas.microsoft.com/office/drawing/2014/main" id="{4935BE65-2BB1-49FD-BE74-47786E1A490E}"/>
              </a:ext>
            </a:extLst>
          </p:cNvPr>
          <p:cNvSpPr>
            <a:spLocks noGrp="1"/>
          </p:cNvSpPr>
          <p:nvPr>
            <p:ph idx="1"/>
          </p:nvPr>
        </p:nvSpPr>
        <p:spPr>
          <a:xfrm>
            <a:off x="846083" y="1874520"/>
            <a:ext cx="10515600" cy="4783083"/>
          </a:xfrm>
        </p:spPr>
        <p:txBody>
          <a:bodyPr>
            <a:normAutofit fontScale="92500"/>
          </a:bodyPr>
          <a:lstStyle/>
          <a:p>
            <a:pPr marL="0" indent="0" algn="just">
              <a:buNone/>
            </a:pPr>
            <a:r>
              <a:rPr lang="en-US" sz="2800" dirty="0">
                <a:latin typeface="Calibri" panose="020F0502020204030204" pitchFamily="34" charset="0"/>
                <a:ea typeface="Calibri" panose="020F0502020204030204" pitchFamily="34" charset="0"/>
                <a:cs typeface="Times New Roman" panose="02020603050405020304" pitchFamily="18" charset="0"/>
              </a:rPr>
              <a:t>“More likely than not” is defined as more than 50% and may include the following considerations:</a:t>
            </a:r>
          </a:p>
          <a:p>
            <a:pPr marL="457200" indent="-457200" algn="just">
              <a:buAutoNum type="arabicParenBoth"/>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unit's employment policies related to compensated absences;</a:t>
            </a:r>
          </a:p>
          <a:p>
            <a:pPr marL="457200" indent="-457200" algn="just">
              <a:buAutoNum type="arabicParenBoth"/>
            </a:pPr>
            <a:r>
              <a:rPr lang="en-US" sz="2800" dirty="0">
                <a:latin typeface="Calibri" panose="020F0502020204030204" pitchFamily="34" charset="0"/>
                <a:ea typeface="Calibri" panose="020F0502020204030204" pitchFamily="34" charset="0"/>
                <a:cs typeface="Times New Roman" panose="02020603050405020304" pitchFamily="18" charset="0"/>
              </a:rPr>
              <a:t>W</a:t>
            </a:r>
            <a:r>
              <a:rPr lang="en-US" sz="2800" dirty="0">
                <a:effectLst/>
                <a:latin typeface="Calibri" panose="020F0502020204030204" pitchFamily="34" charset="0"/>
                <a:ea typeface="Calibri" panose="020F0502020204030204" pitchFamily="34" charset="0"/>
                <a:cs typeface="Times New Roman" panose="02020603050405020304" pitchFamily="18" charset="0"/>
              </a:rPr>
              <a:t>hether the leave that has been earned is or will become eligible for use or payment in the future; </a:t>
            </a:r>
          </a:p>
          <a:p>
            <a:pPr marL="457200" indent="-457200" algn="just">
              <a:buAutoNum type="arabicParenBoth"/>
            </a:pPr>
            <a:r>
              <a:rPr lang="en-US" sz="2800" dirty="0">
                <a:effectLst/>
                <a:latin typeface="Calibri" panose="020F0502020204030204" pitchFamily="34" charset="0"/>
                <a:ea typeface="Calibri" panose="020F0502020204030204" pitchFamily="34" charset="0"/>
                <a:cs typeface="Times New Roman" panose="02020603050405020304" pitchFamily="18" charset="0"/>
              </a:rPr>
              <a:t>Historical information about use, payment, or forfeiture of compensation; </a:t>
            </a:r>
          </a:p>
          <a:p>
            <a:pPr marL="457200" indent="-457200" algn="just">
              <a:buAutoNum type="arabicParenBoth"/>
            </a:pPr>
            <a:r>
              <a:rPr lang="en-US" sz="2800" dirty="0">
                <a:effectLst/>
                <a:latin typeface="Calibri" panose="020F0502020204030204" pitchFamily="34" charset="0"/>
                <a:ea typeface="Calibri" panose="020F0502020204030204" pitchFamily="34" charset="0"/>
                <a:cs typeface="Times New Roman" panose="02020603050405020304" pitchFamily="18" charset="0"/>
              </a:rPr>
              <a:t>Information known to unit that would indicate historical data may not be representative of future trends or patterns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457200" indent="-457200" algn="just">
              <a:buAutoNum type="arabicParenBoth"/>
            </a:pPr>
            <a:r>
              <a:rPr lang="en-US" sz="2800" dirty="0">
                <a:effectLst/>
                <a:latin typeface="Calibri" panose="020F0502020204030204" pitchFamily="34" charset="0"/>
                <a:ea typeface="Calibri" panose="020F0502020204030204" pitchFamily="34" charset="0"/>
                <a:cs typeface="Times New Roman" panose="02020603050405020304" pitchFamily="18" charset="0"/>
              </a:rPr>
              <a:t>Forfeited amounts; </a:t>
            </a:r>
            <a:r>
              <a:rPr lang="en-US" dirty="0">
                <a:latin typeface="Calibri" panose="020F0502020204030204" pitchFamily="34" charset="0"/>
                <a:ea typeface="Calibri" panose="020F0502020204030204" pitchFamily="34" charset="0"/>
                <a:cs typeface="Times New Roman" panose="02020603050405020304" pitchFamily="18" charset="0"/>
              </a:rPr>
              <a:t>or</a:t>
            </a:r>
          </a:p>
          <a:p>
            <a:pPr marL="457200" indent="-457200" algn="just">
              <a:buAutoNum type="arabicParenBoth"/>
            </a:pPr>
            <a:r>
              <a:rPr lang="en-US" sz="2800" dirty="0">
                <a:effectLst/>
                <a:latin typeface="Calibri" panose="020F0502020204030204" pitchFamily="34" charset="0"/>
                <a:ea typeface="Calibri" panose="020F0502020204030204" pitchFamily="34" charset="0"/>
                <a:cs typeface="Times New Roman" panose="02020603050405020304" pitchFamily="18" charset="0"/>
              </a:rPr>
              <a:t>Amounts satisfied through defined benefit postemployment benefits. </a:t>
            </a:r>
          </a:p>
          <a:p>
            <a:endParaRPr lang="en-US" dirty="0"/>
          </a:p>
        </p:txBody>
      </p:sp>
    </p:spTree>
    <p:extLst>
      <p:ext uri="{BB962C8B-B14F-4D97-AF65-F5344CB8AC3E}">
        <p14:creationId xmlns:p14="http://schemas.microsoft.com/office/powerpoint/2010/main" val="2600810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E2D1-AC53-408C-9542-12F2A3FE0E0A}"/>
              </a:ext>
            </a:extLst>
          </p:cNvPr>
          <p:cNvSpPr>
            <a:spLocks noGrp="1"/>
          </p:cNvSpPr>
          <p:nvPr>
            <p:ph type="title"/>
          </p:nvPr>
        </p:nvSpPr>
        <p:spPr>
          <a:xfrm>
            <a:off x="846083" y="1182980"/>
            <a:ext cx="10515600" cy="851304"/>
          </a:xfrm>
        </p:spPr>
        <p:txBody>
          <a:bodyPr>
            <a:normAutofit/>
          </a:bodyPr>
          <a:lstStyle/>
          <a:p>
            <a:r>
              <a:rPr lang="en-US" sz="3200" b="1" dirty="0"/>
              <a:t>Other Information necessary for “more likely than not…”</a:t>
            </a:r>
          </a:p>
        </p:txBody>
      </p:sp>
      <p:sp>
        <p:nvSpPr>
          <p:cNvPr id="3" name="Content Placeholder 2">
            <a:extLst>
              <a:ext uri="{FF2B5EF4-FFF2-40B4-BE49-F238E27FC236}">
                <a16:creationId xmlns:a16="http://schemas.microsoft.com/office/drawing/2014/main" id="{A1FD6193-E167-41E2-8182-83E645D0025D}"/>
              </a:ext>
            </a:extLst>
          </p:cNvPr>
          <p:cNvSpPr>
            <a:spLocks noGrp="1"/>
          </p:cNvSpPr>
          <p:nvPr>
            <p:ph idx="1"/>
          </p:nvPr>
        </p:nvSpPr>
        <p:spPr>
          <a:xfrm>
            <a:off x="846083" y="2157573"/>
            <a:ext cx="10515600" cy="4500030"/>
          </a:xfrm>
        </p:spPr>
        <p:txBody>
          <a:bodyPr/>
          <a:lstStyle/>
          <a:p>
            <a:r>
              <a:rPr lang="en-US" dirty="0"/>
              <a:t>Employee name</a:t>
            </a:r>
          </a:p>
          <a:p>
            <a:r>
              <a:rPr lang="en-US" dirty="0"/>
              <a:t>Employee pay rate as of 6/30 (If rate changed during the year, then rate should be reflected for hours paid)</a:t>
            </a:r>
          </a:p>
          <a:p>
            <a:r>
              <a:rPr lang="en-US" dirty="0"/>
              <a:t>Accumulated hours for each compensated absence </a:t>
            </a:r>
          </a:p>
          <a:p>
            <a:r>
              <a:rPr lang="en-US" dirty="0"/>
              <a:t>Salary-related payments</a:t>
            </a:r>
          </a:p>
          <a:p>
            <a:r>
              <a:rPr lang="en-US" dirty="0"/>
              <a:t>Is the compensated absence paid at termination? If yes, is it based on percentage, number of hours, dollar amount?</a:t>
            </a:r>
          </a:p>
          <a:p>
            <a:r>
              <a:rPr lang="en-US" dirty="0"/>
              <a:t>Years of employment (vested, not vested)</a:t>
            </a:r>
          </a:p>
          <a:p>
            <a:endParaRPr lang="en-US" dirty="0"/>
          </a:p>
        </p:txBody>
      </p:sp>
    </p:spTree>
    <p:extLst>
      <p:ext uri="{BB962C8B-B14F-4D97-AF65-F5344CB8AC3E}">
        <p14:creationId xmlns:p14="http://schemas.microsoft.com/office/powerpoint/2010/main" val="36358069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DD27D-C7ED-4AFA-8FA4-0C1B10644C80}"/>
              </a:ext>
            </a:extLst>
          </p:cNvPr>
          <p:cNvSpPr>
            <a:spLocks noGrp="1"/>
          </p:cNvSpPr>
          <p:nvPr>
            <p:ph type="title"/>
          </p:nvPr>
        </p:nvSpPr>
        <p:spPr>
          <a:xfrm>
            <a:off x="846083" y="1182979"/>
            <a:ext cx="10515600" cy="1025965"/>
          </a:xfrm>
        </p:spPr>
        <p:txBody>
          <a:bodyPr/>
          <a:lstStyle/>
          <a:p>
            <a:r>
              <a:rPr lang="en-US" b="1" dirty="0"/>
              <a:t>NC Budgetary Impact of GASB 101:</a:t>
            </a:r>
            <a:endParaRPr lang="en-US" dirty="0"/>
          </a:p>
        </p:txBody>
      </p:sp>
      <p:sp>
        <p:nvSpPr>
          <p:cNvPr id="3" name="Content Placeholder 2">
            <a:extLst>
              <a:ext uri="{FF2B5EF4-FFF2-40B4-BE49-F238E27FC236}">
                <a16:creationId xmlns:a16="http://schemas.microsoft.com/office/drawing/2014/main" id="{21D5EAB7-FE6B-4E8E-B8A3-6639E7E7140C}"/>
              </a:ext>
            </a:extLst>
          </p:cNvPr>
          <p:cNvSpPr>
            <a:spLocks noGrp="1"/>
          </p:cNvSpPr>
          <p:nvPr>
            <p:ph idx="1"/>
          </p:nvPr>
        </p:nvSpPr>
        <p:spPr>
          <a:xfrm>
            <a:off x="846083" y="2208944"/>
            <a:ext cx="10515600" cy="4448659"/>
          </a:xfrm>
        </p:spPr>
        <p:txBody>
          <a:bodyPr>
            <a:normAutofit fontScale="92500" lnSpcReduction="10000"/>
          </a:bodyPr>
          <a:lstStyle/>
          <a:p>
            <a:r>
              <a:rPr lang="en-US" dirty="0"/>
              <a:t>GASB 101 does </a:t>
            </a:r>
            <a:r>
              <a:rPr lang="en-US" b="1" dirty="0"/>
              <a:t>not</a:t>
            </a:r>
            <a:r>
              <a:rPr lang="en-US" dirty="0"/>
              <a:t> impact the governmental fund financials or the budgets for proprietary funds, which use the modified accrual basis of accounting to measure the current financial resources.  There is NO impact on fund balance in governmental funds.      </a:t>
            </a:r>
          </a:p>
          <a:p>
            <a:pPr marL="0" indent="0">
              <a:buNone/>
            </a:pPr>
            <a:endParaRPr lang="en-US" dirty="0"/>
          </a:p>
          <a:p>
            <a:r>
              <a:rPr lang="en-US" dirty="0"/>
              <a:t>In governmental funds and in budgets for enterprise funds, recognize compensated absences as they are expected to be liquidated with expendable available financial resources.  No change from current practice clarified in GASB Interpretation No. 6.</a:t>
            </a:r>
          </a:p>
          <a:p>
            <a:endParaRPr lang="en-US" dirty="0"/>
          </a:p>
          <a:p>
            <a:r>
              <a:rPr lang="en-US" dirty="0"/>
              <a:t>GASB 101 currently impacts the government – wide and the proprietary fund full accrual financial statements only.   </a:t>
            </a:r>
          </a:p>
        </p:txBody>
      </p:sp>
    </p:spTree>
    <p:extLst>
      <p:ext uri="{BB962C8B-B14F-4D97-AF65-F5344CB8AC3E}">
        <p14:creationId xmlns:p14="http://schemas.microsoft.com/office/powerpoint/2010/main" val="15879363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408E1-900C-43DF-8843-1232784FE0D3}"/>
              </a:ext>
            </a:extLst>
          </p:cNvPr>
          <p:cNvSpPr>
            <a:spLocks noGrp="1"/>
          </p:cNvSpPr>
          <p:nvPr>
            <p:ph type="title"/>
          </p:nvPr>
        </p:nvSpPr>
        <p:spPr>
          <a:xfrm>
            <a:off x="846083" y="1182980"/>
            <a:ext cx="10515600" cy="841030"/>
          </a:xfrm>
        </p:spPr>
        <p:txBody>
          <a:bodyPr/>
          <a:lstStyle/>
          <a:p>
            <a:r>
              <a:rPr lang="en-US" b="1" dirty="0"/>
              <a:t>Preparing for Statement No. 101</a:t>
            </a:r>
            <a:endParaRPr lang="en-US" dirty="0"/>
          </a:p>
        </p:txBody>
      </p:sp>
      <p:sp>
        <p:nvSpPr>
          <p:cNvPr id="3" name="Content Placeholder 2">
            <a:extLst>
              <a:ext uri="{FF2B5EF4-FFF2-40B4-BE49-F238E27FC236}">
                <a16:creationId xmlns:a16="http://schemas.microsoft.com/office/drawing/2014/main" id="{50E9E9FA-B466-4D2E-9839-E73FC77ACA87}"/>
              </a:ext>
            </a:extLst>
          </p:cNvPr>
          <p:cNvSpPr>
            <a:spLocks noGrp="1"/>
          </p:cNvSpPr>
          <p:nvPr>
            <p:ph idx="1"/>
          </p:nvPr>
        </p:nvSpPr>
        <p:spPr>
          <a:xfrm>
            <a:off x="846083" y="2024010"/>
            <a:ext cx="10515600" cy="4633593"/>
          </a:xfrm>
        </p:spPr>
        <p:txBody>
          <a:bodyPr>
            <a:normAutofit/>
          </a:bodyPr>
          <a:lstStyle/>
          <a:p>
            <a:pPr marL="0" indent="0" algn="jus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To implement changes in accounting and reporting of compensated absences, units will need to address several key issues, such as: </a:t>
            </a:r>
          </a:p>
          <a:p>
            <a:pPr marL="0" indent="0" algn="just">
              <a:buNone/>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Educating the governing board and management on pending changes.</a:t>
            </a:r>
          </a:p>
          <a:p>
            <a:pPr marL="800100" lvl="1" indent="-342900" algn="just">
              <a:lnSpc>
                <a:spcPct val="107000"/>
              </a:lnSpc>
              <a:spcBef>
                <a:spcPts val="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Identifying all categories of compensated absences your unit offers employees, how they meet the new guidance for compensated absences, determine when they are paid out (some, none or all may be paid at termination of employment), and use new guidance to determine calculations necessary for reporting. </a:t>
            </a:r>
          </a:p>
          <a:p>
            <a:pPr marL="800100" lvl="1" indent="-342900" algn="just">
              <a:lnSpc>
                <a:spcPct val="107000"/>
              </a:lnSpc>
              <a:spcBef>
                <a:spcPts val="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Determining if reporting software can perform the necessary calculations to account for and report based on the new guidelines.</a:t>
            </a:r>
          </a:p>
          <a:p>
            <a:pPr marL="800100" lvl="1" indent="-342900" algn="just">
              <a:lnSpc>
                <a:spcPct val="107000"/>
              </a:lnSpc>
              <a:spcBef>
                <a:spcPts val="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Identifying any business processes that may need to be revised to account for new calculations for compensated absence liabilities.</a:t>
            </a:r>
          </a:p>
          <a:p>
            <a:pPr marL="800100" lvl="1" indent="-342900" algn="just">
              <a:lnSpc>
                <a:spcPct val="107000"/>
              </a:lnSpc>
              <a:spcBef>
                <a:spcPts val="0"/>
              </a:spcBef>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Creating/revising policies as necessary to comply with new guidance.</a:t>
            </a:r>
          </a:p>
          <a:p>
            <a:pPr marL="800100" lvl="1" indent="-342900" algn="just">
              <a:lnSpc>
                <a:spcPct val="107000"/>
              </a:lnSpc>
              <a:spcBef>
                <a:spcPts val="0"/>
              </a:spcBef>
              <a:spcAft>
                <a:spcPts val="80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51754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42F8FB0-8D77-43AF-9B0C-55759A7F6433}"/>
              </a:ext>
            </a:extLst>
          </p:cNvPr>
          <p:cNvSpPr/>
          <p:nvPr/>
        </p:nvSpPr>
        <p:spPr>
          <a:xfrm>
            <a:off x="531844" y="1068463"/>
            <a:ext cx="10552923" cy="731453"/>
          </a:xfrm>
          <a:custGeom>
            <a:avLst/>
            <a:gdLst>
              <a:gd name="connsiteX0" fmla="*/ 0 w 8304205"/>
              <a:gd name="connsiteY0" fmla="*/ 95707 h 957072"/>
              <a:gd name="connsiteX1" fmla="*/ 95707 w 8304205"/>
              <a:gd name="connsiteY1" fmla="*/ 0 h 957072"/>
              <a:gd name="connsiteX2" fmla="*/ 8208498 w 8304205"/>
              <a:gd name="connsiteY2" fmla="*/ 0 h 957072"/>
              <a:gd name="connsiteX3" fmla="*/ 8304205 w 8304205"/>
              <a:gd name="connsiteY3" fmla="*/ 95707 h 957072"/>
              <a:gd name="connsiteX4" fmla="*/ 8304205 w 8304205"/>
              <a:gd name="connsiteY4" fmla="*/ 861365 h 957072"/>
              <a:gd name="connsiteX5" fmla="*/ 8208498 w 8304205"/>
              <a:gd name="connsiteY5" fmla="*/ 957072 h 957072"/>
              <a:gd name="connsiteX6" fmla="*/ 95707 w 8304205"/>
              <a:gd name="connsiteY6" fmla="*/ 957072 h 957072"/>
              <a:gd name="connsiteX7" fmla="*/ 0 w 8304205"/>
              <a:gd name="connsiteY7" fmla="*/ 861365 h 957072"/>
              <a:gd name="connsiteX8" fmla="*/ 0 w 8304205"/>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04205" h="957072">
                <a:moveTo>
                  <a:pt x="0" y="95707"/>
                </a:moveTo>
                <a:cubicBezTo>
                  <a:pt x="0" y="42849"/>
                  <a:pt x="42849" y="0"/>
                  <a:pt x="95707" y="0"/>
                </a:cubicBezTo>
                <a:lnTo>
                  <a:pt x="8208498" y="0"/>
                </a:lnTo>
                <a:cubicBezTo>
                  <a:pt x="8261356" y="0"/>
                  <a:pt x="8304205" y="42849"/>
                  <a:pt x="8304205" y="95707"/>
                </a:cubicBezTo>
                <a:lnTo>
                  <a:pt x="8304205" y="861365"/>
                </a:lnTo>
                <a:cubicBezTo>
                  <a:pt x="8304205" y="914223"/>
                  <a:pt x="8261356" y="957072"/>
                  <a:pt x="8208498" y="957072"/>
                </a:cubicBezTo>
                <a:lnTo>
                  <a:pt x="95707" y="957072"/>
                </a:lnTo>
                <a:cubicBezTo>
                  <a:pt x="42849" y="957072"/>
                  <a:pt x="0" y="914223"/>
                  <a:pt x="0" y="861365"/>
                </a:cubicBezTo>
                <a:lnTo>
                  <a:pt x="0" y="95707"/>
                </a:lnTo>
                <a:close/>
              </a:path>
            </a:pathLst>
          </a:cu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08042" tIns="108042" rIns="108042" bIns="108042" numCol="1" spcCol="1270" anchor="ctr" anchorCtr="0">
            <a:noAutofit/>
          </a:bodyPr>
          <a:lstStyle/>
          <a:p>
            <a:pPr marL="0" lvl="0" indent="0" algn="ctr" defTabSz="933450">
              <a:lnSpc>
                <a:spcPct val="90000"/>
              </a:lnSpc>
              <a:spcBef>
                <a:spcPct val="0"/>
              </a:spcBef>
              <a:spcAft>
                <a:spcPct val="35000"/>
              </a:spcAft>
              <a:buNone/>
            </a:pPr>
            <a:r>
              <a:rPr lang="en-US" sz="2100" u="sng" kern="1200" dirty="0"/>
              <a:t>Fiscal Management Section</a:t>
            </a:r>
          </a:p>
          <a:p>
            <a:pPr marL="0" lvl="0" indent="0" algn="ctr" defTabSz="933450">
              <a:lnSpc>
                <a:spcPct val="90000"/>
              </a:lnSpc>
              <a:spcBef>
                <a:spcPct val="0"/>
              </a:spcBef>
              <a:spcAft>
                <a:spcPct val="35000"/>
              </a:spcAft>
              <a:buNone/>
            </a:pPr>
            <a:r>
              <a:rPr lang="en-US" sz="2100" dirty="0"/>
              <a:t>Susan McCullen Section Director</a:t>
            </a:r>
            <a:endParaRPr lang="en-US" sz="2100" kern="1200" dirty="0"/>
          </a:p>
        </p:txBody>
      </p:sp>
      <p:sp>
        <p:nvSpPr>
          <p:cNvPr id="4" name="Freeform: Shape 3">
            <a:extLst>
              <a:ext uri="{FF2B5EF4-FFF2-40B4-BE49-F238E27FC236}">
                <a16:creationId xmlns:a16="http://schemas.microsoft.com/office/drawing/2014/main" id="{894E63ED-8A17-47E9-BFA2-76D36A18CF28}"/>
              </a:ext>
            </a:extLst>
          </p:cNvPr>
          <p:cNvSpPr/>
          <p:nvPr/>
        </p:nvSpPr>
        <p:spPr>
          <a:xfrm>
            <a:off x="1107233" y="1825507"/>
            <a:ext cx="2625012" cy="495415"/>
          </a:xfrm>
          <a:custGeom>
            <a:avLst/>
            <a:gdLst>
              <a:gd name="connsiteX0" fmla="*/ 0 w 4019876"/>
              <a:gd name="connsiteY0" fmla="*/ 95707 h 957072"/>
              <a:gd name="connsiteX1" fmla="*/ 95707 w 4019876"/>
              <a:gd name="connsiteY1" fmla="*/ 0 h 957072"/>
              <a:gd name="connsiteX2" fmla="*/ 3924169 w 4019876"/>
              <a:gd name="connsiteY2" fmla="*/ 0 h 957072"/>
              <a:gd name="connsiteX3" fmla="*/ 4019876 w 4019876"/>
              <a:gd name="connsiteY3" fmla="*/ 95707 h 957072"/>
              <a:gd name="connsiteX4" fmla="*/ 4019876 w 4019876"/>
              <a:gd name="connsiteY4" fmla="*/ 861365 h 957072"/>
              <a:gd name="connsiteX5" fmla="*/ 3924169 w 4019876"/>
              <a:gd name="connsiteY5" fmla="*/ 957072 h 957072"/>
              <a:gd name="connsiteX6" fmla="*/ 95707 w 4019876"/>
              <a:gd name="connsiteY6" fmla="*/ 957072 h 957072"/>
              <a:gd name="connsiteX7" fmla="*/ 0 w 4019876"/>
              <a:gd name="connsiteY7" fmla="*/ 861365 h 957072"/>
              <a:gd name="connsiteX8" fmla="*/ 0 w 4019876"/>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19876" h="957072">
                <a:moveTo>
                  <a:pt x="0" y="95707"/>
                </a:moveTo>
                <a:cubicBezTo>
                  <a:pt x="0" y="42849"/>
                  <a:pt x="42849" y="0"/>
                  <a:pt x="95707" y="0"/>
                </a:cubicBezTo>
                <a:lnTo>
                  <a:pt x="3924169" y="0"/>
                </a:lnTo>
                <a:cubicBezTo>
                  <a:pt x="3977027" y="0"/>
                  <a:pt x="4019876" y="42849"/>
                  <a:pt x="4019876" y="95707"/>
                </a:cubicBezTo>
                <a:lnTo>
                  <a:pt x="4019876" y="861365"/>
                </a:lnTo>
                <a:cubicBezTo>
                  <a:pt x="4019876" y="914223"/>
                  <a:pt x="3977027" y="957072"/>
                  <a:pt x="3924169" y="957072"/>
                </a:cubicBezTo>
                <a:lnTo>
                  <a:pt x="95707" y="957072"/>
                </a:lnTo>
                <a:cubicBezTo>
                  <a:pt x="42849" y="957072"/>
                  <a:pt x="0" y="914223"/>
                  <a:pt x="0" y="861365"/>
                </a:cubicBezTo>
                <a:lnTo>
                  <a:pt x="0" y="95707"/>
                </a:lnTo>
                <a:close/>
              </a:path>
            </a:pathLst>
          </a:cu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08042" tIns="108042" rIns="108042" bIns="108042" numCol="1" spcCol="1270" anchor="ctr" anchorCtr="0">
            <a:noAutofit/>
          </a:bodyPr>
          <a:lstStyle/>
          <a:p>
            <a:pPr marL="0" lvl="0" indent="0" algn="ctr" defTabSz="933450">
              <a:lnSpc>
                <a:spcPct val="90000"/>
              </a:lnSpc>
              <a:spcBef>
                <a:spcPct val="0"/>
              </a:spcBef>
              <a:spcAft>
                <a:spcPct val="35000"/>
              </a:spcAft>
              <a:buNone/>
            </a:pPr>
            <a:r>
              <a:rPr lang="en-US" sz="2100" kern="1200" dirty="0"/>
              <a:t>Fiscal Services</a:t>
            </a:r>
          </a:p>
        </p:txBody>
      </p:sp>
      <p:sp>
        <p:nvSpPr>
          <p:cNvPr id="2" name="Freeform: Shape 1">
            <a:extLst>
              <a:ext uri="{FF2B5EF4-FFF2-40B4-BE49-F238E27FC236}">
                <a16:creationId xmlns:a16="http://schemas.microsoft.com/office/drawing/2014/main" id="{9D670B40-AFD6-F0B4-2244-581B1D3034C2}"/>
              </a:ext>
            </a:extLst>
          </p:cNvPr>
          <p:cNvSpPr/>
          <p:nvPr/>
        </p:nvSpPr>
        <p:spPr>
          <a:xfrm>
            <a:off x="522357" y="2388022"/>
            <a:ext cx="3794765" cy="731453"/>
          </a:xfrm>
          <a:custGeom>
            <a:avLst/>
            <a:gdLst>
              <a:gd name="connsiteX0" fmla="*/ 0 w 1968597"/>
              <a:gd name="connsiteY0" fmla="*/ 95707 h 957072"/>
              <a:gd name="connsiteX1" fmla="*/ 95707 w 1968597"/>
              <a:gd name="connsiteY1" fmla="*/ 0 h 957072"/>
              <a:gd name="connsiteX2" fmla="*/ 1872890 w 1968597"/>
              <a:gd name="connsiteY2" fmla="*/ 0 h 957072"/>
              <a:gd name="connsiteX3" fmla="*/ 1968597 w 1968597"/>
              <a:gd name="connsiteY3" fmla="*/ 95707 h 957072"/>
              <a:gd name="connsiteX4" fmla="*/ 1968597 w 1968597"/>
              <a:gd name="connsiteY4" fmla="*/ 861365 h 957072"/>
              <a:gd name="connsiteX5" fmla="*/ 1872890 w 1968597"/>
              <a:gd name="connsiteY5" fmla="*/ 957072 h 957072"/>
              <a:gd name="connsiteX6" fmla="*/ 95707 w 1968597"/>
              <a:gd name="connsiteY6" fmla="*/ 957072 h 957072"/>
              <a:gd name="connsiteX7" fmla="*/ 0 w 1968597"/>
              <a:gd name="connsiteY7" fmla="*/ 861365 h 957072"/>
              <a:gd name="connsiteX8" fmla="*/ 0 w 1968597"/>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8597" h="957072">
                <a:moveTo>
                  <a:pt x="0" y="95707"/>
                </a:moveTo>
                <a:cubicBezTo>
                  <a:pt x="0" y="42849"/>
                  <a:pt x="42849" y="0"/>
                  <a:pt x="95707" y="0"/>
                </a:cubicBezTo>
                <a:lnTo>
                  <a:pt x="1872890" y="0"/>
                </a:lnTo>
                <a:cubicBezTo>
                  <a:pt x="1925748" y="0"/>
                  <a:pt x="1968597" y="42849"/>
                  <a:pt x="1968597" y="95707"/>
                </a:cubicBezTo>
                <a:lnTo>
                  <a:pt x="1968597" y="861365"/>
                </a:lnTo>
                <a:cubicBezTo>
                  <a:pt x="1968597" y="914223"/>
                  <a:pt x="1925748" y="957072"/>
                  <a:pt x="1872890" y="957072"/>
                </a:cubicBezTo>
                <a:lnTo>
                  <a:pt x="95707" y="957072"/>
                </a:lnTo>
                <a:cubicBezTo>
                  <a:pt x="42849" y="957072"/>
                  <a:pt x="0" y="914223"/>
                  <a:pt x="0" y="861365"/>
                </a:cubicBezTo>
                <a:lnTo>
                  <a:pt x="0" y="95707"/>
                </a:lnTo>
                <a:close/>
              </a:path>
            </a:pathLst>
          </a:custGeom>
          <a:solidFill>
            <a:schemeClr val="accent2">
              <a:lumMod val="60000"/>
              <a:lumOff val="40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81372" tIns="81372" rIns="81372" bIns="81372" numCol="1" spcCol="1270" anchor="ctr" anchorCtr="0">
            <a:noAutofit/>
          </a:bodyPr>
          <a:lstStyle/>
          <a:p>
            <a:pPr marL="0" lvl="0" indent="0" algn="ctr" defTabSz="622300">
              <a:lnSpc>
                <a:spcPct val="90000"/>
              </a:lnSpc>
              <a:spcBef>
                <a:spcPct val="0"/>
              </a:spcBef>
              <a:spcAft>
                <a:spcPct val="35000"/>
              </a:spcAft>
              <a:buNone/>
            </a:pPr>
            <a:r>
              <a:rPr lang="en-US" sz="1400" b="1" u="sng" kern="1200" dirty="0"/>
              <a:t>Assistant Directors</a:t>
            </a:r>
          </a:p>
          <a:p>
            <a:pPr algn="ctr" defTabSz="622300">
              <a:lnSpc>
                <a:spcPct val="90000"/>
              </a:lnSpc>
              <a:spcBef>
                <a:spcPct val="0"/>
              </a:spcBef>
              <a:spcAft>
                <a:spcPct val="35000"/>
              </a:spcAft>
            </a:pPr>
            <a:r>
              <a:rPr lang="en-US" sz="1400" dirty="0"/>
              <a:t>Kendra Boyle and </a:t>
            </a:r>
          </a:p>
          <a:p>
            <a:pPr algn="ctr" defTabSz="622300">
              <a:lnSpc>
                <a:spcPct val="90000"/>
              </a:lnSpc>
              <a:spcBef>
                <a:spcPct val="0"/>
              </a:spcBef>
              <a:spcAft>
                <a:spcPct val="35000"/>
              </a:spcAft>
            </a:pPr>
            <a:r>
              <a:rPr lang="en-US" sz="1400" dirty="0"/>
              <a:t>Eric Faust</a:t>
            </a:r>
          </a:p>
        </p:txBody>
      </p:sp>
      <p:sp>
        <p:nvSpPr>
          <p:cNvPr id="5" name="Freeform: Shape 4">
            <a:extLst>
              <a:ext uri="{FF2B5EF4-FFF2-40B4-BE49-F238E27FC236}">
                <a16:creationId xmlns:a16="http://schemas.microsoft.com/office/drawing/2014/main" id="{ED37D2A5-47CE-D1EA-E81F-4D534AA36B72}"/>
              </a:ext>
            </a:extLst>
          </p:cNvPr>
          <p:cNvSpPr/>
          <p:nvPr/>
        </p:nvSpPr>
        <p:spPr>
          <a:xfrm>
            <a:off x="7502594" y="2519489"/>
            <a:ext cx="2739310" cy="495415"/>
          </a:xfrm>
          <a:custGeom>
            <a:avLst/>
            <a:gdLst>
              <a:gd name="connsiteX0" fmla="*/ 0 w 1968597"/>
              <a:gd name="connsiteY0" fmla="*/ 95707 h 957072"/>
              <a:gd name="connsiteX1" fmla="*/ 95707 w 1968597"/>
              <a:gd name="connsiteY1" fmla="*/ 0 h 957072"/>
              <a:gd name="connsiteX2" fmla="*/ 1872890 w 1968597"/>
              <a:gd name="connsiteY2" fmla="*/ 0 h 957072"/>
              <a:gd name="connsiteX3" fmla="*/ 1968597 w 1968597"/>
              <a:gd name="connsiteY3" fmla="*/ 95707 h 957072"/>
              <a:gd name="connsiteX4" fmla="*/ 1968597 w 1968597"/>
              <a:gd name="connsiteY4" fmla="*/ 861365 h 957072"/>
              <a:gd name="connsiteX5" fmla="*/ 1872890 w 1968597"/>
              <a:gd name="connsiteY5" fmla="*/ 957072 h 957072"/>
              <a:gd name="connsiteX6" fmla="*/ 95707 w 1968597"/>
              <a:gd name="connsiteY6" fmla="*/ 957072 h 957072"/>
              <a:gd name="connsiteX7" fmla="*/ 0 w 1968597"/>
              <a:gd name="connsiteY7" fmla="*/ 861365 h 957072"/>
              <a:gd name="connsiteX8" fmla="*/ 0 w 1968597"/>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8597" h="957072">
                <a:moveTo>
                  <a:pt x="0" y="95707"/>
                </a:moveTo>
                <a:cubicBezTo>
                  <a:pt x="0" y="42849"/>
                  <a:pt x="42849" y="0"/>
                  <a:pt x="95707" y="0"/>
                </a:cubicBezTo>
                <a:lnTo>
                  <a:pt x="1872890" y="0"/>
                </a:lnTo>
                <a:cubicBezTo>
                  <a:pt x="1925748" y="0"/>
                  <a:pt x="1968597" y="42849"/>
                  <a:pt x="1968597" y="95707"/>
                </a:cubicBezTo>
                <a:lnTo>
                  <a:pt x="1968597" y="861365"/>
                </a:lnTo>
                <a:cubicBezTo>
                  <a:pt x="1968597" y="914223"/>
                  <a:pt x="1925748" y="957072"/>
                  <a:pt x="1872890" y="957072"/>
                </a:cubicBezTo>
                <a:lnTo>
                  <a:pt x="95707" y="957072"/>
                </a:lnTo>
                <a:cubicBezTo>
                  <a:pt x="42849" y="957072"/>
                  <a:pt x="0" y="914223"/>
                  <a:pt x="0" y="861365"/>
                </a:cubicBezTo>
                <a:lnTo>
                  <a:pt x="0" y="95707"/>
                </a:lnTo>
                <a:close/>
              </a:path>
            </a:pathLst>
          </a:custGeom>
          <a:solidFill>
            <a:schemeClr val="accent2">
              <a:lumMod val="60000"/>
              <a:lumOff val="40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81372" tIns="81372" rIns="81372" bIns="81372" numCol="1" spcCol="1270" anchor="ctr" anchorCtr="0">
            <a:noAutofit/>
          </a:bodyPr>
          <a:lstStyle/>
          <a:p>
            <a:pPr marL="0" lvl="0" indent="0" algn="ctr" defTabSz="622300">
              <a:lnSpc>
                <a:spcPct val="90000"/>
              </a:lnSpc>
              <a:spcBef>
                <a:spcPct val="0"/>
              </a:spcBef>
              <a:spcAft>
                <a:spcPct val="35000"/>
              </a:spcAft>
              <a:buNone/>
            </a:pPr>
            <a:r>
              <a:rPr lang="en-US" sz="1400" b="1" u="sng" kern="1200" dirty="0"/>
              <a:t>Coach Team Lead</a:t>
            </a:r>
          </a:p>
          <a:p>
            <a:pPr algn="ctr" defTabSz="622300">
              <a:lnSpc>
                <a:spcPct val="90000"/>
              </a:lnSpc>
              <a:spcBef>
                <a:spcPct val="0"/>
              </a:spcBef>
              <a:spcAft>
                <a:spcPct val="35000"/>
              </a:spcAft>
            </a:pPr>
            <a:r>
              <a:rPr lang="en-US" sz="1400" dirty="0"/>
              <a:t>David Erwin</a:t>
            </a:r>
          </a:p>
        </p:txBody>
      </p:sp>
      <p:sp>
        <p:nvSpPr>
          <p:cNvPr id="10" name="Freeform: Shape 9">
            <a:extLst>
              <a:ext uri="{FF2B5EF4-FFF2-40B4-BE49-F238E27FC236}">
                <a16:creationId xmlns:a16="http://schemas.microsoft.com/office/drawing/2014/main" id="{B46BB2B6-B476-C6B5-DE3C-057F2B02DA51}"/>
              </a:ext>
            </a:extLst>
          </p:cNvPr>
          <p:cNvSpPr/>
          <p:nvPr/>
        </p:nvSpPr>
        <p:spPr>
          <a:xfrm>
            <a:off x="7734762" y="1835730"/>
            <a:ext cx="2507142" cy="495415"/>
          </a:xfrm>
          <a:custGeom>
            <a:avLst/>
            <a:gdLst>
              <a:gd name="connsiteX0" fmla="*/ 0 w 4019876"/>
              <a:gd name="connsiteY0" fmla="*/ 95707 h 957072"/>
              <a:gd name="connsiteX1" fmla="*/ 95707 w 4019876"/>
              <a:gd name="connsiteY1" fmla="*/ 0 h 957072"/>
              <a:gd name="connsiteX2" fmla="*/ 3924169 w 4019876"/>
              <a:gd name="connsiteY2" fmla="*/ 0 h 957072"/>
              <a:gd name="connsiteX3" fmla="*/ 4019876 w 4019876"/>
              <a:gd name="connsiteY3" fmla="*/ 95707 h 957072"/>
              <a:gd name="connsiteX4" fmla="*/ 4019876 w 4019876"/>
              <a:gd name="connsiteY4" fmla="*/ 861365 h 957072"/>
              <a:gd name="connsiteX5" fmla="*/ 3924169 w 4019876"/>
              <a:gd name="connsiteY5" fmla="*/ 957072 h 957072"/>
              <a:gd name="connsiteX6" fmla="*/ 95707 w 4019876"/>
              <a:gd name="connsiteY6" fmla="*/ 957072 h 957072"/>
              <a:gd name="connsiteX7" fmla="*/ 0 w 4019876"/>
              <a:gd name="connsiteY7" fmla="*/ 861365 h 957072"/>
              <a:gd name="connsiteX8" fmla="*/ 0 w 4019876"/>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19876" h="957072">
                <a:moveTo>
                  <a:pt x="0" y="95707"/>
                </a:moveTo>
                <a:cubicBezTo>
                  <a:pt x="0" y="42849"/>
                  <a:pt x="42849" y="0"/>
                  <a:pt x="95707" y="0"/>
                </a:cubicBezTo>
                <a:lnTo>
                  <a:pt x="3924169" y="0"/>
                </a:lnTo>
                <a:cubicBezTo>
                  <a:pt x="3977027" y="0"/>
                  <a:pt x="4019876" y="42849"/>
                  <a:pt x="4019876" y="95707"/>
                </a:cubicBezTo>
                <a:lnTo>
                  <a:pt x="4019876" y="861365"/>
                </a:lnTo>
                <a:cubicBezTo>
                  <a:pt x="4019876" y="914223"/>
                  <a:pt x="3977027" y="957072"/>
                  <a:pt x="3924169" y="957072"/>
                </a:cubicBezTo>
                <a:lnTo>
                  <a:pt x="95707" y="957072"/>
                </a:lnTo>
                <a:cubicBezTo>
                  <a:pt x="42849" y="957072"/>
                  <a:pt x="0" y="914223"/>
                  <a:pt x="0" y="861365"/>
                </a:cubicBezTo>
                <a:lnTo>
                  <a:pt x="0" y="95707"/>
                </a:lnTo>
                <a:close/>
              </a:path>
            </a:pathLst>
          </a:cu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08042" tIns="108042" rIns="108042" bIns="108042" numCol="1" spcCol="1270" anchor="ctr" anchorCtr="0">
            <a:noAutofit/>
          </a:bodyPr>
          <a:lstStyle/>
          <a:p>
            <a:pPr marL="0" lvl="0" indent="0" algn="ctr" defTabSz="933450">
              <a:lnSpc>
                <a:spcPct val="90000"/>
              </a:lnSpc>
              <a:spcBef>
                <a:spcPct val="0"/>
              </a:spcBef>
              <a:spcAft>
                <a:spcPct val="35000"/>
              </a:spcAft>
              <a:buNone/>
            </a:pPr>
            <a:r>
              <a:rPr lang="en-US" sz="2100" kern="1200" dirty="0"/>
              <a:t>Coach Team</a:t>
            </a:r>
          </a:p>
        </p:txBody>
      </p:sp>
      <p:sp>
        <p:nvSpPr>
          <p:cNvPr id="15" name="Freeform: Shape 14">
            <a:extLst>
              <a:ext uri="{FF2B5EF4-FFF2-40B4-BE49-F238E27FC236}">
                <a16:creationId xmlns:a16="http://schemas.microsoft.com/office/drawing/2014/main" id="{3466DA9E-D3E0-5A59-E763-A487BF65D381}"/>
              </a:ext>
            </a:extLst>
          </p:cNvPr>
          <p:cNvSpPr/>
          <p:nvPr/>
        </p:nvSpPr>
        <p:spPr>
          <a:xfrm>
            <a:off x="522356" y="3275045"/>
            <a:ext cx="3794765" cy="3470987"/>
          </a:xfrm>
          <a:custGeom>
            <a:avLst/>
            <a:gdLst>
              <a:gd name="connsiteX0" fmla="*/ 0 w 1968597"/>
              <a:gd name="connsiteY0" fmla="*/ 95707 h 957072"/>
              <a:gd name="connsiteX1" fmla="*/ 95707 w 1968597"/>
              <a:gd name="connsiteY1" fmla="*/ 0 h 957072"/>
              <a:gd name="connsiteX2" fmla="*/ 1872890 w 1968597"/>
              <a:gd name="connsiteY2" fmla="*/ 0 h 957072"/>
              <a:gd name="connsiteX3" fmla="*/ 1968597 w 1968597"/>
              <a:gd name="connsiteY3" fmla="*/ 95707 h 957072"/>
              <a:gd name="connsiteX4" fmla="*/ 1968597 w 1968597"/>
              <a:gd name="connsiteY4" fmla="*/ 861365 h 957072"/>
              <a:gd name="connsiteX5" fmla="*/ 1872890 w 1968597"/>
              <a:gd name="connsiteY5" fmla="*/ 957072 h 957072"/>
              <a:gd name="connsiteX6" fmla="*/ 95707 w 1968597"/>
              <a:gd name="connsiteY6" fmla="*/ 957072 h 957072"/>
              <a:gd name="connsiteX7" fmla="*/ 0 w 1968597"/>
              <a:gd name="connsiteY7" fmla="*/ 861365 h 957072"/>
              <a:gd name="connsiteX8" fmla="*/ 0 w 1968597"/>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8597" h="957072">
                <a:moveTo>
                  <a:pt x="0" y="95707"/>
                </a:moveTo>
                <a:cubicBezTo>
                  <a:pt x="0" y="42849"/>
                  <a:pt x="42849" y="0"/>
                  <a:pt x="95707" y="0"/>
                </a:cubicBezTo>
                <a:lnTo>
                  <a:pt x="1872890" y="0"/>
                </a:lnTo>
                <a:cubicBezTo>
                  <a:pt x="1925748" y="0"/>
                  <a:pt x="1968597" y="42849"/>
                  <a:pt x="1968597" y="95707"/>
                </a:cubicBezTo>
                <a:lnTo>
                  <a:pt x="1968597" y="861365"/>
                </a:lnTo>
                <a:cubicBezTo>
                  <a:pt x="1968597" y="914223"/>
                  <a:pt x="1925748" y="957072"/>
                  <a:pt x="1872890" y="957072"/>
                </a:cubicBezTo>
                <a:lnTo>
                  <a:pt x="95707" y="957072"/>
                </a:lnTo>
                <a:cubicBezTo>
                  <a:pt x="42849" y="957072"/>
                  <a:pt x="0" y="914223"/>
                  <a:pt x="0" y="861365"/>
                </a:cubicBezTo>
                <a:lnTo>
                  <a:pt x="0" y="95707"/>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81372" tIns="81372" rIns="81372" bIns="81372" numCol="1" spcCol="1270" anchor="ctr" anchorCtr="0">
            <a:noAutofit/>
          </a:bodyPr>
          <a:lstStyle/>
          <a:p>
            <a:pPr marL="0" lvl="0" indent="0" algn="ctr" defTabSz="622300">
              <a:lnSpc>
                <a:spcPct val="90000"/>
              </a:lnSpc>
              <a:spcBef>
                <a:spcPct val="0"/>
              </a:spcBef>
              <a:spcAft>
                <a:spcPct val="35000"/>
              </a:spcAft>
              <a:buNone/>
            </a:pPr>
            <a:endParaRPr lang="en-US" sz="1000" b="1" i="1" u="sng" kern="1200" dirty="0"/>
          </a:p>
          <a:p>
            <a:pPr marL="0" lvl="0" indent="0" algn="ctr" defTabSz="622300">
              <a:lnSpc>
                <a:spcPct val="90000"/>
              </a:lnSpc>
              <a:spcBef>
                <a:spcPct val="0"/>
              </a:spcBef>
              <a:spcAft>
                <a:spcPct val="35000"/>
              </a:spcAft>
              <a:buNone/>
            </a:pPr>
            <a:endParaRPr lang="en-US" sz="1000" b="1" i="1" u="sng" dirty="0"/>
          </a:p>
          <a:p>
            <a:pPr marL="0" lvl="0" indent="0" algn="ctr" defTabSz="622300">
              <a:lnSpc>
                <a:spcPct val="90000"/>
              </a:lnSpc>
              <a:spcBef>
                <a:spcPct val="0"/>
              </a:spcBef>
              <a:spcAft>
                <a:spcPct val="35000"/>
              </a:spcAft>
              <a:buNone/>
            </a:pPr>
            <a:endParaRPr lang="en-US" sz="1000" b="1" i="1" u="sng" kern="1200" dirty="0"/>
          </a:p>
          <a:p>
            <a:pPr marL="0" lvl="0" indent="0" algn="ctr" defTabSz="622300">
              <a:lnSpc>
                <a:spcPct val="90000"/>
              </a:lnSpc>
              <a:spcBef>
                <a:spcPct val="0"/>
              </a:spcBef>
              <a:spcAft>
                <a:spcPct val="35000"/>
              </a:spcAft>
              <a:buNone/>
            </a:pPr>
            <a:endParaRPr lang="en-US" sz="1200" b="1" i="1" u="sng" kern="1200" dirty="0"/>
          </a:p>
          <a:p>
            <a:pPr marL="0" lvl="0" indent="0" algn="ctr" defTabSz="622300">
              <a:lnSpc>
                <a:spcPct val="90000"/>
              </a:lnSpc>
              <a:spcBef>
                <a:spcPct val="0"/>
              </a:spcBef>
              <a:spcAft>
                <a:spcPct val="35000"/>
              </a:spcAft>
              <a:buNone/>
            </a:pPr>
            <a:endParaRPr lang="en-US" sz="1400" b="1" i="1" u="sng" kern="1200" dirty="0"/>
          </a:p>
          <a:p>
            <a:pPr marL="0" lvl="0" indent="0" algn="ctr" defTabSz="622300">
              <a:lnSpc>
                <a:spcPct val="90000"/>
              </a:lnSpc>
              <a:spcBef>
                <a:spcPct val="0"/>
              </a:spcBef>
              <a:spcAft>
                <a:spcPct val="35000"/>
              </a:spcAft>
              <a:buNone/>
            </a:pPr>
            <a:r>
              <a:rPr lang="en-US" sz="1400" b="1" i="1" u="sng" kern="1200" dirty="0"/>
              <a:t>Financial Management and Accounting Advisory </a:t>
            </a:r>
          </a:p>
          <a:p>
            <a:pPr marL="0" lvl="0" indent="0" algn="ctr" defTabSz="622300">
              <a:lnSpc>
                <a:spcPct val="90000"/>
              </a:lnSpc>
              <a:spcBef>
                <a:spcPct val="0"/>
              </a:spcBef>
              <a:spcAft>
                <a:spcPct val="35000"/>
              </a:spcAft>
              <a:buNone/>
            </a:pPr>
            <a:r>
              <a:rPr lang="en-US" sz="1400" b="1" i="1" u="sng" kern="1200" dirty="0"/>
              <a:t>Team</a:t>
            </a:r>
          </a:p>
          <a:p>
            <a:pPr marL="0" lvl="0" indent="0" algn="ctr" defTabSz="622300">
              <a:lnSpc>
                <a:spcPct val="90000"/>
              </a:lnSpc>
              <a:spcBef>
                <a:spcPct val="0"/>
              </a:spcBef>
              <a:spcAft>
                <a:spcPct val="35000"/>
              </a:spcAft>
              <a:buNone/>
            </a:pPr>
            <a:r>
              <a:rPr lang="en-US" sz="1400" dirty="0"/>
              <a:t>Jim Burke</a:t>
            </a:r>
          </a:p>
          <a:p>
            <a:pPr marL="0" lvl="0" indent="0" algn="ctr" defTabSz="622300">
              <a:lnSpc>
                <a:spcPct val="90000"/>
              </a:lnSpc>
              <a:spcBef>
                <a:spcPct val="0"/>
              </a:spcBef>
              <a:spcAft>
                <a:spcPct val="35000"/>
              </a:spcAft>
              <a:buNone/>
            </a:pPr>
            <a:r>
              <a:rPr lang="en-US" sz="1400" dirty="0"/>
              <a:t>Joe Hyde</a:t>
            </a:r>
          </a:p>
          <a:p>
            <a:pPr marL="0" lvl="0" indent="0" algn="ctr" defTabSz="622300">
              <a:lnSpc>
                <a:spcPct val="90000"/>
              </a:lnSpc>
              <a:spcBef>
                <a:spcPct val="0"/>
              </a:spcBef>
              <a:spcAft>
                <a:spcPct val="35000"/>
              </a:spcAft>
              <a:buNone/>
            </a:pPr>
            <a:r>
              <a:rPr lang="en-US" sz="1400" dirty="0"/>
              <a:t>Jones Norris</a:t>
            </a:r>
          </a:p>
          <a:p>
            <a:pPr marL="0" lvl="0" indent="0" algn="ctr" defTabSz="622300">
              <a:lnSpc>
                <a:spcPct val="90000"/>
              </a:lnSpc>
              <a:spcBef>
                <a:spcPct val="0"/>
              </a:spcBef>
              <a:spcAft>
                <a:spcPct val="35000"/>
              </a:spcAft>
              <a:buNone/>
            </a:pPr>
            <a:r>
              <a:rPr lang="en-US" sz="1400" dirty="0"/>
              <a:t>Rita Baker</a:t>
            </a:r>
          </a:p>
          <a:p>
            <a:pPr marL="0" lvl="0" indent="0" algn="ctr" defTabSz="622300">
              <a:lnSpc>
                <a:spcPct val="90000"/>
              </a:lnSpc>
              <a:spcBef>
                <a:spcPct val="0"/>
              </a:spcBef>
              <a:spcAft>
                <a:spcPct val="35000"/>
              </a:spcAft>
              <a:buNone/>
            </a:pPr>
            <a:r>
              <a:rPr lang="en-US" sz="1400" dirty="0"/>
              <a:t>Fawn Wright</a:t>
            </a:r>
          </a:p>
          <a:p>
            <a:pPr marL="0" lvl="0" indent="0" algn="ctr" defTabSz="622300">
              <a:lnSpc>
                <a:spcPct val="90000"/>
              </a:lnSpc>
              <a:spcBef>
                <a:spcPct val="0"/>
              </a:spcBef>
              <a:spcAft>
                <a:spcPct val="35000"/>
              </a:spcAft>
              <a:buNone/>
            </a:pPr>
            <a:r>
              <a:rPr lang="en-US" sz="1400" dirty="0"/>
              <a:t>Lorna Hodge</a:t>
            </a:r>
          </a:p>
          <a:p>
            <a:pPr marL="0" lvl="0" indent="0" algn="ctr" defTabSz="622300">
              <a:lnSpc>
                <a:spcPct val="90000"/>
              </a:lnSpc>
              <a:spcBef>
                <a:spcPct val="0"/>
              </a:spcBef>
              <a:spcAft>
                <a:spcPct val="35000"/>
              </a:spcAft>
              <a:buNone/>
            </a:pPr>
            <a:r>
              <a:rPr lang="en-US" sz="1400" dirty="0"/>
              <a:t>Becky Dzingeleski</a:t>
            </a:r>
          </a:p>
          <a:p>
            <a:pPr marL="0" lvl="0" indent="0" algn="ctr" defTabSz="622300">
              <a:lnSpc>
                <a:spcPct val="90000"/>
              </a:lnSpc>
              <a:spcBef>
                <a:spcPct val="0"/>
              </a:spcBef>
              <a:spcAft>
                <a:spcPct val="35000"/>
              </a:spcAft>
              <a:buNone/>
            </a:pPr>
            <a:r>
              <a:rPr lang="en-US" sz="1400" dirty="0"/>
              <a:t>Michael Milam</a:t>
            </a:r>
          </a:p>
          <a:p>
            <a:pPr marL="0" lvl="0" indent="0" algn="ctr" defTabSz="622300">
              <a:lnSpc>
                <a:spcPct val="90000"/>
              </a:lnSpc>
              <a:spcBef>
                <a:spcPct val="0"/>
              </a:spcBef>
              <a:spcAft>
                <a:spcPct val="35000"/>
              </a:spcAft>
              <a:buNone/>
            </a:pPr>
            <a:r>
              <a:rPr lang="en-US" sz="1400" dirty="0"/>
              <a:t>Antonio Edmundson</a:t>
            </a:r>
          </a:p>
          <a:p>
            <a:pPr marL="0" lvl="0" indent="0" algn="ctr" defTabSz="622300">
              <a:lnSpc>
                <a:spcPct val="90000"/>
              </a:lnSpc>
              <a:spcBef>
                <a:spcPct val="0"/>
              </a:spcBef>
              <a:spcAft>
                <a:spcPct val="35000"/>
              </a:spcAft>
              <a:buNone/>
            </a:pPr>
            <a:r>
              <a:rPr lang="en-US" sz="1400" dirty="0"/>
              <a:t>Brenda Landes</a:t>
            </a:r>
          </a:p>
          <a:p>
            <a:pPr marL="0" lvl="0" indent="0" algn="ctr" defTabSz="622300">
              <a:lnSpc>
                <a:spcPct val="90000"/>
              </a:lnSpc>
              <a:spcBef>
                <a:spcPct val="0"/>
              </a:spcBef>
              <a:spcAft>
                <a:spcPct val="35000"/>
              </a:spcAft>
              <a:buNone/>
            </a:pPr>
            <a:r>
              <a:rPr lang="en-US" sz="1400" dirty="0"/>
              <a:t>Kathy Howell</a:t>
            </a:r>
          </a:p>
          <a:p>
            <a:pPr marL="0" lvl="0" indent="0" defTabSz="622300">
              <a:lnSpc>
                <a:spcPct val="90000"/>
              </a:lnSpc>
              <a:spcBef>
                <a:spcPct val="0"/>
              </a:spcBef>
              <a:spcAft>
                <a:spcPct val="35000"/>
              </a:spcAft>
              <a:buNone/>
            </a:pPr>
            <a:endParaRPr lang="en-US" sz="1200" dirty="0"/>
          </a:p>
          <a:p>
            <a:pPr marL="0" lvl="0" indent="0" algn="ctr" defTabSz="622300">
              <a:lnSpc>
                <a:spcPct val="90000"/>
              </a:lnSpc>
              <a:spcBef>
                <a:spcPct val="0"/>
              </a:spcBef>
              <a:spcAft>
                <a:spcPct val="35000"/>
              </a:spcAft>
              <a:buNone/>
            </a:pPr>
            <a:endParaRPr lang="en-US" sz="1400" b="1" u="sng" dirty="0"/>
          </a:p>
          <a:p>
            <a:pPr marL="0" lvl="0" indent="0" algn="ctr" defTabSz="622300">
              <a:lnSpc>
                <a:spcPct val="90000"/>
              </a:lnSpc>
              <a:spcBef>
                <a:spcPct val="0"/>
              </a:spcBef>
              <a:spcAft>
                <a:spcPct val="35000"/>
              </a:spcAft>
              <a:buNone/>
            </a:pPr>
            <a:endParaRPr lang="en-US" sz="1400" b="1" u="sng" dirty="0"/>
          </a:p>
          <a:p>
            <a:pPr marL="0" lvl="0" indent="0" algn="ctr" defTabSz="622300">
              <a:lnSpc>
                <a:spcPct val="90000"/>
              </a:lnSpc>
              <a:spcBef>
                <a:spcPct val="0"/>
              </a:spcBef>
              <a:spcAft>
                <a:spcPct val="35000"/>
              </a:spcAft>
              <a:buNone/>
            </a:pPr>
            <a:endParaRPr lang="en-US" sz="1400" dirty="0"/>
          </a:p>
        </p:txBody>
      </p:sp>
      <p:sp>
        <p:nvSpPr>
          <p:cNvPr id="16" name="Freeform: Shape 15">
            <a:extLst>
              <a:ext uri="{FF2B5EF4-FFF2-40B4-BE49-F238E27FC236}">
                <a16:creationId xmlns:a16="http://schemas.microsoft.com/office/drawing/2014/main" id="{BA124BAF-F095-E50B-1414-25951B9CDECB}"/>
              </a:ext>
            </a:extLst>
          </p:cNvPr>
          <p:cNvSpPr/>
          <p:nvPr/>
        </p:nvSpPr>
        <p:spPr>
          <a:xfrm>
            <a:off x="7071362" y="3203248"/>
            <a:ext cx="3601774" cy="3470987"/>
          </a:xfrm>
          <a:custGeom>
            <a:avLst/>
            <a:gdLst>
              <a:gd name="connsiteX0" fmla="*/ 0 w 1968597"/>
              <a:gd name="connsiteY0" fmla="*/ 95707 h 957072"/>
              <a:gd name="connsiteX1" fmla="*/ 95707 w 1968597"/>
              <a:gd name="connsiteY1" fmla="*/ 0 h 957072"/>
              <a:gd name="connsiteX2" fmla="*/ 1872890 w 1968597"/>
              <a:gd name="connsiteY2" fmla="*/ 0 h 957072"/>
              <a:gd name="connsiteX3" fmla="*/ 1968597 w 1968597"/>
              <a:gd name="connsiteY3" fmla="*/ 95707 h 957072"/>
              <a:gd name="connsiteX4" fmla="*/ 1968597 w 1968597"/>
              <a:gd name="connsiteY4" fmla="*/ 861365 h 957072"/>
              <a:gd name="connsiteX5" fmla="*/ 1872890 w 1968597"/>
              <a:gd name="connsiteY5" fmla="*/ 957072 h 957072"/>
              <a:gd name="connsiteX6" fmla="*/ 95707 w 1968597"/>
              <a:gd name="connsiteY6" fmla="*/ 957072 h 957072"/>
              <a:gd name="connsiteX7" fmla="*/ 0 w 1968597"/>
              <a:gd name="connsiteY7" fmla="*/ 861365 h 957072"/>
              <a:gd name="connsiteX8" fmla="*/ 0 w 1968597"/>
              <a:gd name="connsiteY8" fmla="*/ 95707 h 957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8597" h="957072">
                <a:moveTo>
                  <a:pt x="0" y="95707"/>
                </a:moveTo>
                <a:cubicBezTo>
                  <a:pt x="0" y="42849"/>
                  <a:pt x="42849" y="0"/>
                  <a:pt x="95707" y="0"/>
                </a:cubicBezTo>
                <a:lnTo>
                  <a:pt x="1872890" y="0"/>
                </a:lnTo>
                <a:cubicBezTo>
                  <a:pt x="1925748" y="0"/>
                  <a:pt x="1968597" y="42849"/>
                  <a:pt x="1968597" y="95707"/>
                </a:cubicBezTo>
                <a:lnTo>
                  <a:pt x="1968597" y="861365"/>
                </a:lnTo>
                <a:cubicBezTo>
                  <a:pt x="1968597" y="914223"/>
                  <a:pt x="1925748" y="957072"/>
                  <a:pt x="1872890" y="957072"/>
                </a:cubicBezTo>
                <a:lnTo>
                  <a:pt x="95707" y="957072"/>
                </a:lnTo>
                <a:cubicBezTo>
                  <a:pt x="42849" y="957072"/>
                  <a:pt x="0" y="914223"/>
                  <a:pt x="0" y="861365"/>
                </a:cubicBezTo>
                <a:lnTo>
                  <a:pt x="0" y="95707"/>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81372" tIns="81372" rIns="81372" bIns="81372" numCol="1" spcCol="1270" anchor="ctr" anchorCtr="0">
            <a:noAutofit/>
          </a:bodyPr>
          <a:lstStyle/>
          <a:p>
            <a:pPr marL="0" lvl="0" indent="0" algn="ctr" defTabSz="622300">
              <a:lnSpc>
                <a:spcPct val="90000"/>
              </a:lnSpc>
              <a:spcBef>
                <a:spcPct val="0"/>
              </a:spcBef>
              <a:spcAft>
                <a:spcPct val="35000"/>
              </a:spcAft>
              <a:buNone/>
            </a:pPr>
            <a:r>
              <a:rPr lang="en-US" sz="1400" b="1" i="1" u="sng" dirty="0"/>
              <a:t>C</a:t>
            </a:r>
            <a:r>
              <a:rPr lang="en-US" sz="1400" b="1" i="1" u="sng" kern="1200" dirty="0"/>
              <a:t>oach Team</a:t>
            </a:r>
          </a:p>
          <a:p>
            <a:pPr marL="0" lvl="0" indent="0" algn="ctr" defTabSz="622300">
              <a:lnSpc>
                <a:spcPct val="90000"/>
              </a:lnSpc>
              <a:spcBef>
                <a:spcPct val="0"/>
              </a:spcBef>
              <a:spcAft>
                <a:spcPct val="35000"/>
              </a:spcAft>
              <a:buNone/>
            </a:pPr>
            <a:endParaRPr lang="en-US" sz="1400" i="1" dirty="0"/>
          </a:p>
          <a:p>
            <a:pPr marL="0" lvl="0" indent="0" algn="ctr" defTabSz="622300">
              <a:lnSpc>
                <a:spcPct val="90000"/>
              </a:lnSpc>
              <a:spcBef>
                <a:spcPct val="0"/>
              </a:spcBef>
              <a:spcAft>
                <a:spcPct val="35000"/>
              </a:spcAft>
              <a:buNone/>
            </a:pPr>
            <a:r>
              <a:rPr lang="en-US" sz="1400" dirty="0"/>
              <a:t>Melissa Cardinali</a:t>
            </a:r>
          </a:p>
          <a:p>
            <a:pPr marL="0" lvl="0" indent="0" algn="ctr" defTabSz="622300">
              <a:lnSpc>
                <a:spcPct val="90000"/>
              </a:lnSpc>
              <a:spcBef>
                <a:spcPct val="0"/>
              </a:spcBef>
              <a:spcAft>
                <a:spcPct val="35000"/>
              </a:spcAft>
              <a:buNone/>
            </a:pPr>
            <a:r>
              <a:rPr lang="en-US" sz="1400" dirty="0"/>
              <a:t>Tiffany Anderson</a:t>
            </a:r>
          </a:p>
          <a:p>
            <a:pPr marL="0" lvl="0" indent="0" algn="ctr" defTabSz="622300">
              <a:lnSpc>
                <a:spcPct val="90000"/>
              </a:lnSpc>
              <a:spcBef>
                <a:spcPct val="0"/>
              </a:spcBef>
              <a:spcAft>
                <a:spcPct val="35000"/>
              </a:spcAft>
              <a:buNone/>
            </a:pPr>
            <a:r>
              <a:rPr lang="en-US" sz="1400" dirty="0"/>
              <a:t>Ann Moore</a:t>
            </a:r>
          </a:p>
          <a:p>
            <a:pPr marL="0" lvl="0" indent="0" algn="ctr" defTabSz="622300">
              <a:lnSpc>
                <a:spcPct val="90000"/>
              </a:lnSpc>
              <a:spcBef>
                <a:spcPct val="0"/>
              </a:spcBef>
              <a:spcAft>
                <a:spcPct val="35000"/>
              </a:spcAft>
              <a:buNone/>
            </a:pPr>
            <a:r>
              <a:rPr lang="en-US" sz="1400" dirty="0"/>
              <a:t>Natalie Rountree</a:t>
            </a:r>
          </a:p>
          <a:p>
            <a:pPr marL="0" lvl="0" indent="0" algn="ctr" defTabSz="622300">
              <a:lnSpc>
                <a:spcPct val="90000"/>
              </a:lnSpc>
              <a:spcBef>
                <a:spcPct val="0"/>
              </a:spcBef>
              <a:spcAft>
                <a:spcPct val="35000"/>
              </a:spcAft>
              <a:buNone/>
            </a:pPr>
            <a:r>
              <a:rPr lang="en-US" sz="1400" dirty="0"/>
              <a:t>Bill Irwin</a:t>
            </a:r>
          </a:p>
          <a:p>
            <a:pPr marL="0" lvl="0" indent="0" defTabSz="622300">
              <a:lnSpc>
                <a:spcPct val="90000"/>
              </a:lnSpc>
              <a:spcBef>
                <a:spcPct val="0"/>
              </a:spcBef>
              <a:spcAft>
                <a:spcPct val="35000"/>
              </a:spcAft>
              <a:buNone/>
            </a:pPr>
            <a:endParaRPr lang="en-US" sz="1200" dirty="0"/>
          </a:p>
          <a:p>
            <a:pPr marL="0" lvl="0" indent="0" algn="ctr" defTabSz="622300">
              <a:lnSpc>
                <a:spcPct val="90000"/>
              </a:lnSpc>
              <a:spcBef>
                <a:spcPct val="0"/>
              </a:spcBef>
              <a:spcAft>
                <a:spcPct val="35000"/>
              </a:spcAft>
              <a:buNone/>
            </a:pPr>
            <a:endParaRPr lang="en-US" sz="1400" b="1" u="sng" dirty="0"/>
          </a:p>
          <a:p>
            <a:pPr marL="0" lvl="0" indent="0" algn="ctr" defTabSz="622300">
              <a:lnSpc>
                <a:spcPct val="90000"/>
              </a:lnSpc>
              <a:spcBef>
                <a:spcPct val="0"/>
              </a:spcBef>
              <a:spcAft>
                <a:spcPct val="35000"/>
              </a:spcAft>
              <a:buNone/>
            </a:pPr>
            <a:endParaRPr lang="en-US" sz="1400" b="1" u="sng" dirty="0"/>
          </a:p>
          <a:p>
            <a:pPr marL="0" lvl="0" indent="0" algn="ctr" defTabSz="622300">
              <a:lnSpc>
                <a:spcPct val="90000"/>
              </a:lnSpc>
              <a:spcBef>
                <a:spcPct val="0"/>
              </a:spcBef>
              <a:spcAft>
                <a:spcPct val="35000"/>
              </a:spcAft>
              <a:buNone/>
            </a:pPr>
            <a:endParaRPr lang="en-US" sz="1400" dirty="0"/>
          </a:p>
        </p:txBody>
      </p:sp>
    </p:spTree>
    <p:extLst>
      <p:ext uri="{BB962C8B-B14F-4D97-AF65-F5344CB8AC3E}">
        <p14:creationId xmlns:p14="http://schemas.microsoft.com/office/powerpoint/2010/main" val="3809497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EC5A-4E62-412A-ADCC-2672977074B9}"/>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D7EAA18C-39B2-4513-9E08-CAC2ACC675E5}"/>
              </a:ext>
            </a:extLst>
          </p:cNvPr>
          <p:cNvSpPr>
            <a:spLocks noGrp="1"/>
          </p:cNvSpPr>
          <p:nvPr>
            <p:ph idx="1"/>
          </p:nvPr>
        </p:nvSpPr>
        <p:spPr/>
        <p:txBody>
          <a:bodyPr>
            <a:normAutofit lnSpcReduction="10000"/>
          </a:bodyPr>
          <a:lstStyle/>
          <a:p>
            <a:pPr marL="0" indent="0">
              <a:buNone/>
            </a:pPr>
            <a:r>
              <a:rPr lang="en-US" dirty="0"/>
              <a:t>Sharon Edmundson 	</a:t>
            </a:r>
            <a:r>
              <a:rPr lang="en-US" dirty="0">
                <a:hlinkClick r:id="rId2"/>
              </a:rPr>
              <a:t>Sharon.Edmundson@nctreasurer.com</a:t>
            </a:r>
            <a:endParaRPr lang="en-US" dirty="0"/>
          </a:p>
          <a:p>
            <a:pPr marL="0" indent="0">
              <a:buNone/>
            </a:pPr>
            <a:r>
              <a:rPr lang="en-US" dirty="0"/>
              <a:t>				919-814-4289</a:t>
            </a:r>
          </a:p>
          <a:p>
            <a:pPr marL="0" indent="0">
              <a:buNone/>
            </a:pPr>
            <a:r>
              <a:rPr lang="en-US" dirty="0"/>
              <a:t>Susan McCullen		</a:t>
            </a:r>
            <a:r>
              <a:rPr lang="en-US" dirty="0">
                <a:hlinkClick r:id="rId3"/>
              </a:rPr>
              <a:t>susan.mccullen@nctreasurer.com</a:t>
            </a:r>
            <a:endParaRPr lang="en-US" dirty="0"/>
          </a:p>
          <a:p>
            <a:pPr marL="0" indent="0">
              <a:buNone/>
            </a:pPr>
            <a:r>
              <a:rPr lang="en-US" dirty="0"/>
              <a:t>				919-814-4302</a:t>
            </a:r>
          </a:p>
          <a:p>
            <a:pPr marL="0" indent="0">
              <a:buNone/>
            </a:pPr>
            <a:r>
              <a:rPr lang="en-US" dirty="0"/>
              <a:t>Kendra Boyle		</a:t>
            </a:r>
            <a:r>
              <a:rPr lang="en-US" dirty="0">
                <a:hlinkClick r:id="rId4"/>
              </a:rPr>
              <a:t>Kendra.Boyle@nctreasurer.com</a:t>
            </a:r>
            <a:r>
              <a:rPr lang="en-US" dirty="0"/>
              <a:t>	</a:t>
            </a:r>
          </a:p>
          <a:p>
            <a:pPr marL="0" indent="0">
              <a:buNone/>
            </a:pPr>
            <a:r>
              <a:rPr lang="en-US" dirty="0"/>
              <a:t>				919-814-4297</a:t>
            </a:r>
          </a:p>
          <a:p>
            <a:pPr marL="0" indent="0">
              <a:buNone/>
            </a:pPr>
            <a:r>
              <a:rPr lang="en-US" dirty="0"/>
              <a:t>Main Phone #		919-814-4300</a:t>
            </a:r>
          </a:p>
          <a:p>
            <a:pPr marL="0" indent="0">
              <a:buNone/>
            </a:pPr>
            <a:r>
              <a:rPr lang="en-US" dirty="0"/>
              <a:t>Main Email			</a:t>
            </a:r>
            <a:r>
              <a:rPr lang="en-US" dirty="0">
                <a:hlinkClick r:id="rId5"/>
              </a:rPr>
              <a:t>slgfd@nctreasurer.com</a:t>
            </a:r>
            <a:r>
              <a:rPr lang="en-US" dirty="0"/>
              <a:t> </a:t>
            </a:r>
          </a:p>
        </p:txBody>
      </p:sp>
    </p:spTree>
    <p:extLst>
      <p:ext uri="{BB962C8B-B14F-4D97-AF65-F5344CB8AC3E}">
        <p14:creationId xmlns:p14="http://schemas.microsoft.com/office/powerpoint/2010/main" val="16958735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CD854-051B-4967-B98A-59EBE66D5FE4}"/>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733E9B53-A7B4-4261-9394-B5CC8693B220}"/>
              </a:ext>
            </a:extLst>
          </p:cNvPr>
          <p:cNvSpPr>
            <a:spLocks noGrp="1"/>
          </p:cNvSpPr>
          <p:nvPr>
            <p:ph idx="1"/>
          </p:nvPr>
        </p:nvSpPr>
        <p:spPr/>
        <p:txBody>
          <a:bodyPr/>
          <a:lstStyle/>
          <a:p>
            <a:pPr marL="0" indent="0">
              <a:buNone/>
            </a:pPr>
            <a:r>
              <a:rPr lang="en-US" dirty="0"/>
              <a:t>Sign up for our blog – </a:t>
            </a:r>
            <a:r>
              <a:rPr lang="en-US" b="1" i="1" dirty="0"/>
              <a:t>The Balance Sheet</a:t>
            </a:r>
          </a:p>
          <a:p>
            <a:pPr marL="0" indent="0">
              <a:buNone/>
            </a:pPr>
            <a:r>
              <a:rPr lang="en-US" b="1" i="1" dirty="0"/>
              <a:t>	</a:t>
            </a:r>
            <a:r>
              <a:rPr lang="en-US" dirty="0">
                <a:hlinkClick r:id="rId2"/>
              </a:rPr>
              <a:t>https://13f690-4d0e.icpage.net/slg-blog</a:t>
            </a:r>
            <a:r>
              <a:rPr lang="en-US" dirty="0"/>
              <a:t> </a:t>
            </a:r>
          </a:p>
          <a:p>
            <a:pPr marL="0" indent="0">
              <a:buNone/>
            </a:pPr>
            <a:endParaRPr lang="en-US" dirty="0"/>
          </a:p>
          <a:p>
            <a:pPr marL="0" indent="0">
              <a:buNone/>
            </a:pPr>
            <a:r>
              <a:rPr lang="en-US" dirty="0"/>
              <a:t>Visit our website	</a:t>
            </a:r>
          </a:p>
          <a:p>
            <a:pPr marL="0" indent="0">
              <a:buNone/>
            </a:pPr>
            <a:r>
              <a:rPr lang="en-US" dirty="0">
                <a:hlinkClick r:id="rId3"/>
              </a:rPr>
              <a:t>https://www.nctreasurer.com/divisions/state-and-local-government-finance</a:t>
            </a:r>
            <a:endParaRPr lang="en-US" dirty="0"/>
          </a:p>
          <a:p>
            <a:pPr marL="0" indent="0">
              <a:buNone/>
            </a:pPr>
            <a:endParaRPr lang="en-US" dirty="0"/>
          </a:p>
        </p:txBody>
      </p:sp>
    </p:spTree>
    <p:extLst>
      <p:ext uri="{BB962C8B-B14F-4D97-AF65-F5344CB8AC3E}">
        <p14:creationId xmlns:p14="http://schemas.microsoft.com/office/powerpoint/2010/main" val="2201035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anose="020B0604020202020204" pitchFamily="34" charset="0"/>
                <a:cs typeface="Arial" panose="020B0604020202020204" pitchFamily="34" charset="0"/>
              </a:rPr>
              <a:t>LGC UPDATE</a:t>
            </a:r>
          </a:p>
        </p:txBody>
      </p:sp>
      <p:sp>
        <p:nvSpPr>
          <p:cNvPr id="3" name="Subtitle 2"/>
          <p:cNvSpPr>
            <a:spLocks noGrp="1"/>
          </p:cNvSpPr>
          <p:nvPr>
            <p:ph type="subTitle" idx="1"/>
          </p:nvPr>
        </p:nvSpPr>
        <p:spPr/>
        <p:txBody>
          <a:bodyPr>
            <a:noAutofit/>
          </a:bodyPr>
          <a:lstStyle/>
          <a:p>
            <a:r>
              <a:rPr lang="en-US" sz="3200" dirty="0">
                <a:latin typeface="Arial" panose="020B0604020202020204" pitchFamily="34" charset="0"/>
                <a:cs typeface="Arial" panose="020B0604020202020204" pitchFamily="34" charset="0"/>
              </a:rPr>
              <a:t>NCLGIA Winter Conference</a:t>
            </a:r>
          </a:p>
          <a:p>
            <a:endParaRPr lang="en-US" sz="20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Kendra Boyle</a:t>
            </a:r>
          </a:p>
        </p:txBody>
      </p:sp>
    </p:spTree>
    <p:extLst>
      <p:ext uri="{BB962C8B-B14F-4D97-AF65-F5344CB8AC3E}">
        <p14:creationId xmlns:p14="http://schemas.microsoft.com/office/powerpoint/2010/main" val="1909794055"/>
      </p:ext>
    </p:extLst>
  </p:cSld>
  <p:clrMapOvr>
    <a:masterClrMapping/>
  </p:clrMapOvr>
  <mc:AlternateContent xmlns:mc="http://schemas.openxmlformats.org/markup-compatibility/2006" xmlns:p14="http://schemas.microsoft.com/office/powerpoint/2010/main">
    <mc:Choice Requires="p14">
      <p:transition spd="slow" p14:dur="2000" advTm="50424"/>
    </mc:Choice>
    <mc:Fallback xmlns="">
      <p:transition spd="slow" advTm="5042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3236E-DCF1-170A-2451-6A4C4ABA8293}"/>
              </a:ext>
            </a:extLst>
          </p:cNvPr>
          <p:cNvSpPr>
            <a:spLocks noGrp="1"/>
          </p:cNvSpPr>
          <p:nvPr>
            <p:ph type="title"/>
          </p:nvPr>
        </p:nvSpPr>
        <p:spPr/>
        <p:txBody>
          <a:bodyPr/>
          <a:lstStyle/>
          <a:p>
            <a:r>
              <a:rPr lang="en-US" dirty="0"/>
              <a:t>How to contact us:</a:t>
            </a:r>
          </a:p>
        </p:txBody>
      </p:sp>
      <p:sp>
        <p:nvSpPr>
          <p:cNvPr id="3" name="Content Placeholder 2">
            <a:extLst>
              <a:ext uri="{FF2B5EF4-FFF2-40B4-BE49-F238E27FC236}">
                <a16:creationId xmlns:a16="http://schemas.microsoft.com/office/drawing/2014/main" id="{27672598-235A-6894-3DB2-37C8C51649FC}"/>
              </a:ext>
            </a:extLst>
          </p:cNvPr>
          <p:cNvSpPr>
            <a:spLocks noGrp="1"/>
          </p:cNvSpPr>
          <p:nvPr>
            <p:ph idx="1"/>
          </p:nvPr>
        </p:nvSpPr>
        <p:spPr/>
        <p:txBody>
          <a:bodyPr/>
          <a:lstStyle/>
          <a:p>
            <a:r>
              <a:rPr lang="en-US" dirty="0"/>
              <a:t>Our webpage</a:t>
            </a:r>
          </a:p>
          <a:p>
            <a:pPr marL="0" indent="0">
              <a:buNone/>
            </a:pPr>
            <a:r>
              <a:rPr lang="en-US" dirty="0">
                <a:hlinkClick r:id="rId2"/>
              </a:rPr>
              <a:t>https://www.nctreasurer.com/divisions/state-and-local-government-finance</a:t>
            </a:r>
            <a:endParaRPr lang="en-US" dirty="0"/>
          </a:p>
          <a:p>
            <a:pPr marL="0" indent="0">
              <a:buNone/>
            </a:pPr>
            <a:endParaRPr lang="en-US" dirty="0"/>
          </a:p>
        </p:txBody>
      </p:sp>
      <p:pic>
        <p:nvPicPr>
          <p:cNvPr id="5" name="Picture 4">
            <a:extLst>
              <a:ext uri="{FF2B5EF4-FFF2-40B4-BE49-F238E27FC236}">
                <a16:creationId xmlns:a16="http://schemas.microsoft.com/office/drawing/2014/main" id="{BF5C1E82-AE9E-B58F-2AFE-E46B4EBBC54B}"/>
              </a:ext>
            </a:extLst>
          </p:cNvPr>
          <p:cNvPicPr>
            <a:picLocks noChangeAspect="1"/>
          </p:cNvPicPr>
          <p:nvPr/>
        </p:nvPicPr>
        <p:blipFill>
          <a:blip r:embed="rId3"/>
          <a:stretch>
            <a:fillRect/>
          </a:stretch>
        </p:blipFill>
        <p:spPr>
          <a:xfrm>
            <a:off x="2233073" y="3912124"/>
            <a:ext cx="7725853" cy="2945875"/>
          </a:xfrm>
          <a:prstGeom prst="rect">
            <a:avLst/>
          </a:prstGeom>
        </p:spPr>
      </p:pic>
    </p:spTree>
    <p:extLst>
      <p:ext uri="{BB962C8B-B14F-4D97-AF65-F5344CB8AC3E}">
        <p14:creationId xmlns:p14="http://schemas.microsoft.com/office/powerpoint/2010/main" val="3224269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1" y="847699"/>
            <a:ext cx="10744199" cy="1325563"/>
          </a:xfrm>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Recent Legislation Impacting Local Finance</a:t>
            </a:r>
            <a:endParaRPr lang="en-US" b="1" dirty="0"/>
          </a:p>
        </p:txBody>
      </p:sp>
      <p:sp>
        <p:nvSpPr>
          <p:cNvPr id="6" name="Content Placeholder 5">
            <a:extLst>
              <a:ext uri="{FF2B5EF4-FFF2-40B4-BE49-F238E27FC236}">
                <a16:creationId xmlns:a16="http://schemas.microsoft.com/office/drawing/2014/main" id="{F3187C5D-0E42-4FB3-9B43-427D8BC819C0}"/>
              </a:ext>
            </a:extLst>
          </p:cNvPr>
          <p:cNvSpPr>
            <a:spLocks noGrp="1"/>
          </p:cNvSpPr>
          <p:nvPr>
            <p:ph idx="1"/>
          </p:nvPr>
        </p:nvSpPr>
        <p:spPr>
          <a:xfrm>
            <a:off x="846083" y="1926242"/>
            <a:ext cx="10622016" cy="4931758"/>
          </a:xfrm>
        </p:spPr>
        <p:txBody>
          <a:bodyPr>
            <a:normAutofit/>
          </a:bodyPr>
          <a:lstStyle/>
          <a:p>
            <a:pPr marL="0" indent="0">
              <a:buNone/>
            </a:pPr>
            <a:r>
              <a:rPr lang="en-US" sz="3500" dirty="0">
                <a:hlinkClick r:id="rId3"/>
              </a:rPr>
              <a:t>SL 2022-53 </a:t>
            </a:r>
            <a:r>
              <a:rPr lang="en-US" sz="3500" dirty="0"/>
              <a:t>(S265/Bond Info Transparency / </a:t>
            </a:r>
            <a:r>
              <a:rPr lang="en-US" sz="3500" dirty="0">
                <a:highlight>
                  <a:srgbClr val="FFFF00"/>
                </a:highlight>
              </a:rPr>
              <a:t>LGC Toolkit II</a:t>
            </a:r>
            <a:r>
              <a:rPr lang="en-US" sz="3500" dirty="0"/>
              <a:t>)</a:t>
            </a:r>
          </a:p>
          <a:p>
            <a:pPr marL="0" indent="0">
              <a:buNone/>
            </a:pPr>
            <a:endParaRPr lang="en-US" sz="3200" dirty="0"/>
          </a:p>
          <a:p>
            <a:pPr lvl="1"/>
            <a:r>
              <a:rPr lang="en-US" sz="3200" dirty="0"/>
              <a:t>Notification to LGC required if a new unit subject to Local Government Budget and Fiscal Control Act is created (modification to 159-7).</a:t>
            </a:r>
          </a:p>
          <a:p>
            <a:pPr lvl="1"/>
            <a:endParaRPr lang="en-US" sz="3200" dirty="0"/>
          </a:p>
          <a:p>
            <a:pPr lvl="1"/>
            <a:endParaRPr lang="en-US" sz="3200" dirty="0"/>
          </a:p>
          <a:p>
            <a:pPr marL="457200" lvl="1" indent="0">
              <a:buNone/>
            </a:pPr>
            <a:endParaRPr lang="en-US" sz="3200" dirty="0"/>
          </a:p>
        </p:txBody>
      </p:sp>
    </p:spTree>
    <p:extLst>
      <p:ext uri="{BB962C8B-B14F-4D97-AF65-F5344CB8AC3E}">
        <p14:creationId xmlns:p14="http://schemas.microsoft.com/office/powerpoint/2010/main" val="3431124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12773-B6EB-49F7-B666-876EA80ACEED}"/>
              </a:ext>
            </a:extLst>
          </p:cNvPr>
          <p:cNvSpPr>
            <a:spLocks noGrp="1"/>
          </p:cNvSpPr>
          <p:nvPr>
            <p:ph type="title"/>
          </p:nvPr>
        </p:nvSpPr>
        <p:spPr>
          <a:xfrm>
            <a:off x="846082" y="1182980"/>
            <a:ext cx="10938375" cy="810208"/>
          </a:xfrm>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Recent Legislation Impacting Local Finance</a:t>
            </a:r>
            <a:endParaRPr lang="en-US" dirty="0"/>
          </a:p>
        </p:txBody>
      </p:sp>
      <p:sp>
        <p:nvSpPr>
          <p:cNvPr id="3" name="Content Placeholder 2">
            <a:extLst>
              <a:ext uri="{FF2B5EF4-FFF2-40B4-BE49-F238E27FC236}">
                <a16:creationId xmlns:a16="http://schemas.microsoft.com/office/drawing/2014/main" id="{B7DE0E77-4A0B-4019-8079-BCC15DE9DEAA}"/>
              </a:ext>
            </a:extLst>
          </p:cNvPr>
          <p:cNvSpPr>
            <a:spLocks noGrp="1"/>
          </p:cNvSpPr>
          <p:nvPr>
            <p:ph idx="1"/>
          </p:nvPr>
        </p:nvSpPr>
        <p:spPr>
          <a:xfrm>
            <a:off x="846082" y="2178121"/>
            <a:ext cx="11061665" cy="4479482"/>
          </a:xfrm>
        </p:spPr>
        <p:txBody>
          <a:bodyPr/>
          <a:lstStyle/>
          <a:p>
            <a:pPr marL="0" indent="0">
              <a:buNone/>
            </a:pPr>
            <a:r>
              <a:rPr lang="en-US" sz="3600" dirty="0">
                <a:hlinkClick r:id="rId2"/>
              </a:rPr>
              <a:t>SL 2022-53 </a:t>
            </a:r>
            <a:r>
              <a:rPr lang="en-US" sz="3600" dirty="0"/>
              <a:t>(S265/Bond Info Transparency / </a:t>
            </a:r>
            <a:r>
              <a:rPr lang="en-US" sz="3600" dirty="0">
                <a:highlight>
                  <a:srgbClr val="FFFF00"/>
                </a:highlight>
              </a:rPr>
              <a:t>LGC Toolkit II</a:t>
            </a:r>
            <a:r>
              <a:rPr lang="en-US" sz="3600" dirty="0"/>
              <a:t>)</a:t>
            </a:r>
          </a:p>
          <a:p>
            <a:pPr lvl="1"/>
            <a:r>
              <a:rPr lang="en-US" sz="3200" dirty="0"/>
              <a:t>Finance Officer bond requirements modified</a:t>
            </a:r>
          </a:p>
          <a:p>
            <a:pPr lvl="2"/>
            <a:r>
              <a:rPr lang="en-US" sz="2800" dirty="0"/>
              <a:t>Increased from minimum of $50,000 to minimum of $50,000 or 10% of annually budgeted funds, with a </a:t>
            </a:r>
            <a:r>
              <a:rPr lang="en-US" sz="2800" b="1" u="sng" dirty="0"/>
              <a:t>cap amount for the bond </a:t>
            </a:r>
            <a:r>
              <a:rPr lang="en-US" sz="2800" dirty="0"/>
              <a:t>of $1 million.</a:t>
            </a:r>
          </a:p>
          <a:p>
            <a:pPr lvl="2"/>
            <a:r>
              <a:rPr lang="en-US" sz="2800" dirty="0"/>
              <a:t>Annually budgeted funds = $500,000, bond required is $50,000</a:t>
            </a:r>
          </a:p>
          <a:p>
            <a:pPr lvl="2"/>
            <a:r>
              <a:rPr lang="en-US" sz="2800" dirty="0"/>
              <a:t>Annually budgeted funds = $2,000,000, bond required is $200,000</a:t>
            </a:r>
          </a:p>
          <a:p>
            <a:pPr lvl="2"/>
            <a:r>
              <a:rPr lang="en-US" sz="2800" dirty="0"/>
              <a:t>Annually budgeted funds of $10 million or more, bond is $1 million</a:t>
            </a:r>
          </a:p>
          <a:p>
            <a:endParaRPr lang="en-US" dirty="0"/>
          </a:p>
        </p:txBody>
      </p:sp>
    </p:spTree>
    <p:extLst>
      <p:ext uri="{BB962C8B-B14F-4D97-AF65-F5344CB8AC3E}">
        <p14:creationId xmlns:p14="http://schemas.microsoft.com/office/powerpoint/2010/main" val="97000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CAD35-DED9-48BA-A8AF-4CAC3B5BBB83}"/>
              </a:ext>
            </a:extLst>
          </p:cNvPr>
          <p:cNvSpPr>
            <a:spLocks noGrp="1"/>
          </p:cNvSpPr>
          <p:nvPr>
            <p:ph type="title"/>
          </p:nvPr>
        </p:nvSpPr>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Recent Legislation Impacting Local Finance</a:t>
            </a:r>
            <a:endParaRPr lang="en-US" dirty="0"/>
          </a:p>
        </p:txBody>
      </p:sp>
      <p:sp>
        <p:nvSpPr>
          <p:cNvPr id="3" name="Content Placeholder 2">
            <a:extLst>
              <a:ext uri="{FF2B5EF4-FFF2-40B4-BE49-F238E27FC236}">
                <a16:creationId xmlns:a16="http://schemas.microsoft.com/office/drawing/2014/main" id="{CC394442-385B-4D8D-A3F0-4AC8D4D37AFB}"/>
              </a:ext>
            </a:extLst>
          </p:cNvPr>
          <p:cNvSpPr>
            <a:spLocks noGrp="1"/>
          </p:cNvSpPr>
          <p:nvPr>
            <p:ph idx="1"/>
          </p:nvPr>
        </p:nvSpPr>
        <p:spPr/>
        <p:txBody>
          <a:bodyPr>
            <a:normAutofit/>
          </a:bodyPr>
          <a:lstStyle/>
          <a:p>
            <a:pPr marL="0" indent="0">
              <a:buNone/>
            </a:pPr>
            <a:r>
              <a:rPr lang="en-US" sz="3200" dirty="0">
                <a:hlinkClick r:id="rId2"/>
              </a:rPr>
              <a:t>SL 2022-53 </a:t>
            </a:r>
            <a:r>
              <a:rPr lang="en-US" sz="3200" dirty="0"/>
              <a:t>(S265/Bond Info Transparency / </a:t>
            </a:r>
            <a:r>
              <a:rPr lang="en-US" sz="3200" dirty="0">
                <a:highlight>
                  <a:srgbClr val="FFFF00"/>
                </a:highlight>
              </a:rPr>
              <a:t>LGC Toolkit II</a:t>
            </a:r>
            <a:r>
              <a:rPr lang="en-US" sz="3200" dirty="0"/>
              <a:t>)</a:t>
            </a:r>
          </a:p>
          <a:p>
            <a:pPr marL="457200" lvl="1" indent="0">
              <a:buNone/>
            </a:pPr>
            <a:r>
              <a:rPr lang="en-US" sz="3200" dirty="0">
                <a:hlinkClick r:id="rId3"/>
              </a:rPr>
              <a:t>Memo 2023-06 </a:t>
            </a:r>
            <a:r>
              <a:rPr lang="en-US" sz="3200" dirty="0"/>
              <a:t>reviews requirements</a:t>
            </a:r>
          </a:p>
          <a:p>
            <a:pPr lvl="1"/>
            <a:r>
              <a:rPr lang="en-US" sz="3200" dirty="0"/>
              <a:t>Effective on next renewal on January 1, 2023, or later</a:t>
            </a:r>
          </a:p>
          <a:p>
            <a:pPr lvl="1"/>
            <a:r>
              <a:rPr lang="en-US" sz="3200" dirty="0"/>
              <a:t>“Annually budgeted funds” is the total of the appropriations in all annually budgeted “accounting” funds (General Fund, Water Sewer Fund, etc.) at the time the budget is adopted</a:t>
            </a:r>
          </a:p>
        </p:txBody>
      </p:sp>
    </p:spTree>
    <p:extLst>
      <p:ext uri="{BB962C8B-B14F-4D97-AF65-F5344CB8AC3E}">
        <p14:creationId xmlns:p14="http://schemas.microsoft.com/office/powerpoint/2010/main" val="751735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FE85-5E08-4E98-9B9A-B8A5E3DE3CE6}"/>
              </a:ext>
            </a:extLst>
          </p:cNvPr>
          <p:cNvSpPr>
            <a:spLocks noGrp="1"/>
          </p:cNvSpPr>
          <p:nvPr>
            <p:ph type="title"/>
          </p:nvPr>
        </p:nvSpPr>
        <p:spPr/>
        <p:txBody>
          <a:bodyPr/>
          <a:lstStyle/>
          <a:p>
            <a:r>
              <a:rPr kumimoji="0" lang="en-US" sz="40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Recent Legislation Impacting Local Finance</a:t>
            </a:r>
            <a:endParaRPr lang="en-US" dirty="0"/>
          </a:p>
        </p:txBody>
      </p:sp>
      <p:sp>
        <p:nvSpPr>
          <p:cNvPr id="3" name="Content Placeholder 2">
            <a:extLst>
              <a:ext uri="{FF2B5EF4-FFF2-40B4-BE49-F238E27FC236}">
                <a16:creationId xmlns:a16="http://schemas.microsoft.com/office/drawing/2014/main" id="{4D9FEA1C-2820-4C79-825D-33822CD544AC}"/>
              </a:ext>
            </a:extLst>
          </p:cNvPr>
          <p:cNvSpPr>
            <a:spLocks noGrp="1"/>
          </p:cNvSpPr>
          <p:nvPr>
            <p:ph idx="1"/>
          </p:nvPr>
        </p:nvSpPr>
        <p:spPr>
          <a:xfrm>
            <a:off x="846083" y="2294021"/>
            <a:ext cx="10515600" cy="4363582"/>
          </a:xfrm>
        </p:spPr>
        <p:txBody>
          <a:bodyPr/>
          <a:lstStyle/>
          <a:p>
            <a:pPr marL="0" indent="0">
              <a:buNone/>
            </a:pPr>
            <a:r>
              <a:rPr lang="en-US" sz="2800" dirty="0">
                <a:hlinkClick r:id="rId2"/>
              </a:rPr>
              <a:t>SL 2022-53 </a:t>
            </a:r>
            <a:r>
              <a:rPr lang="en-US" sz="2800" dirty="0"/>
              <a:t>(S265/Bond Info Transparency / </a:t>
            </a:r>
            <a:r>
              <a:rPr lang="en-US" sz="2800" dirty="0">
                <a:highlight>
                  <a:srgbClr val="FFFF00"/>
                </a:highlight>
              </a:rPr>
              <a:t>LGC Toolkit II</a:t>
            </a:r>
            <a:r>
              <a:rPr lang="en-US" sz="2800" dirty="0"/>
              <a:t>)</a:t>
            </a:r>
          </a:p>
          <a:p>
            <a:pPr marL="0" indent="0">
              <a:buNone/>
            </a:pPr>
            <a:endParaRPr lang="en-US" dirty="0"/>
          </a:p>
          <a:p>
            <a:pPr marL="0" indent="0">
              <a:buNone/>
            </a:pPr>
            <a:r>
              <a:rPr lang="en-US" dirty="0"/>
              <a:t>Connor Crews, faculty at SOG, has issued </a:t>
            </a:r>
          </a:p>
          <a:p>
            <a:pPr marL="0" indent="0">
              <a:buNone/>
            </a:pPr>
            <a:r>
              <a:rPr lang="en-US" sz="2800" u="sng" dirty="0">
                <a:solidFill>
                  <a:srgbClr val="0563C1"/>
                </a:solidFill>
                <a:effectLst/>
                <a:latin typeface="Calibri" panose="020F0502020204030204" pitchFamily="34" charset="0"/>
                <a:ea typeface="Calibri" panose="020F0502020204030204" pitchFamily="34" charset="0"/>
                <a:hlinkClick r:id="rId3"/>
              </a:rPr>
              <a:t>Local Finance Bulletin #62 (Impending Changes to Bonding Requirements for Finance Officers: Prepare Now for January 1, 2023, and Beyond)</a:t>
            </a:r>
            <a:r>
              <a:rPr lang="en-US" sz="2800" dirty="0">
                <a:effectLst/>
                <a:latin typeface="Calibri" panose="020F0502020204030204" pitchFamily="34" charset="0"/>
                <a:ea typeface="Calibri" panose="020F0502020204030204" pitchFamily="34" charset="0"/>
              </a:rPr>
              <a:t> </a:t>
            </a:r>
            <a:endParaRPr lang="en-US" dirty="0"/>
          </a:p>
          <a:p>
            <a:r>
              <a:rPr lang="en-US" dirty="0"/>
              <a:t>Statute requires a “faithful performance bond” and not just a “surety bond”</a:t>
            </a:r>
          </a:p>
          <a:p>
            <a:r>
              <a:rPr lang="en-US" dirty="0"/>
              <a:t>Also requires bond be on the person, not the position</a:t>
            </a:r>
          </a:p>
        </p:txBody>
      </p:sp>
    </p:spTree>
    <p:extLst>
      <p:ext uri="{BB962C8B-B14F-4D97-AF65-F5344CB8AC3E}">
        <p14:creationId xmlns:p14="http://schemas.microsoft.com/office/powerpoint/2010/main" val="612056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A8160B7065914882FA5A9A22F8E688" ma:contentTypeVersion="5" ma:contentTypeDescription="Create a new document." ma:contentTypeScope="" ma:versionID="19d5e4c06427e8b292c73fd74950857e">
  <xsd:schema xmlns:xsd="http://www.w3.org/2001/XMLSchema" xmlns:xs="http://www.w3.org/2001/XMLSchema" xmlns:p="http://schemas.microsoft.com/office/2006/metadata/properties" xmlns:ns3="45539ff7-1173-4c14-a171-929cded7386d" xmlns:ns4="9114b647-aa0a-4f94-b063-78580bc4e0d2" targetNamespace="http://schemas.microsoft.com/office/2006/metadata/properties" ma:root="true" ma:fieldsID="8fe04bfc8bc611e973211a9744f9fd3d" ns3:_="" ns4:_="">
    <xsd:import namespace="45539ff7-1173-4c14-a171-929cded7386d"/>
    <xsd:import namespace="9114b647-aa0a-4f94-b063-78580bc4e0d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539ff7-1173-4c14-a171-929cded7386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14b647-aa0a-4f94-b063-78580bc4e0d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466CE7-B1EA-492E-86C5-CE4D1EA8A99A}">
  <ds:schemaRefs>
    <ds:schemaRef ds:uri="http://schemas.microsoft.com/office/2006/documentManagement/types"/>
    <ds:schemaRef ds:uri="http://purl.org/dc/elements/1.1/"/>
    <ds:schemaRef ds:uri="45539ff7-1173-4c14-a171-929cded7386d"/>
    <ds:schemaRef ds:uri="http://www.w3.org/XML/1998/namespace"/>
    <ds:schemaRef ds:uri="http://purl.org/dc/dcmitype/"/>
    <ds:schemaRef ds:uri="9114b647-aa0a-4f94-b063-78580bc4e0d2"/>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4F26656F-1EA4-458C-9CF7-ED913962F5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539ff7-1173-4c14-a171-929cded7386d"/>
    <ds:schemaRef ds:uri="9114b647-aa0a-4f94-b063-78580bc4e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77B829-FC41-4AB4-B50D-D7AECDA6D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19863</TotalTime>
  <Words>3258</Words>
  <Application>Microsoft Office PowerPoint</Application>
  <PresentationFormat>Widescreen</PresentationFormat>
  <Paragraphs>314</Paragraphs>
  <Slides>42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Arial Unicode MS</vt:lpstr>
      <vt:lpstr>Calibri</vt:lpstr>
      <vt:lpstr>Calibri Light</vt:lpstr>
      <vt:lpstr>Symbol</vt:lpstr>
      <vt:lpstr>Wingdings</vt:lpstr>
      <vt:lpstr>Office Theme</vt:lpstr>
      <vt:lpstr>LGC UPDATE</vt:lpstr>
      <vt:lpstr>Agenda</vt:lpstr>
      <vt:lpstr>PowerPoint Presentation</vt:lpstr>
      <vt:lpstr>PowerPoint Presentation</vt:lpstr>
      <vt:lpstr>How to contact us:</vt:lpstr>
      <vt:lpstr>Recent Legislation Impacting Local Finance</vt:lpstr>
      <vt:lpstr>Recent Legislation Impacting Local Finance</vt:lpstr>
      <vt:lpstr>Recent Legislation Impacting Local Finance</vt:lpstr>
      <vt:lpstr>Recent Legislation Impacting Local Finance</vt:lpstr>
      <vt:lpstr>Recent Legislation Impacting Local Finance</vt:lpstr>
      <vt:lpstr>Certification and Use of Automated System for Pre-Audit</vt:lpstr>
      <vt:lpstr>Audit Review Update:</vt:lpstr>
      <vt:lpstr>Municipal Accounting Services (MAS) Program:</vt:lpstr>
      <vt:lpstr>Current Status of MAS:</vt:lpstr>
      <vt:lpstr>NCLM/Municipal Accounting Services (MAS):</vt:lpstr>
      <vt:lpstr>UAL Units Interested in MAS?</vt:lpstr>
      <vt:lpstr>The Myth of 8% Fund Balance Available (FBA)</vt:lpstr>
      <vt:lpstr>Opioid Settlement Funds (OSF)</vt:lpstr>
      <vt:lpstr>Opioid Settlement Funds (OSF)</vt:lpstr>
      <vt:lpstr>ARPA – The Gift That Keeps on Giving</vt:lpstr>
      <vt:lpstr>ARPA – The Gift That Keeps on Giving</vt:lpstr>
      <vt:lpstr>ARPA – The Gift That Keeps on Giving</vt:lpstr>
      <vt:lpstr>ARPA – The Gift That Keeps on Giving</vt:lpstr>
      <vt:lpstr>ARPA – The Gift That Keeps on Giving</vt:lpstr>
      <vt:lpstr>ARPA – The Gift That Keeps on Giving</vt:lpstr>
      <vt:lpstr>ARPA – The Gift That Keeps on Giving</vt:lpstr>
      <vt:lpstr>Materiality – A Reminder:</vt:lpstr>
      <vt:lpstr>Lease Materiality:</vt:lpstr>
      <vt:lpstr>GASB 96 – Subscription-Based Information Technology (IT) Arrangements (SBITA):</vt:lpstr>
      <vt:lpstr>GASB 96 – Subscription-Based Information Technology (IT) Arrangements (SBITA): </vt:lpstr>
      <vt:lpstr>NC Budgetary Impact of GASB  Statements 87 and 96:</vt:lpstr>
      <vt:lpstr>GASB 101: Background:</vt:lpstr>
      <vt:lpstr>Compensated Absence Defined…</vt:lpstr>
      <vt:lpstr>When are Compensated Absences Considered a Liability?</vt:lpstr>
      <vt:lpstr>When are Compensated Absences Considered a Liability?</vt:lpstr>
      <vt:lpstr>What Does “More Likely than Not” Actually Mean?</vt:lpstr>
      <vt:lpstr>Other Information necessary for “more likely than not…”</vt:lpstr>
      <vt:lpstr>NC Budgetary Impact of GASB 101:</vt:lpstr>
      <vt:lpstr>Preparing for Statement No. 101</vt:lpstr>
      <vt:lpstr>Contact Information</vt:lpstr>
      <vt:lpstr>Contact Information</vt:lpstr>
      <vt:lpstr>LGC UPDATE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Jackson</dc:creator>
  <cp:lastModifiedBy>Kendra Boyle</cp:lastModifiedBy>
  <cp:revision>463</cp:revision>
  <cp:lastPrinted>2023-01-18T15:01:26Z</cp:lastPrinted>
  <dcterms:created xsi:type="dcterms:W3CDTF">2017-03-13T18:51:23Z</dcterms:created>
  <dcterms:modified xsi:type="dcterms:W3CDTF">2023-01-31T22:58:00Z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2fc8d8b0-2b8b-44d0-81a6-8a175d4bb704</vt:lpwstr>
  </property>
  <property fmtid="{D5CDD505-2E9C-101B-9397-08002B2CF9AE}" pid="3" name="ContentTypeId">
    <vt:lpwstr>0x0101001CA8160B7065914882FA5A9A22F8E688</vt:lpwstr>
  </property>
</Properties>
</file>