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80A469"/>
    <a:srgbClr val="00673E"/>
    <a:srgbClr val="F5EFDC"/>
    <a:srgbClr val="00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BF828-212D-45D5-A4D0-AD5BDE6B0254}" v="218" dt="2023-01-27T14:00:40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627E-C1BF-4582-B4F9-D855BF450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C2492-064E-444D-9902-A1031F695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0B424-AA91-40BC-BC06-DA7E89BA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CF703-D66D-4479-811E-AA2FF908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CB0EF-33AF-4797-8EBC-A3BDEDF1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7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2307-2D53-4B22-91B8-200A2CEB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ED4AE-0BF6-47B3-BDE2-F453F3312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55D34-4D50-4285-9351-215491AC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09B5-4CC4-46CE-8867-20393E5C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47512-D517-484C-9E11-9F118F0B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932D0-E17E-455A-BF16-479DC8004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0A694-FD1A-44F7-A390-573D966FB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B054E-86BD-4AB9-9F66-9D896E1D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2C5ED-0408-444B-865F-204A016B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B5913-4ECD-4CA5-AAA7-FBE9D217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65A4-DEAC-4E33-93B2-7607896F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14C2-187E-46DC-9864-F160B2F0A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8AEC-7D4C-4076-8A3F-C2DF7CF6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102B-00F7-4515-8255-6E5E6FD7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B688E-F623-4322-8635-CACCC8AF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A713-E0C0-4265-860F-AF37FBA5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E72F5-A498-40DB-AB32-04BF22FB8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74437-7700-4610-AB3D-F65ED544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0D73C-3683-427C-991A-2434F4FE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2F220-2CDA-4C9A-8604-8D634980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3CC3-7F59-4142-A57C-083DC873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3FB5-E611-443F-A8BB-77ED36CBD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9237C-3BD2-4E57-A265-87C580EF5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C9446-FB0C-4241-854B-A40D1DAC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976D0-38BA-4B96-9C7C-A571F1B5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3F70D-5C7C-44EA-B8F7-D0415679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33D5-9309-4FB6-AF48-BE79C8BA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5B18C-32ED-4B2F-8E86-4112F6D7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3E7C1-5B35-40C9-889E-039C75B4E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26E8D-9B6F-4ECB-B382-062E1B49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8C80E-2C5C-49FE-A210-E94BD7061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2D753-97AA-4480-BEC2-E1C5C48F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BF803-7389-495B-B489-A17CA2C9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95AAE-CA81-49BE-90BF-3B70A77F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4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B5DD-2E59-442C-86AD-5FDC6F7D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CB61D-F082-497C-8BE0-0B0CD001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54D98-2FE0-49D7-A7A5-49DC9FBC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7BEEB-CEDF-4E6F-9039-7F241AF5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6AC70-F222-4A02-9924-D68809F6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E771-4606-4F74-A9F2-F0817CD1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5AA07-B780-4348-9DB2-EDC1FC8F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77DE-C77A-40A6-9625-DDE41CEB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AFE0-6252-4FDE-9987-787D5DC6D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53AB1-8F27-4649-B33D-0F208C236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BC0CC-FA0E-4F77-A98D-C9E60299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53C21-A7D1-4783-97B3-75374C6B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95E34-BABC-4817-B68C-6A7D9444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FA91-8F47-49A4-BC44-5392FBEF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851A6-F031-47B4-8957-D75414941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50377-0E64-406B-863A-395AB3A2E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502C7-C30B-4BC8-9AAC-F76EC9F6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6F1B8-FCA7-43D3-BD2A-EC9FC10A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FAB67-1A9A-43E6-97D7-22E3AC88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AEC47-622C-4F70-888F-762AE676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34D7-2863-48B1-9D6E-D59D01575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644E2-B45C-46D1-B20B-8BD5DDC7D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01C2-0B26-4C82-90AE-0BDA802796C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17C99-7E9D-4072-9C6E-54539869F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01C4-037F-4381-8434-8795659D7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FDF0-28AB-48FD-A807-93BBEE44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felts@ncacc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F3F0C8-FA98-9F48-906A-A8EA6D56773B}"/>
              </a:ext>
            </a:extLst>
          </p:cNvPr>
          <p:cNvSpPr/>
          <p:nvPr/>
        </p:nvSpPr>
        <p:spPr>
          <a:xfrm>
            <a:off x="-6044" y="443815"/>
            <a:ext cx="8621717" cy="1043463"/>
          </a:xfrm>
          <a:prstGeom prst="rect">
            <a:avLst/>
          </a:prstGeom>
          <a:solidFill>
            <a:srgbClr val="006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954C6A-BD55-A942-B31F-48E4999EEBF6}"/>
              </a:ext>
            </a:extLst>
          </p:cNvPr>
          <p:cNvSpPr/>
          <p:nvPr/>
        </p:nvSpPr>
        <p:spPr>
          <a:xfrm>
            <a:off x="7774848" y="220642"/>
            <a:ext cx="1489807" cy="14898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F4B1A-3C8F-4BA5-AFFC-CC192E76FA0F}"/>
              </a:ext>
            </a:extLst>
          </p:cNvPr>
          <p:cNvSpPr/>
          <p:nvPr/>
        </p:nvSpPr>
        <p:spPr>
          <a:xfrm>
            <a:off x="-6044" y="5876699"/>
            <a:ext cx="12198044" cy="814147"/>
          </a:xfrm>
          <a:prstGeom prst="rect">
            <a:avLst/>
          </a:prstGeom>
          <a:solidFill>
            <a:srgbClr val="80A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5EFDC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2EB10-EEAA-4F00-A9E8-707EEF4E7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047" y="2103277"/>
            <a:ext cx="10680970" cy="2873743"/>
          </a:xfrm>
        </p:spPr>
        <p:txBody>
          <a:bodyPr>
            <a:noAutofit/>
          </a:bodyPr>
          <a:lstStyle/>
          <a:p>
            <a:pPr algn="l"/>
            <a:r>
              <a:rPr lang="en-US" sz="7200" dirty="0"/>
              <a:t>2023 NCLGIA Winter Conference</a:t>
            </a:r>
            <a:br>
              <a:rPr lang="en-US" sz="7200" dirty="0"/>
            </a:br>
            <a:br>
              <a:rPr lang="en-US" sz="7200" dirty="0"/>
            </a:br>
            <a:r>
              <a:rPr lang="en-US" sz="3200" dirty="0"/>
              <a:t>NCACC RISK MANAGEMENT PRESENTATION</a:t>
            </a:r>
            <a:endParaRPr lang="en-US" sz="72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7434C-98AC-4B81-9CB5-BA955F43D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80" y="6104688"/>
            <a:ext cx="4869878" cy="408918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latin typeface="Proxima Nova" panose="02000506030000020004" pitchFamily="2" charset="0"/>
              </a:rPr>
              <a:t>FEBRUARY 7, 2023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69F62-12E0-7EC8-B836-0BB56CBFB053}"/>
              </a:ext>
            </a:extLst>
          </p:cNvPr>
          <p:cNvSpPr txBox="1"/>
          <p:nvPr/>
        </p:nvSpPr>
        <p:spPr>
          <a:xfrm>
            <a:off x="9151015" y="6124481"/>
            <a:ext cx="271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latin typeface="Proxima Nova" panose="02000506030000020004" pitchFamily="2" charset="0"/>
              </a:rPr>
              <a:t>www.ncacc.org</a:t>
            </a:r>
            <a:endParaRPr lang="en-US" b="1" dirty="0">
              <a:latin typeface="Proxima Nova" panose="02000506030000020004" pitchFamily="2" charset="0"/>
            </a:endParaRPr>
          </a:p>
        </p:txBody>
      </p:sp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D1C35B5-3074-99CB-9E50-C979CE36F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98" y="-44369"/>
            <a:ext cx="4039660" cy="20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D3055F-81B4-4A9C-AE51-B30A463DE6EB}"/>
              </a:ext>
            </a:extLst>
          </p:cNvPr>
          <p:cNvSpPr/>
          <p:nvPr/>
        </p:nvSpPr>
        <p:spPr>
          <a:xfrm>
            <a:off x="0" y="-64834"/>
            <a:ext cx="12192000" cy="1428286"/>
          </a:xfrm>
          <a:prstGeom prst="rect">
            <a:avLst/>
          </a:prstGeom>
          <a:solidFill>
            <a:srgbClr val="0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Questions/Comments?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B5226-9B55-4A55-8DC1-9E9B5A8B8068}"/>
              </a:ext>
            </a:extLst>
          </p:cNvPr>
          <p:cNvSpPr txBox="1">
            <a:spLocks/>
          </p:cNvSpPr>
          <p:nvPr/>
        </p:nvSpPr>
        <p:spPr>
          <a:xfrm>
            <a:off x="631658" y="1528012"/>
            <a:ext cx="11345779" cy="514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</a:pPr>
            <a:endParaRPr lang="en-US" sz="3200" b="1" dirty="0">
              <a:latin typeface="Proxima Nova" panose="0200050603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910463-1E1B-B14F-B902-DA6EC82E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83722"/>
            <a:ext cx="860636" cy="86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B4CE7-6328-FA71-2842-99B5F6BAF5C9}"/>
              </a:ext>
            </a:extLst>
          </p:cNvPr>
          <p:cNvSpPr txBox="1">
            <a:spLocks/>
          </p:cNvSpPr>
          <p:nvPr/>
        </p:nvSpPr>
        <p:spPr>
          <a:xfrm>
            <a:off x="1493684" y="324287"/>
            <a:ext cx="9951415" cy="1103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09E02-2892-059E-EC6D-FBA231681BA1}"/>
              </a:ext>
            </a:extLst>
          </p:cNvPr>
          <p:cNvSpPr txBox="1">
            <a:spLocks/>
          </p:cNvSpPr>
          <p:nvPr/>
        </p:nvSpPr>
        <p:spPr>
          <a:xfrm>
            <a:off x="316525" y="1582340"/>
            <a:ext cx="11660912" cy="51495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Michael Felts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Management Program Specialist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919-719-1136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Michael.felts@ncacc.org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Charlie Eaton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 Risk Management Services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919-719-1130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Charlie.eaton@ncacc.org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7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D3055F-81B4-4A9C-AE51-B30A463DE6EB}"/>
              </a:ext>
            </a:extLst>
          </p:cNvPr>
          <p:cNvSpPr/>
          <p:nvPr/>
        </p:nvSpPr>
        <p:spPr>
          <a:xfrm>
            <a:off x="0" y="0"/>
            <a:ext cx="12192000" cy="1428286"/>
          </a:xfrm>
          <a:prstGeom prst="rect">
            <a:avLst/>
          </a:prstGeom>
          <a:solidFill>
            <a:srgbClr val="0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B5226-9B55-4A55-8DC1-9E9B5A8B8068}"/>
              </a:ext>
            </a:extLst>
          </p:cNvPr>
          <p:cNvSpPr txBox="1">
            <a:spLocks/>
          </p:cNvSpPr>
          <p:nvPr/>
        </p:nvSpPr>
        <p:spPr>
          <a:xfrm>
            <a:off x="1177159" y="1540042"/>
            <a:ext cx="9037651" cy="4734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endParaRPr lang="en-US" sz="3200" b="1" dirty="0">
              <a:latin typeface="Proxima Nova" panose="0200050603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NCACC Risk Pool Background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Risk Pool Fiscal Overview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Insurance Industry Current Renewal Trends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Risk Landscape for Local Government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NCACC Programs/Services for Counties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910463-1E1B-B14F-B902-DA6EC82E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83722"/>
            <a:ext cx="860636" cy="86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B4CE7-6328-FA71-2842-99B5F6BAF5C9}"/>
              </a:ext>
            </a:extLst>
          </p:cNvPr>
          <p:cNvSpPr txBox="1">
            <a:spLocks/>
          </p:cNvSpPr>
          <p:nvPr/>
        </p:nvSpPr>
        <p:spPr>
          <a:xfrm>
            <a:off x="1493684" y="324287"/>
            <a:ext cx="9951415" cy="1103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n-US" sz="5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4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D3055F-81B4-4A9C-AE51-B30A463DE6EB}"/>
              </a:ext>
            </a:extLst>
          </p:cNvPr>
          <p:cNvSpPr/>
          <p:nvPr/>
        </p:nvSpPr>
        <p:spPr>
          <a:xfrm>
            <a:off x="0" y="0"/>
            <a:ext cx="12192000" cy="1428286"/>
          </a:xfrm>
          <a:prstGeom prst="rect">
            <a:avLst/>
          </a:prstGeom>
          <a:solidFill>
            <a:srgbClr val="0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B5226-9B55-4A55-8DC1-9E9B5A8B8068}"/>
              </a:ext>
            </a:extLst>
          </p:cNvPr>
          <p:cNvSpPr txBox="1">
            <a:spLocks/>
          </p:cNvSpPr>
          <p:nvPr/>
        </p:nvSpPr>
        <p:spPr>
          <a:xfrm>
            <a:off x="631658" y="1528012"/>
            <a:ext cx="11345779" cy="514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NCACC Created the Workers Compensation and Liability &amp; Property Pools in the 1980s due to lack of available or affordable coverage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008000"/>
                </a:solidFill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Two Pools: Workers Compensation and Liability &amp; Property.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Governed by a Board of Trustees made up of County Commissioners and County Management Staff.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solidFill>
                  <a:srgbClr val="008000"/>
                </a:solidFill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Administered by NCACC Staff.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County Governments – currently 70 Counties.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sz="3200" b="1" dirty="0">
                <a:latin typeface="Proxima Nova" panose="0200050603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County Related Entities – currently 31 entities.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910463-1E1B-B14F-B902-DA6EC82E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83722"/>
            <a:ext cx="860636" cy="86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B4CE7-6328-FA71-2842-99B5F6BAF5C9}"/>
              </a:ext>
            </a:extLst>
          </p:cNvPr>
          <p:cNvSpPr txBox="1">
            <a:spLocks/>
          </p:cNvSpPr>
          <p:nvPr/>
        </p:nvSpPr>
        <p:spPr>
          <a:xfrm>
            <a:off x="1493684" y="324287"/>
            <a:ext cx="9951415" cy="1103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Risk Pools’ Background</a:t>
            </a:r>
            <a:endParaRPr lang="en-US" sz="5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9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D3055F-81B4-4A9C-AE51-B30A463DE6EB}"/>
              </a:ext>
            </a:extLst>
          </p:cNvPr>
          <p:cNvSpPr/>
          <p:nvPr/>
        </p:nvSpPr>
        <p:spPr>
          <a:xfrm>
            <a:off x="0" y="0"/>
            <a:ext cx="12192000" cy="1428286"/>
          </a:xfrm>
          <a:prstGeom prst="rect">
            <a:avLst/>
          </a:prstGeom>
          <a:solidFill>
            <a:srgbClr val="0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B5226-9B55-4A55-8DC1-9E9B5A8B8068}"/>
              </a:ext>
            </a:extLst>
          </p:cNvPr>
          <p:cNvSpPr txBox="1">
            <a:spLocks/>
          </p:cNvSpPr>
          <p:nvPr/>
        </p:nvSpPr>
        <p:spPr>
          <a:xfrm>
            <a:off x="631658" y="1528012"/>
            <a:ext cx="11345779" cy="514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</a:pPr>
            <a:endParaRPr lang="en-US" sz="3200" b="1" dirty="0">
              <a:latin typeface="Proxima Nova" panose="0200050603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910463-1E1B-B14F-B902-DA6EC82E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83722"/>
            <a:ext cx="860636" cy="86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B4CE7-6328-FA71-2842-99B5F6BAF5C9}"/>
              </a:ext>
            </a:extLst>
          </p:cNvPr>
          <p:cNvSpPr txBox="1">
            <a:spLocks/>
          </p:cNvSpPr>
          <p:nvPr/>
        </p:nvSpPr>
        <p:spPr>
          <a:xfrm>
            <a:off x="1493684" y="324287"/>
            <a:ext cx="9951415" cy="1103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Risk Pools’ Fiscal Overview</a:t>
            </a:r>
            <a:endParaRPr lang="en-US" sz="5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642B-E16C-0BAE-F1EA-52AE92B3EFFD}"/>
              </a:ext>
            </a:extLst>
          </p:cNvPr>
          <p:cNvSpPr txBox="1"/>
          <p:nvPr/>
        </p:nvSpPr>
        <p:spPr>
          <a:xfrm>
            <a:off x="631657" y="1582341"/>
            <a:ext cx="1139992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Audit</a:t>
            </a:r>
          </a:p>
          <a:p>
            <a:pPr lvl="1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review of each Pool by third party auditor.</a:t>
            </a:r>
          </a:p>
          <a:p>
            <a:pPr lvl="1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Pools received clean audits.</a:t>
            </a:r>
          </a:p>
          <a:p>
            <a:r>
              <a:rPr lang="en-US" sz="28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Actuarial Review</a:t>
            </a:r>
          </a:p>
          <a:p>
            <a:pPr lvl="1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Bi-annual review of each Pool by third party actuary.</a:t>
            </a:r>
          </a:p>
          <a:p>
            <a:pPr lvl="1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Pools received favorable reviews with Pool reserves exceeding projected liabilities.</a:t>
            </a:r>
          </a:p>
          <a:p>
            <a:r>
              <a:rPr lang="en-US" sz="28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Reinsurance Program</a:t>
            </a:r>
          </a:p>
          <a:p>
            <a:pPr lvl="1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NCACC Risk Pools maintain strong reinsurance programs with highly rated providers for all major lines of coverage. </a:t>
            </a:r>
          </a:p>
        </p:txBody>
      </p:sp>
    </p:spTree>
    <p:extLst>
      <p:ext uri="{BB962C8B-B14F-4D97-AF65-F5344CB8AC3E}">
        <p14:creationId xmlns:p14="http://schemas.microsoft.com/office/powerpoint/2010/main" val="172858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D3055F-81B4-4A9C-AE51-B30A463DE6EB}"/>
              </a:ext>
            </a:extLst>
          </p:cNvPr>
          <p:cNvSpPr/>
          <p:nvPr/>
        </p:nvSpPr>
        <p:spPr>
          <a:xfrm>
            <a:off x="0" y="0"/>
            <a:ext cx="12192000" cy="1428286"/>
          </a:xfrm>
          <a:prstGeom prst="rect">
            <a:avLst/>
          </a:prstGeom>
          <a:solidFill>
            <a:srgbClr val="0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B5226-9B55-4A55-8DC1-9E9B5A8B8068}"/>
              </a:ext>
            </a:extLst>
          </p:cNvPr>
          <p:cNvSpPr txBox="1">
            <a:spLocks/>
          </p:cNvSpPr>
          <p:nvPr/>
        </p:nvSpPr>
        <p:spPr>
          <a:xfrm>
            <a:off x="631658" y="1528012"/>
            <a:ext cx="11345779" cy="514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</a:pPr>
            <a:endParaRPr lang="en-US" sz="3200" b="1" dirty="0">
              <a:latin typeface="Proxima Nova" panose="0200050603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910463-1E1B-B14F-B902-DA6EC82E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83722"/>
            <a:ext cx="860636" cy="86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B4CE7-6328-FA71-2842-99B5F6BAF5C9}"/>
              </a:ext>
            </a:extLst>
          </p:cNvPr>
          <p:cNvSpPr txBox="1">
            <a:spLocks/>
          </p:cNvSpPr>
          <p:nvPr/>
        </p:nvSpPr>
        <p:spPr>
          <a:xfrm>
            <a:off x="1493684" y="324287"/>
            <a:ext cx="9951415" cy="1103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Insurance Renewal Trends</a:t>
            </a:r>
            <a:endParaRPr lang="en-US" sz="5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642B-E16C-0BAE-F1EA-52AE92B3EFFD}"/>
              </a:ext>
            </a:extLst>
          </p:cNvPr>
          <p:cNvSpPr txBox="1"/>
          <p:nvPr/>
        </p:nvSpPr>
        <p:spPr>
          <a:xfrm>
            <a:off x="316524" y="1752573"/>
            <a:ext cx="1139992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 MAGIC FORMULA</a:t>
            </a:r>
          </a:p>
          <a:p>
            <a:r>
              <a:rPr lang="en-US" sz="28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Claims $ + Operating $ / Revenue = ?</a:t>
            </a:r>
          </a:p>
          <a:p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&lt; 1.00 = Happy Insurance Provider 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? &gt; 1.00 = </a:t>
            </a:r>
            <a:endParaRPr lang="en-US" sz="3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D3055F-81B4-4A9C-AE51-B30A463DE6EB}"/>
              </a:ext>
            </a:extLst>
          </p:cNvPr>
          <p:cNvSpPr/>
          <p:nvPr/>
        </p:nvSpPr>
        <p:spPr>
          <a:xfrm>
            <a:off x="0" y="0"/>
            <a:ext cx="12192000" cy="1428286"/>
          </a:xfrm>
          <a:prstGeom prst="rect">
            <a:avLst/>
          </a:prstGeom>
          <a:solidFill>
            <a:srgbClr val="0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B5226-9B55-4A55-8DC1-9E9B5A8B8068}"/>
              </a:ext>
            </a:extLst>
          </p:cNvPr>
          <p:cNvSpPr txBox="1">
            <a:spLocks/>
          </p:cNvSpPr>
          <p:nvPr/>
        </p:nvSpPr>
        <p:spPr>
          <a:xfrm>
            <a:off x="631658" y="1528012"/>
            <a:ext cx="11345779" cy="514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</a:pPr>
            <a:endParaRPr lang="en-US" sz="3200" b="1" dirty="0">
              <a:latin typeface="Proxima Nova" panose="0200050603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910463-1E1B-B14F-B902-DA6EC82E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83722"/>
            <a:ext cx="860636" cy="86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B4CE7-6328-FA71-2842-99B5F6BAF5C9}"/>
              </a:ext>
            </a:extLst>
          </p:cNvPr>
          <p:cNvSpPr txBox="1">
            <a:spLocks/>
          </p:cNvSpPr>
          <p:nvPr/>
        </p:nvSpPr>
        <p:spPr>
          <a:xfrm>
            <a:off x="1493684" y="324287"/>
            <a:ext cx="9951415" cy="1103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Insurance Renewal Trends</a:t>
            </a:r>
            <a:endParaRPr lang="en-US" sz="5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642B-E16C-0BAE-F1EA-52AE92B3EFFD}"/>
              </a:ext>
            </a:extLst>
          </p:cNvPr>
          <p:cNvSpPr txBox="1"/>
          <p:nvPr/>
        </p:nvSpPr>
        <p:spPr>
          <a:xfrm>
            <a:off x="316524" y="1752573"/>
            <a:ext cx="113999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Buyers versus Sellers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728343-673D-967F-150B-BE994D519968}"/>
              </a:ext>
            </a:extLst>
          </p:cNvPr>
          <p:cNvSpPr/>
          <p:nvPr/>
        </p:nvSpPr>
        <p:spPr>
          <a:xfrm flipH="1">
            <a:off x="956510" y="2437074"/>
            <a:ext cx="10425363" cy="4340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45E9E-BE4C-547C-A54B-F89EFC32EAF0}"/>
              </a:ext>
            </a:extLst>
          </p:cNvPr>
          <p:cNvSpPr txBox="1"/>
          <p:nvPr/>
        </p:nvSpPr>
        <p:spPr>
          <a:xfrm>
            <a:off x="4331368" y="2733576"/>
            <a:ext cx="377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Insurance Providers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2EA436-7DC4-3775-27FB-D777F958CB8D}"/>
              </a:ext>
            </a:extLst>
          </p:cNvPr>
          <p:cNvSpPr/>
          <p:nvPr/>
        </p:nvSpPr>
        <p:spPr>
          <a:xfrm>
            <a:off x="2574758" y="3711742"/>
            <a:ext cx="2466474" cy="23762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D562E-CEDB-ACC4-F28C-1FFB9328D644}"/>
              </a:ext>
            </a:extLst>
          </p:cNvPr>
          <p:cNvSpPr txBox="1"/>
          <p:nvPr/>
        </p:nvSpPr>
        <p:spPr>
          <a:xfrm flipH="1">
            <a:off x="3062036" y="3862137"/>
            <a:ext cx="197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Entity Ins Providers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F90B61-0F3E-D328-CEF0-F40F7EB87521}"/>
              </a:ext>
            </a:extLst>
          </p:cNvPr>
          <p:cNvSpPr/>
          <p:nvPr/>
        </p:nvSpPr>
        <p:spPr>
          <a:xfrm>
            <a:off x="3284620" y="4608194"/>
            <a:ext cx="1443791" cy="13174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City / County</a:t>
            </a:r>
          </a:p>
        </p:txBody>
      </p:sp>
    </p:spTree>
    <p:extLst>
      <p:ext uri="{BB962C8B-B14F-4D97-AF65-F5344CB8AC3E}">
        <p14:creationId xmlns:p14="http://schemas.microsoft.com/office/powerpoint/2010/main" val="29710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D3055F-81B4-4A9C-AE51-B30A463DE6EB}"/>
              </a:ext>
            </a:extLst>
          </p:cNvPr>
          <p:cNvSpPr/>
          <p:nvPr/>
        </p:nvSpPr>
        <p:spPr>
          <a:xfrm>
            <a:off x="0" y="0"/>
            <a:ext cx="12192000" cy="1428286"/>
          </a:xfrm>
          <a:prstGeom prst="rect">
            <a:avLst/>
          </a:prstGeom>
          <a:solidFill>
            <a:srgbClr val="0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B5226-9B55-4A55-8DC1-9E9B5A8B8068}"/>
              </a:ext>
            </a:extLst>
          </p:cNvPr>
          <p:cNvSpPr txBox="1">
            <a:spLocks/>
          </p:cNvSpPr>
          <p:nvPr/>
        </p:nvSpPr>
        <p:spPr>
          <a:xfrm>
            <a:off x="631658" y="1528012"/>
            <a:ext cx="11345779" cy="514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</a:pPr>
            <a:endParaRPr lang="en-US" sz="3200" b="1" dirty="0">
              <a:latin typeface="Proxima Nova" panose="0200050603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910463-1E1B-B14F-B902-DA6EC82E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83722"/>
            <a:ext cx="860636" cy="86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B4CE7-6328-FA71-2842-99B5F6BAF5C9}"/>
              </a:ext>
            </a:extLst>
          </p:cNvPr>
          <p:cNvSpPr txBox="1">
            <a:spLocks/>
          </p:cNvSpPr>
          <p:nvPr/>
        </p:nvSpPr>
        <p:spPr>
          <a:xfrm>
            <a:off x="1493684" y="324287"/>
            <a:ext cx="9951415" cy="1103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2023 Renewal Trends</a:t>
            </a:r>
            <a:endParaRPr lang="en-US" sz="5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642B-E16C-0BAE-F1EA-52AE92B3EFFD}"/>
              </a:ext>
            </a:extLst>
          </p:cNvPr>
          <p:cNvSpPr txBox="1"/>
          <p:nvPr/>
        </p:nvSpPr>
        <p:spPr>
          <a:xfrm>
            <a:off x="631657" y="1582341"/>
            <a:ext cx="1139992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Factors: Who, Where and My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 Versus Exposures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 Restrictions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Underwriting Requirements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 Compensation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Automobile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D3055F-81B4-4A9C-AE51-B30A463DE6EB}"/>
              </a:ext>
            </a:extLst>
          </p:cNvPr>
          <p:cNvSpPr/>
          <p:nvPr/>
        </p:nvSpPr>
        <p:spPr>
          <a:xfrm>
            <a:off x="0" y="0"/>
            <a:ext cx="12192000" cy="1428286"/>
          </a:xfrm>
          <a:prstGeom prst="rect">
            <a:avLst/>
          </a:prstGeom>
          <a:solidFill>
            <a:srgbClr val="0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Risk Issues for NC Counties</a:t>
            </a:r>
            <a:endParaRPr lang="en-US" sz="5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B5226-9B55-4A55-8DC1-9E9B5A8B8068}"/>
              </a:ext>
            </a:extLst>
          </p:cNvPr>
          <p:cNvSpPr txBox="1">
            <a:spLocks/>
          </p:cNvSpPr>
          <p:nvPr/>
        </p:nvSpPr>
        <p:spPr>
          <a:xfrm>
            <a:off x="631658" y="1528012"/>
            <a:ext cx="11345779" cy="514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</a:pPr>
            <a:endParaRPr lang="en-US" sz="3200" b="1" dirty="0">
              <a:latin typeface="Proxima Nova" panose="0200050603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910463-1E1B-B14F-B902-DA6EC82E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83722"/>
            <a:ext cx="860636" cy="86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B4CE7-6328-FA71-2842-99B5F6BAF5C9}"/>
              </a:ext>
            </a:extLst>
          </p:cNvPr>
          <p:cNvSpPr txBox="1">
            <a:spLocks/>
          </p:cNvSpPr>
          <p:nvPr/>
        </p:nvSpPr>
        <p:spPr>
          <a:xfrm>
            <a:off x="1493684" y="324287"/>
            <a:ext cx="9951415" cy="1103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642B-E16C-0BAE-F1EA-52AE92B3EFFD}"/>
              </a:ext>
            </a:extLst>
          </p:cNvPr>
          <p:cNvSpPr txBox="1"/>
          <p:nvPr/>
        </p:nvSpPr>
        <p:spPr>
          <a:xfrm>
            <a:off x="631657" y="1582341"/>
            <a:ext cx="11399921" cy="5080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Cyber Risks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Recruitment &amp; Retention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and Vanishing Institutional Knowledge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Employment Related Litigation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Emergency Services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Uncertainty of Standards and Expectations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Litigation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Injuries and PTSD Potential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Vehicle Exposure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Continuity Planning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Detention Center Needs 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3391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D3055F-81B4-4A9C-AE51-B30A463DE6EB}"/>
              </a:ext>
            </a:extLst>
          </p:cNvPr>
          <p:cNvSpPr/>
          <p:nvPr/>
        </p:nvSpPr>
        <p:spPr>
          <a:xfrm>
            <a:off x="0" y="0"/>
            <a:ext cx="12192000" cy="1428286"/>
          </a:xfrm>
          <a:prstGeom prst="rect">
            <a:avLst/>
          </a:prstGeom>
          <a:solidFill>
            <a:srgbClr val="0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Risk Solutions for NC Counties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B5226-9B55-4A55-8DC1-9E9B5A8B8068}"/>
              </a:ext>
            </a:extLst>
          </p:cNvPr>
          <p:cNvSpPr txBox="1">
            <a:spLocks/>
          </p:cNvSpPr>
          <p:nvPr/>
        </p:nvSpPr>
        <p:spPr>
          <a:xfrm>
            <a:off x="631658" y="1528012"/>
            <a:ext cx="11345779" cy="514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</a:pPr>
            <a:endParaRPr lang="en-US" sz="3200" b="1" dirty="0">
              <a:latin typeface="Proxima Nova" panose="0200050603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910463-1E1B-B14F-B902-DA6EC82E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83722"/>
            <a:ext cx="860636" cy="86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B4CE7-6328-FA71-2842-99B5F6BAF5C9}"/>
              </a:ext>
            </a:extLst>
          </p:cNvPr>
          <p:cNvSpPr txBox="1">
            <a:spLocks/>
          </p:cNvSpPr>
          <p:nvPr/>
        </p:nvSpPr>
        <p:spPr>
          <a:xfrm>
            <a:off x="1493684" y="324287"/>
            <a:ext cx="9951415" cy="1103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09E02-2892-059E-EC6D-FBA231681BA1}"/>
              </a:ext>
            </a:extLst>
          </p:cNvPr>
          <p:cNvSpPr txBox="1">
            <a:spLocks/>
          </p:cNvSpPr>
          <p:nvPr/>
        </p:nvSpPr>
        <p:spPr>
          <a:xfrm>
            <a:off x="316525" y="1582340"/>
            <a:ext cx="11660912" cy="51495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 Coverage Program Tailored for NC Counties.</a:t>
            </a:r>
          </a:p>
          <a:p>
            <a:r>
              <a:rPr lang="en-US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Cyber Coverage and Resources.</a:t>
            </a:r>
          </a:p>
          <a:p>
            <a:pPr lvl="1"/>
            <a:r>
              <a:rPr lang="en-US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with NCLGISA Cyber Response Team.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based training platform – County College.</a:t>
            </a:r>
          </a:p>
          <a:p>
            <a:pPr lvl="1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30,000+ training videos in 2022.</a:t>
            </a:r>
          </a:p>
          <a:p>
            <a:r>
              <a:rPr lang="en-US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Resource Help Line.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Emergency Management Employee Assistance Program.</a:t>
            </a:r>
          </a:p>
          <a:p>
            <a:r>
              <a:rPr lang="en-US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Liability Risk Management Institute.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NCACC Risk Control Field Staff.</a:t>
            </a:r>
          </a:p>
          <a:p>
            <a:r>
              <a:rPr lang="en-US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Equipment Reimbursement Programs.</a:t>
            </a: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Injury Preventions Systems.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401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Proxima Nova</vt:lpstr>
      <vt:lpstr>Verdana</vt:lpstr>
      <vt:lpstr>Wingdings</vt:lpstr>
      <vt:lpstr>Office Theme</vt:lpstr>
      <vt:lpstr>2023 NCLGIA Winter Conference  NCACC RISK MANAGEMENT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 Ogburn</dc:creator>
  <cp:lastModifiedBy>Charles Eaton</cp:lastModifiedBy>
  <cp:revision>94</cp:revision>
  <dcterms:created xsi:type="dcterms:W3CDTF">2020-11-06T17:01:13Z</dcterms:created>
  <dcterms:modified xsi:type="dcterms:W3CDTF">2023-01-27T14:02:34Z</dcterms:modified>
</cp:coreProperties>
</file>