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0"/>
  </p:notesMasterIdLst>
  <p:sldIdLst>
    <p:sldId id="2464" r:id="rId2"/>
    <p:sldId id="937" r:id="rId3"/>
    <p:sldId id="955" r:id="rId4"/>
    <p:sldId id="2688" r:id="rId5"/>
    <p:sldId id="2687" r:id="rId6"/>
    <p:sldId id="2689" r:id="rId7"/>
    <p:sldId id="2440" r:id="rId8"/>
    <p:sldId id="2669" r:id="rId9"/>
    <p:sldId id="2692" r:id="rId10"/>
    <p:sldId id="2694" r:id="rId11"/>
    <p:sldId id="2691" r:id="rId12"/>
    <p:sldId id="2683" r:id="rId13"/>
    <p:sldId id="2571" r:id="rId14"/>
    <p:sldId id="2575" r:id="rId15"/>
    <p:sldId id="2576" r:id="rId16"/>
    <p:sldId id="2684" r:id="rId17"/>
    <p:sldId id="2693" r:id="rId18"/>
    <p:sldId id="2695" r:id="rId19"/>
    <p:sldId id="2512" r:id="rId20"/>
    <p:sldId id="2685" r:id="rId21"/>
    <p:sldId id="2699" r:id="rId22"/>
    <p:sldId id="2358" r:id="rId23"/>
    <p:sldId id="2696" r:id="rId24"/>
    <p:sldId id="2697" r:id="rId25"/>
    <p:sldId id="2681" r:id="rId26"/>
    <p:sldId id="2682" r:id="rId27"/>
    <p:sldId id="2437" r:id="rId28"/>
    <p:sldId id="229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Collart" initials="SC" lastIdx="4" clrIdx="0">
    <p:extLst>
      <p:ext uri="{19B8F6BF-5375-455C-9EA6-DF929625EA0E}">
        <p15:presenceInfo xmlns:p15="http://schemas.microsoft.com/office/powerpoint/2012/main" userId="Stephanie Coll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6A62"/>
    <a:srgbClr val="427730"/>
    <a:srgbClr val="30AD34"/>
    <a:srgbClr val="E2F0D9"/>
    <a:srgbClr val="69BE28"/>
    <a:srgbClr val="FFD000"/>
    <a:srgbClr val="52C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p:scale>
          <a:sx n="125" d="100"/>
          <a:sy n="125" d="100"/>
        </p:scale>
        <p:origin x="1176" y="-198"/>
      </p:cViewPr>
      <p:guideLst/>
    </p:cSldViewPr>
  </p:slideViewPr>
  <p:notesTextViewPr>
    <p:cViewPr>
      <p:scale>
        <a:sx n="3" d="2"/>
        <a:sy n="3" d="2"/>
      </p:scale>
      <p:origin x="0" y="0"/>
    </p:cViewPr>
  </p:notesTextViewPr>
  <p:sorterViewPr>
    <p:cViewPr>
      <p:scale>
        <a:sx n="100" d="100"/>
        <a:sy n="100" d="100"/>
      </p:scale>
      <p:origin x="0" y="-4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F3C3-CC53-407D-B23A-1D7B738B8305}" type="datetimeFigureOut">
              <a:rPr lang="en-US" smtClean="0"/>
              <a:t>2/7/2025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A3514-A8BC-4B9B-988C-4BBD75AB7984}" type="slidenum">
              <a:rPr lang="en-US" smtClean="0"/>
              <a:t>‹#›</a:t>
            </a:fld>
            <a:endParaRPr lang="en-US" dirty="0"/>
          </a:p>
        </p:txBody>
      </p:sp>
    </p:spTree>
    <p:extLst>
      <p:ext uri="{BB962C8B-B14F-4D97-AF65-F5344CB8AC3E}">
        <p14:creationId xmlns:p14="http://schemas.microsoft.com/office/powerpoint/2010/main" val="338655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spcBef>
                <a:spcPct val="0"/>
              </a:spcBef>
              <a:spcAft>
                <a:spcPct val="0"/>
              </a:spcAft>
              <a:defRPr/>
            </a:pPr>
            <a:fld id="{C69B5A20-349B-4C2A-A7FC-23619B5AC5EB}" type="slidenum">
              <a:rPr lang="en-US">
                <a:solidFill>
                  <a:prstClr val="black"/>
                </a:solidFill>
                <a:latin typeface="Calibri"/>
                <a:cs typeface="Arial"/>
              </a:rPr>
              <a:pPr defTabSz="933237">
                <a:spcBef>
                  <a:spcPct val="0"/>
                </a:spcBef>
                <a:spcAft>
                  <a:spcPct val="0"/>
                </a:spcAft>
                <a:defRPr/>
              </a:pPr>
              <a:t>13</a:t>
            </a:fld>
            <a:endParaRPr lang="en-US" dirty="0">
              <a:solidFill>
                <a:prstClr val="black"/>
              </a:solidFill>
              <a:latin typeface="Calibri"/>
              <a:cs typeface="Arial"/>
            </a:endParaRPr>
          </a:p>
        </p:txBody>
      </p:sp>
    </p:spTree>
    <p:extLst>
      <p:ext uri="{BB962C8B-B14F-4D97-AF65-F5344CB8AC3E}">
        <p14:creationId xmlns:p14="http://schemas.microsoft.com/office/powerpoint/2010/main" val="383434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spcBef>
                <a:spcPct val="0"/>
              </a:spcBef>
              <a:spcAft>
                <a:spcPct val="0"/>
              </a:spcAft>
              <a:defRPr/>
            </a:pPr>
            <a:fld id="{C69B5A20-349B-4C2A-A7FC-23619B5AC5EB}" type="slidenum">
              <a:rPr lang="en-US">
                <a:solidFill>
                  <a:prstClr val="black"/>
                </a:solidFill>
                <a:latin typeface="Calibri"/>
                <a:cs typeface="Arial"/>
              </a:rPr>
              <a:pPr defTabSz="933237">
                <a:spcBef>
                  <a:spcPct val="0"/>
                </a:spcBef>
                <a:spcAft>
                  <a:spcPct val="0"/>
                </a:spcAft>
                <a:defRPr/>
              </a:pPr>
              <a:t>14</a:t>
            </a:fld>
            <a:endParaRPr lang="en-US" dirty="0">
              <a:solidFill>
                <a:prstClr val="black"/>
              </a:solidFill>
              <a:latin typeface="Calibri"/>
              <a:cs typeface="Arial"/>
            </a:endParaRPr>
          </a:p>
        </p:txBody>
      </p:sp>
    </p:spTree>
    <p:extLst>
      <p:ext uri="{BB962C8B-B14F-4D97-AF65-F5344CB8AC3E}">
        <p14:creationId xmlns:p14="http://schemas.microsoft.com/office/powerpoint/2010/main" val="389313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Instructions:</a:t>
            </a:r>
          </a:p>
          <a:p>
            <a:pPr marL="228600" indent="-228600">
              <a:buAutoNum type="arabicPeriod"/>
            </a:pPr>
            <a:r>
              <a:rPr lang="en-US" dirty="0"/>
              <a:t>Use this slide to demonstrate how the process works.</a:t>
            </a:r>
          </a:p>
          <a:p>
            <a:pPr marL="228600" indent="-228600">
              <a:buAutoNum type="arabicPeriod"/>
            </a:pPr>
            <a:r>
              <a:rPr lang="en-US" dirty="0"/>
              <a:t>Use brief task descriptions to demonstrate each state of the process.</a:t>
            </a:r>
          </a:p>
          <a:p>
            <a:pPr marL="228600" indent="-228600">
              <a:buAutoNum type="arabicPeriod"/>
            </a:pPr>
            <a:r>
              <a:rPr lang="en-US" dirty="0"/>
              <a:t>Do not use punctuation at the end of bulleted lists</a:t>
            </a:r>
            <a:r>
              <a:rPr lang="en-US" sz="1200" baseline="0" dirty="0">
                <a:solidFill>
                  <a:srgbClr val="766A62"/>
                </a:solidFill>
                <a:latin typeface="+mn-lt"/>
              </a:rPr>
              <a:t> unless the bullet point ends in a question.</a:t>
            </a:r>
            <a:endParaRPr lang="en-US" dirty="0"/>
          </a:p>
        </p:txBody>
      </p:sp>
      <p:sp>
        <p:nvSpPr>
          <p:cNvPr id="4" name="Slide Number Placeholder 3"/>
          <p:cNvSpPr>
            <a:spLocks noGrp="1"/>
          </p:cNvSpPr>
          <p:nvPr>
            <p:ph type="sldNum" sz="quarter" idx="5"/>
          </p:nvPr>
        </p:nvSpPr>
        <p:spPr/>
        <p:txBody>
          <a:bodyPr/>
          <a:lstStyle/>
          <a:p>
            <a:fld id="{D17A3514-A8BC-4B9B-988C-4BBD75AB7984}" type="slidenum">
              <a:rPr lang="en-US" smtClean="0"/>
              <a:t>19</a:t>
            </a:fld>
            <a:endParaRPr lang="en-US" dirty="0"/>
          </a:p>
        </p:txBody>
      </p:sp>
    </p:spTree>
    <p:extLst>
      <p:ext uri="{BB962C8B-B14F-4D97-AF65-F5344CB8AC3E}">
        <p14:creationId xmlns:p14="http://schemas.microsoft.com/office/powerpoint/2010/main" val="1465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2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9B90C-526E-4271-B476-D2C16E97BCCA}"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278961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117" y="3145536"/>
            <a:ext cx="4529271" cy="1145137"/>
          </a:xfrm>
        </p:spPr>
        <p:txBody>
          <a:bodyPr anchor="b">
            <a:noAutofit/>
          </a:bodyPr>
          <a:lstStyle>
            <a:lvl1pPr algn="l">
              <a:defRPr sz="2800"/>
            </a:lvl1pPr>
          </a:lstStyle>
          <a:p>
            <a:r>
              <a:rPr lang="en-US" dirty="0"/>
              <a:t>Click to edit Master title style</a:t>
            </a:r>
          </a:p>
        </p:txBody>
      </p:sp>
      <p:sp>
        <p:nvSpPr>
          <p:cNvPr id="3" name="Subtitle 2"/>
          <p:cNvSpPr>
            <a:spLocks noGrp="1"/>
          </p:cNvSpPr>
          <p:nvPr>
            <p:ph type="subTitle" idx="1"/>
          </p:nvPr>
        </p:nvSpPr>
        <p:spPr>
          <a:xfrm>
            <a:off x="675117" y="4434840"/>
            <a:ext cx="4529272" cy="1529697"/>
          </a:xfrm>
        </p:spPr>
        <p:txBody>
          <a:bodyPr anchor="t"/>
          <a:lstStyle>
            <a:lvl1pPr marL="0" indent="0" algn="l">
              <a:spcBef>
                <a:spcPts val="300"/>
              </a:spcBef>
              <a:buNone/>
              <a:defRPr sz="1600">
                <a:solidFill>
                  <a:srgbClr val="42773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BC1EC6B-0577-479E-902A-CD71FE36C4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69" y="714662"/>
            <a:ext cx="2318628" cy="665564"/>
          </a:xfrm>
          <a:prstGeom prst="rect">
            <a:avLst/>
          </a:prstGeom>
        </p:spPr>
      </p:pic>
      <p:pic>
        <p:nvPicPr>
          <p:cNvPr id="10" name="Graphic 9">
            <a:extLst>
              <a:ext uri="{FF2B5EF4-FFF2-40B4-BE49-F238E27FC236}">
                <a16:creationId xmlns:a16="http://schemas.microsoft.com/office/drawing/2014/main" id="{8790803C-BD01-4009-8460-6B7BDF5A6E1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45624" b="13843"/>
          <a:stretch/>
        </p:blipFill>
        <p:spPr>
          <a:xfrm>
            <a:off x="6313723" y="1803127"/>
            <a:ext cx="2830278" cy="5054873"/>
          </a:xfrm>
          <a:prstGeom prst="rect">
            <a:avLst/>
          </a:prstGeom>
        </p:spPr>
      </p:pic>
    </p:spTree>
    <p:extLst>
      <p:ext uri="{BB962C8B-B14F-4D97-AF65-F5344CB8AC3E}">
        <p14:creationId xmlns:p14="http://schemas.microsoft.com/office/powerpoint/2010/main" val="8117468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closur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4350" y="1247686"/>
            <a:ext cx="4366367" cy="5084748"/>
          </a:xfrm>
        </p:spPr>
        <p:txBody>
          <a:bodyPr anchor="b"/>
          <a:lstStyle>
            <a:lvl1pPr marL="0" indent="0">
              <a:buNone/>
              <a:defRPr sz="10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7D4BF999-B839-471D-9598-22964792D70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296042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117" y="3511296"/>
            <a:ext cx="4512179" cy="1107193"/>
          </a:xfrm>
        </p:spPr>
        <p:txBody>
          <a:bodyPr anchor="t">
            <a:noAutofit/>
          </a:bodyPr>
          <a:lstStyle>
            <a:lvl1pPr algn="l">
              <a:defRPr sz="2800"/>
            </a:lvl1pPr>
          </a:lstStyle>
          <a:p>
            <a:r>
              <a:rPr lang="en-US" dirty="0"/>
              <a:t>Click to edit Master title style</a:t>
            </a:r>
          </a:p>
        </p:txBody>
      </p:sp>
      <p:pic>
        <p:nvPicPr>
          <p:cNvPr id="10" name="Graphic 9">
            <a:extLst>
              <a:ext uri="{FF2B5EF4-FFF2-40B4-BE49-F238E27FC236}">
                <a16:creationId xmlns:a16="http://schemas.microsoft.com/office/drawing/2014/main" id="{DF55C576-0208-4058-80ED-6A74F785C02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624" b="13843"/>
          <a:stretch/>
        </p:blipFill>
        <p:spPr>
          <a:xfrm>
            <a:off x="6313723" y="1803127"/>
            <a:ext cx="2830278" cy="5054873"/>
          </a:xfrm>
          <a:prstGeom prst="rect">
            <a:avLst/>
          </a:prstGeom>
        </p:spPr>
      </p:pic>
      <p:pic>
        <p:nvPicPr>
          <p:cNvPr id="5" name="Picture 4">
            <a:extLst>
              <a:ext uri="{FF2B5EF4-FFF2-40B4-BE49-F238E27FC236}">
                <a16:creationId xmlns:a16="http://schemas.microsoft.com/office/drawing/2014/main" id="{50EF51EC-0CCE-4B52-8C77-91F9E1DD85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9" y="714662"/>
            <a:ext cx="2250203" cy="443650"/>
          </a:xfrm>
          <a:prstGeom prst="rect">
            <a:avLst/>
          </a:prstGeom>
        </p:spPr>
      </p:pic>
    </p:spTree>
    <p:extLst>
      <p:ext uri="{BB962C8B-B14F-4D97-AF65-F5344CB8AC3E}">
        <p14:creationId xmlns:p14="http://schemas.microsoft.com/office/powerpoint/2010/main" val="14468617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genda/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pic>
        <p:nvPicPr>
          <p:cNvPr id="5" name="Graphic 4">
            <a:extLst>
              <a:ext uri="{FF2B5EF4-FFF2-40B4-BE49-F238E27FC236}">
                <a16:creationId xmlns:a16="http://schemas.microsoft.com/office/drawing/2014/main" id="{F401107A-9C6F-4F6C-B3F4-9B03243480F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5273" r="76707" b="68246"/>
          <a:stretch/>
        </p:blipFill>
        <p:spPr>
          <a:xfrm>
            <a:off x="8254616" y="5521788"/>
            <a:ext cx="752203" cy="868291"/>
          </a:xfrm>
          <a:prstGeom prst="rect">
            <a:avLst/>
          </a:prstGeom>
        </p:spPr>
      </p:pic>
      <p:pic>
        <p:nvPicPr>
          <p:cNvPr id="6" name="Graphic 5">
            <a:extLst>
              <a:ext uri="{FF2B5EF4-FFF2-40B4-BE49-F238E27FC236}">
                <a16:creationId xmlns:a16="http://schemas.microsoft.com/office/drawing/2014/main" id="{6AC6527C-5C7D-4B06-B20A-388670A646E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5273" r="76707" b="68246"/>
          <a:stretch/>
        </p:blipFill>
        <p:spPr>
          <a:xfrm>
            <a:off x="8044753" y="6175777"/>
            <a:ext cx="467777" cy="539969"/>
          </a:xfrm>
          <a:prstGeom prst="rect">
            <a:avLst/>
          </a:prstGeom>
        </p:spPr>
      </p:pic>
      <p:sp>
        <p:nvSpPr>
          <p:cNvPr id="8" name="Text Placeholder 7">
            <a:extLst>
              <a:ext uri="{FF2B5EF4-FFF2-40B4-BE49-F238E27FC236}">
                <a16:creationId xmlns:a16="http://schemas.microsoft.com/office/drawing/2014/main" id="{97A0A311-BB69-4AC7-B1A5-9E48892FBB54}"/>
              </a:ext>
            </a:extLst>
          </p:cNvPr>
          <p:cNvSpPr>
            <a:spLocks noGrp="1"/>
          </p:cNvSpPr>
          <p:nvPr>
            <p:ph type="body" sz="quarter" idx="10"/>
          </p:nvPr>
        </p:nvSpPr>
        <p:spPr>
          <a:xfrm>
            <a:off x="457200" y="1243584"/>
            <a:ext cx="8173518" cy="3649900"/>
          </a:xfrm>
        </p:spPr>
        <p:txBody>
          <a:bodyPr/>
          <a:lstStyle>
            <a:lvl1pPr>
              <a:defRPr sz="1400">
                <a:solidFill>
                  <a:srgbClr val="766A62"/>
                </a:solidFill>
              </a:defRPr>
            </a:lvl1pPr>
          </a:lstStyle>
          <a:p>
            <a:pPr lvl="0"/>
            <a:r>
              <a:rPr lang="en-US" dirty="0"/>
              <a:t>Edit Master text styles</a:t>
            </a:r>
          </a:p>
        </p:txBody>
      </p:sp>
      <p:sp>
        <p:nvSpPr>
          <p:cNvPr id="7" name="Text Placeholder 8">
            <a:extLst>
              <a:ext uri="{FF2B5EF4-FFF2-40B4-BE49-F238E27FC236}">
                <a16:creationId xmlns:a16="http://schemas.microsoft.com/office/drawing/2014/main" id="{821965C2-7C61-4419-8C37-7DBAFA4F86A5}"/>
              </a:ext>
            </a:extLst>
          </p:cNvPr>
          <p:cNvSpPr>
            <a:spLocks noGrp="1"/>
          </p:cNvSpPr>
          <p:nvPr>
            <p:ph type="body" sz="quarter" idx="14" hasCustomPrompt="1"/>
          </p:nvPr>
        </p:nvSpPr>
        <p:spPr>
          <a:xfrm>
            <a:off x="457200" y="6230092"/>
            <a:ext cx="7490390" cy="433564"/>
          </a:xfrm>
        </p:spPr>
        <p:txBody>
          <a:bodyPr anchor="b"/>
          <a:lstStyle>
            <a:lvl1pPr marL="0" indent="0">
              <a:spcBef>
                <a:spcPts val="0"/>
              </a:spcBef>
              <a:buNone/>
              <a:defRPr sz="800" b="0">
                <a:solidFill>
                  <a:srgbClr val="766A62"/>
                </a:solidFill>
              </a:defRPr>
            </a:lvl1pPr>
          </a:lstStyle>
          <a:p>
            <a:pPr lvl="0"/>
            <a:r>
              <a:rPr lang="en-US" dirty="0"/>
              <a:t>Footer</a:t>
            </a:r>
          </a:p>
        </p:txBody>
      </p:sp>
    </p:spTree>
    <p:extLst>
      <p:ext uri="{BB962C8B-B14F-4D97-AF65-F5344CB8AC3E}">
        <p14:creationId xmlns:p14="http://schemas.microsoft.com/office/powerpoint/2010/main" val="16813260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HNB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1428" y="2283863"/>
            <a:ext cx="7542641" cy="1145137"/>
          </a:xfrm>
        </p:spPr>
        <p:txBody>
          <a:bodyPr anchor="b">
            <a:noAutofit/>
          </a:bodyPr>
          <a:lstStyle>
            <a:lvl1pPr algn="l">
              <a:defRPr sz="2800">
                <a:solidFill>
                  <a:srgbClr val="30AD34"/>
                </a:solidFill>
              </a:defRPr>
            </a:lvl1pPr>
          </a:lstStyle>
          <a:p>
            <a:r>
              <a:rPr lang="en-US"/>
              <a:t>Click to edit Master title style</a:t>
            </a:r>
          </a:p>
        </p:txBody>
      </p:sp>
      <p:sp>
        <p:nvSpPr>
          <p:cNvPr id="3" name="Subtitle 2"/>
          <p:cNvSpPr>
            <a:spLocks noGrp="1"/>
          </p:cNvSpPr>
          <p:nvPr>
            <p:ph type="subTitle" idx="1" hasCustomPrompt="1"/>
          </p:nvPr>
        </p:nvSpPr>
        <p:spPr>
          <a:xfrm>
            <a:off x="1061427" y="3969270"/>
            <a:ext cx="7542642" cy="1020742"/>
          </a:xfrm>
        </p:spPr>
        <p:txBody>
          <a:bodyPr anchor="t"/>
          <a:lstStyle>
            <a:lvl1pPr marL="0" indent="0" algn="l">
              <a:spcBef>
                <a:spcPts val="300"/>
              </a:spcBef>
              <a:buNone/>
              <a:defRPr sz="28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&lt;&lt;CLIENT&gt;</a:t>
            </a:r>
          </a:p>
        </p:txBody>
      </p:sp>
      <p:sp>
        <p:nvSpPr>
          <p:cNvPr id="8" name="Rectangle 7">
            <a:extLst>
              <a:ext uri="{FF2B5EF4-FFF2-40B4-BE49-F238E27FC236}">
                <a16:creationId xmlns:a16="http://schemas.microsoft.com/office/drawing/2014/main" id="{FEF310BA-04BC-084F-907C-8889A0DDC5C1}"/>
              </a:ext>
            </a:extLst>
          </p:cNvPr>
          <p:cNvSpPr/>
          <p:nvPr userDrawn="1"/>
        </p:nvSpPr>
        <p:spPr>
          <a:xfrm>
            <a:off x="0" y="6083559"/>
            <a:ext cx="9144000" cy="774441"/>
          </a:xfrm>
          <a:prstGeom prst="rect">
            <a:avLst/>
          </a:prstGeom>
          <a:gradFill flip="none" rotWithShape="1">
            <a:gsLst>
              <a:gs pos="0">
                <a:schemeClr val="bg1">
                  <a:lumMod val="95000"/>
                </a:schemeClr>
              </a:gs>
              <a:gs pos="100000">
                <a:schemeClr val="bg1">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A02A5F80-D9F4-104C-9934-7F585A1E19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48796" y="6286003"/>
            <a:ext cx="1877194" cy="369552"/>
          </a:xfrm>
          <a:prstGeom prst="rect">
            <a:avLst/>
          </a:prstGeom>
        </p:spPr>
      </p:pic>
      <p:cxnSp>
        <p:nvCxnSpPr>
          <p:cNvPr id="11" name="Straight Connector 10">
            <a:extLst>
              <a:ext uri="{FF2B5EF4-FFF2-40B4-BE49-F238E27FC236}">
                <a16:creationId xmlns:a16="http://schemas.microsoft.com/office/drawing/2014/main" id="{CA1DB4BB-3C64-A940-8D36-24D2DF7E53EE}"/>
              </a:ext>
            </a:extLst>
          </p:cNvPr>
          <p:cNvCxnSpPr/>
          <p:nvPr userDrawn="1"/>
        </p:nvCxnSpPr>
        <p:spPr>
          <a:xfrm>
            <a:off x="1133856" y="3496516"/>
            <a:ext cx="801014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Text Placeholder 21">
            <a:extLst>
              <a:ext uri="{FF2B5EF4-FFF2-40B4-BE49-F238E27FC236}">
                <a16:creationId xmlns:a16="http://schemas.microsoft.com/office/drawing/2014/main" id="{05DF8BD3-A201-3844-A24C-CA9DF720E762}"/>
              </a:ext>
            </a:extLst>
          </p:cNvPr>
          <p:cNvSpPr>
            <a:spLocks noGrp="1"/>
          </p:cNvSpPr>
          <p:nvPr>
            <p:ph type="body" sz="quarter" idx="10" hasCustomPrompt="1"/>
          </p:nvPr>
        </p:nvSpPr>
        <p:spPr>
          <a:xfrm>
            <a:off x="1061427" y="3594977"/>
            <a:ext cx="7542641" cy="345504"/>
          </a:xfrm>
        </p:spPr>
        <p:txBody>
          <a:bodyPr/>
          <a:lstStyle>
            <a:lvl1pPr marL="0" indent="0">
              <a:buNone/>
              <a:defRPr sz="1400">
                <a:solidFill>
                  <a:schemeClr val="tx1"/>
                </a:solidFill>
              </a:defRPr>
            </a:lvl1pPr>
          </a:lstStyle>
          <a:p>
            <a:r>
              <a:rPr lang="en-US"/>
              <a:t>Date</a:t>
            </a:r>
          </a:p>
        </p:txBody>
      </p:sp>
      <p:sp>
        <p:nvSpPr>
          <p:cNvPr id="9" name="Text Placeholder 22">
            <a:extLst>
              <a:ext uri="{FF2B5EF4-FFF2-40B4-BE49-F238E27FC236}">
                <a16:creationId xmlns:a16="http://schemas.microsoft.com/office/drawing/2014/main" id="{B827616C-A56D-5E47-BDA4-8E10E7051C70}"/>
              </a:ext>
            </a:extLst>
          </p:cNvPr>
          <p:cNvSpPr>
            <a:spLocks noGrp="1"/>
          </p:cNvSpPr>
          <p:nvPr>
            <p:ph type="body" sz="quarter" idx="11" hasCustomPrompt="1"/>
          </p:nvPr>
        </p:nvSpPr>
        <p:spPr>
          <a:xfrm>
            <a:off x="1061427" y="5117261"/>
            <a:ext cx="7542641" cy="557170"/>
          </a:xfrm>
        </p:spPr>
        <p:txBody>
          <a:bodyPr/>
          <a:lstStyle>
            <a:lvl1pPr marL="0" indent="0">
              <a:buNone/>
              <a:defRPr sz="1400" b="1">
                <a:solidFill>
                  <a:srgbClr val="00FFFF"/>
                </a:solidFill>
              </a:defRPr>
            </a:lvl1pPr>
          </a:lstStyle>
          <a:p>
            <a:r>
              <a:rPr lang="en-US"/>
              <a:t>Prepared by:</a:t>
            </a:r>
            <a:br>
              <a:rPr lang="en-US"/>
            </a:br>
            <a:r>
              <a:rPr lang="en-US"/>
              <a:t>&lt;&lt;Your Name&gt;&gt;</a:t>
            </a:r>
          </a:p>
        </p:txBody>
      </p:sp>
      <p:sp>
        <p:nvSpPr>
          <p:cNvPr id="12" name="Rectangle 11">
            <a:extLst>
              <a:ext uri="{FF2B5EF4-FFF2-40B4-BE49-F238E27FC236}">
                <a16:creationId xmlns:a16="http://schemas.microsoft.com/office/drawing/2014/main" id="{46B40309-13D5-0943-A329-7F0784574FE9}"/>
              </a:ext>
            </a:extLst>
          </p:cNvPr>
          <p:cNvSpPr/>
          <p:nvPr userDrawn="1"/>
        </p:nvSpPr>
        <p:spPr>
          <a:xfrm>
            <a:off x="-791198" y="1019174"/>
            <a:ext cx="698269" cy="559460"/>
          </a:xfrm>
          <a:prstGeom prst="rect">
            <a:avLst/>
          </a:prstGeom>
          <a:solidFill>
            <a:srgbClr val="30A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0" algn="l"/>
            <a:r>
              <a:rPr lang="en-US" sz="1000" b="1"/>
              <a:t>R: 48</a:t>
            </a:r>
          </a:p>
          <a:p>
            <a:pPr marL="120650" indent="0" algn="l"/>
            <a:r>
              <a:rPr lang="en-US" sz="1000" b="1"/>
              <a:t>G: 173</a:t>
            </a:r>
          </a:p>
          <a:p>
            <a:pPr marL="120650" indent="0" algn="l"/>
            <a:r>
              <a:rPr lang="en-US" sz="1000" b="1"/>
              <a:t>B: 52</a:t>
            </a:r>
          </a:p>
        </p:txBody>
      </p:sp>
      <p:sp>
        <p:nvSpPr>
          <p:cNvPr id="13" name="Rectangle 12">
            <a:extLst>
              <a:ext uri="{FF2B5EF4-FFF2-40B4-BE49-F238E27FC236}">
                <a16:creationId xmlns:a16="http://schemas.microsoft.com/office/drawing/2014/main" id="{088E21E4-C110-9A44-947D-DF1FCDF14683}"/>
              </a:ext>
            </a:extLst>
          </p:cNvPr>
          <p:cNvSpPr/>
          <p:nvPr userDrawn="1"/>
        </p:nvSpPr>
        <p:spPr>
          <a:xfrm>
            <a:off x="-791200" y="2236806"/>
            <a:ext cx="698269" cy="559460"/>
          </a:xfrm>
          <a:prstGeom prst="rect">
            <a:avLst/>
          </a:prstGeom>
          <a:solidFill>
            <a:srgbClr val="76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0" algn="l"/>
            <a:r>
              <a:rPr lang="en-US" sz="1000" b="1"/>
              <a:t>R: 118</a:t>
            </a:r>
          </a:p>
          <a:p>
            <a:pPr marL="120650" indent="0" algn="l"/>
            <a:r>
              <a:rPr lang="en-US" sz="1000" b="1"/>
              <a:t>G: 106</a:t>
            </a:r>
          </a:p>
          <a:p>
            <a:pPr marL="120650" indent="0" algn="l"/>
            <a:r>
              <a:rPr lang="en-US" sz="1000" b="1"/>
              <a:t>B: 98</a:t>
            </a:r>
          </a:p>
        </p:txBody>
      </p:sp>
      <p:sp>
        <p:nvSpPr>
          <p:cNvPr id="14" name="Rectangle 13">
            <a:extLst>
              <a:ext uri="{FF2B5EF4-FFF2-40B4-BE49-F238E27FC236}">
                <a16:creationId xmlns:a16="http://schemas.microsoft.com/office/drawing/2014/main" id="{A71871A3-1D21-AC4A-99AD-651BDFCF1835}"/>
              </a:ext>
            </a:extLst>
          </p:cNvPr>
          <p:cNvSpPr/>
          <p:nvPr userDrawn="1"/>
        </p:nvSpPr>
        <p:spPr>
          <a:xfrm>
            <a:off x="-791201" y="3454438"/>
            <a:ext cx="698269" cy="559460"/>
          </a:xfrm>
          <a:prstGeom prst="rect">
            <a:avLst/>
          </a:prstGeom>
          <a:solidFill>
            <a:srgbClr val="52C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0" algn="l"/>
            <a:r>
              <a:rPr lang="en-US" sz="1000" b="1"/>
              <a:t>R: 82</a:t>
            </a:r>
          </a:p>
          <a:p>
            <a:pPr marL="120650" indent="0" algn="l"/>
            <a:r>
              <a:rPr lang="en-US" sz="1000" b="1"/>
              <a:t>G: 194</a:t>
            </a:r>
          </a:p>
          <a:p>
            <a:pPr marL="120650" indent="0" algn="l"/>
            <a:r>
              <a:rPr lang="en-US" sz="1000" b="1"/>
              <a:t>B: 223</a:t>
            </a:r>
          </a:p>
        </p:txBody>
      </p:sp>
      <p:sp>
        <p:nvSpPr>
          <p:cNvPr id="15" name="Rectangle 14">
            <a:extLst>
              <a:ext uri="{FF2B5EF4-FFF2-40B4-BE49-F238E27FC236}">
                <a16:creationId xmlns:a16="http://schemas.microsoft.com/office/drawing/2014/main" id="{2AA8822E-05EC-9747-8DFC-4E959A57749F}"/>
              </a:ext>
            </a:extLst>
          </p:cNvPr>
          <p:cNvSpPr/>
          <p:nvPr userDrawn="1"/>
        </p:nvSpPr>
        <p:spPr>
          <a:xfrm>
            <a:off x="-791201" y="4063255"/>
            <a:ext cx="698269" cy="559460"/>
          </a:xfrm>
          <a:prstGeom prst="rect">
            <a:avLst/>
          </a:prstGeom>
          <a:solidFill>
            <a:srgbClr val="FF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0" algn="l"/>
            <a:r>
              <a:rPr lang="en-US" sz="1000" b="1"/>
              <a:t>R: 255</a:t>
            </a:r>
          </a:p>
          <a:p>
            <a:pPr marL="120650" indent="0" algn="l"/>
            <a:r>
              <a:rPr lang="en-US" sz="1000" b="1"/>
              <a:t>G: 208</a:t>
            </a:r>
          </a:p>
          <a:p>
            <a:pPr marL="120650" indent="0" algn="l"/>
            <a:r>
              <a:rPr lang="en-US" sz="1000" b="1"/>
              <a:t>B: 0</a:t>
            </a:r>
          </a:p>
        </p:txBody>
      </p:sp>
      <p:sp>
        <p:nvSpPr>
          <p:cNvPr id="16" name="Rectangle 15">
            <a:extLst>
              <a:ext uri="{FF2B5EF4-FFF2-40B4-BE49-F238E27FC236}">
                <a16:creationId xmlns:a16="http://schemas.microsoft.com/office/drawing/2014/main" id="{000DE150-481A-8D49-B988-1D6902563340}"/>
              </a:ext>
            </a:extLst>
          </p:cNvPr>
          <p:cNvSpPr/>
          <p:nvPr userDrawn="1"/>
        </p:nvSpPr>
        <p:spPr>
          <a:xfrm>
            <a:off x="-791203" y="1627990"/>
            <a:ext cx="698269" cy="559460"/>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0" algn="l"/>
            <a:r>
              <a:rPr lang="en-US" sz="1000" b="1"/>
              <a:t>R: 66</a:t>
            </a:r>
          </a:p>
          <a:p>
            <a:pPr marL="120650" indent="0" algn="l"/>
            <a:r>
              <a:rPr lang="en-US" sz="1000" b="1"/>
              <a:t>G: 119</a:t>
            </a:r>
          </a:p>
          <a:p>
            <a:pPr marL="120650" indent="0" algn="l"/>
            <a:r>
              <a:rPr lang="en-US" sz="1000" b="1"/>
              <a:t>B: 48</a:t>
            </a:r>
          </a:p>
        </p:txBody>
      </p:sp>
      <p:sp>
        <p:nvSpPr>
          <p:cNvPr id="17" name="TextBox 16">
            <a:extLst>
              <a:ext uri="{FF2B5EF4-FFF2-40B4-BE49-F238E27FC236}">
                <a16:creationId xmlns:a16="http://schemas.microsoft.com/office/drawing/2014/main" id="{7938603A-3777-A34C-BE53-1C530161DACB}"/>
              </a:ext>
            </a:extLst>
          </p:cNvPr>
          <p:cNvSpPr txBox="1"/>
          <p:nvPr userDrawn="1"/>
        </p:nvSpPr>
        <p:spPr>
          <a:xfrm>
            <a:off x="-903209" y="658422"/>
            <a:ext cx="922279" cy="341632"/>
          </a:xfrm>
          <a:prstGeom prst="rect">
            <a:avLst/>
          </a:prstGeom>
          <a:noFill/>
        </p:spPr>
        <p:txBody>
          <a:bodyPr wrap="square" rtlCol="0">
            <a:spAutoFit/>
          </a:bodyPr>
          <a:lstStyle/>
          <a:p>
            <a:pPr algn="ctr">
              <a:lnSpc>
                <a:spcPct val="80000"/>
              </a:lnSpc>
            </a:pPr>
            <a:r>
              <a:rPr lang="en-US" sz="1000"/>
              <a:t>Presentation Brand Colors</a:t>
            </a:r>
          </a:p>
        </p:txBody>
      </p:sp>
      <p:sp>
        <p:nvSpPr>
          <p:cNvPr id="18" name="Rectangle 17">
            <a:extLst>
              <a:ext uri="{FF2B5EF4-FFF2-40B4-BE49-F238E27FC236}">
                <a16:creationId xmlns:a16="http://schemas.microsoft.com/office/drawing/2014/main" id="{4ABEA816-B816-304E-813F-8D44C43D2CC5}"/>
              </a:ext>
            </a:extLst>
          </p:cNvPr>
          <p:cNvSpPr/>
          <p:nvPr userDrawn="1"/>
        </p:nvSpPr>
        <p:spPr>
          <a:xfrm>
            <a:off x="-791202" y="2845622"/>
            <a:ext cx="698269" cy="559460"/>
          </a:xfrm>
          <a:prstGeom prst="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0" algn="l"/>
            <a:r>
              <a:rPr lang="en-US" sz="1000" b="1"/>
              <a:t>R: 54</a:t>
            </a:r>
          </a:p>
          <a:p>
            <a:pPr marL="120650" indent="0" algn="l"/>
            <a:r>
              <a:rPr lang="en-US" sz="1000" b="1"/>
              <a:t>G: 53</a:t>
            </a:r>
          </a:p>
          <a:p>
            <a:pPr marL="120650" indent="0" algn="l"/>
            <a:r>
              <a:rPr lang="en-US" sz="1000" b="1"/>
              <a:t>B: 52</a:t>
            </a:r>
          </a:p>
        </p:txBody>
      </p:sp>
      <p:sp>
        <p:nvSpPr>
          <p:cNvPr id="19" name="TextBox 18">
            <a:extLst>
              <a:ext uri="{FF2B5EF4-FFF2-40B4-BE49-F238E27FC236}">
                <a16:creationId xmlns:a16="http://schemas.microsoft.com/office/drawing/2014/main" id="{B2F5C585-3AB4-534E-B192-2F7641193615}"/>
              </a:ext>
            </a:extLst>
          </p:cNvPr>
          <p:cNvSpPr txBox="1"/>
          <p:nvPr userDrawn="1"/>
        </p:nvSpPr>
        <p:spPr>
          <a:xfrm>
            <a:off x="-791203" y="4622715"/>
            <a:ext cx="698269" cy="230832"/>
          </a:xfrm>
          <a:prstGeom prst="rect">
            <a:avLst/>
          </a:prstGeom>
          <a:noFill/>
        </p:spPr>
        <p:txBody>
          <a:bodyPr wrap="square" rtlCol="0">
            <a:spAutoFit/>
          </a:bodyPr>
          <a:lstStyle/>
          <a:p>
            <a:pPr algn="ctr"/>
            <a:r>
              <a:rPr lang="en-US" sz="900"/>
              <a:t>v2.0721</a:t>
            </a:r>
          </a:p>
        </p:txBody>
      </p:sp>
    </p:spTree>
    <p:extLst>
      <p:ext uri="{BB962C8B-B14F-4D97-AF65-F5344CB8AC3E}">
        <p14:creationId xmlns:p14="http://schemas.microsoft.com/office/powerpoint/2010/main" val="10820776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NB Agenda/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025" y="228599"/>
            <a:ext cx="8512965" cy="790575"/>
          </a:xfrm>
        </p:spPr>
        <p:txBody>
          <a:bodyPr lIns="91440" anchor="ctr">
            <a:noAutofit/>
          </a:bodyPr>
          <a:lstStyle>
            <a:lvl1pPr>
              <a:defRPr sz="2200" b="0"/>
            </a:lvl1pPr>
          </a:lstStyle>
          <a:p>
            <a:r>
              <a:rPr lang="en-US"/>
              <a:t>Click To Edit Master Title Style</a:t>
            </a:r>
          </a:p>
        </p:txBody>
      </p:sp>
      <p:sp>
        <p:nvSpPr>
          <p:cNvPr id="8" name="Text Placeholder 7">
            <a:extLst>
              <a:ext uri="{FF2B5EF4-FFF2-40B4-BE49-F238E27FC236}">
                <a16:creationId xmlns:a16="http://schemas.microsoft.com/office/drawing/2014/main" id="{97A0A311-BB69-4AC7-B1A5-9E48892FBB54}"/>
              </a:ext>
            </a:extLst>
          </p:cNvPr>
          <p:cNvSpPr>
            <a:spLocks noGrp="1"/>
          </p:cNvSpPr>
          <p:nvPr>
            <p:ph type="body" sz="quarter" idx="10"/>
          </p:nvPr>
        </p:nvSpPr>
        <p:spPr>
          <a:xfrm>
            <a:off x="313025" y="1243584"/>
            <a:ext cx="8512965" cy="4466934"/>
          </a:xfrm>
        </p:spPr>
        <p:txBody>
          <a:bodyPr/>
          <a:lstStyle>
            <a:lvl1pPr>
              <a:defRPr sz="1200">
                <a:solidFill>
                  <a:srgbClr val="766A62"/>
                </a:solidFill>
              </a:defRPr>
            </a:lvl1pPr>
          </a:lstStyle>
          <a:p>
            <a:pPr lvl="0"/>
            <a:r>
              <a:rPr lang="en-US"/>
              <a:t>Edit Master text styles</a:t>
            </a:r>
          </a:p>
        </p:txBody>
      </p:sp>
      <p:sp>
        <p:nvSpPr>
          <p:cNvPr id="3" name="Footer Placeholder 2">
            <a:extLst>
              <a:ext uri="{FF2B5EF4-FFF2-40B4-BE49-F238E27FC236}">
                <a16:creationId xmlns:a16="http://schemas.microsoft.com/office/drawing/2014/main" id="{4EEA17CF-1865-214B-B74D-2E684880B9E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51722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ragraph and Bull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5" y="228599"/>
            <a:ext cx="8512965" cy="790575"/>
          </a:xfrm>
        </p:spPr>
        <p:txBody>
          <a:bodyPr lIns="91440" anchor="ctr">
            <a:noAutofit/>
          </a:bodyPr>
          <a:lstStyle>
            <a:lvl1pPr>
              <a:defRPr sz="2200" b="0"/>
            </a:lvl1pPr>
          </a:lstStyle>
          <a:p>
            <a:r>
              <a:rPr lang="en-US"/>
              <a:t>Click To Edit Master Title Style</a:t>
            </a:r>
          </a:p>
        </p:txBody>
      </p:sp>
      <p:sp>
        <p:nvSpPr>
          <p:cNvPr id="3" name="Content Placeholder 2"/>
          <p:cNvSpPr>
            <a:spLocks noGrp="1"/>
          </p:cNvSpPr>
          <p:nvPr>
            <p:ph idx="1" hasCustomPrompt="1"/>
          </p:nvPr>
        </p:nvSpPr>
        <p:spPr>
          <a:xfrm>
            <a:off x="310895" y="1247686"/>
            <a:ext cx="8512965" cy="715585"/>
          </a:xfrm>
        </p:spPr>
        <p:txBody>
          <a:bodyPr/>
          <a:lstStyle>
            <a:lvl1pPr marL="0" indent="0">
              <a:buNone/>
              <a:defRPr sz="12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0D0FDDE3-DD1B-48C5-9E57-31A66332A10B}"/>
              </a:ext>
            </a:extLst>
          </p:cNvPr>
          <p:cNvSpPr>
            <a:spLocks noGrp="1"/>
          </p:cNvSpPr>
          <p:nvPr>
            <p:ph idx="13" hasCustomPrompt="1"/>
          </p:nvPr>
        </p:nvSpPr>
        <p:spPr>
          <a:xfrm>
            <a:off x="310895" y="2115671"/>
            <a:ext cx="8512965" cy="3603811"/>
          </a:xfrm>
        </p:spPr>
        <p:txBody>
          <a:bodyPr/>
          <a:lstStyle>
            <a:lvl1pPr marL="230188" indent="-230188">
              <a:buFont typeface="Arial" pitchFamily="34" charset="0"/>
              <a:buChar char="•"/>
              <a:defRPr sz="1200">
                <a:solidFill>
                  <a:srgbClr val="766A62"/>
                </a:solidFill>
              </a:defRPr>
            </a:lvl1pPr>
            <a:lvl2pPr>
              <a:defRPr sz="1100">
                <a:solidFill>
                  <a:srgbClr val="766A62"/>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a:t>Click to edit Master text styles</a:t>
            </a:r>
          </a:p>
          <a:p>
            <a:pPr lvl="1"/>
            <a:r>
              <a:rPr lang="en-US"/>
              <a:t>Second level</a:t>
            </a:r>
          </a:p>
        </p:txBody>
      </p:sp>
      <p:sp>
        <p:nvSpPr>
          <p:cNvPr id="4" name="Footer Placeholder 3">
            <a:extLst>
              <a:ext uri="{FF2B5EF4-FFF2-40B4-BE49-F238E27FC236}">
                <a16:creationId xmlns:a16="http://schemas.microsoft.com/office/drawing/2014/main" id="{B22FA2B2-7D1D-E14C-B654-ED75F8AC2808}"/>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5588553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7" y="228599"/>
            <a:ext cx="8319322" cy="790575"/>
          </a:xfrm>
        </p:spPr>
        <p:txBody>
          <a:bodyPr lIns="91440" anchor="ctr">
            <a:noAutofit/>
          </a:bodyPr>
          <a:lstStyle>
            <a:lvl1pPr>
              <a:defRPr sz="2200" b="0"/>
            </a:lvl1pPr>
          </a:lstStyle>
          <a:p>
            <a:r>
              <a:rPr lang="en-US"/>
              <a:t>Click To Edit Master Title Style</a:t>
            </a:r>
          </a:p>
        </p:txBody>
      </p:sp>
      <p:sp>
        <p:nvSpPr>
          <p:cNvPr id="3" name="Footer Placeholder 2">
            <a:extLst>
              <a:ext uri="{FF2B5EF4-FFF2-40B4-BE49-F238E27FC236}">
                <a16:creationId xmlns:a16="http://schemas.microsoft.com/office/drawing/2014/main" id="{4390881C-4610-4E42-9618-9CD9858392EA}"/>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139398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99354-5A6F-6B4C-B608-C55FDA486F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A56A6BED-4461-0B78-7BB4-6F9C2AF23C00}"/>
              </a:ext>
            </a:extLst>
          </p:cNvPr>
          <p:cNvSpPr>
            <a:spLocks noGrp="1"/>
          </p:cNvSpPr>
          <p:nvPr>
            <p:ph type="title" hasCustomPrompt="1"/>
          </p:nvPr>
        </p:nvSpPr>
        <p:spPr>
          <a:xfrm>
            <a:off x="269295" y="110671"/>
            <a:ext cx="7047839" cy="449549"/>
          </a:xfrm>
          <a:prstGeom prst="rect">
            <a:avLst/>
          </a:prstGeom>
        </p:spPr>
        <p:txBody>
          <a:bodyPr anchor="ctr" anchorCtr="0"/>
          <a:lstStyle>
            <a:lvl1pPr>
              <a:defRPr sz="2118" b="0">
                <a:solidFill>
                  <a:srgbClr val="404040"/>
                </a:solidFill>
                <a:latin typeface="+mn-lt"/>
              </a:defRPr>
            </a:lvl1pPr>
          </a:lstStyle>
          <a:p>
            <a:r>
              <a:rPr lang="en-US"/>
              <a:t>Title – Calibri, 24</a:t>
            </a:r>
          </a:p>
        </p:txBody>
      </p:sp>
    </p:spTree>
    <p:extLst>
      <p:ext uri="{BB962C8B-B14F-4D97-AF65-F5344CB8AC3E}">
        <p14:creationId xmlns:p14="http://schemas.microsoft.com/office/powerpoint/2010/main" val="3185370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sclosur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4350" y="1247686"/>
            <a:ext cx="4366367" cy="5084748"/>
          </a:xfrm>
        </p:spPr>
        <p:txBody>
          <a:bodyPr anchor="b"/>
          <a:lstStyle>
            <a:lvl1pPr marL="0" indent="0">
              <a:buNone/>
              <a:defRPr sz="10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8" name="Title 7">
            <a:extLst>
              <a:ext uri="{FF2B5EF4-FFF2-40B4-BE49-F238E27FC236}">
                <a16:creationId xmlns:a16="http://schemas.microsoft.com/office/drawing/2014/main" id="{7D4BF999-B839-471D-9598-22964792D70E}"/>
              </a:ext>
            </a:extLst>
          </p:cNvPr>
          <p:cNvSpPr>
            <a:spLocks noGrp="1"/>
          </p:cNvSpPr>
          <p:nvPr>
            <p:ph type="title" hasCustomPrompt="1"/>
          </p:nvPr>
        </p:nvSpPr>
        <p:spPr/>
        <p:txBody>
          <a:bodyPr/>
          <a:lstStyle/>
          <a:p>
            <a:r>
              <a:rPr lang="en-US" dirty="0"/>
              <a:t>Click To Edit Master Title Style</a:t>
            </a:r>
          </a:p>
        </p:txBody>
      </p:sp>
      <p:sp>
        <p:nvSpPr>
          <p:cNvPr id="4" name="Text Placeholder 8">
            <a:extLst>
              <a:ext uri="{FF2B5EF4-FFF2-40B4-BE49-F238E27FC236}">
                <a16:creationId xmlns:a16="http://schemas.microsoft.com/office/drawing/2014/main" id="{1AE1F947-7502-4D69-ABB8-2ABFBB7DEAA3}"/>
              </a:ext>
            </a:extLst>
          </p:cNvPr>
          <p:cNvSpPr>
            <a:spLocks noGrp="1"/>
          </p:cNvSpPr>
          <p:nvPr>
            <p:ph type="body" sz="quarter" idx="14" hasCustomPrompt="1"/>
          </p:nvPr>
        </p:nvSpPr>
        <p:spPr>
          <a:xfrm>
            <a:off x="457199" y="6230092"/>
            <a:ext cx="8148415" cy="433564"/>
          </a:xfrm>
        </p:spPr>
        <p:txBody>
          <a:bodyPr anchor="b"/>
          <a:lstStyle>
            <a:lvl1pPr marL="0" indent="0">
              <a:spcBef>
                <a:spcPts val="0"/>
              </a:spcBef>
              <a:buNone/>
              <a:defRPr sz="800" b="0">
                <a:solidFill>
                  <a:srgbClr val="766A62"/>
                </a:solidFill>
              </a:defRPr>
            </a:lvl1pPr>
          </a:lstStyle>
          <a:p>
            <a:pPr lvl="0"/>
            <a:r>
              <a:rPr lang="en-US" dirty="0"/>
              <a:t>Footer</a:t>
            </a:r>
          </a:p>
        </p:txBody>
      </p:sp>
    </p:spTree>
    <p:extLst>
      <p:ext uri="{BB962C8B-B14F-4D97-AF65-F5344CB8AC3E}">
        <p14:creationId xmlns:p14="http://schemas.microsoft.com/office/powerpoint/2010/main" val="8536841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sp>
        <p:nvSpPr>
          <p:cNvPr id="3" name="Content Placeholder 2"/>
          <p:cNvSpPr>
            <a:spLocks noGrp="1"/>
          </p:cNvSpPr>
          <p:nvPr>
            <p:ph idx="1" hasCustomPrompt="1"/>
          </p:nvPr>
        </p:nvSpPr>
        <p:spPr>
          <a:xfrm>
            <a:off x="457200" y="1247686"/>
            <a:ext cx="8173518" cy="1102406"/>
          </a:xfrm>
        </p:spPr>
        <p:txBody>
          <a:bodyPr/>
          <a:lstStyle>
            <a:lvl1pPr marL="0" indent="0">
              <a:buNone/>
              <a:defRPr sz="14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0D0FDDE3-DD1B-48C5-9E57-31A66332A10B}"/>
              </a:ext>
            </a:extLst>
          </p:cNvPr>
          <p:cNvSpPr>
            <a:spLocks noGrp="1"/>
          </p:cNvSpPr>
          <p:nvPr>
            <p:ph idx="13" hasCustomPrompt="1"/>
          </p:nvPr>
        </p:nvSpPr>
        <p:spPr>
          <a:xfrm>
            <a:off x="457200" y="2478280"/>
            <a:ext cx="8173518" cy="3698682"/>
          </a:xfrm>
        </p:spPr>
        <p:txBody>
          <a:bodyPr/>
          <a:lstStyle>
            <a:lvl1pPr marL="230188" indent="-230188">
              <a:buFont typeface="Arial" panose="020B0604020202020204" pitchFamily="34" charset="0"/>
              <a:buChar char="•"/>
              <a:defRPr sz="1400">
                <a:solidFill>
                  <a:srgbClr val="766A62"/>
                </a:solidFill>
              </a:defRPr>
            </a:lvl1pPr>
            <a:lvl2pPr>
              <a:defRPr sz="1200">
                <a:solidFill>
                  <a:srgbClr val="766A62"/>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59140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sp>
        <p:nvSpPr>
          <p:cNvPr id="3" name="Content Placeholder 2"/>
          <p:cNvSpPr>
            <a:spLocks noGrp="1"/>
          </p:cNvSpPr>
          <p:nvPr>
            <p:ph idx="1" hasCustomPrompt="1"/>
          </p:nvPr>
        </p:nvSpPr>
        <p:spPr>
          <a:xfrm>
            <a:off x="794758" y="1777525"/>
            <a:ext cx="3136307" cy="4230167"/>
          </a:xfrm>
        </p:spPr>
        <p:txBody>
          <a:bodyPr/>
          <a:lstStyle>
            <a:lvl1pPr marL="0" indent="0">
              <a:buNone/>
              <a:defRPr sz="14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Tree>
    <p:extLst>
      <p:ext uri="{BB962C8B-B14F-4D97-AF65-F5344CB8AC3E}">
        <p14:creationId xmlns:p14="http://schemas.microsoft.com/office/powerpoint/2010/main" val="38438235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If">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78CA8C9-68CC-4A6D-BF5D-1D3595EF773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823" r="59693" b="6344"/>
          <a:stretch/>
        </p:blipFill>
        <p:spPr>
          <a:xfrm flipH="1">
            <a:off x="613726" y="228601"/>
            <a:ext cx="1782937" cy="6266204"/>
          </a:xfrm>
          <a:prstGeom prst="rect">
            <a:avLst/>
          </a:prstGeom>
        </p:spPr>
      </p:pic>
      <p:sp>
        <p:nvSpPr>
          <p:cNvPr id="2" name="Title 1"/>
          <p:cNvSpPr>
            <a:spLocks noGrp="1"/>
          </p:cNvSpPr>
          <p:nvPr>
            <p:ph type="title" hasCustomPrompt="1"/>
          </p:nvPr>
        </p:nvSpPr>
        <p:spPr>
          <a:xfrm>
            <a:off x="3281585" y="786213"/>
            <a:ext cx="5067657" cy="1162228"/>
          </a:xfrm>
        </p:spPr>
        <p:txBody>
          <a:bodyPr lIns="91440" anchor="ctr">
            <a:noAutofit/>
          </a:bodyPr>
          <a:lstStyle>
            <a:lvl1pPr>
              <a:defRPr sz="2200" b="0"/>
            </a:lvl1pPr>
          </a:lstStyle>
          <a:p>
            <a:r>
              <a:rPr lang="en-US" dirty="0"/>
              <a:t>Click To Edit Master Title Style</a:t>
            </a:r>
          </a:p>
        </p:txBody>
      </p:sp>
      <p:sp>
        <p:nvSpPr>
          <p:cNvPr id="3" name="Content Placeholder 2"/>
          <p:cNvSpPr>
            <a:spLocks noGrp="1"/>
          </p:cNvSpPr>
          <p:nvPr>
            <p:ph idx="1" hasCustomPrompt="1"/>
          </p:nvPr>
        </p:nvSpPr>
        <p:spPr>
          <a:xfrm>
            <a:off x="3281585" y="2119357"/>
            <a:ext cx="5067657" cy="3888335"/>
          </a:xfrm>
        </p:spPr>
        <p:txBody>
          <a:bodyPr/>
          <a:lstStyle>
            <a:lvl1pPr marL="0" indent="0">
              <a:buNone/>
              <a:defRPr sz="14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Tree>
    <p:extLst>
      <p:ext uri="{BB962C8B-B14F-4D97-AF65-F5344CB8AC3E}">
        <p14:creationId xmlns:p14="http://schemas.microsoft.com/office/powerpoint/2010/main" val="11900047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pic>
        <p:nvPicPr>
          <p:cNvPr id="5" name="Graphic 4">
            <a:extLst>
              <a:ext uri="{FF2B5EF4-FFF2-40B4-BE49-F238E27FC236}">
                <a16:creationId xmlns:a16="http://schemas.microsoft.com/office/drawing/2014/main" id="{F401107A-9C6F-4F6C-B3F4-9B03243480F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5273" r="76707" b="68246"/>
          <a:stretch/>
        </p:blipFill>
        <p:spPr>
          <a:xfrm>
            <a:off x="8254616" y="5521788"/>
            <a:ext cx="752203" cy="868291"/>
          </a:xfrm>
          <a:prstGeom prst="rect">
            <a:avLst/>
          </a:prstGeom>
        </p:spPr>
      </p:pic>
      <p:pic>
        <p:nvPicPr>
          <p:cNvPr id="6" name="Graphic 5">
            <a:extLst>
              <a:ext uri="{FF2B5EF4-FFF2-40B4-BE49-F238E27FC236}">
                <a16:creationId xmlns:a16="http://schemas.microsoft.com/office/drawing/2014/main" id="{6AC6527C-5C7D-4B06-B20A-388670A646E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 t="15273" r="76707" b="68246"/>
          <a:stretch/>
        </p:blipFill>
        <p:spPr>
          <a:xfrm>
            <a:off x="8044753" y="6175777"/>
            <a:ext cx="467777" cy="539969"/>
          </a:xfrm>
          <a:prstGeom prst="rect">
            <a:avLst/>
          </a:prstGeom>
        </p:spPr>
      </p:pic>
      <p:sp>
        <p:nvSpPr>
          <p:cNvPr id="8" name="Text Placeholder 7">
            <a:extLst>
              <a:ext uri="{FF2B5EF4-FFF2-40B4-BE49-F238E27FC236}">
                <a16:creationId xmlns:a16="http://schemas.microsoft.com/office/drawing/2014/main" id="{97A0A311-BB69-4AC7-B1A5-9E48892FBB54}"/>
              </a:ext>
            </a:extLst>
          </p:cNvPr>
          <p:cNvSpPr>
            <a:spLocks noGrp="1"/>
          </p:cNvSpPr>
          <p:nvPr>
            <p:ph type="body" sz="quarter" idx="10"/>
          </p:nvPr>
        </p:nvSpPr>
        <p:spPr>
          <a:xfrm>
            <a:off x="457200" y="1243584"/>
            <a:ext cx="8173518" cy="3649900"/>
          </a:xfrm>
        </p:spPr>
        <p:txBody>
          <a:bodyPr/>
          <a:lstStyle>
            <a:lvl1pPr>
              <a:defRPr>
                <a:solidFill>
                  <a:srgbClr val="766A62"/>
                </a:solidFill>
              </a:defRPr>
            </a:lvl1pPr>
          </a:lstStyle>
          <a:p>
            <a:pPr lvl="0"/>
            <a:r>
              <a:rPr lang="en-US"/>
              <a:t>Edit Master text styles</a:t>
            </a:r>
          </a:p>
        </p:txBody>
      </p:sp>
      <p:pic>
        <p:nvPicPr>
          <p:cNvPr id="7" name="Graphic 6">
            <a:extLst>
              <a:ext uri="{FF2B5EF4-FFF2-40B4-BE49-F238E27FC236}">
                <a16:creationId xmlns:a16="http://schemas.microsoft.com/office/drawing/2014/main" id="{CEBEF0F8-0068-4C70-AA2E-45F663442C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5273" r="76707" b="68246"/>
          <a:stretch/>
        </p:blipFill>
        <p:spPr>
          <a:xfrm>
            <a:off x="8254616" y="5521788"/>
            <a:ext cx="752203" cy="868291"/>
          </a:xfrm>
          <a:prstGeom prst="rect">
            <a:avLst/>
          </a:prstGeom>
        </p:spPr>
      </p:pic>
      <p:pic>
        <p:nvPicPr>
          <p:cNvPr id="9" name="Graphic 8">
            <a:extLst>
              <a:ext uri="{FF2B5EF4-FFF2-40B4-BE49-F238E27FC236}">
                <a16:creationId xmlns:a16="http://schemas.microsoft.com/office/drawing/2014/main" id="{84F0A1EC-30E3-4E2A-9F65-FB573730668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t="15273" r="76707" b="68246"/>
          <a:stretch/>
        </p:blipFill>
        <p:spPr>
          <a:xfrm>
            <a:off x="8044753" y="6175777"/>
            <a:ext cx="467777" cy="539969"/>
          </a:xfrm>
          <a:prstGeom prst="rect">
            <a:avLst/>
          </a:prstGeom>
        </p:spPr>
      </p:pic>
    </p:spTree>
    <p:extLst>
      <p:ext uri="{BB962C8B-B14F-4D97-AF65-F5344CB8AC3E}">
        <p14:creationId xmlns:p14="http://schemas.microsoft.com/office/powerpoint/2010/main" val="40926770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sp>
        <p:nvSpPr>
          <p:cNvPr id="3" name="Content Placeholder 2"/>
          <p:cNvSpPr>
            <a:spLocks noGrp="1"/>
          </p:cNvSpPr>
          <p:nvPr>
            <p:ph idx="1" hasCustomPrompt="1"/>
          </p:nvPr>
        </p:nvSpPr>
        <p:spPr>
          <a:xfrm>
            <a:off x="457200" y="1118651"/>
            <a:ext cx="8173518" cy="2656675"/>
          </a:xfrm>
        </p:spPr>
        <p:txBody>
          <a:bodyPr/>
          <a:lstStyle>
            <a:lvl1pPr marL="0" indent="0">
              <a:buNone/>
              <a:defRPr sz="14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0D0FDDE3-DD1B-48C5-9E57-31A66332A10B}"/>
              </a:ext>
            </a:extLst>
          </p:cNvPr>
          <p:cNvSpPr>
            <a:spLocks noGrp="1"/>
          </p:cNvSpPr>
          <p:nvPr>
            <p:ph idx="13" hasCustomPrompt="1"/>
          </p:nvPr>
        </p:nvSpPr>
        <p:spPr>
          <a:xfrm>
            <a:off x="457199" y="4084890"/>
            <a:ext cx="3567869" cy="2092072"/>
          </a:xfrm>
        </p:spPr>
        <p:txBody>
          <a:bodyPr/>
          <a:lstStyle>
            <a:lvl1pPr marL="0" indent="0">
              <a:buFont typeface="Arial" panose="020B0604020202020204" pitchFamily="34" charset="0"/>
              <a:buNone/>
              <a:defRPr sz="1400">
                <a:solidFill>
                  <a:srgbClr val="427730"/>
                </a:solidFill>
              </a:defRPr>
            </a:lvl1pPr>
            <a:lvl2pPr>
              <a:defRPr sz="16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8" name="Content Placeholder 2">
            <a:extLst>
              <a:ext uri="{FF2B5EF4-FFF2-40B4-BE49-F238E27FC236}">
                <a16:creationId xmlns:a16="http://schemas.microsoft.com/office/drawing/2014/main" id="{0114E19A-3B01-421B-82C9-76CF29B89BD9}"/>
              </a:ext>
            </a:extLst>
          </p:cNvPr>
          <p:cNvSpPr>
            <a:spLocks noGrp="1"/>
          </p:cNvSpPr>
          <p:nvPr>
            <p:ph idx="14" hasCustomPrompt="1"/>
          </p:nvPr>
        </p:nvSpPr>
        <p:spPr>
          <a:xfrm>
            <a:off x="4572000" y="4084890"/>
            <a:ext cx="3217492" cy="2092072"/>
          </a:xfrm>
        </p:spPr>
        <p:txBody>
          <a:bodyPr/>
          <a:lstStyle>
            <a:lvl1pPr marL="0" indent="0">
              <a:buFont typeface="Arial" panose="020B0604020202020204" pitchFamily="34" charset="0"/>
              <a:buNone/>
              <a:defRPr sz="1400">
                <a:solidFill>
                  <a:srgbClr val="427730"/>
                </a:solidFill>
              </a:defRPr>
            </a:lvl1pPr>
            <a:lvl2pPr>
              <a:defRPr sz="16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Tree>
    <p:extLst>
      <p:ext uri="{BB962C8B-B14F-4D97-AF65-F5344CB8AC3E}">
        <p14:creationId xmlns:p14="http://schemas.microsoft.com/office/powerpoint/2010/main" val="25065361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sp>
        <p:nvSpPr>
          <p:cNvPr id="7" name="Content Placeholder 2">
            <a:extLst>
              <a:ext uri="{FF2B5EF4-FFF2-40B4-BE49-F238E27FC236}">
                <a16:creationId xmlns:a16="http://schemas.microsoft.com/office/drawing/2014/main" id="{0D0FDDE3-DD1B-48C5-9E57-31A66332A10B}"/>
              </a:ext>
            </a:extLst>
          </p:cNvPr>
          <p:cNvSpPr>
            <a:spLocks noGrp="1"/>
          </p:cNvSpPr>
          <p:nvPr>
            <p:ph idx="13" hasCustomPrompt="1"/>
          </p:nvPr>
        </p:nvSpPr>
        <p:spPr>
          <a:xfrm>
            <a:off x="457200" y="1110105"/>
            <a:ext cx="3525140" cy="5066857"/>
          </a:xfrm>
        </p:spPr>
        <p:txBody>
          <a:bodyPr/>
          <a:lstStyle>
            <a:lvl1pPr marL="0" indent="0">
              <a:buFont typeface="Arial" panose="020B0604020202020204" pitchFamily="34" charset="0"/>
              <a:buNone/>
              <a:defRPr sz="1400">
                <a:solidFill>
                  <a:srgbClr val="766A62"/>
                </a:solidFill>
              </a:defRPr>
            </a:lvl1pPr>
            <a:lvl2pPr>
              <a:defRPr sz="16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8" name="Content Placeholder 2">
            <a:extLst>
              <a:ext uri="{FF2B5EF4-FFF2-40B4-BE49-F238E27FC236}">
                <a16:creationId xmlns:a16="http://schemas.microsoft.com/office/drawing/2014/main" id="{0114E19A-3B01-421B-82C9-76CF29B89BD9}"/>
              </a:ext>
            </a:extLst>
          </p:cNvPr>
          <p:cNvSpPr>
            <a:spLocks noGrp="1"/>
          </p:cNvSpPr>
          <p:nvPr>
            <p:ph idx="14" hasCustomPrompt="1"/>
          </p:nvPr>
        </p:nvSpPr>
        <p:spPr>
          <a:xfrm>
            <a:off x="4571999" y="1110105"/>
            <a:ext cx="3525139" cy="5066856"/>
          </a:xfrm>
        </p:spPr>
        <p:txBody>
          <a:bodyPr/>
          <a:lstStyle>
            <a:lvl1pPr marL="0" indent="0">
              <a:buFont typeface="Arial" panose="020B0604020202020204" pitchFamily="34" charset="0"/>
              <a:buNone/>
              <a:defRPr sz="1400">
                <a:solidFill>
                  <a:srgbClr val="766A62"/>
                </a:solidFill>
              </a:defRPr>
            </a:lvl1pPr>
            <a:lvl2pPr>
              <a:defRPr sz="16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Tree>
    <p:extLst>
      <p:ext uri="{BB962C8B-B14F-4D97-AF65-F5344CB8AC3E}">
        <p14:creationId xmlns:p14="http://schemas.microsoft.com/office/powerpoint/2010/main" val="30350777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sz="2200" b="0"/>
            </a:lvl1pPr>
          </a:lstStyle>
          <a:p>
            <a:r>
              <a:rPr lang="en-US" dirty="0"/>
              <a:t>Click To Edit Master Title Style</a:t>
            </a:r>
          </a:p>
        </p:txBody>
      </p:sp>
      <p:sp>
        <p:nvSpPr>
          <p:cNvPr id="3" name="Content Placeholder 2"/>
          <p:cNvSpPr>
            <a:spLocks noGrp="1"/>
          </p:cNvSpPr>
          <p:nvPr>
            <p:ph idx="1" hasCustomPrompt="1"/>
          </p:nvPr>
        </p:nvSpPr>
        <p:spPr>
          <a:xfrm>
            <a:off x="457200" y="1247686"/>
            <a:ext cx="8173518" cy="1102406"/>
          </a:xfrm>
        </p:spPr>
        <p:txBody>
          <a:bodyPr/>
          <a:lstStyle>
            <a:lvl1pPr marL="0" indent="0">
              <a:buNone/>
              <a:defRPr sz="14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Tree>
    <p:extLst>
      <p:ext uri="{BB962C8B-B14F-4D97-AF65-F5344CB8AC3E}">
        <p14:creationId xmlns:p14="http://schemas.microsoft.com/office/powerpoint/2010/main" val="27067513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w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599"/>
            <a:ext cx="6507622" cy="790575"/>
          </a:xfrm>
        </p:spPr>
        <p:txBody>
          <a:bodyPr lIns="91440" anchor="ctr">
            <a:noAutofit/>
          </a:bodyPr>
          <a:lstStyle>
            <a:lvl1pPr>
              <a:defRPr lang="en-US" sz="2200" dirty="0"/>
            </a:lvl1pPr>
          </a:lstStyle>
          <a:p>
            <a:r>
              <a:rPr lang="en-US" dirty="0"/>
              <a:t>Click To Edit Master Title Style</a:t>
            </a:r>
          </a:p>
        </p:txBody>
      </p:sp>
      <p:sp>
        <p:nvSpPr>
          <p:cNvPr id="3" name="Content Placeholder 2"/>
          <p:cNvSpPr>
            <a:spLocks noGrp="1"/>
          </p:cNvSpPr>
          <p:nvPr>
            <p:ph idx="1" hasCustomPrompt="1"/>
          </p:nvPr>
        </p:nvSpPr>
        <p:spPr>
          <a:xfrm>
            <a:off x="457200" y="3537111"/>
            <a:ext cx="3029484" cy="1342537"/>
          </a:xfrm>
        </p:spPr>
        <p:txBody>
          <a:bodyPr/>
          <a:lstStyle>
            <a:lvl1pPr marL="0" indent="0">
              <a:buNone/>
              <a:defRPr sz="1400">
                <a:solidFill>
                  <a:srgbClr val="766A62"/>
                </a:solidFill>
              </a:defRPr>
            </a:lvl1pPr>
            <a:lvl2pPr>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0D0FDDE3-DD1B-48C5-9E57-31A66332A10B}"/>
              </a:ext>
            </a:extLst>
          </p:cNvPr>
          <p:cNvSpPr>
            <a:spLocks noGrp="1"/>
          </p:cNvSpPr>
          <p:nvPr>
            <p:ph idx="13" hasCustomPrompt="1"/>
          </p:nvPr>
        </p:nvSpPr>
        <p:spPr>
          <a:xfrm>
            <a:off x="4495089" y="3537111"/>
            <a:ext cx="1820255" cy="2399721"/>
          </a:xfrm>
        </p:spPr>
        <p:txBody>
          <a:bodyPr/>
          <a:lstStyle>
            <a:lvl1pPr marL="0" indent="0">
              <a:buFont typeface="Arial" panose="020B0604020202020204" pitchFamily="34" charset="0"/>
              <a:buNone/>
              <a:defRPr sz="1400">
                <a:solidFill>
                  <a:srgbClr val="30AD34"/>
                </a:solidFill>
              </a:defRPr>
            </a:lvl1pPr>
            <a:lvl2pPr marL="0" indent="0">
              <a:buNone/>
              <a:defRPr sz="1000">
                <a:solidFill>
                  <a:srgbClr val="837A6F"/>
                </a:solidFill>
              </a:defRPr>
            </a:lvl2pPr>
            <a:lvl3pPr marL="857250" indent="-171450">
              <a:buFont typeface="Courier New" panose="02070309020205020404" pitchFamily="49" charset="0"/>
              <a:buChar char="o"/>
              <a:defRPr sz="1000">
                <a:solidFill>
                  <a:srgbClr val="837A6F"/>
                </a:solidFill>
              </a:defRPr>
            </a:lvl3pPr>
            <a:lvl4pPr marL="1200150" indent="-171450">
              <a:buFont typeface="Wingdings" panose="05000000000000000000" pitchFamily="2" charset="2"/>
              <a:buChar char="§"/>
              <a:defRPr sz="900">
                <a:solidFill>
                  <a:srgbClr val="837A6F"/>
                </a:solidFill>
              </a:defRPr>
            </a:lvl4pPr>
            <a:lvl5pPr>
              <a:defRPr sz="900">
                <a:solidFill>
                  <a:srgbClr val="837A6F"/>
                </a:solidFill>
              </a:defRPr>
            </a:lvl5pPr>
          </a:lstStyle>
          <a:p>
            <a:pPr lvl="0"/>
            <a:r>
              <a:rPr lang="en-US" dirty="0"/>
              <a:t>Click to edit Master text styles</a:t>
            </a:r>
          </a:p>
          <a:p>
            <a:pPr lvl="1"/>
            <a:r>
              <a:rPr lang="en-US" dirty="0"/>
              <a:t>Second level</a:t>
            </a:r>
          </a:p>
        </p:txBody>
      </p:sp>
      <p:sp>
        <p:nvSpPr>
          <p:cNvPr id="9" name="Text Placeholder 8">
            <a:extLst>
              <a:ext uri="{FF2B5EF4-FFF2-40B4-BE49-F238E27FC236}">
                <a16:creationId xmlns:a16="http://schemas.microsoft.com/office/drawing/2014/main" id="{AFD9DD0E-3FA8-407C-B4C6-46ED0F1806E3}"/>
              </a:ext>
            </a:extLst>
          </p:cNvPr>
          <p:cNvSpPr>
            <a:spLocks noGrp="1"/>
          </p:cNvSpPr>
          <p:nvPr>
            <p:ph type="body" sz="quarter" idx="14" hasCustomPrompt="1"/>
          </p:nvPr>
        </p:nvSpPr>
        <p:spPr>
          <a:xfrm>
            <a:off x="457199" y="6230092"/>
            <a:ext cx="8148415" cy="433564"/>
          </a:xfrm>
        </p:spPr>
        <p:txBody>
          <a:bodyPr anchor="b"/>
          <a:lstStyle>
            <a:lvl1pPr marL="0" indent="0">
              <a:buNone/>
              <a:defRPr sz="800">
                <a:solidFill>
                  <a:srgbClr val="766A62"/>
                </a:solidFill>
              </a:defRPr>
            </a:lvl1pPr>
          </a:lstStyle>
          <a:p>
            <a:pPr lvl="0"/>
            <a:r>
              <a:rPr lang="en-US" dirty="0"/>
              <a:t>Footer</a:t>
            </a:r>
          </a:p>
        </p:txBody>
      </p:sp>
    </p:spTree>
    <p:extLst>
      <p:ext uri="{BB962C8B-B14F-4D97-AF65-F5344CB8AC3E}">
        <p14:creationId xmlns:p14="http://schemas.microsoft.com/office/powerpoint/2010/main" val="4396810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BEC0C2-3754-4BF4-AA69-64133AF385E0}"/>
              </a:ext>
            </a:extLst>
          </p:cNvPr>
          <p:cNvSpPr txBox="1"/>
          <p:nvPr/>
        </p:nvSpPr>
        <p:spPr>
          <a:xfrm>
            <a:off x="6729282" y="472305"/>
            <a:ext cx="811851" cy="246221"/>
          </a:xfrm>
          <a:prstGeom prst="rect">
            <a:avLst/>
          </a:prstGeom>
          <a:noFill/>
        </p:spPr>
        <p:txBody>
          <a:bodyPr wrap="square" rtlCol="0">
            <a:spAutoFit/>
          </a:bodyPr>
          <a:lstStyle/>
          <a:p>
            <a:pPr algn="r"/>
            <a:fld id="{A747BEE0-C1B7-4551-A011-44F9EF14F1FC}" type="slidenum">
              <a:rPr lang="en-US" sz="1000" smtClean="0">
                <a:solidFill>
                  <a:srgbClr val="30AD34"/>
                </a:solidFill>
              </a:rPr>
              <a:pPr algn="r"/>
              <a:t>‹#›</a:t>
            </a:fld>
            <a:endParaRPr lang="en-US" sz="1000" dirty="0">
              <a:solidFill>
                <a:srgbClr val="30AD34"/>
              </a:solidFill>
            </a:endParaRPr>
          </a:p>
        </p:txBody>
      </p:sp>
      <p:sp>
        <p:nvSpPr>
          <p:cNvPr id="2" name="Title Placeholder 1"/>
          <p:cNvSpPr>
            <a:spLocks noGrp="1"/>
          </p:cNvSpPr>
          <p:nvPr>
            <p:ph type="title"/>
          </p:nvPr>
        </p:nvSpPr>
        <p:spPr>
          <a:xfrm>
            <a:off x="457200" y="228600"/>
            <a:ext cx="6272082" cy="7905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19175"/>
            <a:ext cx="8173518" cy="515778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90883DFC-8C36-4A24-8707-784A229A99C3}"/>
              </a:ext>
            </a:extLst>
          </p:cNvPr>
          <p:cNvCxnSpPr>
            <a:cxnSpLocks/>
          </p:cNvCxnSpPr>
          <p:nvPr/>
        </p:nvCxnSpPr>
        <p:spPr>
          <a:xfrm>
            <a:off x="7519183" y="515147"/>
            <a:ext cx="0" cy="182880"/>
          </a:xfrm>
          <a:prstGeom prst="line">
            <a:avLst/>
          </a:prstGeom>
          <a:ln>
            <a:solidFill>
              <a:srgbClr val="837A6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0DD31F-D6ED-4BF1-B2FE-6CD25CAA9D80}"/>
              </a:ext>
            </a:extLst>
          </p:cNvPr>
          <p:cNvCxnSpPr>
            <a:cxnSpLocks/>
          </p:cNvCxnSpPr>
          <p:nvPr userDrawn="1"/>
        </p:nvCxnSpPr>
        <p:spPr>
          <a:xfrm>
            <a:off x="7519183" y="515147"/>
            <a:ext cx="0" cy="182880"/>
          </a:xfrm>
          <a:prstGeom prst="line">
            <a:avLst/>
          </a:prstGeom>
          <a:ln>
            <a:solidFill>
              <a:srgbClr val="837A6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DF242A-5B65-4986-9460-60EB68A3C27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606918" y="496414"/>
            <a:ext cx="975107" cy="192252"/>
          </a:xfrm>
          <a:prstGeom prst="rect">
            <a:avLst/>
          </a:prstGeom>
        </p:spPr>
      </p:pic>
      <p:sp>
        <p:nvSpPr>
          <p:cNvPr id="5" name="TextBox 4">
            <a:extLst>
              <a:ext uri="{FF2B5EF4-FFF2-40B4-BE49-F238E27FC236}">
                <a16:creationId xmlns:a16="http://schemas.microsoft.com/office/drawing/2014/main" id="{0642BF99-9E8F-DFE8-0048-D674A696BD5A}"/>
              </a:ext>
            </a:extLst>
          </p:cNvPr>
          <p:cNvSpPr txBox="1"/>
          <p:nvPr>
            <p:extLst>
              <p:ext uri="{1162E1C5-73C7-4A58-AE30-91384D911F3F}">
                <p184:classification xmlns:p184="http://schemas.microsoft.com/office/powerpoint/2018/4/main" val="ftr"/>
              </p:ext>
            </p:extLst>
          </p:nvPr>
        </p:nvSpPr>
        <p:spPr>
          <a:xfrm>
            <a:off x="4259263" y="6642100"/>
            <a:ext cx="6540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3514775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8" r:id="rId3"/>
    <p:sldLayoutId id="2147483699" r:id="rId4"/>
    <p:sldLayoutId id="2147483688" r:id="rId5"/>
    <p:sldLayoutId id="2147483689" r:id="rId6"/>
    <p:sldLayoutId id="2147483690" r:id="rId7"/>
    <p:sldLayoutId id="2147483691" r:id="rId8"/>
    <p:sldLayoutId id="2147483692" r:id="rId9"/>
    <p:sldLayoutId id="2147483693" r:id="rId10"/>
    <p:sldLayoutId id="2147483694" r:id="rId11"/>
    <p:sldLayoutId id="2147483704" r:id="rId12"/>
    <p:sldLayoutId id="2147483709" r:id="rId13"/>
    <p:sldLayoutId id="2147483710" r:id="rId14"/>
    <p:sldLayoutId id="2147483711" r:id="rId15"/>
    <p:sldLayoutId id="2147483712" r:id="rId16"/>
    <p:sldLayoutId id="2147483713" r:id="rId17"/>
    <p:sldLayoutId id="2147483714" r:id="rId18"/>
  </p:sldLayoutIdLst>
  <p:transition/>
  <p:hf sldNum="0" hdr="0" ftr="0" dt="0"/>
  <p:txStyles>
    <p:titleStyle>
      <a:lvl1pPr algn="l" defTabSz="685800" rtl="0" eaLnBrk="1" latinLnBrk="0" hangingPunct="1">
        <a:lnSpc>
          <a:spcPct val="100000"/>
        </a:lnSpc>
        <a:spcBef>
          <a:spcPct val="0"/>
        </a:spcBef>
        <a:buNone/>
        <a:defRPr sz="2200" b="0" kern="1200">
          <a:solidFill>
            <a:srgbClr val="30AD34"/>
          </a:solidFill>
          <a:latin typeface="Calibri" panose="020F0502020204030204" pitchFamily="34" charset="0"/>
          <a:ea typeface="+mj-ea"/>
          <a:cs typeface="Arial" pitchFamily="34" charset="0"/>
        </a:defRPr>
      </a:lvl1pPr>
    </p:titleStyle>
    <p:bodyStyle>
      <a:lvl1pPr marL="171450" indent="-171450" algn="l" defTabSz="685800" rtl="0" eaLnBrk="1" latinLnBrk="0" hangingPunct="1">
        <a:lnSpc>
          <a:spcPct val="100000"/>
        </a:lnSpc>
        <a:spcBef>
          <a:spcPts val="600"/>
        </a:spcBef>
        <a:buClr>
          <a:srgbClr val="837A6F"/>
        </a:buClr>
        <a:buFont typeface="Arial" pitchFamily="34" charset="0"/>
        <a:buChar char="•"/>
        <a:defRPr sz="1600" kern="1200">
          <a:solidFill>
            <a:srgbClr val="766A62"/>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400" kern="1200">
          <a:solidFill>
            <a:srgbClr val="766A62"/>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200" kern="1200">
          <a:solidFill>
            <a:srgbClr val="766A62"/>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1000" kern="1200">
          <a:solidFill>
            <a:srgbClr val="766A62"/>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1000" kern="1200">
          <a:solidFill>
            <a:srgbClr val="766A62"/>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Funds Investment Portfolios: </a:t>
            </a:r>
            <a:br>
              <a:rPr lang="en-US" dirty="0"/>
            </a:br>
            <a:r>
              <a:rPr lang="en-US" sz="2000" dirty="0"/>
              <a:t>Investment Manager &amp; Custodian</a:t>
            </a:r>
            <a:endParaRPr lang="en-US" dirty="0"/>
          </a:p>
        </p:txBody>
      </p:sp>
      <p:sp>
        <p:nvSpPr>
          <p:cNvPr id="7" name="Text Placeholder 6">
            <a:extLst>
              <a:ext uri="{FF2B5EF4-FFF2-40B4-BE49-F238E27FC236}">
                <a16:creationId xmlns:a16="http://schemas.microsoft.com/office/drawing/2014/main" id="{49769CBC-F8C7-C94D-AFE3-8D4D63AA7819}"/>
              </a:ext>
            </a:extLst>
          </p:cNvPr>
          <p:cNvSpPr>
            <a:spLocks noGrp="1"/>
          </p:cNvSpPr>
          <p:nvPr>
            <p:ph type="body" sz="quarter" idx="10"/>
          </p:nvPr>
        </p:nvSpPr>
        <p:spPr/>
        <p:txBody>
          <a:bodyPr/>
          <a:lstStyle/>
          <a:p>
            <a:r>
              <a:rPr lang="en-US" dirty="0"/>
              <a:t>February 19, 2025</a:t>
            </a:r>
          </a:p>
        </p:txBody>
      </p:sp>
      <p:pic>
        <p:nvPicPr>
          <p:cNvPr id="4" name="Picture 3" descr="A picture containing drawing&#10;&#10;Description automatically generated">
            <a:extLst>
              <a:ext uri="{FF2B5EF4-FFF2-40B4-BE49-F238E27FC236}">
                <a16:creationId xmlns:a16="http://schemas.microsoft.com/office/drawing/2014/main" id="{D5E48F00-6344-1172-8EDA-E2FAD7A53512}"/>
              </a:ext>
            </a:extLst>
          </p:cNvPr>
          <p:cNvPicPr>
            <a:picLocks noChangeAspect="1"/>
          </p:cNvPicPr>
          <p:nvPr/>
        </p:nvPicPr>
        <p:blipFill>
          <a:blip r:embed="rId2"/>
          <a:stretch>
            <a:fillRect/>
          </a:stretch>
        </p:blipFill>
        <p:spPr>
          <a:xfrm>
            <a:off x="311594" y="6293552"/>
            <a:ext cx="2235053" cy="381669"/>
          </a:xfrm>
          <a:prstGeom prst="rect">
            <a:avLst/>
          </a:prstGeom>
        </p:spPr>
      </p:pic>
      <p:pic>
        <p:nvPicPr>
          <p:cNvPr id="6" name="Picture 5">
            <a:extLst>
              <a:ext uri="{FF2B5EF4-FFF2-40B4-BE49-F238E27FC236}">
                <a16:creationId xmlns:a16="http://schemas.microsoft.com/office/drawing/2014/main" id="{B6879956-4457-026D-74D5-CFC65FB9A5A7}"/>
              </a:ext>
            </a:extLst>
          </p:cNvPr>
          <p:cNvPicPr>
            <a:picLocks noChangeAspect="1"/>
          </p:cNvPicPr>
          <p:nvPr/>
        </p:nvPicPr>
        <p:blipFill>
          <a:blip r:embed="rId3"/>
          <a:stretch>
            <a:fillRect/>
          </a:stretch>
        </p:blipFill>
        <p:spPr>
          <a:xfrm>
            <a:off x="1157628" y="4050965"/>
            <a:ext cx="2405968" cy="1337396"/>
          </a:xfrm>
          <a:prstGeom prst="rect">
            <a:avLst/>
          </a:prstGeom>
        </p:spPr>
      </p:pic>
    </p:spTree>
    <p:extLst>
      <p:ext uri="{BB962C8B-B14F-4D97-AF65-F5344CB8AC3E}">
        <p14:creationId xmlns:p14="http://schemas.microsoft.com/office/powerpoint/2010/main" val="6767979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29826-5A22-E2CE-6B78-3C006B6B6B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7B6071-1C0A-6759-1E5F-0C7F27BDAF35}"/>
              </a:ext>
            </a:extLst>
          </p:cNvPr>
          <p:cNvSpPr>
            <a:spLocks noGrp="1"/>
          </p:cNvSpPr>
          <p:nvPr>
            <p:ph type="title"/>
          </p:nvPr>
        </p:nvSpPr>
        <p:spPr>
          <a:xfrm>
            <a:off x="457200" y="228599"/>
            <a:ext cx="4957137" cy="790575"/>
          </a:xfrm>
        </p:spPr>
        <p:txBody>
          <a:bodyPr/>
          <a:lstStyle/>
          <a:p>
            <a:r>
              <a:rPr lang="en-US" dirty="0"/>
              <a:t>Role of Custody Services in Investment Process</a:t>
            </a:r>
          </a:p>
        </p:txBody>
      </p:sp>
      <p:cxnSp>
        <p:nvCxnSpPr>
          <p:cNvPr id="13" name="Straight Connector 12">
            <a:extLst>
              <a:ext uri="{FF2B5EF4-FFF2-40B4-BE49-F238E27FC236}">
                <a16:creationId xmlns:a16="http://schemas.microsoft.com/office/drawing/2014/main" id="{B96AE501-8401-557B-5BEC-19A69E310FE6}"/>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41E7FB6-0428-2CB2-E585-883866440C15}"/>
              </a:ext>
            </a:extLst>
          </p:cNvPr>
          <p:cNvPicPr>
            <a:picLocks noChangeAspect="1"/>
          </p:cNvPicPr>
          <p:nvPr/>
        </p:nvPicPr>
        <p:blipFill>
          <a:blip r:embed="rId2"/>
          <a:stretch>
            <a:fillRect/>
          </a:stretch>
        </p:blipFill>
        <p:spPr>
          <a:xfrm>
            <a:off x="5414337" y="478564"/>
            <a:ext cx="1862142" cy="279321"/>
          </a:xfrm>
          <a:prstGeom prst="rect">
            <a:avLst/>
          </a:prstGeom>
        </p:spPr>
      </p:pic>
      <p:pic>
        <p:nvPicPr>
          <p:cNvPr id="4" name="Picture 3">
            <a:extLst>
              <a:ext uri="{FF2B5EF4-FFF2-40B4-BE49-F238E27FC236}">
                <a16:creationId xmlns:a16="http://schemas.microsoft.com/office/drawing/2014/main" id="{3946EB82-D3D4-C9A2-B42F-A50914DECD78}"/>
              </a:ext>
            </a:extLst>
          </p:cNvPr>
          <p:cNvPicPr>
            <a:picLocks noChangeAspect="1"/>
          </p:cNvPicPr>
          <p:nvPr/>
        </p:nvPicPr>
        <p:blipFill>
          <a:blip r:embed="rId3"/>
          <a:stretch>
            <a:fillRect/>
          </a:stretch>
        </p:blipFill>
        <p:spPr>
          <a:xfrm>
            <a:off x="1052857" y="1140257"/>
            <a:ext cx="7038286" cy="5717743"/>
          </a:xfrm>
          <a:prstGeom prst="rect">
            <a:avLst/>
          </a:prstGeom>
        </p:spPr>
      </p:pic>
    </p:spTree>
    <p:extLst>
      <p:ext uri="{BB962C8B-B14F-4D97-AF65-F5344CB8AC3E}">
        <p14:creationId xmlns:p14="http://schemas.microsoft.com/office/powerpoint/2010/main" val="17992914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666B3-CEEC-F11F-C760-D67AAE68E2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6EE0A3-71AB-5BAB-AB74-5C0677A1EF00}"/>
              </a:ext>
            </a:extLst>
          </p:cNvPr>
          <p:cNvSpPr>
            <a:spLocks noGrp="1"/>
          </p:cNvSpPr>
          <p:nvPr>
            <p:ph type="title"/>
          </p:nvPr>
        </p:nvSpPr>
        <p:spPr/>
        <p:txBody>
          <a:bodyPr/>
          <a:lstStyle/>
          <a:p>
            <a:r>
              <a:rPr lang="en-US" dirty="0"/>
              <a:t>Custody Services</a:t>
            </a:r>
          </a:p>
        </p:txBody>
      </p:sp>
      <p:sp>
        <p:nvSpPr>
          <p:cNvPr id="6" name="Content Placeholder 5">
            <a:extLst>
              <a:ext uri="{FF2B5EF4-FFF2-40B4-BE49-F238E27FC236}">
                <a16:creationId xmlns:a16="http://schemas.microsoft.com/office/drawing/2014/main" id="{2E0A875C-362B-1A61-2BD1-36656448B6C5}"/>
              </a:ext>
            </a:extLst>
          </p:cNvPr>
          <p:cNvSpPr>
            <a:spLocks noGrp="1"/>
          </p:cNvSpPr>
          <p:nvPr>
            <p:ph idx="13"/>
          </p:nvPr>
        </p:nvSpPr>
        <p:spPr>
          <a:xfrm>
            <a:off x="457201" y="1944627"/>
            <a:ext cx="3529584" cy="3999819"/>
          </a:xfrm>
        </p:spPr>
        <p:txBody>
          <a:bodyPr/>
          <a:lstStyle/>
          <a:p>
            <a:pPr marL="228600" indent="-171450" eaLnBrk="0" hangingPunct="0">
              <a:spcBef>
                <a:spcPct val="20000"/>
              </a:spcBef>
              <a:buClr>
                <a:srgbClr val="766A62"/>
              </a:buClr>
              <a:buFont typeface="Arial" panose="020B0604020202020204" pitchFamily="34" charset="0"/>
              <a:buChar char="•"/>
            </a:pPr>
            <a:r>
              <a:rPr lang="en-US" sz="1200" dirty="0">
                <a:latin typeface="+mn-lt"/>
              </a:rPr>
              <a:t>Secure safekeeping of domestic and global assets</a:t>
            </a:r>
          </a:p>
          <a:p>
            <a:pPr marL="228600" indent="-171450" eaLnBrk="0" hangingPunct="0">
              <a:spcBef>
                <a:spcPct val="20000"/>
              </a:spcBef>
              <a:buClr>
                <a:srgbClr val="766A62"/>
              </a:buClr>
              <a:buFont typeface="Arial" panose="020B0604020202020204" pitchFamily="34" charset="0"/>
              <a:buChar char="•"/>
            </a:pPr>
            <a:r>
              <a:rPr lang="en-US" sz="1200" dirty="0">
                <a:latin typeface="+mn-lt"/>
              </a:rPr>
              <a:t>Daily reporting of cash availability</a:t>
            </a:r>
          </a:p>
          <a:p>
            <a:pPr marL="228600" indent="-171450" eaLnBrk="0" hangingPunct="0">
              <a:spcBef>
                <a:spcPct val="20000"/>
              </a:spcBef>
              <a:buClr>
                <a:srgbClr val="766A62"/>
              </a:buClr>
              <a:buFont typeface="Arial" panose="020B0604020202020204" pitchFamily="34" charset="0"/>
              <a:buChar char="•"/>
            </a:pPr>
            <a:r>
              <a:rPr lang="en-US" sz="1200" dirty="0">
                <a:latin typeface="+mn-lt"/>
              </a:rPr>
              <a:t>Prompt and accurate trade settlement</a:t>
            </a:r>
          </a:p>
          <a:p>
            <a:pPr marL="228600" indent="-171450" eaLnBrk="0" hangingPunct="0">
              <a:spcBef>
                <a:spcPct val="20000"/>
              </a:spcBef>
              <a:buClr>
                <a:srgbClr val="766A62"/>
              </a:buClr>
              <a:buFont typeface="Arial" panose="020B0604020202020204" pitchFamily="34" charset="0"/>
              <a:buChar char="•"/>
            </a:pPr>
            <a:r>
              <a:rPr lang="en-US" sz="1200" dirty="0">
                <a:latin typeface="+mn-lt"/>
              </a:rPr>
              <a:t>Movement of cash to meet collateral margin requirements with brokers.</a:t>
            </a:r>
          </a:p>
          <a:p>
            <a:pPr marL="228600" indent="-171450" eaLnBrk="0" hangingPunct="0">
              <a:spcBef>
                <a:spcPct val="20000"/>
              </a:spcBef>
              <a:buClr>
                <a:srgbClr val="766A62"/>
              </a:buClr>
              <a:buFont typeface="Arial" panose="020B0604020202020204" pitchFamily="34" charset="0"/>
              <a:buChar char="•"/>
            </a:pPr>
            <a:r>
              <a:rPr lang="en-US" sz="1200" dirty="0">
                <a:latin typeface="+mn-lt"/>
              </a:rPr>
              <a:t>Liquidity line of credit facility</a:t>
            </a:r>
          </a:p>
          <a:p>
            <a:pPr marL="228600" indent="-171450" eaLnBrk="0" hangingPunct="0">
              <a:spcBef>
                <a:spcPct val="20000"/>
              </a:spcBef>
              <a:buClr>
                <a:srgbClr val="766A62"/>
              </a:buClr>
              <a:buFont typeface="Arial" panose="020B0604020202020204" pitchFamily="34" charset="0"/>
              <a:buChar char="•"/>
            </a:pPr>
            <a:r>
              <a:rPr lang="en-US" sz="1200" dirty="0">
                <a:latin typeface="+mn-lt"/>
              </a:rPr>
              <a:t>Securities Lending</a:t>
            </a:r>
          </a:p>
          <a:p>
            <a:pPr marL="228600" indent="-171450" eaLnBrk="0" hangingPunct="0">
              <a:spcBef>
                <a:spcPct val="20000"/>
              </a:spcBef>
              <a:buClr>
                <a:srgbClr val="766A62"/>
              </a:buClr>
              <a:buFont typeface="Arial" panose="020B0604020202020204" pitchFamily="34" charset="0"/>
              <a:buChar char="•"/>
            </a:pPr>
            <a:r>
              <a:rPr lang="en-US" sz="1200" dirty="0">
                <a:latin typeface="+mn-lt"/>
              </a:rPr>
              <a:t>DTC/NSCC settlement services</a:t>
            </a:r>
          </a:p>
          <a:p>
            <a:pPr marL="228600" indent="-171450" eaLnBrk="0" hangingPunct="0">
              <a:spcBef>
                <a:spcPct val="20000"/>
              </a:spcBef>
              <a:buClr>
                <a:srgbClr val="766A62"/>
              </a:buClr>
              <a:buFont typeface="Arial" panose="020B0604020202020204" pitchFamily="34" charset="0"/>
              <a:buChar char="•"/>
            </a:pPr>
            <a:r>
              <a:rPr lang="en-US" sz="1200" dirty="0">
                <a:latin typeface="+mn-lt"/>
              </a:rPr>
              <a:t>Receipt of dividends and interest for eligible assets on payable date</a:t>
            </a:r>
          </a:p>
          <a:p>
            <a:pPr marL="228600" indent="-171450" eaLnBrk="0" hangingPunct="0">
              <a:spcBef>
                <a:spcPct val="20000"/>
              </a:spcBef>
              <a:buClr>
                <a:srgbClr val="766A62"/>
              </a:buClr>
              <a:buFont typeface="Arial" panose="020B0604020202020204" pitchFamily="34" charset="0"/>
              <a:buChar char="•"/>
            </a:pPr>
            <a:r>
              <a:rPr lang="en-US" sz="1200" dirty="0">
                <a:latin typeface="+mn-lt"/>
              </a:rPr>
              <a:t>Corporate action tracking and coordination with fund managers</a:t>
            </a:r>
          </a:p>
          <a:p>
            <a:pPr marL="228600" indent="-171450" eaLnBrk="0" hangingPunct="0">
              <a:spcBef>
                <a:spcPct val="20000"/>
              </a:spcBef>
              <a:buClr>
                <a:srgbClr val="766A62"/>
              </a:buClr>
              <a:buFont typeface="Arial" panose="020B0604020202020204" pitchFamily="34" charset="0"/>
              <a:buChar char="•"/>
            </a:pPr>
            <a:r>
              <a:rPr lang="en-US" sz="1200" dirty="0">
                <a:latin typeface="+mn-lt"/>
              </a:rPr>
              <a:t>Real-time Internet access</a:t>
            </a:r>
          </a:p>
          <a:p>
            <a:pPr marL="228600" indent="-171450" eaLnBrk="0" hangingPunct="0">
              <a:spcBef>
                <a:spcPct val="20000"/>
              </a:spcBef>
              <a:buClr>
                <a:srgbClr val="766A62"/>
              </a:buClr>
              <a:buFont typeface="Arial" panose="020B0604020202020204" pitchFamily="34" charset="0"/>
              <a:buChar char="•"/>
            </a:pPr>
            <a:r>
              <a:rPr lang="en-US" sz="1200" dirty="0">
                <a:latin typeface="+mn-lt"/>
              </a:rPr>
              <a:t>Automated account holdings and transaction activity support</a:t>
            </a:r>
          </a:p>
        </p:txBody>
      </p:sp>
      <p:sp>
        <p:nvSpPr>
          <p:cNvPr id="7" name="Content Placeholder 6">
            <a:extLst>
              <a:ext uri="{FF2B5EF4-FFF2-40B4-BE49-F238E27FC236}">
                <a16:creationId xmlns:a16="http://schemas.microsoft.com/office/drawing/2014/main" id="{9804D92A-2E5A-F6FD-5ADE-3D7EC40E709F}"/>
              </a:ext>
            </a:extLst>
          </p:cNvPr>
          <p:cNvSpPr>
            <a:spLocks noGrp="1"/>
          </p:cNvSpPr>
          <p:nvPr>
            <p:ph idx="14"/>
          </p:nvPr>
        </p:nvSpPr>
        <p:spPr>
          <a:xfrm>
            <a:off x="4690605" y="1944627"/>
            <a:ext cx="3525140" cy="3999818"/>
          </a:xfrm>
        </p:spPr>
        <p:txBody>
          <a:bodyPr/>
          <a:lstStyle/>
          <a:p>
            <a:pPr marL="234950" lvl="1">
              <a:buClr>
                <a:srgbClr val="766A62"/>
              </a:buClr>
              <a:buFont typeface="Arial" panose="020B0604020202020204" pitchFamily="34" charset="0"/>
              <a:buChar char="•"/>
            </a:pPr>
            <a:r>
              <a:rPr lang="en-US" sz="1200" dirty="0">
                <a:solidFill>
                  <a:srgbClr val="766A62"/>
                </a:solidFill>
                <a:latin typeface="+mn-lt"/>
              </a:rPr>
              <a:t>Support direct file feeds providing daily account information including holdings, transactions, and market value reducing risk.</a:t>
            </a:r>
          </a:p>
          <a:p>
            <a:pPr marL="234950" lvl="1">
              <a:buClr>
                <a:srgbClr val="766A62"/>
              </a:buClr>
              <a:buFont typeface="Arial" panose="020B0604020202020204" pitchFamily="34" charset="0"/>
              <a:buChar char="•"/>
            </a:pPr>
            <a:r>
              <a:rPr lang="en-US" sz="1200" dirty="0">
                <a:solidFill>
                  <a:srgbClr val="766A62"/>
                </a:solidFill>
                <a:latin typeface="+mn-lt"/>
              </a:rPr>
              <a:t>Line of credit offering to prevent the need of selling assets to raise cash.</a:t>
            </a:r>
          </a:p>
          <a:p>
            <a:pPr marL="234950" lvl="1">
              <a:buClr>
                <a:srgbClr val="766A62"/>
              </a:buClr>
              <a:buFont typeface="Arial" panose="020B0604020202020204" pitchFamily="34" charset="0"/>
              <a:buChar char="•"/>
            </a:pPr>
            <a:r>
              <a:rPr lang="en-US" sz="1200" dirty="0">
                <a:solidFill>
                  <a:srgbClr val="766A62"/>
                </a:solidFill>
                <a:latin typeface="+mn-lt"/>
              </a:rPr>
              <a:t>HNB Custody service model assigns a dedicated manager to work with the client and all support groups. Average years of experience for managers is over 10 years</a:t>
            </a:r>
          </a:p>
          <a:p>
            <a:pPr marL="234950" lvl="1">
              <a:buClr>
                <a:srgbClr val="766A62"/>
              </a:buClr>
              <a:buFont typeface="Arial" panose="020B0604020202020204" pitchFamily="34" charset="0"/>
              <a:buChar char="•"/>
            </a:pPr>
            <a:r>
              <a:rPr lang="en-US" sz="1200" dirty="0">
                <a:solidFill>
                  <a:srgbClr val="766A62"/>
                </a:solidFill>
                <a:latin typeface="+mn-lt"/>
              </a:rPr>
              <a:t>Real-time Internet account access</a:t>
            </a:r>
          </a:p>
          <a:p>
            <a:pPr marL="234950" lvl="1">
              <a:buClr>
                <a:srgbClr val="766A62"/>
              </a:buClr>
              <a:buFont typeface="Arial" panose="020B0604020202020204" pitchFamily="34" charset="0"/>
              <a:buChar char="•"/>
            </a:pPr>
            <a:r>
              <a:rPr lang="en-US" sz="1200" dirty="0">
                <a:solidFill>
                  <a:srgbClr val="766A62"/>
                </a:solidFill>
                <a:latin typeface="+mn-lt"/>
              </a:rPr>
              <a:t>Customizable reporting</a:t>
            </a:r>
          </a:p>
        </p:txBody>
      </p:sp>
      <p:sp>
        <p:nvSpPr>
          <p:cNvPr id="8" name="Text Placeholder 7">
            <a:extLst>
              <a:ext uri="{FF2B5EF4-FFF2-40B4-BE49-F238E27FC236}">
                <a16:creationId xmlns:a16="http://schemas.microsoft.com/office/drawing/2014/main" id="{0C9F0D4D-4C4A-A345-EB5C-93ED275D1750}"/>
              </a:ext>
            </a:extLst>
          </p:cNvPr>
          <p:cNvSpPr txBox="1">
            <a:spLocks/>
          </p:cNvSpPr>
          <p:nvPr/>
        </p:nvSpPr>
        <p:spPr>
          <a:xfrm>
            <a:off x="457200" y="1009942"/>
            <a:ext cx="7758545" cy="609490"/>
          </a:xfrm>
          <a:prstGeom prst="rect">
            <a:avLst/>
          </a:prstGeom>
        </p:spPr>
        <p:txBody>
          <a:bodyPr/>
          <a:lstStyle>
            <a:lvl1pPr marL="171450" indent="-171450" algn="l" defTabSz="685800" rtl="0" eaLnBrk="1" latinLnBrk="0" hangingPunct="1">
              <a:lnSpc>
                <a:spcPct val="100000"/>
              </a:lnSpc>
              <a:spcBef>
                <a:spcPts val="600"/>
              </a:spcBef>
              <a:buClr>
                <a:srgbClr val="837A6F"/>
              </a:buClr>
              <a:buFont typeface="Arial" pitchFamily="34" charset="0"/>
              <a:buChar char="•"/>
              <a:defRPr sz="1600" kern="1200">
                <a:solidFill>
                  <a:srgbClr val="766A62"/>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400" kern="1200">
                <a:solidFill>
                  <a:srgbClr val="766A62"/>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200" kern="1200">
                <a:solidFill>
                  <a:srgbClr val="766A62"/>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1000" kern="1200">
                <a:solidFill>
                  <a:srgbClr val="766A62"/>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1000" kern="1200">
                <a:solidFill>
                  <a:srgbClr val="766A62"/>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buNone/>
            </a:pPr>
            <a:r>
              <a:rPr lang="en-US" sz="1400" dirty="0"/>
              <a:t>Huntington’s Custody program is client, colleague and service-centric while remaining efficient, technologically flexible, and offering robust reporting options. </a:t>
            </a:r>
          </a:p>
        </p:txBody>
      </p:sp>
      <p:sp>
        <p:nvSpPr>
          <p:cNvPr id="9" name="TextBox 8">
            <a:extLst>
              <a:ext uri="{FF2B5EF4-FFF2-40B4-BE49-F238E27FC236}">
                <a16:creationId xmlns:a16="http://schemas.microsoft.com/office/drawing/2014/main" id="{AEF593C2-0111-B5C2-7169-D813086A987D}"/>
              </a:ext>
            </a:extLst>
          </p:cNvPr>
          <p:cNvSpPr txBox="1"/>
          <p:nvPr/>
        </p:nvSpPr>
        <p:spPr>
          <a:xfrm>
            <a:off x="457200" y="1619432"/>
            <a:ext cx="1692543" cy="307777"/>
          </a:xfrm>
          <a:prstGeom prst="rect">
            <a:avLst/>
          </a:prstGeom>
          <a:noFill/>
        </p:spPr>
        <p:txBody>
          <a:bodyPr wrap="square" rtlCol="0">
            <a:spAutoFit/>
          </a:bodyPr>
          <a:lstStyle/>
          <a:p>
            <a:r>
              <a:rPr lang="en-US" sz="1400" b="1" dirty="0">
                <a:solidFill>
                  <a:srgbClr val="427730"/>
                </a:solidFill>
              </a:rPr>
              <a:t>SERVICES</a:t>
            </a:r>
          </a:p>
        </p:txBody>
      </p:sp>
      <p:cxnSp>
        <p:nvCxnSpPr>
          <p:cNvPr id="11" name="Straight Connector 10">
            <a:extLst>
              <a:ext uri="{FF2B5EF4-FFF2-40B4-BE49-F238E27FC236}">
                <a16:creationId xmlns:a16="http://schemas.microsoft.com/office/drawing/2014/main" id="{72C58BAB-5986-F333-C439-17C0CFC75522}"/>
              </a:ext>
            </a:extLst>
          </p:cNvPr>
          <p:cNvCxnSpPr>
            <a:cxnSpLocks/>
          </p:cNvCxnSpPr>
          <p:nvPr/>
        </p:nvCxnSpPr>
        <p:spPr>
          <a:xfrm>
            <a:off x="532125" y="1927209"/>
            <a:ext cx="3236976"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4C90A5-C754-5FE7-5B6D-C7B0002BB3AB}"/>
              </a:ext>
            </a:extLst>
          </p:cNvPr>
          <p:cNvSpPr txBox="1"/>
          <p:nvPr/>
        </p:nvSpPr>
        <p:spPr>
          <a:xfrm>
            <a:off x="4690605" y="1619432"/>
            <a:ext cx="1692543" cy="307777"/>
          </a:xfrm>
          <a:prstGeom prst="rect">
            <a:avLst/>
          </a:prstGeom>
          <a:noFill/>
        </p:spPr>
        <p:txBody>
          <a:bodyPr wrap="square" rtlCol="0">
            <a:spAutoFit/>
          </a:bodyPr>
          <a:lstStyle/>
          <a:p>
            <a:r>
              <a:rPr lang="en-US" sz="1400" b="1" dirty="0">
                <a:solidFill>
                  <a:srgbClr val="427730"/>
                </a:solidFill>
              </a:rPr>
              <a:t>BENEFITS</a:t>
            </a:r>
          </a:p>
        </p:txBody>
      </p:sp>
      <p:cxnSp>
        <p:nvCxnSpPr>
          <p:cNvPr id="13" name="Straight Connector 12">
            <a:extLst>
              <a:ext uri="{FF2B5EF4-FFF2-40B4-BE49-F238E27FC236}">
                <a16:creationId xmlns:a16="http://schemas.microsoft.com/office/drawing/2014/main" id="{558A4F54-CF94-937B-E678-F49E4C362614}"/>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A3AF833-B8F1-9D52-F345-E051DE9A4E15}"/>
              </a:ext>
            </a:extLst>
          </p:cNvPr>
          <p:cNvPicPr>
            <a:picLocks noChangeAspect="1"/>
          </p:cNvPicPr>
          <p:nvPr/>
        </p:nvPicPr>
        <p:blipFill>
          <a:blip r:embed="rId2"/>
          <a:stretch>
            <a:fillRect/>
          </a:stretch>
        </p:blipFill>
        <p:spPr>
          <a:xfrm>
            <a:off x="5414337" y="478564"/>
            <a:ext cx="1862142" cy="279321"/>
          </a:xfrm>
          <a:prstGeom prst="rect">
            <a:avLst/>
          </a:prstGeom>
        </p:spPr>
      </p:pic>
    </p:spTree>
    <p:extLst>
      <p:ext uri="{BB962C8B-B14F-4D97-AF65-F5344CB8AC3E}">
        <p14:creationId xmlns:p14="http://schemas.microsoft.com/office/powerpoint/2010/main" val="23737971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46371-EB84-D60C-B258-7353A73590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06820BB-F2C5-10B5-0C78-37B1AFA8B63C}"/>
              </a:ext>
            </a:extLst>
          </p:cNvPr>
          <p:cNvSpPr>
            <a:spLocks noGrp="1"/>
          </p:cNvSpPr>
          <p:nvPr>
            <p:ph type="ctrTitle"/>
          </p:nvPr>
        </p:nvSpPr>
        <p:spPr>
          <a:xfrm>
            <a:off x="564022" y="2321807"/>
            <a:ext cx="7152831" cy="1107193"/>
          </a:xfrm>
        </p:spPr>
        <p:txBody>
          <a:bodyPr>
            <a:normAutofit/>
          </a:bodyPr>
          <a:lstStyle/>
          <a:p>
            <a:r>
              <a:rPr lang="en-US" sz="2500" dirty="0">
                <a:solidFill>
                  <a:schemeClr val="accent1"/>
                </a:solidFill>
                <a:latin typeface="+mn-lt"/>
              </a:rPr>
              <a:t>Engaging &amp; Onboarding of Client Relationship</a:t>
            </a:r>
          </a:p>
        </p:txBody>
      </p:sp>
      <p:pic>
        <p:nvPicPr>
          <p:cNvPr id="3" name="Picture 2">
            <a:extLst>
              <a:ext uri="{FF2B5EF4-FFF2-40B4-BE49-F238E27FC236}">
                <a16:creationId xmlns:a16="http://schemas.microsoft.com/office/drawing/2014/main" id="{90755416-07E5-4E00-C786-FD991A1389D8}"/>
              </a:ext>
            </a:extLst>
          </p:cNvPr>
          <p:cNvPicPr>
            <a:picLocks noChangeAspect="1"/>
          </p:cNvPicPr>
          <p:nvPr/>
        </p:nvPicPr>
        <p:blipFill>
          <a:blip r:embed="rId2"/>
          <a:stretch>
            <a:fillRect/>
          </a:stretch>
        </p:blipFill>
        <p:spPr>
          <a:xfrm>
            <a:off x="5025373" y="605109"/>
            <a:ext cx="3810532" cy="571580"/>
          </a:xfrm>
          <a:prstGeom prst="rect">
            <a:avLst/>
          </a:prstGeom>
        </p:spPr>
      </p:pic>
    </p:spTree>
    <p:extLst>
      <p:ext uri="{BB962C8B-B14F-4D97-AF65-F5344CB8AC3E}">
        <p14:creationId xmlns:p14="http://schemas.microsoft.com/office/powerpoint/2010/main" val="20733893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9BE2-49CB-448E-B789-1FA08048536A}"/>
              </a:ext>
            </a:extLst>
          </p:cNvPr>
          <p:cNvSpPr>
            <a:spLocks noGrp="1"/>
          </p:cNvSpPr>
          <p:nvPr>
            <p:ph type="title"/>
          </p:nvPr>
        </p:nvSpPr>
        <p:spPr/>
        <p:txBody>
          <a:bodyPr/>
          <a:lstStyle/>
          <a:p>
            <a:r>
              <a:rPr lang="en-US" dirty="0"/>
              <a:t>Custodial Services</a:t>
            </a:r>
          </a:p>
        </p:txBody>
      </p:sp>
      <p:sp>
        <p:nvSpPr>
          <p:cNvPr id="17" name="Text Placeholder 2">
            <a:extLst>
              <a:ext uri="{FF2B5EF4-FFF2-40B4-BE49-F238E27FC236}">
                <a16:creationId xmlns:a16="http://schemas.microsoft.com/office/drawing/2014/main" id="{CDFC726E-95F0-E7AA-A8E4-4F592FDAF4E3}"/>
              </a:ext>
            </a:extLst>
          </p:cNvPr>
          <p:cNvSpPr txBox="1">
            <a:spLocks/>
          </p:cNvSpPr>
          <p:nvPr/>
        </p:nvSpPr>
        <p:spPr>
          <a:xfrm>
            <a:off x="309892" y="970916"/>
            <a:ext cx="3271508" cy="321960"/>
          </a:xfrm>
          <a:prstGeom prst="rect">
            <a:avLst/>
          </a:prstGeom>
        </p:spPr>
        <p:txBody>
          <a:bodyPr vert="horz" lIns="91440" tIns="45720" rIns="91440" bIns="45720" rtlCol="0" anchor="b">
            <a:noAutofit/>
          </a:bodyPr>
          <a:lstStyle>
            <a:lvl1pPr marL="0" indent="0" algn="l" defTabSz="685800" rtl="0" eaLnBrk="1" latinLnBrk="0" hangingPunct="1">
              <a:lnSpc>
                <a:spcPct val="100000"/>
              </a:lnSpc>
              <a:spcBef>
                <a:spcPts val="600"/>
              </a:spcBef>
              <a:buClr>
                <a:srgbClr val="837A6F"/>
              </a:buClr>
              <a:buFont typeface="Arial" pitchFamily="34" charset="0"/>
              <a:buNone/>
              <a:defRPr sz="1600" kern="1200">
                <a:solidFill>
                  <a:srgbClr val="837A6F"/>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000" kern="1200">
                <a:solidFill>
                  <a:srgbClr val="837A6F"/>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000" kern="1200">
                <a:solidFill>
                  <a:srgbClr val="837A6F"/>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900" kern="1200">
                <a:solidFill>
                  <a:srgbClr val="837A6F"/>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900" kern="1200">
                <a:solidFill>
                  <a:srgbClr val="837A6F"/>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en-US" sz="1200" b="1" dirty="0">
                <a:solidFill>
                  <a:srgbClr val="427730"/>
                </a:solidFill>
              </a:rPr>
              <a:t>Coordinated Account Welcome Packet</a:t>
            </a:r>
          </a:p>
        </p:txBody>
      </p:sp>
      <p:cxnSp>
        <p:nvCxnSpPr>
          <p:cNvPr id="18" name="Straight Connector 17">
            <a:extLst>
              <a:ext uri="{FF2B5EF4-FFF2-40B4-BE49-F238E27FC236}">
                <a16:creationId xmlns:a16="http://schemas.microsoft.com/office/drawing/2014/main" id="{CA3A8D33-62CB-3AAD-AC72-2B6DCB1FA847}"/>
              </a:ext>
            </a:extLst>
          </p:cNvPr>
          <p:cNvCxnSpPr>
            <a:cxnSpLocks/>
          </p:cNvCxnSpPr>
          <p:nvPr/>
        </p:nvCxnSpPr>
        <p:spPr>
          <a:xfrm>
            <a:off x="396154" y="1353263"/>
            <a:ext cx="2395728"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96EC8C-91C4-4858-9B73-3D4005B071BE}"/>
              </a:ext>
            </a:extLst>
          </p:cNvPr>
          <p:cNvSpPr txBox="1"/>
          <p:nvPr/>
        </p:nvSpPr>
        <p:spPr>
          <a:xfrm>
            <a:off x="309892" y="1533819"/>
            <a:ext cx="8156263" cy="1234953"/>
          </a:xfrm>
          <a:prstGeom prst="rect">
            <a:avLst/>
          </a:prstGeom>
          <a:noFill/>
        </p:spPr>
        <p:txBody>
          <a:bodyPr wrap="square" rtlCol="0">
            <a:spAutoFit/>
          </a:bodyPr>
          <a:lstStyle/>
          <a:p>
            <a:pPr marL="171450"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The Huntington Welcome Packet includes:</a:t>
            </a:r>
          </a:p>
          <a:p>
            <a:pPr marL="628650" lvl="1"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Custody Agreement (written for North Carolina municipal entities)</a:t>
            </a:r>
          </a:p>
          <a:p>
            <a:pPr marL="628650" lvl="1"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Cash Management Election Form</a:t>
            </a:r>
          </a:p>
          <a:p>
            <a:pPr marL="628650" lvl="1"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Portfolio Today Set-up Form</a:t>
            </a:r>
          </a:p>
          <a:p>
            <a:pPr marL="628650" lvl="1"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Authorized Signers Form</a:t>
            </a: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72BB002-3175-98C3-4445-03F59BE4A0DB}"/>
              </a:ext>
            </a:extLst>
          </p:cNvPr>
          <p:cNvPicPr>
            <a:picLocks noChangeAspect="1"/>
          </p:cNvPicPr>
          <p:nvPr/>
        </p:nvPicPr>
        <p:blipFill>
          <a:blip r:embed="rId3"/>
          <a:stretch>
            <a:fillRect/>
          </a:stretch>
        </p:blipFill>
        <p:spPr>
          <a:xfrm>
            <a:off x="166846" y="2834850"/>
            <a:ext cx="3304175" cy="3551624"/>
          </a:xfrm>
          <a:prstGeom prst="rect">
            <a:avLst/>
          </a:prstGeom>
        </p:spPr>
      </p:pic>
      <p:pic>
        <p:nvPicPr>
          <p:cNvPr id="10" name="Picture 9">
            <a:extLst>
              <a:ext uri="{FF2B5EF4-FFF2-40B4-BE49-F238E27FC236}">
                <a16:creationId xmlns:a16="http://schemas.microsoft.com/office/drawing/2014/main" id="{67FB3751-65F8-D78B-FD4F-17E153655ADB}"/>
              </a:ext>
            </a:extLst>
          </p:cNvPr>
          <p:cNvPicPr>
            <a:picLocks noChangeAspect="1"/>
          </p:cNvPicPr>
          <p:nvPr/>
        </p:nvPicPr>
        <p:blipFill>
          <a:blip r:embed="rId4"/>
          <a:stretch>
            <a:fillRect/>
          </a:stretch>
        </p:blipFill>
        <p:spPr>
          <a:xfrm>
            <a:off x="3471021" y="2766848"/>
            <a:ext cx="2623559" cy="3306941"/>
          </a:xfrm>
          <a:prstGeom prst="rect">
            <a:avLst/>
          </a:prstGeom>
        </p:spPr>
      </p:pic>
      <p:pic>
        <p:nvPicPr>
          <p:cNvPr id="12" name="Picture 11">
            <a:extLst>
              <a:ext uri="{FF2B5EF4-FFF2-40B4-BE49-F238E27FC236}">
                <a16:creationId xmlns:a16="http://schemas.microsoft.com/office/drawing/2014/main" id="{B1291967-4037-3F90-5616-0923AB1F0474}"/>
              </a:ext>
            </a:extLst>
          </p:cNvPr>
          <p:cNvPicPr>
            <a:picLocks noChangeAspect="1"/>
          </p:cNvPicPr>
          <p:nvPr/>
        </p:nvPicPr>
        <p:blipFill>
          <a:blip r:embed="rId5"/>
          <a:stretch>
            <a:fillRect/>
          </a:stretch>
        </p:blipFill>
        <p:spPr>
          <a:xfrm>
            <a:off x="6334949" y="2766848"/>
            <a:ext cx="2809051" cy="3551625"/>
          </a:xfrm>
          <a:prstGeom prst="rect">
            <a:avLst/>
          </a:prstGeom>
        </p:spPr>
      </p:pic>
      <p:pic>
        <p:nvPicPr>
          <p:cNvPr id="15" name="Picture 14">
            <a:extLst>
              <a:ext uri="{FF2B5EF4-FFF2-40B4-BE49-F238E27FC236}">
                <a16:creationId xmlns:a16="http://schemas.microsoft.com/office/drawing/2014/main" id="{BAF5E1C7-B0E4-CBF4-16B4-1BEB46960853}"/>
              </a:ext>
            </a:extLst>
          </p:cNvPr>
          <p:cNvPicPr>
            <a:picLocks noChangeAspect="1"/>
          </p:cNvPicPr>
          <p:nvPr/>
        </p:nvPicPr>
        <p:blipFill>
          <a:blip r:embed="rId6"/>
          <a:stretch>
            <a:fillRect/>
          </a:stretch>
        </p:blipFill>
        <p:spPr>
          <a:xfrm>
            <a:off x="5239018" y="471314"/>
            <a:ext cx="1982178" cy="297327"/>
          </a:xfrm>
          <a:prstGeom prst="rect">
            <a:avLst/>
          </a:prstGeom>
        </p:spPr>
      </p:pic>
    </p:spTree>
    <p:extLst>
      <p:ext uri="{BB962C8B-B14F-4D97-AF65-F5344CB8AC3E}">
        <p14:creationId xmlns:p14="http://schemas.microsoft.com/office/powerpoint/2010/main" val="10150167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9BE2-49CB-448E-B789-1FA08048536A}"/>
              </a:ext>
            </a:extLst>
          </p:cNvPr>
          <p:cNvSpPr>
            <a:spLocks noGrp="1"/>
          </p:cNvSpPr>
          <p:nvPr>
            <p:ph type="title"/>
          </p:nvPr>
        </p:nvSpPr>
        <p:spPr/>
        <p:txBody>
          <a:bodyPr/>
          <a:lstStyle/>
          <a:p>
            <a:r>
              <a:rPr lang="en-US" dirty="0"/>
              <a:t>Custodial Services</a:t>
            </a:r>
          </a:p>
        </p:txBody>
      </p:sp>
      <p:sp>
        <p:nvSpPr>
          <p:cNvPr id="17" name="Text Placeholder 2">
            <a:extLst>
              <a:ext uri="{FF2B5EF4-FFF2-40B4-BE49-F238E27FC236}">
                <a16:creationId xmlns:a16="http://schemas.microsoft.com/office/drawing/2014/main" id="{CDFC726E-95F0-E7AA-A8E4-4F592FDAF4E3}"/>
              </a:ext>
            </a:extLst>
          </p:cNvPr>
          <p:cNvSpPr txBox="1">
            <a:spLocks/>
          </p:cNvSpPr>
          <p:nvPr/>
        </p:nvSpPr>
        <p:spPr>
          <a:xfrm>
            <a:off x="309892" y="970916"/>
            <a:ext cx="3271508" cy="321960"/>
          </a:xfrm>
          <a:prstGeom prst="rect">
            <a:avLst/>
          </a:prstGeom>
        </p:spPr>
        <p:txBody>
          <a:bodyPr vert="horz" lIns="91440" tIns="45720" rIns="91440" bIns="45720" rtlCol="0" anchor="b">
            <a:noAutofit/>
          </a:bodyPr>
          <a:lstStyle>
            <a:lvl1pPr marL="0" indent="0" algn="l" defTabSz="685800" rtl="0" eaLnBrk="1" latinLnBrk="0" hangingPunct="1">
              <a:lnSpc>
                <a:spcPct val="100000"/>
              </a:lnSpc>
              <a:spcBef>
                <a:spcPts val="600"/>
              </a:spcBef>
              <a:buClr>
                <a:srgbClr val="837A6F"/>
              </a:buClr>
              <a:buFont typeface="Arial" pitchFamily="34" charset="0"/>
              <a:buNone/>
              <a:defRPr sz="1600" kern="1200">
                <a:solidFill>
                  <a:srgbClr val="837A6F"/>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000" kern="1200">
                <a:solidFill>
                  <a:srgbClr val="837A6F"/>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000" kern="1200">
                <a:solidFill>
                  <a:srgbClr val="837A6F"/>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900" kern="1200">
                <a:solidFill>
                  <a:srgbClr val="837A6F"/>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900" kern="1200">
                <a:solidFill>
                  <a:srgbClr val="837A6F"/>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en-US" sz="1200" b="1" dirty="0">
                <a:solidFill>
                  <a:srgbClr val="427730"/>
                </a:solidFill>
              </a:rPr>
              <a:t>SCOPE OF SERVICES - Transition</a:t>
            </a:r>
          </a:p>
        </p:txBody>
      </p:sp>
      <p:cxnSp>
        <p:nvCxnSpPr>
          <p:cNvPr id="18" name="Straight Connector 17">
            <a:extLst>
              <a:ext uri="{FF2B5EF4-FFF2-40B4-BE49-F238E27FC236}">
                <a16:creationId xmlns:a16="http://schemas.microsoft.com/office/drawing/2014/main" id="{CA3A8D33-62CB-3AAD-AC72-2B6DCB1FA847}"/>
              </a:ext>
            </a:extLst>
          </p:cNvPr>
          <p:cNvCxnSpPr>
            <a:cxnSpLocks/>
          </p:cNvCxnSpPr>
          <p:nvPr/>
        </p:nvCxnSpPr>
        <p:spPr>
          <a:xfrm>
            <a:off x="396154" y="1353263"/>
            <a:ext cx="2395728"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DD2154CE-486B-FAF7-C4CB-B3621E2E075A}"/>
              </a:ext>
            </a:extLst>
          </p:cNvPr>
          <p:cNvSpPr txBox="1"/>
          <p:nvPr/>
        </p:nvSpPr>
        <p:spPr>
          <a:xfrm>
            <a:off x="327660" y="1585333"/>
            <a:ext cx="6507480" cy="281231"/>
          </a:xfrm>
          <a:prstGeom prst="rect">
            <a:avLst/>
          </a:prstGeom>
          <a:noFill/>
        </p:spPr>
        <p:txBody>
          <a:bodyPr wrap="square" rtlCol="0">
            <a:spAutoFit/>
          </a:bodyPr>
          <a:lstStyle/>
          <a:p>
            <a:pPr>
              <a:lnSpc>
                <a:spcPct val="107000"/>
              </a:lnSpc>
              <a:spcAft>
                <a:spcPts val="800"/>
              </a:spcAft>
            </a:pPr>
            <a:r>
              <a:rPr lang="en-US" sz="1200" b="1" dirty="0">
                <a:solidFill>
                  <a:srgbClr val="427730"/>
                </a:solidFill>
                <a:latin typeface="Calibri" panose="020F0502020204030204" pitchFamily="34" charset="0"/>
                <a:cs typeface="Times New Roman" panose="02020603050405020304" pitchFamily="18" charset="0"/>
              </a:rPr>
              <a:t>Transition Planning and Execution</a:t>
            </a:r>
          </a:p>
        </p:txBody>
      </p:sp>
      <p:sp>
        <p:nvSpPr>
          <p:cNvPr id="9" name="TextBox 8">
            <a:extLst>
              <a:ext uri="{FF2B5EF4-FFF2-40B4-BE49-F238E27FC236}">
                <a16:creationId xmlns:a16="http://schemas.microsoft.com/office/drawing/2014/main" id="{4796EC8C-91C4-4858-9B73-3D4005B071BE}"/>
              </a:ext>
            </a:extLst>
          </p:cNvPr>
          <p:cNvSpPr txBox="1"/>
          <p:nvPr/>
        </p:nvSpPr>
        <p:spPr>
          <a:xfrm>
            <a:off x="309892" y="2067370"/>
            <a:ext cx="7986820" cy="3561744"/>
          </a:xfrm>
          <a:prstGeom prst="rect">
            <a:avLst/>
          </a:prstGeom>
          <a:noFill/>
        </p:spPr>
        <p:txBody>
          <a:bodyPr wrap="square" rtlCol="0">
            <a:spAutoFit/>
          </a:bodyPr>
          <a:lstStyle/>
          <a:p>
            <a:pPr marL="171450"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In 2024, Huntington’s Custody team onboarded more than 125 custody accounts containing more than $5B in assets.  All of those implementations required close partnerships with clients and the investment manager to ensure securities are transferred and settled properly.  </a:t>
            </a:r>
          </a:p>
          <a:p>
            <a:pPr marL="171450" indent="-171450" algn="just">
              <a:lnSpc>
                <a:spcPct val="105000"/>
              </a:lnSpc>
              <a:spcAft>
                <a:spcPts val="25"/>
              </a:spcAft>
              <a:buFont typeface="Arial" panose="020B0604020202020204" pitchFamily="34" charset="0"/>
              <a:buChar char="•"/>
            </a:pPr>
            <a:endParaRPr lang="en-US" sz="1200" dirty="0">
              <a:solidFill>
                <a:srgbClr val="000000"/>
              </a:solidFill>
              <a:latin typeface="Calibri" panose="020F0502020204030204" pitchFamily="34" charset="0"/>
              <a:cs typeface="Times New Roman" panose="02020603050405020304" pitchFamily="18" charset="0"/>
            </a:endParaRPr>
          </a:p>
          <a:p>
            <a:pPr marL="171450"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The transition process would be directly overseen by your dedicated Client Service Manager (CSM), Adam Bockhold.  Adam  would assist in establishing a transition timeline and subsequently tracking all outstanding positions throughout the transfer of assets to Huntington’s Custody. Huntington will also ensure that assets are properly reflected in the newly established custody account.  </a:t>
            </a:r>
          </a:p>
          <a:p>
            <a:pPr algn="just">
              <a:lnSpc>
                <a:spcPct val="105000"/>
              </a:lnSpc>
              <a:spcAft>
                <a:spcPts val="25"/>
              </a:spcAft>
            </a:pPr>
            <a:endParaRPr lang="en-US" sz="1200" dirty="0">
              <a:solidFill>
                <a:srgbClr val="000000"/>
              </a:solidFill>
              <a:latin typeface="Calibri" panose="020F0502020204030204" pitchFamily="34" charset="0"/>
              <a:cs typeface="Times New Roman" panose="02020603050405020304" pitchFamily="18" charset="0"/>
            </a:endParaRPr>
          </a:p>
          <a:p>
            <a:pPr marL="171450"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A key part of a successful implementation is having knowledgeable and attentive team members working together throughout the process. The Senior Relationship Manager, Client Service Manager, and Huntington’s Trust Operations team (all based here in Columbus, Ohio) will work closely with the client to ensure a smooth and efficient experience.  </a:t>
            </a:r>
          </a:p>
          <a:p>
            <a:pPr marL="171450" indent="-171450" algn="just">
              <a:lnSpc>
                <a:spcPct val="105000"/>
              </a:lnSpc>
              <a:spcAft>
                <a:spcPts val="25"/>
              </a:spcAft>
              <a:buFont typeface="Arial" panose="020B0604020202020204" pitchFamily="34" charset="0"/>
              <a:buChar char="•"/>
            </a:pPr>
            <a:endParaRPr lang="en-US" sz="1200" dirty="0">
              <a:solidFill>
                <a:srgbClr val="000000"/>
              </a:solidFill>
              <a:latin typeface="Calibri" panose="020F0502020204030204" pitchFamily="34" charset="0"/>
              <a:cs typeface="Times New Roman" panose="02020603050405020304" pitchFamily="18" charset="0"/>
            </a:endParaRPr>
          </a:p>
          <a:p>
            <a:pPr marL="171450" indent="-171450" algn="just">
              <a:lnSpc>
                <a:spcPct val="105000"/>
              </a:lnSpc>
              <a:spcAft>
                <a:spcPts val="25"/>
              </a:spcAft>
              <a:buFont typeface="Arial" panose="020B0604020202020204" pitchFamily="34" charset="0"/>
              <a:buChar char="•"/>
            </a:pPr>
            <a:r>
              <a:rPr lang="en-US" sz="1200" dirty="0">
                <a:solidFill>
                  <a:srgbClr val="000000"/>
                </a:solidFill>
                <a:latin typeface="Calibri" panose="020F0502020204030204" pitchFamily="34" charset="0"/>
                <a:cs typeface="Times New Roman" panose="02020603050405020304" pitchFamily="18" charset="0"/>
              </a:rPr>
              <a:t>A proposed transition project plan checklist is included for review.  Huntington will work the client and the client’s current custodian to determine a specific timeline; transitions traditionally take anywhere from 30-90 days depending on several factors. </a:t>
            </a:r>
          </a:p>
          <a:p>
            <a:pPr marR="0" algn="just">
              <a:lnSpc>
                <a:spcPct val="105000"/>
              </a:lnSpc>
              <a:spcBef>
                <a:spcPts val="0"/>
              </a:spcBef>
              <a:spcAft>
                <a:spcPts val="25"/>
              </a:spcAft>
            </a:pPr>
            <a:endParaRPr lang="en-US" sz="1200" dirty="0">
              <a:solidFill>
                <a:srgbClr val="000000"/>
              </a:solidFill>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8187DDC-2073-1711-648B-8BADE6DB6574}"/>
              </a:ext>
            </a:extLst>
          </p:cNvPr>
          <p:cNvSpPr txBox="1"/>
          <p:nvPr/>
        </p:nvSpPr>
        <p:spPr>
          <a:xfrm>
            <a:off x="578590" y="5370563"/>
            <a:ext cx="7986820" cy="459357"/>
          </a:xfrm>
          <a:prstGeom prst="rect">
            <a:avLst/>
          </a:prstGeom>
          <a:noFill/>
        </p:spPr>
        <p:txBody>
          <a:bodyPr wrap="square" rtlCol="0">
            <a:spAutoFit/>
          </a:bodyPr>
          <a:lstStyle/>
          <a:p>
            <a:pPr algn="just">
              <a:lnSpc>
                <a:spcPct val="105000"/>
              </a:lnSpc>
              <a:spcAft>
                <a:spcPts val="25"/>
              </a:spcAft>
            </a:pPr>
            <a:endParaRPr lang="en-US" sz="1100" dirty="0">
              <a:solidFill>
                <a:srgbClr val="000000"/>
              </a:solidFill>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AF711ED-A47C-1015-208F-89B378F2C0AB}"/>
              </a:ext>
            </a:extLst>
          </p:cNvPr>
          <p:cNvPicPr>
            <a:picLocks noChangeAspect="1"/>
          </p:cNvPicPr>
          <p:nvPr/>
        </p:nvPicPr>
        <p:blipFill>
          <a:blip r:embed="rId3"/>
          <a:stretch>
            <a:fillRect/>
          </a:stretch>
        </p:blipFill>
        <p:spPr>
          <a:xfrm>
            <a:off x="5315930" y="480991"/>
            <a:ext cx="1905266" cy="285790"/>
          </a:xfrm>
          <a:prstGeom prst="rect">
            <a:avLst/>
          </a:prstGeom>
        </p:spPr>
      </p:pic>
    </p:spTree>
    <p:extLst>
      <p:ext uri="{BB962C8B-B14F-4D97-AF65-F5344CB8AC3E}">
        <p14:creationId xmlns:p14="http://schemas.microsoft.com/office/powerpoint/2010/main" val="23630306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9D89-D6A8-C04A-C308-12E35602BAA7}"/>
              </a:ext>
            </a:extLst>
          </p:cNvPr>
          <p:cNvSpPr>
            <a:spLocks noGrp="1"/>
          </p:cNvSpPr>
          <p:nvPr>
            <p:ph type="title"/>
          </p:nvPr>
        </p:nvSpPr>
        <p:spPr/>
        <p:txBody>
          <a:bodyPr/>
          <a:lstStyle/>
          <a:p>
            <a:r>
              <a:rPr lang="en-US" dirty="0"/>
              <a:t>Custodial Services</a:t>
            </a:r>
          </a:p>
        </p:txBody>
      </p:sp>
      <p:sp>
        <p:nvSpPr>
          <p:cNvPr id="3" name="Content Placeholder 2">
            <a:extLst>
              <a:ext uri="{FF2B5EF4-FFF2-40B4-BE49-F238E27FC236}">
                <a16:creationId xmlns:a16="http://schemas.microsoft.com/office/drawing/2014/main" id="{A48EBAD8-7100-F834-F953-88A6EE0EE66F}"/>
              </a:ext>
            </a:extLst>
          </p:cNvPr>
          <p:cNvSpPr>
            <a:spLocks noGrp="1"/>
          </p:cNvSpPr>
          <p:nvPr>
            <p:ph idx="1"/>
          </p:nvPr>
        </p:nvSpPr>
        <p:spPr>
          <a:xfrm>
            <a:off x="310895" y="1019174"/>
            <a:ext cx="8512965" cy="944097"/>
          </a:xfrm>
        </p:spPr>
        <p:txBody>
          <a:bodyPr/>
          <a:lstStyle/>
          <a:p>
            <a:r>
              <a:rPr lang="en-US" sz="1200" b="1" dirty="0">
                <a:solidFill>
                  <a:srgbClr val="427730"/>
                </a:solidFill>
              </a:rPr>
              <a:t>SCOPE OF SERVICES - Transition</a:t>
            </a:r>
          </a:p>
          <a:p>
            <a:endParaRPr lang="en-US" dirty="0"/>
          </a:p>
          <a:p>
            <a:r>
              <a:rPr lang="en-US" sz="1200" b="1" dirty="0">
                <a:solidFill>
                  <a:srgbClr val="427730"/>
                </a:solidFill>
                <a:latin typeface="Calibri" panose="020F0502020204030204" pitchFamily="34" charset="0"/>
                <a:cs typeface="Times New Roman" panose="02020603050405020304" pitchFamily="18" charset="0"/>
              </a:rPr>
              <a:t>Transition Planning and Execution – Proposed Transition Checklist</a:t>
            </a:r>
          </a:p>
          <a:p>
            <a:endParaRPr lang="en-US" dirty="0"/>
          </a:p>
        </p:txBody>
      </p:sp>
      <p:sp>
        <p:nvSpPr>
          <p:cNvPr id="4" name="Content Placeholder 3">
            <a:extLst>
              <a:ext uri="{FF2B5EF4-FFF2-40B4-BE49-F238E27FC236}">
                <a16:creationId xmlns:a16="http://schemas.microsoft.com/office/drawing/2014/main" id="{F49DB557-4374-BE0A-D30F-18174CF467A7}"/>
              </a:ext>
            </a:extLst>
          </p:cNvPr>
          <p:cNvSpPr>
            <a:spLocks noGrp="1"/>
          </p:cNvSpPr>
          <p:nvPr>
            <p:ph idx="13"/>
          </p:nvPr>
        </p:nvSpPr>
        <p:spPr>
          <a:xfrm>
            <a:off x="310895" y="2297361"/>
            <a:ext cx="8512965" cy="2907672"/>
          </a:xfrm>
        </p:spPr>
        <p:txBody>
          <a:bodyPr/>
          <a:lstStyle/>
          <a:p>
            <a:pPr>
              <a:buFont typeface="Wingdings" panose="05000000000000000000" pitchFamily="2" charset="2"/>
              <a:buChar char="q"/>
            </a:pPr>
            <a:r>
              <a:rPr lang="en-US" sz="1600" dirty="0"/>
              <a:t>Review account set up paperwork/establish account at Huntington</a:t>
            </a:r>
          </a:p>
          <a:p>
            <a:pPr>
              <a:buFont typeface="Wingdings" panose="05000000000000000000" pitchFamily="2" charset="2"/>
              <a:buChar char="q"/>
            </a:pPr>
            <a:r>
              <a:rPr lang="en-US" sz="1600" dirty="0"/>
              <a:t>Schedule introduction call with the client and existing custodian to discuss formal transition timeline</a:t>
            </a:r>
          </a:p>
          <a:p>
            <a:pPr>
              <a:buFont typeface="Wingdings" panose="05000000000000000000" pitchFamily="2" charset="2"/>
              <a:buChar char="q"/>
            </a:pPr>
            <a:r>
              <a:rPr lang="en-US" sz="1600" dirty="0"/>
              <a:t>Obtain current asset listing for tracking purposes</a:t>
            </a:r>
          </a:p>
          <a:p>
            <a:pPr>
              <a:buFont typeface="Wingdings" panose="05000000000000000000" pitchFamily="2" charset="2"/>
              <a:buChar char="q"/>
            </a:pPr>
            <a:r>
              <a:rPr lang="en-US" sz="1600" dirty="0"/>
              <a:t>Schedule weekly touch base calls to monitor conversion process</a:t>
            </a:r>
          </a:p>
          <a:p>
            <a:pPr>
              <a:buFont typeface="Wingdings" panose="05000000000000000000" pitchFamily="2" charset="2"/>
              <a:buChar char="q"/>
            </a:pPr>
            <a:r>
              <a:rPr lang="en-US" sz="1600" dirty="0"/>
              <a:t>Update settlement instructions with all trading parties</a:t>
            </a:r>
          </a:p>
          <a:p>
            <a:pPr>
              <a:buFont typeface="Wingdings" panose="05000000000000000000" pitchFamily="2" charset="2"/>
              <a:buChar char="q"/>
            </a:pPr>
            <a:r>
              <a:rPr lang="en-US" sz="1600" dirty="0"/>
              <a:t>Finalize transfer of assets on go live date</a:t>
            </a:r>
          </a:p>
          <a:p>
            <a:pPr>
              <a:buFont typeface="Wingdings" panose="05000000000000000000" pitchFamily="2" charset="2"/>
              <a:buChar char="q"/>
            </a:pPr>
            <a:r>
              <a:rPr lang="en-US" sz="1600" dirty="0"/>
              <a:t>Portfolio Today walk-through for all required users (can be done in person)</a:t>
            </a:r>
          </a:p>
          <a:p>
            <a:pPr>
              <a:buFont typeface="Wingdings" panose="05000000000000000000" pitchFamily="2" charset="2"/>
              <a:buChar char="q"/>
            </a:pPr>
            <a:r>
              <a:rPr lang="en-US" sz="1600" dirty="0"/>
              <a:t>Begin operating in BAU environment</a:t>
            </a:r>
          </a:p>
          <a:p>
            <a:pPr>
              <a:buFont typeface="Wingdings" panose="05000000000000000000" pitchFamily="2" charset="2"/>
              <a:buChar char="q"/>
            </a:pPr>
            <a:endParaRPr lang="en-US" sz="1600" dirty="0"/>
          </a:p>
          <a:p>
            <a:pPr>
              <a:buFont typeface="Wingdings" panose="05000000000000000000" pitchFamily="2" charset="2"/>
              <a:buChar char="q"/>
            </a:pPr>
            <a:endParaRPr lang="en-US" sz="1600" dirty="0"/>
          </a:p>
          <a:p>
            <a:endParaRPr lang="en-US" dirty="0"/>
          </a:p>
          <a:p>
            <a:endParaRPr lang="en-US" dirty="0"/>
          </a:p>
          <a:p>
            <a:endParaRPr lang="en-US" dirty="0"/>
          </a:p>
        </p:txBody>
      </p:sp>
      <p:cxnSp>
        <p:nvCxnSpPr>
          <p:cNvPr id="6" name="Straight Connector 5">
            <a:extLst>
              <a:ext uri="{FF2B5EF4-FFF2-40B4-BE49-F238E27FC236}">
                <a16:creationId xmlns:a16="http://schemas.microsoft.com/office/drawing/2014/main" id="{1715AFC7-1593-56ED-ECA7-B7ADED078F03}"/>
              </a:ext>
            </a:extLst>
          </p:cNvPr>
          <p:cNvCxnSpPr>
            <a:cxnSpLocks/>
          </p:cNvCxnSpPr>
          <p:nvPr/>
        </p:nvCxnSpPr>
        <p:spPr>
          <a:xfrm>
            <a:off x="396154" y="1353263"/>
            <a:ext cx="2395728"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68807B4-9626-996E-3619-3DF348C02B84}"/>
              </a:ext>
            </a:extLst>
          </p:cNvPr>
          <p:cNvPicPr>
            <a:picLocks noChangeAspect="1"/>
          </p:cNvPicPr>
          <p:nvPr/>
        </p:nvPicPr>
        <p:blipFill>
          <a:blip r:embed="rId2"/>
          <a:stretch>
            <a:fillRect/>
          </a:stretch>
        </p:blipFill>
        <p:spPr>
          <a:xfrm>
            <a:off x="5281747" y="480991"/>
            <a:ext cx="1905266" cy="285790"/>
          </a:xfrm>
          <a:prstGeom prst="rect">
            <a:avLst/>
          </a:prstGeom>
        </p:spPr>
      </p:pic>
    </p:spTree>
    <p:extLst>
      <p:ext uri="{BB962C8B-B14F-4D97-AF65-F5344CB8AC3E}">
        <p14:creationId xmlns:p14="http://schemas.microsoft.com/office/powerpoint/2010/main" val="30256004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BE5B-1CF5-A6DB-618B-6970833954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70C429-1C20-CB8C-3B5D-59008DBD588A}"/>
              </a:ext>
            </a:extLst>
          </p:cNvPr>
          <p:cNvSpPr>
            <a:spLocks noGrp="1"/>
          </p:cNvSpPr>
          <p:nvPr>
            <p:ph type="ctrTitle"/>
          </p:nvPr>
        </p:nvSpPr>
        <p:spPr>
          <a:xfrm>
            <a:off x="564022" y="2321807"/>
            <a:ext cx="7152831" cy="1107193"/>
          </a:xfrm>
        </p:spPr>
        <p:txBody>
          <a:bodyPr>
            <a:normAutofit/>
          </a:bodyPr>
          <a:lstStyle/>
          <a:p>
            <a:r>
              <a:rPr lang="en-US" sz="2500" dirty="0">
                <a:solidFill>
                  <a:schemeClr val="accent1"/>
                </a:solidFill>
                <a:latin typeface="+mn-lt"/>
              </a:rPr>
              <a:t>Coordination of Daily Trade Activities</a:t>
            </a:r>
          </a:p>
        </p:txBody>
      </p:sp>
      <p:pic>
        <p:nvPicPr>
          <p:cNvPr id="3" name="Picture 2">
            <a:extLst>
              <a:ext uri="{FF2B5EF4-FFF2-40B4-BE49-F238E27FC236}">
                <a16:creationId xmlns:a16="http://schemas.microsoft.com/office/drawing/2014/main" id="{CABE143F-EBA3-6EAA-93C9-26D673520B4B}"/>
              </a:ext>
            </a:extLst>
          </p:cNvPr>
          <p:cNvPicPr>
            <a:picLocks noChangeAspect="1"/>
          </p:cNvPicPr>
          <p:nvPr/>
        </p:nvPicPr>
        <p:blipFill>
          <a:blip r:embed="rId2"/>
          <a:stretch>
            <a:fillRect/>
          </a:stretch>
        </p:blipFill>
        <p:spPr>
          <a:xfrm>
            <a:off x="5051010" y="639292"/>
            <a:ext cx="3810532" cy="571580"/>
          </a:xfrm>
          <a:prstGeom prst="rect">
            <a:avLst/>
          </a:prstGeom>
        </p:spPr>
      </p:pic>
    </p:spTree>
    <p:extLst>
      <p:ext uri="{BB962C8B-B14F-4D97-AF65-F5344CB8AC3E}">
        <p14:creationId xmlns:p14="http://schemas.microsoft.com/office/powerpoint/2010/main" val="27206080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08D3E-BEEF-E0A8-D96A-1226A7D29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A664F-E55B-EC8A-8EE1-37F2C2A484BA}"/>
              </a:ext>
            </a:extLst>
          </p:cNvPr>
          <p:cNvSpPr>
            <a:spLocks noGrp="1"/>
          </p:cNvSpPr>
          <p:nvPr>
            <p:ph type="title"/>
          </p:nvPr>
        </p:nvSpPr>
        <p:spPr/>
        <p:txBody>
          <a:bodyPr/>
          <a:lstStyle/>
          <a:p>
            <a:r>
              <a:rPr lang="en-US" dirty="0"/>
              <a:t>Communicating the Investment Process</a:t>
            </a:r>
          </a:p>
        </p:txBody>
      </p:sp>
      <p:cxnSp>
        <p:nvCxnSpPr>
          <p:cNvPr id="6" name="Straight Connector 5">
            <a:extLst>
              <a:ext uri="{FF2B5EF4-FFF2-40B4-BE49-F238E27FC236}">
                <a16:creationId xmlns:a16="http://schemas.microsoft.com/office/drawing/2014/main" id="{AC07BC72-3723-F032-F6AC-4A09A5A97FE2}"/>
              </a:ext>
            </a:extLst>
          </p:cNvPr>
          <p:cNvCxnSpPr>
            <a:cxnSpLocks/>
          </p:cNvCxnSpPr>
          <p:nvPr/>
        </p:nvCxnSpPr>
        <p:spPr>
          <a:xfrm>
            <a:off x="396154" y="1353263"/>
            <a:ext cx="2395728"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D1E6A10-1807-1AFA-B4C4-E77F7D08F630}"/>
              </a:ext>
            </a:extLst>
          </p:cNvPr>
          <p:cNvPicPr>
            <a:picLocks noChangeAspect="1"/>
          </p:cNvPicPr>
          <p:nvPr/>
        </p:nvPicPr>
        <p:blipFill>
          <a:blip r:embed="rId2"/>
          <a:stretch>
            <a:fillRect/>
          </a:stretch>
        </p:blipFill>
        <p:spPr>
          <a:xfrm>
            <a:off x="5281747" y="480991"/>
            <a:ext cx="1905266" cy="285790"/>
          </a:xfrm>
          <a:prstGeom prst="rect">
            <a:avLst/>
          </a:prstGeom>
        </p:spPr>
      </p:pic>
      <p:pic>
        <p:nvPicPr>
          <p:cNvPr id="12" name="Content Placeholder 11">
            <a:extLst>
              <a:ext uri="{FF2B5EF4-FFF2-40B4-BE49-F238E27FC236}">
                <a16:creationId xmlns:a16="http://schemas.microsoft.com/office/drawing/2014/main" id="{4B7D8BC6-495E-856C-10CE-EC9137872DA0}"/>
              </a:ext>
            </a:extLst>
          </p:cNvPr>
          <p:cNvPicPr>
            <a:picLocks noGrp="1" noChangeAspect="1"/>
          </p:cNvPicPr>
          <p:nvPr>
            <p:ph idx="13"/>
          </p:nvPr>
        </p:nvPicPr>
        <p:blipFill>
          <a:blip r:embed="rId3"/>
          <a:stretch>
            <a:fillRect/>
          </a:stretch>
        </p:blipFill>
        <p:spPr>
          <a:xfrm>
            <a:off x="166055" y="1155357"/>
            <a:ext cx="8191461" cy="5221652"/>
          </a:xfrm>
        </p:spPr>
      </p:pic>
    </p:spTree>
    <p:extLst>
      <p:ext uri="{BB962C8B-B14F-4D97-AF65-F5344CB8AC3E}">
        <p14:creationId xmlns:p14="http://schemas.microsoft.com/office/powerpoint/2010/main" val="25067083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C15EB-78D4-D00A-1473-40A8D84C3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7397F-5815-EF16-9ECA-938778CCD3A9}"/>
              </a:ext>
            </a:extLst>
          </p:cNvPr>
          <p:cNvSpPr>
            <a:spLocks noGrp="1"/>
          </p:cNvSpPr>
          <p:nvPr>
            <p:ph type="title"/>
          </p:nvPr>
        </p:nvSpPr>
        <p:spPr/>
        <p:txBody>
          <a:bodyPr/>
          <a:lstStyle/>
          <a:p>
            <a:r>
              <a:rPr lang="en-US" dirty="0"/>
              <a:t>GFOA Recommended Best Practice</a:t>
            </a:r>
          </a:p>
        </p:txBody>
      </p:sp>
      <p:cxnSp>
        <p:nvCxnSpPr>
          <p:cNvPr id="6" name="Straight Connector 5">
            <a:extLst>
              <a:ext uri="{FF2B5EF4-FFF2-40B4-BE49-F238E27FC236}">
                <a16:creationId xmlns:a16="http://schemas.microsoft.com/office/drawing/2014/main" id="{5210B25A-E525-A5FB-EDC4-79A87C50F733}"/>
              </a:ext>
            </a:extLst>
          </p:cNvPr>
          <p:cNvCxnSpPr>
            <a:cxnSpLocks/>
          </p:cNvCxnSpPr>
          <p:nvPr/>
        </p:nvCxnSpPr>
        <p:spPr>
          <a:xfrm>
            <a:off x="396154" y="1353263"/>
            <a:ext cx="2395728"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E263359-1849-E6B7-B276-6DB9C1CC74A5}"/>
              </a:ext>
            </a:extLst>
          </p:cNvPr>
          <p:cNvPicPr>
            <a:picLocks noChangeAspect="1"/>
          </p:cNvPicPr>
          <p:nvPr/>
        </p:nvPicPr>
        <p:blipFill>
          <a:blip r:embed="rId2"/>
          <a:stretch>
            <a:fillRect/>
          </a:stretch>
        </p:blipFill>
        <p:spPr>
          <a:xfrm>
            <a:off x="5281747" y="480991"/>
            <a:ext cx="1905266" cy="285790"/>
          </a:xfrm>
          <a:prstGeom prst="rect">
            <a:avLst/>
          </a:prstGeom>
        </p:spPr>
      </p:pic>
      <p:sp>
        <p:nvSpPr>
          <p:cNvPr id="4" name="Content Placeholder 3">
            <a:extLst>
              <a:ext uri="{FF2B5EF4-FFF2-40B4-BE49-F238E27FC236}">
                <a16:creationId xmlns:a16="http://schemas.microsoft.com/office/drawing/2014/main" id="{D46C7520-A2CA-042D-F8CE-05A09F409870}"/>
              </a:ext>
            </a:extLst>
          </p:cNvPr>
          <p:cNvSpPr>
            <a:spLocks noGrp="1"/>
          </p:cNvSpPr>
          <p:nvPr>
            <p:ph idx="13"/>
          </p:nvPr>
        </p:nvSpPr>
        <p:spPr/>
        <p:txBody>
          <a:bodyPr/>
          <a:lstStyle/>
          <a:p>
            <a:endParaRPr lang="en-US"/>
          </a:p>
        </p:txBody>
      </p:sp>
      <p:pic>
        <p:nvPicPr>
          <p:cNvPr id="7" name="Picture 6">
            <a:extLst>
              <a:ext uri="{FF2B5EF4-FFF2-40B4-BE49-F238E27FC236}">
                <a16:creationId xmlns:a16="http://schemas.microsoft.com/office/drawing/2014/main" id="{07CB37D7-4D46-1DFF-861D-D308372D2A70}"/>
              </a:ext>
            </a:extLst>
          </p:cNvPr>
          <p:cNvPicPr>
            <a:picLocks noChangeAspect="1"/>
          </p:cNvPicPr>
          <p:nvPr/>
        </p:nvPicPr>
        <p:blipFill>
          <a:blip r:embed="rId3"/>
          <a:stretch>
            <a:fillRect/>
          </a:stretch>
        </p:blipFill>
        <p:spPr>
          <a:xfrm>
            <a:off x="310895" y="1031271"/>
            <a:ext cx="7931558" cy="5264421"/>
          </a:xfrm>
          <a:prstGeom prst="rect">
            <a:avLst/>
          </a:prstGeom>
        </p:spPr>
      </p:pic>
    </p:spTree>
    <p:extLst>
      <p:ext uri="{BB962C8B-B14F-4D97-AF65-F5344CB8AC3E}">
        <p14:creationId xmlns:p14="http://schemas.microsoft.com/office/powerpoint/2010/main" val="17458367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71C16-0710-4C3E-AD18-B034441AD658}"/>
              </a:ext>
            </a:extLst>
          </p:cNvPr>
          <p:cNvSpPr>
            <a:spLocks noGrp="1"/>
          </p:cNvSpPr>
          <p:nvPr>
            <p:ph type="title"/>
          </p:nvPr>
        </p:nvSpPr>
        <p:spPr/>
        <p:txBody>
          <a:bodyPr/>
          <a:lstStyle/>
          <a:p>
            <a:r>
              <a:rPr lang="en-US" dirty="0"/>
              <a:t>Trade Settlement</a:t>
            </a:r>
          </a:p>
        </p:txBody>
      </p:sp>
      <p:sp>
        <p:nvSpPr>
          <p:cNvPr id="10" name="Content Placeholder 9">
            <a:extLst>
              <a:ext uri="{FF2B5EF4-FFF2-40B4-BE49-F238E27FC236}">
                <a16:creationId xmlns:a16="http://schemas.microsoft.com/office/drawing/2014/main" id="{B7EC37EF-C334-485C-9628-C21D826BD170}"/>
              </a:ext>
            </a:extLst>
          </p:cNvPr>
          <p:cNvSpPr>
            <a:spLocks noGrp="1"/>
          </p:cNvSpPr>
          <p:nvPr>
            <p:ph idx="1"/>
          </p:nvPr>
        </p:nvSpPr>
        <p:spPr>
          <a:xfrm>
            <a:off x="487194" y="843431"/>
            <a:ext cx="8173518" cy="960677"/>
          </a:xfrm>
        </p:spPr>
        <p:txBody>
          <a:bodyPr/>
          <a:lstStyle/>
          <a:p>
            <a:r>
              <a:rPr lang="en-US" dirty="0"/>
              <a:t>All executed trades are affirmed through processes that compare client trade instructions with information directly or indirectly received from the trade counterparty.</a:t>
            </a:r>
          </a:p>
        </p:txBody>
      </p:sp>
      <p:sp>
        <p:nvSpPr>
          <p:cNvPr id="4" name="Content Placeholder 3">
            <a:extLst>
              <a:ext uri="{FF2B5EF4-FFF2-40B4-BE49-F238E27FC236}">
                <a16:creationId xmlns:a16="http://schemas.microsoft.com/office/drawing/2014/main" id="{EFDBC696-35CA-4BD4-99B8-88CE6F8F2A78}"/>
              </a:ext>
            </a:extLst>
          </p:cNvPr>
          <p:cNvSpPr>
            <a:spLocks noGrp="1"/>
          </p:cNvSpPr>
          <p:nvPr>
            <p:ph idx="4294967295"/>
          </p:nvPr>
        </p:nvSpPr>
        <p:spPr>
          <a:xfrm>
            <a:off x="483288" y="1634007"/>
            <a:ext cx="7332453" cy="3979002"/>
          </a:xfrm>
        </p:spPr>
        <p:txBody>
          <a:bodyPr/>
          <a:lstStyle/>
          <a:p>
            <a:pPr marL="0" lvl="0" indent="0">
              <a:spcBef>
                <a:spcPts val="0"/>
              </a:spcBef>
              <a:buNone/>
            </a:pPr>
            <a:r>
              <a:rPr lang="en-US" b="1" dirty="0">
                <a:solidFill>
                  <a:srgbClr val="427730"/>
                </a:solidFill>
              </a:rPr>
              <a:t>HOW IT WORKS</a:t>
            </a:r>
            <a:endParaRPr lang="en-US" sz="1400" dirty="0"/>
          </a:p>
          <a:p>
            <a:pPr defTabSz="457200">
              <a:spcAft>
                <a:spcPct val="0"/>
              </a:spcAft>
              <a:buClrTx/>
              <a:defRPr/>
            </a:pPr>
            <a:r>
              <a:rPr lang="en-US" sz="1400" dirty="0"/>
              <a:t>The affirmation process can be automated or manual depending upon the client, type of asset and depository.</a:t>
            </a:r>
          </a:p>
          <a:p>
            <a:pPr defTabSz="457200">
              <a:spcAft>
                <a:spcPct val="0"/>
              </a:spcAft>
              <a:buClrTx/>
              <a:defRPr/>
            </a:pPr>
            <a:r>
              <a:rPr lang="en-US" sz="1400" dirty="0"/>
              <a:t> The affirmation process includes a comparison of trade terms, settlement date and location. </a:t>
            </a:r>
          </a:p>
          <a:p>
            <a:pPr defTabSz="457200">
              <a:spcAft>
                <a:spcPct val="0"/>
              </a:spcAft>
              <a:buClrTx/>
              <a:defRPr/>
            </a:pPr>
            <a:r>
              <a:rPr lang="en-US" sz="1400" dirty="0"/>
              <a:t>Affirmed trades are pended for settlement and update to AddVantage. </a:t>
            </a:r>
          </a:p>
          <a:p>
            <a:pPr defTabSz="457200">
              <a:spcAft>
                <a:spcPct val="0"/>
              </a:spcAft>
              <a:buClrTx/>
              <a:defRPr/>
            </a:pPr>
            <a:r>
              <a:rPr lang="en-US" sz="1400" dirty="0"/>
              <a:t>Trade orders are rejected if trade input is invalid. Edits are run after the trade is entered, creating rejects if entered incorrectly. </a:t>
            </a:r>
          </a:p>
          <a:p>
            <a:pPr defTabSz="457200">
              <a:spcAft>
                <a:spcPct val="0"/>
              </a:spcAft>
              <a:buClrTx/>
              <a:defRPr/>
            </a:pPr>
            <a:r>
              <a:rPr lang="en-US" sz="1400" dirty="0"/>
              <a:t>Failed trades, those trades not completed in the expected timeframes, are recorded on out-of-balance reports and monitored, researched and resolved in a timely basis. </a:t>
            </a:r>
          </a:p>
          <a:p>
            <a:pPr marL="0" indent="0" defTabSz="457200">
              <a:spcAft>
                <a:spcPct val="0"/>
              </a:spcAft>
              <a:buClrTx/>
              <a:buNone/>
              <a:defRPr/>
            </a:pPr>
            <a:endParaRPr lang="en-US" sz="1400" b="1" dirty="0">
              <a:solidFill>
                <a:srgbClr val="427730"/>
              </a:solidFill>
            </a:endParaRPr>
          </a:p>
          <a:p>
            <a:pPr marL="0" indent="0">
              <a:spcBef>
                <a:spcPts val="0"/>
              </a:spcBef>
              <a:spcAft>
                <a:spcPct val="0"/>
              </a:spcAft>
              <a:buNone/>
              <a:defRPr/>
            </a:pPr>
            <a:r>
              <a:rPr lang="en-US" b="1" dirty="0">
                <a:solidFill>
                  <a:srgbClr val="427730"/>
                </a:solidFill>
              </a:rPr>
              <a:t>FAILED TRADES</a:t>
            </a:r>
          </a:p>
          <a:p>
            <a:pPr defTabSz="457200">
              <a:spcAft>
                <a:spcPct val="0"/>
              </a:spcAft>
              <a:buClrTx/>
              <a:defRPr/>
            </a:pPr>
            <a:r>
              <a:rPr lang="en-US" sz="1400" dirty="0"/>
              <a:t>Failed trades are reported as part of the monthly dashboard reports that are provided to Beneficial Owners. </a:t>
            </a:r>
          </a:p>
          <a:p>
            <a:pPr defTabSz="457200">
              <a:spcAft>
                <a:spcPct val="0"/>
              </a:spcAft>
              <a:buClrTx/>
              <a:defRPr/>
            </a:pPr>
            <a:r>
              <a:rPr lang="en-US" sz="1400" dirty="0"/>
              <a:t>Each instance is reviewed by the Huntington Relationship Manager to determine if trends exists or certain Investment Managers are having an issue</a:t>
            </a:r>
          </a:p>
        </p:txBody>
      </p:sp>
      <p:pic>
        <p:nvPicPr>
          <p:cNvPr id="5" name="Picture 4">
            <a:extLst>
              <a:ext uri="{FF2B5EF4-FFF2-40B4-BE49-F238E27FC236}">
                <a16:creationId xmlns:a16="http://schemas.microsoft.com/office/drawing/2014/main" id="{50B2AD42-5FFC-A81E-0107-91329EDA2104}"/>
              </a:ext>
            </a:extLst>
          </p:cNvPr>
          <p:cNvPicPr>
            <a:picLocks noChangeAspect="1"/>
          </p:cNvPicPr>
          <p:nvPr/>
        </p:nvPicPr>
        <p:blipFill>
          <a:blip r:embed="rId3"/>
          <a:stretch>
            <a:fillRect/>
          </a:stretch>
        </p:blipFill>
        <p:spPr>
          <a:xfrm>
            <a:off x="5290293" y="480991"/>
            <a:ext cx="1905266" cy="285790"/>
          </a:xfrm>
          <a:prstGeom prst="rect">
            <a:avLst/>
          </a:prstGeom>
        </p:spPr>
      </p:pic>
    </p:spTree>
    <p:extLst>
      <p:ext uri="{BB962C8B-B14F-4D97-AF65-F5344CB8AC3E}">
        <p14:creationId xmlns:p14="http://schemas.microsoft.com/office/powerpoint/2010/main" val="33595874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Presenters</a:t>
            </a:r>
          </a:p>
        </p:txBody>
      </p:sp>
      <p:sp>
        <p:nvSpPr>
          <p:cNvPr id="22" name="Content Placeholder 3">
            <a:extLst>
              <a:ext uri="{FF2B5EF4-FFF2-40B4-BE49-F238E27FC236}">
                <a16:creationId xmlns:a16="http://schemas.microsoft.com/office/drawing/2014/main" id="{99A3C1FD-5E61-4946-8793-F4CDE0797E51}"/>
              </a:ext>
            </a:extLst>
          </p:cNvPr>
          <p:cNvSpPr txBox="1"/>
          <p:nvPr/>
        </p:nvSpPr>
        <p:spPr>
          <a:xfrm>
            <a:off x="1474150" y="2720667"/>
            <a:ext cx="4274317" cy="8156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Clr>
                <a:srgbClr val="837A6F"/>
              </a:buClr>
              <a:buFont typeface="Arial" pitchFamily="34" charset="0"/>
              <a:buNone/>
              <a:defRPr sz="1600" kern="1200">
                <a:solidFill>
                  <a:srgbClr val="837A6F"/>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000" kern="1200">
                <a:solidFill>
                  <a:srgbClr val="837A6F"/>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000" kern="1200">
                <a:solidFill>
                  <a:srgbClr val="837A6F"/>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900" kern="1200">
                <a:solidFill>
                  <a:srgbClr val="837A6F"/>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900" kern="1200">
                <a:solidFill>
                  <a:srgbClr val="837A6F"/>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kumimoji="0" lang="en-US" sz="1200" b="1" i="0" u="none" strike="noStrike" kern="1200" cap="none" spc="0" normalizeH="0" baseline="0" noProof="0" dirty="0">
                <a:ln>
                  <a:noFill/>
                </a:ln>
                <a:solidFill>
                  <a:srgbClr val="427730"/>
                </a:solidFill>
                <a:effectLst/>
                <a:uLnTx/>
                <a:uFillTx/>
                <a:latin typeface="Calibri" panose="020F0502020204030204" pitchFamily="34" charset="0"/>
                <a:cs typeface="Arial" pitchFamily="34" charset="0"/>
              </a:rPr>
              <a:t>ADAM BOCKHOLD</a:t>
            </a: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lang="en-US" sz="1200" dirty="0">
                <a:solidFill>
                  <a:srgbClr val="766A62"/>
                </a:solidFill>
              </a:rPr>
              <a:t>Asst. Vice President</a:t>
            </a: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kumimoji="0" lang="en-US" sz="1200" b="0" i="0" u="none" strike="noStrike" kern="1200" cap="none" spc="0" normalizeH="0" baseline="0" noProof="0" dirty="0">
                <a:ln>
                  <a:noFill/>
                </a:ln>
                <a:solidFill>
                  <a:srgbClr val="766A62"/>
                </a:solidFill>
                <a:effectLst/>
                <a:uLnTx/>
                <a:uFillTx/>
                <a:latin typeface="Calibri" panose="020F0502020204030204" pitchFamily="34" charset="0"/>
                <a:cs typeface="Arial" pitchFamily="34" charset="0"/>
              </a:rPr>
              <a:t>Huntington Custody Services</a:t>
            </a: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endParaRPr kumimoji="0" lang="en-US" sz="1200" b="0" i="0" u="none" strike="noStrike" kern="1200" cap="none" spc="0" normalizeH="0" baseline="0" noProof="0" dirty="0">
              <a:ln>
                <a:noFill/>
              </a:ln>
              <a:solidFill>
                <a:srgbClr val="766A62"/>
              </a:solidFill>
              <a:effectLst/>
              <a:uLnTx/>
              <a:uFillTx/>
              <a:latin typeface="Calibri" panose="020F0502020204030204" pitchFamily="34" charset="0"/>
              <a:cs typeface="Arial" pitchFamily="34" charset="0"/>
            </a:endParaRPr>
          </a:p>
        </p:txBody>
      </p:sp>
      <p:sp>
        <p:nvSpPr>
          <p:cNvPr id="13" name="Content Placeholder 3">
            <a:extLst>
              <a:ext uri="{FF2B5EF4-FFF2-40B4-BE49-F238E27FC236}">
                <a16:creationId xmlns:a16="http://schemas.microsoft.com/office/drawing/2014/main" id="{7ED53408-528F-4214-BD50-0EED86D29DBE}"/>
              </a:ext>
            </a:extLst>
          </p:cNvPr>
          <p:cNvSpPr txBox="1"/>
          <p:nvPr/>
        </p:nvSpPr>
        <p:spPr>
          <a:xfrm>
            <a:off x="1474150" y="1339087"/>
            <a:ext cx="4021357" cy="87796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Clr>
                <a:srgbClr val="837A6F"/>
              </a:buClr>
              <a:buFont typeface="Arial" pitchFamily="34" charset="0"/>
              <a:buNone/>
              <a:defRPr sz="1600" kern="1200">
                <a:solidFill>
                  <a:srgbClr val="837A6F"/>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000" kern="1200">
                <a:solidFill>
                  <a:srgbClr val="837A6F"/>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000" kern="1200">
                <a:solidFill>
                  <a:srgbClr val="837A6F"/>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900" kern="1200">
                <a:solidFill>
                  <a:srgbClr val="837A6F"/>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900" kern="1200">
                <a:solidFill>
                  <a:srgbClr val="837A6F"/>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lang="en-US" sz="1200" b="1" dirty="0">
                <a:solidFill>
                  <a:srgbClr val="427730"/>
                </a:solidFill>
              </a:rPr>
              <a:t>MAXUM TOMASZEWSKI</a:t>
            </a:r>
            <a:endParaRPr kumimoji="0" lang="en-US" sz="1200" b="1" i="0" u="none" strike="noStrike" kern="1200" cap="none" spc="0" normalizeH="0" baseline="0" noProof="0" dirty="0">
              <a:ln>
                <a:noFill/>
              </a:ln>
              <a:solidFill>
                <a:srgbClr val="427730"/>
              </a:solidFill>
              <a:effectLst/>
              <a:uLnTx/>
              <a:uFillTx/>
              <a:latin typeface="Calibri" panose="020F0502020204030204" pitchFamily="34" charset="0"/>
              <a:cs typeface="Arial" pitchFamily="34" charset="0"/>
            </a:endParaRP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kumimoji="0" lang="en-US" sz="1200" b="0" i="0" u="none" strike="noStrike" kern="1200" cap="none" spc="0" normalizeH="0" baseline="0" noProof="0" dirty="0">
                <a:ln>
                  <a:noFill/>
                </a:ln>
                <a:solidFill>
                  <a:srgbClr val="766A62"/>
                </a:solidFill>
                <a:effectLst/>
                <a:uLnTx/>
                <a:uFillTx/>
                <a:latin typeface="Calibri" panose="020F0502020204030204" pitchFamily="34" charset="0"/>
                <a:cs typeface="Arial" pitchFamily="34" charset="0"/>
              </a:rPr>
              <a:t>Senior Vice President</a:t>
            </a:r>
            <a:endParaRPr lang="en-US" sz="1200" dirty="0">
              <a:solidFill>
                <a:srgbClr val="766A62"/>
              </a:solidFill>
            </a:endParaRP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lang="en-US" sz="1200" dirty="0">
                <a:solidFill>
                  <a:srgbClr val="766A62"/>
                </a:solidFill>
              </a:rPr>
              <a:t>Huntington Corporate Trust &amp; Custody Services</a:t>
            </a:r>
            <a:endParaRPr kumimoji="0" lang="en-US" sz="1200" b="0" i="0" u="none" strike="noStrike" kern="1200" cap="none" spc="0" normalizeH="0" baseline="0" noProof="0" dirty="0">
              <a:ln>
                <a:noFill/>
              </a:ln>
              <a:solidFill>
                <a:srgbClr val="766A62"/>
              </a:solidFill>
              <a:effectLst/>
              <a:uLnTx/>
              <a:uFillTx/>
              <a:latin typeface="Calibri" panose="020F0502020204030204" pitchFamily="34" charset="0"/>
              <a:cs typeface="Arial" pitchFamily="34" charset="0"/>
            </a:endParaRPr>
          </a:p>
        </p:txBody>
      </p:sp>
      <p:sp>
        <p:nvSpPr>
          <p:cNvPr id="19" name="Content Placeholder 3">
            <a:extLst>
              <a:ext uri="{FF2B5EF4-FFF2-40B4-BE49-F238E27FC236}">
                <a16:creationId xmlns:a16="http://schemas.microsoft.com/office/drawing/2014/main" id="{E75C5006-EB9B-4A45-A8A0-2F400A37E08F}"/>
              </a:ext>
            </a:extLst>
          </p:cNvPr>
          <p:cNvSpPr txBox="1"/>
          <p:nvPr/>
        </p:nvSpPr>
        <p:spPr>
          <a:xfrm>
            <a:off x="1474150" y="4146953"/>
            <a:ext cx="4274317" cy="87796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600"/>
              </a:spcBef>
              <a:buClr>
                <a:srgbClr val="837A6F"/>
              </a:buClr>
              <a:buFont typeface="Arial" pitchFamily="34" charset="0"/>
              <a:buNone/>
              <a:defRPr sz="1600" kern="1200">
                <a:solidFill>
                  <a:srgbClr val="837A6F"/>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000" kern="1200">
                <a:solidFill>
                  <a:srgbClr val="837A6F"/>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000" kern="1200">
                <a:solidFill>
                  <a:srgbClr val="837A6F"/>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900" kern="1200">
                <a:solidFill>
                  <a:srgbClr val="837A6F"/>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900" kern="1200">
                <a:solidFill>
                  <a:srgbClr val="837A6F"/>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kumimoji="0" lang="en-US" sz="1200" b="1" i="0" u="none" strike="noStrike" kern="1200" cap="none" spc="0" normalizeH="0" baseline="0" noProof="0" dirty="0">
                <a:ln>
                  <a:noFill/>
                </a:ln>
                <a:solidFill>
                  <a:srgbClr val="427730"/>
                </a:solidFill>
                <a:effectLst/>
                <a:uLnTx/>
                <a:uFillTx/>
                <a:latin typeface="Calibri" panose="020F0502020204030204" pitchFamily="34" charset="0"/>
                <a:cs typeface="Arial" pitchFamily="34" charset="0"/>
              </a:rPr>
              <a:t>MEL HAMILTON</a:t>
            </a: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kumimoji="0" lang="en-US" sz="1200" b="0" i="0" u="none" strike="noStrike" kern="1200" cap="none" spc="0" normalizeH="0" baseline="0" noProof="0" dirty="0">
                <a:ln>
                  <a:noFill/>
                </a:ln>
                <a:solidFill>
                  <a:srgbClr val="766A62"/>
                </a:solidFill>
                <a:effectLst/>
                <a:uLnTx/>
                <a:uFillTx/>
                <a:latin typeface="Calibri" panose="020F0502020204030204" pitchFamily="34" charset="0"/>
                <a:cs typeface="Arial" pitchFamily="34" charset="0"/>
              </a:rPr>
              <a:t>Senior Vice President</a:t>
            </a:r>
          </a:p>
          <a:p>
            <a:pPr marL="0" marR="0" lvl="0" indent="0" algn="l" defTabSz="685800" rtl="0" eaLnBrk="1" fontAlgn="auto" latinLnBrk="0" hangingPunct="1">
              <a:lnSpc>
                <a:spcPct val="100000"/>
              </a:lnSpc>
              <a:spcBef>
                <a:spcPct val="0"/>
              </a:spcBef>
              <a:spcAft>
                <a:spcPct val="0"/>
              </a:spcAft>
              <a:buClr>
                <a:srgbClr val="837A6F"/>
              </a:buClr>
              <a:buSzTx/>
              <a:buFont typeface="Arial" pitchFamily="34" charset="0"/>
              <a:buNone/>
              <a:defRPr/>
            </a:pPr>
            <a:r>
              <a:rPr kumimoji="0" lang="en-US" sz="1200" b="0" i="0" u="none" strike="noStrike" kern="1200" cap="none" spc="0" normalizeH="0" baseline="0" noProof="0" dirty="0">
                <a:ln>
                  <a:noFill/>
                </a:ln>
                <a:solidFill>
                  <a:srgbClr val="766A62"/>
                </a:solidFill>
                <a:effectLst/>
                <a:uLnTx/>
                <a:uFillTx/>
                <a:latin typeface="Calibri" panose="020F0502020204030204" pitchFamily="34" charset="0"/>
                <a:cs typeface="Arial" pitchFamily="34" charset="0"/>
              </a:rPr>
              <a:t>Chandler Asset Management</a:t>
            </a:r>
          </a:p>
        </p:txBody>
      </p:sp>
      <p:pic>
        <p:nvPicPr>
          <p:cNvPr id="7" name="Picture 6" descr="A person in a suit&#10;&#10;Description automatically generated">
            <a:extLst>
              <a:ext uri="{FF2B5EF4-FFF2-40B4-BE49-F238E27FC236}">
                <a16:creationId xmlns:a16="http://schemas.microsoft.com/office/drawing/2014/main" id="{B793D047-A5EC-56DD-6953-DF06B8C7C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66747"/>
            <a:ext cx="850307" cy="850307"/>
          </a:xfrm>
          <a:prstGeom prst="rect">
            <a:avLst/>
          </a:prstGeom>
        </p:spPr>
      </p:pic>
      <p:pic>
        <p:nvPicPr>
          <p:cNvPr id="1026" name="Picture 2" descr="Mel Hamilton">
            <a:extLst>
              <a:ext uri="{FF2B5EF4-FFF2-40B4-BE49-F238E27FC236}">
                <a16:creationId xmlns:a16="http://schemas.microsoft.com/office/drawing/2014/main" id="{6380F7C8-0668-5C97-06E0-32D9B7330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84" y="3897591"/>
            <a:ext cx="911046" cy="1376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4B1EDDB-200C-88C4-79DE-D039E70306A8}"/>
              </a:ext>
            </a:extLst>
          </p:cNvPr>
          <p:cNvPicPr>
            <a:picLocks noChangeAspect="1"/>
          </p:cNvPicPr>
          <p:nvPr/>
        </p:nvPicPr>
        <p:blipFill>
          <a:blip r:embed="rId4"/>
          <a:stretch>
            <a:fillRect/>
          </a:stretch>
        </p:blipFill>
        <p:spPr>
          <a:xfrm>
            <a:off x="5247564" y="480991"/>
            <a:ext cx="1905266" cy="285790"/>
          </a:xfrm>
          <a:prstGeom prst="rect">
            <a:avLst/>
          </a:prstGeom>
        </p:spPr>
      </p:pic>
      <p:pic>
        <p:nvPicPr>
          <p:cNvPr id="6" name="Picture 5" descr="A person wearing glasses and a white shirt&#10;&#10;Description automatically generated">
            <a:extLst>
              <a:ext uri="{FF2B5EF4-FFF2-40B4-BE49-F238E27FC236}">
                <a16:creationId xmlns:a16="http://schemas.microsoft.com/office/drawing/2014/main" id="{11A3BD3F-796E-41FE-0F8C-718A497F0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625278"/>
            <a:ext cx="911046" cy="911046"/>
          </a:xfrm>
          <a:prstGeom prst="rect">
            <a:avLst/>
          </a:prstGeom>
        </p:spPr>
      </p:pic>
    </p:spTree>
    <p:extLst>
      <p:ext uri="{BB962C8B-B14F-4D97-AF65-F5344CB8AC3E}">
        <p14:creationId xmlns:p14="http://schemas.microsoft.com/office/powerpoint/2010/main" val="26360483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B772-50FD-B1B6-A7BC-E031F50524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660C9F-34E0-22E8-FAA5-C3615CCBA387}"/>
              </a:ext>
            </a:extLst>
          </p:cNvPr>
          <p:cNvSpPr>
            <a:spLocks noGrp="1"/>
          </p:cNvSpPr>
          <p:nvPr>
            <p:ph type="ctrTitle"/>
          </p:nvPr>
        </p:nvSpPr>
        <p:spPr>
          <a:xfrm>
            <a:off x="564022" y="2321807"/>
            <a:ext cx="7152831" cy="1107193"/>
          </a:xfrm>
        </p:spPr>
        <p:txBody>
          <a:bodyPr>
            <a:normAutofit/>
          </a:bodyPr>
          <a:lstStyle/>
          <a:p>
            <a:r>
              <a:rPr lang="en-US" sz="2500" dirty="0">
                <a:solidFill>
                  <a:schemeClr val="accent1"/>
                </a:solidFill>
                <a:latin typeface="+mn-lt"/>
              </a:rPr>
              <a:t>Reconciliation &amp; Reporting Tools for NC Municipalities</a:t>
            </a:r>
          </a:p>
        </p:txBody>
      </p:sp>
      <p:pic>
        <p:nvPicPr>
          <p:cNvPr id="3" name="Picture 2">
            <a:extLst>
              <a:ext uri="{FF2B5EF4-FFF2-40B4-BE49-F238E27FC236}">
                <a16:creationId xmlns:a16="http://schemas.microsoft.com/office/drawing/2014/main" id="{04113654-16C3-55A7-8442-BBD6F3DD68B1}"/>
              </a:ext>
            </a:extLst>
          </p:cNvPr>
          <p:cNvPicPr>
            <a:picLocks noChangeAspect="1"/>
          </p:cNvPicPr>
          <p:nvPr/>
        </p:nvPicPr>
        <p:blipFill>
          <a:blip r:embed="rId2"/>
          <a:stretch>
            <a:fillRect/>
          </a:stretch>
        </p:blipFill>
        <p:spPr>
          <a:xfrm>
            <a:off x="5059557" y="647838"/>
            <a:ext cx="3810532" cy="571580"/>
          </a:xfrm>
          <a:prstGeom prst="rect">
            <a:avLst/>
          </a:prstGeom>
        </p:spPr>
      </p:pic>
    </p:spTree>
    <p:extLst>
      <p:ext uri="{BB962C8B-B14F-4D97-AF65-F5344CB8AC3E}">
        <p14:creationId xmlns:p14="http://schemas.microsoft.com/office/powerpoint/2010/main" val="24500240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48805-2F5E-3E60-9A23-5273C7E68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8E28B-2E77-F92F-BF0A-2536B57533E0}"/>
              </a:ext>
            </a:extLst>
          </p:cNvPr>
          <p:cNvSpPr>
            <a:spLocks noGrp="1"/>
          </p:cNvSpPr>
          <p:nvPr>
            <p:ph type="title"/>
          </p:nvPr>
        </p:nvSpPr>
        <p:spPr>
          <a:xfrm>
            <a:off x="310897" y="228599"/>
            <a:ext cx="4813667" cy="790575"/>
          </a:xfrm>
        </p:spPr>
        <p:txBody>
          <a:bodyPr/>
          <a:lstStyle/>
          <a:p>
            <a:r>
              <a:rPr lang="en-US" dirty="0"/>
              <a:t>Clearwater Analytics: </a:t>
            </a:r>
            <a:r>
              <a:rPr lang="en-US" i="1" dirty="0"/>
              <a:t>Strategic Investment in New Technology</a:t>
            </a:r>
          </a:p>
        </p:txBody>
      </p:sp>
      <p:pic>
        <p:nvPicPr>
          <p:cNvPr id="7" name="Picture 6">
            <a:extLst>
              <a:ext uri="{FF2B5EF4-FFF2-40B4-BE49-F238E27FC236}">
                <a16:creationId xmlns:a16="http://schemas.microsoft.com/office/drawing/2014/main" id="{30AD3A18-F4D3-0A95-4933-B1BB785AACE6}"/>
              </a:ext>
            </a:extLst>
          </p:cNvPr>
          <p:cNvPicPr>
            <a:picLocks noChangeAspect="1"/>
          </p:cNvPicPr>
          <p:nvPr/>
        </p:nvPicPr>
        <p:blipFill>
          <a:blip r:embed="rId2"/>
          <a:stretch>
            <a:fillRect/>
          </a:stretch>
        </p:blipFill>
        <p:spPr>
          <a:xfrm>
            <a:off x="5124564" y="452927"/>
            <a:ext cx="2045357" cy="306803"/>
          </a:xfrm>
          <a:prstGeom prst="rect">
            <a:avLst/>
          </a:prstGeom>
        </p:spPr>
      </p:pic>
      <p:pic>
        <p:nvPicPr>
          <p:cNvPr id="4" name="Picture 3">
            <a:extLst>
              <a:ext uri="{FF2B5EF4-FFF2-40B4-BE49-F238E27FC236}">
                <a16:creationId xmlns:a16="http://schemas.microsoft.com/office/drawing/2014/main" id="{722536E6-566A-4DA0-66C0-E38F42D5537A}"/>
              </a:ext>
            </a:extLst>
          </p:cNvPr>
          <p:cNvPicPr>
            <a:picLocks noChangeAspect="1"/>
          </p:cNvPicPr>
          <p:nvPr/>
        </p:nvPicPr>
        <p:blipFill>
          <a:blip r:embed="rId3"/>
          <a:stretch>
            <a:fillRect/>
          </a:stretch>
        </p:blipFill>
        <p:spPr>
          <a:xfrm>
            <a:off x="438665" y="984058"/>
            <a:ext cx="7648832" cy="5598240"/>
          </a:xfrm>
          <a:prstGeom prst="rect">
            <a:avLst/>
          </a:prstGeom>
        </p:spPr>
      </p:pic>
    </p:spTree>
    <p:extLst>
      <p:ext uri="{BB962C8B-B14F-4D97-AF65-F5344CB8AC3E}">
        <p14:creationId xmlns:p14="http://schemas.microsoft.com/office/powerpoint/2010/main" val="21447461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EE7476AC-9A50-8064-AF5D-6EF5BD82B62E}"/>
              </a:ext>
            </a:extLst>
          </p:cNvPr>
          <p:cNvSpPr txBox="1">
            <a:spLocks/>
          </p:cNvSpPr>
          <p:nvPr/>
        </p:nvSpPr>
        <p:spPr bwMode="auto">
          <a:xfrm>
            <a:off x="294320" y="144536"/>
            <a:ext cx="6872600" cy="338554"/>
          </a:xfrm>
          <a:prstGeom prst="rect">
            <a:avLst/>
          </a:prstGeom>
          <a:noFill/>
          <a:ln w="9525">
            <a:noFill/>
            <a:miter lim="800000"/>
            <a:headEnd/>
            <a:tailEnd/>
          </a:ln>
        </p:spPr>
        <p:txBody>
          <a:bodyPr vert="horz" wrap="square" lIns="80682" tIns="40341" rIns="80682" bIns="40341" numCol="1" anchor="t" anchorCtr="0" compatLnSpc="1">
            <a:prstTxWarp prst="textNoShape">
              <a:avLst/>
            </a:prstTxWarp>
          </a:bodyPr>
          <a:lstStyle>
            <a:lvl1pPr marL="0" indent="0" algn="just" rtl="0" eaLnBrk="0" fontAlgn="base" hangingPunct="0">
              <a:spcBef>
                <a:spcPct val="0"/>
              </a:spcBef>
              <a:spcAft>
                <a:spcPts val="1595"/>
              </a:spcAft>
              <a:buClr>
                <a:schemeClr val="tx1">
                  <a:lumMod val="75000"/>
                  <a:lumOff val="25000"/>
                </a:schemeClr>
              </a:buClr>
              <a:buFont typeface="Wingdings" panose="05000000000000000000" pitchFamily="2" charset="2"/>
              <a:buNone/>
              <a:defRPr sz="2420" i="0">
                <a:solidFill>
                  <a:schemeClr val="tx1">
                    <a:lumMod val="75000"/>
                    <a:lumOff val="25000"/>
                  </a:schemeClr>
                </a:solidFill>
                <a:latin typeface="Calibri" panose="020F0502020204030204" pitchFamily="34" charset="0"/>
                <a:ea typeface="+mn-ea"/>
                <a:cs typeface="Calibri" panose="020F0502020204030204" pitchFamily="34" charset="0"/>
              </a:defRPr>
            </a:lvl1pPr>
            <a:lvl2pPr marL="817245" indent="-314325" algn="just" rtl="0" eaLnBrk="0" fontAlgn="base" hangingPunct="0">
              <a:spcBef>
                <a:spcPct val="0"/>
              </a:spcBef>
              <a:spcAft>
                <a:spcPts val="1595"/>
              </a:spcAft>
              <a:buClr>
                <a:srgbClr val="D75F37"/>
              </a:buClr>
              <a:buFont typeface="Arial" panose="020B0604020202020204" pitchFamily="34" charset="0"/>
              <a:buChar char="•"/>
              <a:defRPr sz="1760">
                <a:solidFill>
                  <a:schemeClr val="tx1">
                    <a:lumMod val="75000"/>
                    <a:lumOff val="25000"/>
                  </a:schemeClr>
                </a:solidFill>
                <a:latin typeface="Calibri" panose="020F0502020204030204" pitchFamily="34" charset="0"/>
                <a:cs typeface="Calibri" panose="020F0502020204030204" pitchFamily="34" charset="0"/>
              </a:defRPr>
            </a:lvl2pPr>
            <a:lvl3pPr marL="1257300" indent="-251460" algn="just" rtl="0" eaLnBrk="0" fontAlgn="base" hangingPunct="0">
              <a:spcBef>
                <a:spcPct val="0"/>
              </a:spcBef>
              <a:spcAft>
                <a:spcPts val="1595"/>
              </a:spcAft>
              <a:buClr>
                <a:schemeClr val="tx1">
                  <a:lumMod val="75000"/>
                  <a:lumOff val="25000"/>
                </a:schemeClr>
              </a:buClr>
              <a:buFont typeface="Calibri" panose="020F0502020204030204" pitchFamily="34" charset="0"/>
              <a:buChar char="-"/>
              <a:defRPr sz="1760">
                <a:solidFill>
                  <a:schemeClr val="tx1">
                    <a:lumMod val="75000"/>
                    <a:lumOff val="25000"/>
                  </a:schemeClr>
                </a:solidFill>
                <a:latin typeface="Calibri" panose="020F0502020204030204" pitchFamily="34" charset="0"/>
                <a:cs typeface="Calibri" panose="020F0502020204030204" pitchFamily="34" charset="0"/>
              </a:defRPr>
            </a:lvl3pPr>
            <a:lvl4pPr marL="1760220" indent="-251460" algn="just" rtl="0" eaLnBrk="0" fontAlgn="base" hangingPunct="0">
              <a:spcBef>
                <a:spcPct val="0"/>
              </a:spcBef>
              <a:spcAft>
                <a:spcPts val="1595"/>
              </a:spcAft>
              <a:buClr>
                <a:schemeClr val="tx1">
                  <a:lumMod val="75000"/>
                  <a:lumOff val="25000"/>
                </a:schemeClr>
              </a:buClr>
              <a:buFont typeface="Arial" panose="020B0604020202020204" pitchFamily="34" charset="0"/>
              <a:buChar char="•"/>
              <a:defRPr sz="1760">
                <a:solidFill>
                  <a:schemeClr val="tx1">
                    <a:lumMod val="75000"/>
                    <a:lumOff val="25000"/>
                  </a:schemeClr>
                </a:solidFill>
                <a:latin typeface="Calibri" panose="020F0502020204030204" pitchFamily="34" charset="0"/>
                <a:cs typeface="Calibri" panose="020F0502020204030204" pitchFamily="34" charset="0"/>
              </a:defRPr>
            </a:lvl4pPr>
            <a:lvl5pPr marL="2011680" indent="0" algn="just" rtl="0" eaLnBrk="0" fontAlgn="base" hangingPunct="0">
              <a:spcBef>
                <a:spcPct val="0"/>
              </a:spcBef>
              <a:spcAft>
                <a:spcPts val="1595"/>
              </a:spcAft>
              <a:buClr>
                <a:srgbClr val="325C3C"/>
              </a:buClr>
              <a:buFont typeface="Arial" charset="0"/>
              <a:buNone/>
              <a:defRPr sz="1760">
                <a:solidFill>
                  <a:schemeClr val="tx1">
                    <a:lumMod val="75000"/>
                    <a:lumOff val="25000"/>
                  </a:schemeClr>
                </a:solidFill>
                <a:latin typeface="Calibri" panose="020F0502020204030204" pitchFamily="34" charset="0"/>
                <a:cs typeface="Calibri" panose="020F0502020204030204" pitchFamily="34" charset="0"/>
              </a:defRPr>
            </a:lvl5pPr>
            <a:lvl6pPr marL="2766060" indent="-251460" algn="l" rtl="0" fontAlgn="base">
              <a:spcBef>
                <a:spcPct val="0"/>
              </a:spcBef>
              <a:spcAft>
                <a:spcPct val="75000"/>
              </a:spcAft>
              <a:buClr>
                <a:srgbClr val="BEA064"/>
              </a:buClr>
              <a:buFont typeface="Arial" charset="0"/>
              <a:buChar char="■"/>
              <a:defRPr sz="1760">
                <a:solidFill>
                  <a:schemeClr val="tx1"/>
                </a:solidFill>
                <a:latin typeface="+mn-lt"/>
              </a:defRPr>
            </a:lvl6pPr>
            <a:lvl7pPr marL="3268980" indent="-251460" algn="l" rtl="0" fontAlgn="base">
              <a:spcBef>
                <a:spcPct val="0"/>
              </a:spcBef>
              <a:spcAft>
                <a:spcPct val="75000"/>
              </a:spcAft>
              <a:buClr>
                <a:srgbClr val="BEA064"/>
              </a:buClr>
              <a:buFont typeface="Arial" charset="0"/>
              <a:buChar char="■"/>
              <a:defRPr sz="1760">
                <a:solidFill>
                  <a:schemeClr val="tx1"/>
                </a:solidFill>
                <a:latin typeface="+mn-lt"/>
              </a:defRPr>
            </a:lvl7pPr>
            <a:lvl8pPr marL="3771900" indent="-251460" algn="l" rtl="0" fontAlgn="base">
              <a:spcBef>
                <a:spcPct val="0"/>
              </a:spcBef>
              <a:spcAft>
                <a:spcPct val="75000"/>
              </a:spcAft>
              <a:buClr>
                <a:srgbClr val="BEA064"/>
              </a:buClr>
              <a:buFont typeface="Arial" charset="0"/>
              <a:buChar char="■"/>
              <a:defRPr sz="1760">
                <a:solidFill>
                  <a:schemeClr val="tx1"/>
                </a:solidFill>
                <a:latin typeface="+mn-lt"/>
              </a:defRPr>
            </a:lvl8pPr>
            <a:lvl9pPr marL="4274820" indent="-251460" algn="l" rtl="0" fontAlgn="base">
              <a:spcBef>
                <a:spcPct val="0"/>
              </a:spcBef>
              <a:spcAft>
                <a:spcPct val="75000"/>
              </a:spcAft>
              <a:buClr>
                <a:srgbClr val="BEA064"/>
              </a:buClr>
              <a:buFont typeface="Arial" charset="0"/>
              <a:buChar char="■"/>
              <a:defRPr sz="1760">
                <a:solidFill>
                  <a:schemeClr val="tx1"/>
                </a:solidFill>
                <a:latin typeface="+mn-lt"/>
              </a:defRPr>
            </a:lvl9pPr>
          </a:lstStyle>
          <a:p>
            <a:r>
              <a:rPr lang="en-US" sz="2118" kern="0" dirty="0">
                <a:solidFill>
                  <a:schemeClr val="tx1">
                    <a:lumMod val="85000"/>
                    <a:lumOff val="15000"/>
                  </a:schemeClr>
                </a:solidFill>
              </a:rPr>
              <a:t>Online Reporting Tool – </a:t>
            </a:r>
            <a:r>
              <a:rPr lang="en-US" sz="2118" dirty="0">
                <a:solidFill>
                  <a:schemeClr val="tx1">
                    <a:lumMod val="85000"/>
                    <a:lumOff val="15000"/>
                  </a:schemeClr>
                </a:solidFill>
              </a:rPr>
              <a:t>Clearwater Analytics</a:t>
            </a:r>
            <a:endParaRPr lang="en-US" sz="2118" kern="0" dirty="0">
              <a:solidFill>
                <a:schemeClr val="tx1">
                  <a:lumMod val="85000"/>
                  <a:lumOff val="15000"/>
                </a:schemeClr>
              </a:solidFill>
            </a:endParaRPr>
          </a:p>
        </p:txBody>
      </p:sp>
      <p:sp>
        <p:nvSpPr>
          <p:cNvPr id="5" name="Rectangle 7">
            <a:extLst>
              <a:ext uri="{FF2B5EF4-FFF2-40B4-BE49-F238E27FC236}">
                <a16:creationId xmlns:a16="http://schemas.microsoft.com/office/drawing/2014/main" id="{54301D76-C0E8-9241-8487-2D5D9FC6F02D}"/>
              </a:ext>
            </a:extLst>
          </p:cNvPr>
          <p:cNvSpPr txBox="1">
            <a:spLocks noChangeArrowheads="1"/>
          </p:cNvSpPr>
          <p:nvPr/>
        </p:nvSpPr>
        <p:spPr bwMode="auto">
          <a:xfrm>
            <a:off x="1103031" y="914211"/>
            <a:ext cx="7363849" cy="1176138"/>
          </a:xfrm>
          <a:prstGeom prst="rect">
            <a:avLst/>
          </a:prstGeom>
          <a:noFill/>
          <a:ln w="9525">
            <a:noFill/>
            <a:miter lim="800000"/>
            <a:headEnd/>
            <a:tailEnd/>
          </a:ln>
        </p:spPr>
        <p:txBody>
          <a:bodyPr vert="horz" wrap="square" lIns="86141" tIns="43070" rIns="86141" bIns="43070" numCol="2" anchor="t" anchorCtr="0" compatLnSpc="1">
            <a:prstTxWarp prst="textNoShape">
              <a:avLst/>
            </a:prstTxWarp>
            <a:spAutoFit/>
          </a:bodyPr>
          <a:lstStyle/>
          <a:p>
            <a:pPr marL="269217" lvl="1" indent="-269217" defTabSz="861494" eaLnBrk="0" fontAlgn="base" hangingPunct="0">
              <a:spcBef>
                <a:spcPct val="0"/>
              </a:spcBef>
              <a:spcAft>
                <a:spcPts val="1366"/>
              </a:spcAft>
              <a:buClr>
                <a:srgbClr val="000000">
                  <a:lumMod val="75000"/>
                  <a:lumOff val="25000"/>
                </a:srgbClr>
              </a:buClr>
              <a:buFont typeface="Wingdings" panose="05000000000000000000" pitchFamily="2" charset="2"/>
              <a:buChar char="§"/>
              <a:defRPr/>
            </a:pPr>
            <a:r>
              <a:rPr lang="en-US" sz="1507" b="1" i="1" dirty="0">
                <a:solidFill>
                  <a:srgbClr val="6A8E7D"/>
                </a:solidFill>
                <a:latin typeface="Calibri" panose="020F0502020204030204" pitchFamily="34" charset="0"/>
                <a:cs typeface="Calibri" panose="020F0502020204030204" pitchFamily="34" charset="0"/>
              </a:rPr>
              <a:t>24/7 Access to Your Information</a:t>
            </a:r>
          </a:p>
          <a:p>
            <a:pPr marL="269217" lvl="1" indent="-269217" defTabSz="861494" eaLnBrk="0" fontAlgn="base" hangingPunct="0">
              <a:spcBef>
                <a:spcPct val="0"/>
              </a:spcBef>
              <a:spcAft>
                <a:spcPts val="1366"/>
              </a:spcAft>
              <a:buClr>
                <a:srgbClr val="000000">
                  <a:lumMod val="75000"/>
                  <a:lumOff val="25000"/>
                </a:srgbClr>
              </a:buClr>
              <a:buFont typeface="Wingdings" panose="05000000000000000000" pitchFamily="2" charset="2"/>
              <a:buChar char="§"/>
              <a:defRPr/>
            </a:pPr>
            <a:r>
              <a:rPr lang="en-US" sz="1507" b="1" i="1" dirty="0">
                <a:solidFill>
                  <a:srgbClr val="6A8E7D"/>
                </a:solidFill>
                <a:latin typeface="Calibri" panose="020F0502020204030204" pitchFamily="34" charset="0"/>
                <a:cs typeface="Calibri" panose="020F0502020204030204" pitchFamily="34" charset="0"/>
              </a:rPr>
              <a:t>Mobile Enabled Website</a:t>
            </a:r>
          </a:p>
          <a:p>
            <a:pPr marL="269217" lvl="1" indent="-269217" defTabSz="861494" eaLnBrk="0" fontAlgn="base" hangingPunct="0">
              <a:spcBef>
                <a:spcPct val="0"/>
              </a:spcBef>
              <a:spcAft>
                <a:spcPts val="1366"/>
              </a:spcAft>
              <a:buClr>
                <a:srgbClr val="000000">
                  <a:lumMod val="75000"/>
                  <a:lumOff val="25000"/>
                </a:srgbClr>
              </a:buClr>
              <a:buFont typeface="Wingdings" panose="05000000000000000000" pitchFamily="2" charset="2"/>
              <a:buChar char="§"/>
              <a:defRPr/>
            </a:pPr>
            <a:r>
              <a:rPr lang="en-US" sz="1507" b="1" i="1" dirty="0">
                <a:solidFill>
                  <a:srgbClr val="6A8E7D"/>
                </a:solidFill>
                <a:latin typeface="Calibri" panose="020F0502020204030204" pitchFamily="34" charset="0"/>
                <a:cs typeface="Calibri" panose="020F0502020204030204" pitchFamily="34" charset="0"/>
              </a:rPr>
              <a:t>Customizable Holdings Reports</a:t>
            </a:r>
          </a:p>
          <a:p>
            <a:pPr marL="269217" indent="-269217" defTabSz="861494" eaLnBrk="0" fontAlgn="base" hangingPunct="0">
              <a:spcBef>
                <a:spcPct val="0"/>
              </a:spcBef>
              <a:spcAft>
                <a:spcPts val="1366"/>
              </a:spcAft>
              <a:buClr>
                <a:srgbClr val="000000">
                  <a:lumMod val="75000"/>
                  <a:lumOff val="25000"/>
                </a:srgbClr>
              </a:buClr>
              <a:buFont typeface="Wingdings" panose="05000000000000000000" pitchFamily="2" charset="2"/>
              <a:buChar char="§"/>
            </a:pPr>
            <a:r>
              <a:rPr lang="en-US" sz="1507" b="1" i="1" dirty="0">
                <a:solidFill>
                  <a:srgbClr val="6A8E7D"/>
                </a:solidFill>
                <a:latin typeface="Calibri" panose="020F0502020204030204" pitchFamily="34" charset="0"/>
                <a:cs typeface="Calibri" panose="020F0502020204030204" pitchFamily="34" charset="0"/>
              </a:rPr>
              <a:t>Security Details</a:t>
            </a:r>
          </a:p>
          <a:p>
            <a:pPr marL="269217" indent="-269217" defTabSz="861494" eaLnBrk="0" fontAlgn="base" hangingPunct="0">
              <a:spcBef>
                <a:spcPct val="0"/>
              </a:spcBef>
              <a:spcAft>
                <a:spcPts val="1366"/>
              </a:spcAft>
              <a:buClr>
                <a:srgbClr val="000000">
                  <a:lumMod val="75000"/>
                  <a:lumOff val="25000"/>
                </a:srgbClr>
              </a:buClr>
              <a:buFont typeface="Wingdings" panose="05000000000000000000" pitchFamily="2" charset="2"/>
              <a:buChar char="§"/>
            </a:pPr>
            <a:r>
              <a:rPr lang="en-US" sz="1507" b="1" i="1" dirty="0">
                <a:solidFill>
                  <a:srgbClr val="6A8E7D"/>
                </a:solidFill>
                <a:latin typeface="Calibri" panose="020F0502020204030204" pitchFamily="34" charset="0"/>
                <a:cs typeface="Calibri" panose="020F0502020204030204" pitchFamily="34" charset="0"/>
              </a:rPr>
              <a:t>Exporting Customized Fields</a:t>
            </a:r>
          </a:p>
          <a:p>
            <a:pPr marL="269217" indent="-269217" defTabSz="861494" eaLnBrk="0" fontAlgn="base" hangingPunct="0">
              <a:spcBef>
                <a:spcPct val="0"/>
              </a:spcBef>
              <a:spcAft>
                <a:spcPts val="1366"/>
              </a:spcAft>
              <a:buClr>
                <a:srgbClr val="000000">
                  <a:lumMod val="75000"/>
                  <a:lumOff val="25000"/>
                </a:srgbClr>
              </a:buClr>
              <a:buFont typeface="Wingdings" panose="05000000000000000000" pitchFamily="2" charset="2"/>
              <a:buChar char="§"/>
            </a:pPr>
            <a:r>
              <a:rPr lang="en-US" sz="1507" b="1" i="1" dirty="0">
                <a:solidFill>
                  <a:srgbClr val="6A8E7D"/>
                </a:solidFill>
                <a:latin typeface="Calibri" panose="020F0502020204030204" pitchFamily="34" charset="0"/>
                <a:cs typeface="Calibri" panose="020F0502020204030204" pitchFamily="34" charset="0"/>
              </a:rPr>
              <a:t>Documents</a:t>
            </a:r>
          </a:p>
        </p:txBody>
      </p:sp>
      <p:sp>
        <p:nvSpPr>
          <p:cNvPr id="7" name="Rectangle 6">
            <a:extLst>
              <a:ext uri="{FF2B5EF4-FFF2-40B4-BE49-F238E27FC236}">
                <a16:creationId xmlns:a16="http://schemas.microsoft.com/office/drawing/2014/main" id="{4F0CC3E6-3C5F-6534-D658-F5A3A648F967}"/>
              </a:ext>
            </a:extLst>
          </p:cNvPr>
          <p:cNvSpPr/>
          <p:nvPr/>
        </p:nvSpPr>
        <p:spPr>
          <a:xfrm>
            <a:off x="411124" y="5866215"/>
            <a:ext cx="8108797" cy="566309"/>
          </a:xfrm>
          <a:prstGeom prst="rect">
            <a:avLst/>
          </a:prstGeom>
        </p:spPr>
        <p:txBody>
          <a:bodyPr wrap="square">
            <a:spAutoFit/>
          </a:bodyPr>
          <a:lstStyle/>
          <a:p>
            <a:pPr algn="just" defTabSz="107686" fontAlgn="base">
              <a:spcBef>
                <a:spcPct val="0"/>
              </a:spcBef>
              <a:spcAft>
                <a:spcPct val="0"/>
              </a:spcAft>
            </a:pPr>
            <a:r>
              <a:rPr lang="en-US" sz="770" i="1" dirty="0">
                <a:solidFill>
                  <a:srgbClr val="000000">
                    <a:lumMod val="65000"/>
                    <a:lumOff val="35000"/>
                  </a:srgbClr>
                </a:solidFill>
                <a:latin typeface="Calibri" panose="020F0502020204030204" pitchFamily="34" charset="0"/>
                <a:cs typeface="Calibri" panose="020F0502020204030204" pitchFamily="34" charset="0"/>
              </a:rPr>
              <a:t>This sample report is being provided for illustrative purposes to demonstrate Chandler Asset Management's reporting capabilities. References to specific securities are examples of securities held in a portfolio and are not intended to be, and should not be interpreted as an offer, solicitation, or recommendation to purchase or sell any financial instrument, an indication that the purchase of such securities was or will be profitable, or representative of the composition or performance of the portfolio. The information contained in this sample presentation was obtained from sources we believe to be reliable, but we do not guarantee its accuracy.  </a:t>
            </a:r>
          </a:p>
        </p:txBody>
      </p:sp>
      <p:pic>
        <p:nvPicPr>
          <p:cNvPr id="16" name="Picture 15">
            <a:extLst>
              <a:ext uri="{FF2B5EF4-FFF2-40B4-BE49-F238E27FC236}">
                <a16:creationId xmlns:a16="http://schemas.microsoft.com/office/drawing/2014/main" id="{AD19EDAB-4E3F-6C4E-DE18-3EEACD7066B8}"/>
              </a:ext>
            </a:extLst>
          </p:cNvPr>
          <p:cNvPicPr>
            <a:picLocks noChangeAspect="1"/>
          </p:cNvPicPr>
          <p:nvPr/>
        </p:nvPicPr>
        <p:blipFill>
          <a:blip r:embed="rId3"/>
          <a:stretch>
            <a:fillRect/>
          </a:stretch>
        </p:blipFill>
        <p:spPr>
          <a:xfrm>
            <a:off x="890075" y="2177460"/>
            <a:ext cx="7150894" cy="346229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5479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51A4-EFAD-7739-CFDA-83ED09009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24758-0406-A081-EEEA-BE77BF4A21C3}"/>
              </a:ext>
            </a:extLst>
          </p:cNvPr>
          <p:cNvSpPr>
            <a:spLocks noGrp="1"/>
          </p:cNvSpPr>
          <p:nvPr>
            <p:ph type="title"/>
          </p:nvPr>
        </p:nvSpPr>
        <p:spPr/>
        <p:txBody>
          <a:bodyPr/>
          <a:lstStyle/>
          <a:p>
            <a:r>
              <a:rPr lang="en-US" dirty="0"/>
              <a:t>Sample Report Packages</a:t>
            </a:r>
          </a:p>
        </p:txBody>
      </p:sp>
      <p:pic>
        <p:nvPicPr>
          <p:cNvPr id="7" name="Picture 6">
            <a:extLst>
              <a:ext uri="{FF2B5EF4-FFF2-40B4-BE49-F238E27FC236}">
                <a16:creationId xmlns:a16="http://schemas.microsoft.com/office/drawing/2014/main" id="{EF3342B5-1B30-C5C7-E54E-2E6BB68096A3}"/>
              </a:ext>
            </a:extLst>
          </p:cNvPr>
          <p:cNvPicPr>
            <a:picLocks noChangeAspect="1"/>
          </p:cNvPicPr>
          <p:nvPr/>
        </p:nvPicPr>
        <p:blipFill>
          <a:blip r:embed="rId2"/>
          <a:stretch>
            <a:fillRect/>
          </a:stretch>
        </p:blipFill>
        <p:spPr>
          <a:xfrm>
            <a:off x="5124564" y="452927"/>
            <a:ext cx="2045357" cy="306803"/>
          </a:xfrm>
          <a:prstGeom prst="rect">
            <a:avLst/>
          </a:prstGeom>
        </p:spPr>
      </p:pic>
      <p:pic>
        <p:nvPicPr>
          <p:cNvPr id="6" name="Picture 5">
            <a:extLst>
              <a:ext uri="{FF2B5EF4-FFF2-40B4-BE49-F238E27FC236}">
                <a16:creationId xmlns:a16="http://schemas.microsoft.com/office/drawing/2014/main" id="{1883438C-3024-898F-2BC7-70050F01586D}"/>
              </a:ext>
            </a:extLst>
          </p:cNvPr>
          <p:cNvPicPr>
            <a:picLocks noChangeAspect="1"/>
          </p:cNvPicPr>
          <p:nvPr/>
        </p:nvPicPr>
        <p:blipFill>
          <a:blip r:embed="rId3"/>
          <a:stretch>
            <a:fillRect/>
          </a:stretch>
        </p:blipFill>
        <p:spPr>
          <a:xfrm>
            <a:off x="310897" y="885197"/>
            <a:ext cx="7878728" cy="5923376"/>
          </a:xfrm>
          <a:prstGeom prst="rect">
            <a:avLst/>
          </a:prstGeom>
        </p:spPr>
      </p:pic>
    </p:spTree>
    <p:extLst>
      <p:ext uri="{BB962C8B-B14F-4D97-AF65-F5344CB8AC3E}">
        <p14:creationId xmlns:p14="http://schemas.microsoft.com/office/powerpoint/2010/main" val="29426981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5273-A644-7C31-6530-E7EDF1B27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6EBF7-893E-1F4B-B3ED-93CDA6F1F43E}"/>
              </a:ext>
            </a:extLst>
          </p:cNvPr>
          <p:cNvSpPr>
            <a:spLocks noGrp="1"/>
          </p:cNvSpPr>
          <p:nvPr>
            <p:ph type="title"/>
          </p:nvPr>
        </p:nvSpPr>
        <p:spPr/>
        <p:txBody>
          <a:bodyPr/>
          <a:lstStyle/>
          <a:p>
            <a:r>
              <a:rPr lang="en-US" dirty="0"/>
              <a:t>Sample GASB 40 and 72 Reports</a:t>
            </a:r>
          </a:p>
        </p:txBody>
      </p:sp>
      <p:pic>
        <p:nvPicPr>
          <p:cNvPr id="7" name="Picture 6">
            <a:extLst>
              <a:ext uri="{FF2B5EF4-FFF2-40B4-BE49-F238E27FC236}">
                <a16:creationId xmlns:a16="http://schemas.microsoft.com/office/drawing/2014/main" id="{ADD752C5-9B06-7CC4-ED2A-7794BB505F33}"/>
              </a:ext>
            </a:extLst>
          </p:cNvPr>
          <p:cNvPicPr>
            <a:picLocks noChangeAspect="1"/>
          </p:cNvPicPr>
          <p:nvPr/>
        </p:nvPicPr>
        <p:blipFill>
          <a:blip r:embed="rId2"/>
          <a:stretch>
            <a:fillRect/>
          </a:stretch>
        </p:blipFill>
        <p:spPr>
          <a:xfrm>
            <a:off x="5124564" y="452927"/>
            <a:ext cx="2045357" cy="306803"/>
          </a:xfrm>
          <a:prstGeom prst="rect">
            <a:avLst/>
          </a:prstGeom>
        </p:spPr>
      </p:pic>
      <p:pic>
        <p:nvPicPr>
          <p:cNvPr id="6" name="Picture 5">
            <a:extLst>
              <a:ext uri="{FF2B5EF4-FFF2-40B4-BE49-F238E27FC236}">
                <a16:creationId xmlns:a16="http://schemas.microsoft.com/office/drawing/2014/main" id="{9CDC94A1-1542-B009-63E0-6D60B76541DC}"/>
              </a:ext>
            </a:extLst>
          </p:cNvPr>
          <p:cNvPicPr>
            <a:picLocks noChangeAspect="1"/>
          </p:cNvPicPr>
          <p:nvPr/>
        </p:nvPicPr>
        <p:blipFill>
          <a:blip r:embed="rId3"/>
          <a:stretch>
            <a:fillRect/>
          </a:stretch>
        </p:blipFill>
        <p:spPr>
          <a:xfrm>
            <a:off x="370702" y="868159"/>
            <a:ext cx="7677872" cy="5311735"/>
          </a:xfrm>
          <a:prstGeom prst="rect">
            <a:avLst/>
          </a:prstGeom>
        </p:spPr>
      </p:pic>
    </p:spTree>
    <p:extLst>
      <p:ext uri="{BB962C8B-B14F-4D97-AF65-F5344CB8AC3E}">
        <p14:creationId xmlns:p14="http://schemas.microsoft.com/office/powerpoint/2010/main" val="31466931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0721-CCD0-B7C5-78F6-E108E5B438AB}"/>
              </a:ext>
            </a:extLst>
          </p:cNvPr>
          <p:cNvSpPr>
            <a:spLocks noGrp="1"/>
          </p:cNvSpPr>
          <p:nvPr>
            <p:ph type="title"/>
          </p:nvPr>
        </p:nvSpPr>
        <p:spPr/>
        <p:txBody>
          <a:bodyPr/>
          <a:lstStyle/>
          <a:p>
            <a:r>
              <a:rPr lang="en-US" dirty="0"/>
              <a:t>Portfolio Today</a:t>
            </a:r>
          </a:p>
        </p:txBody>
      </p:sp>
      <p:sp>
        <p:nvSpPr>
          <p:cNvPr id="3" name="TextBox 2">
            <a:extLst>
              <a:ext uri="{FF2B5EF4-FFF2-40B4-BE49-F238E27FC236}">
                <a16:creationId xmlns:a16="http://schemas.microsoft.com/office/drawing/2014/main" id="{6FF07B23-40FC-AA55-A6D5-3C85BDFD37D8}"/>
              </a:ext>
            </a:extLst>
          </p:cNvPr>
          <p:cNvSpPr txBox="1"/>
          <p:nvPr/>
        </p:nvSpPr>
        <p:spPr>
          <a:xfrm>
            <a:off x="466725" y="1304925"/>
            <a:ext cx="8029575" cy="2308324"/>
          </a:xfrm>
          <a:prstGeom prst="rect">
            <a:avLst/>
          </a:prstGeom>
          <a:noFill/>
        </p:spPr>
        <p:txBody>
          <a:bodyPr wrap="square" rtlCol="0">
            <a:spAutoFit/>
          </a:bodyPr>
          <a:lstStyle/>
          <a:p>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Currently, Huntington offers Portfolio Today as its online service, which allows clients to interact with their accounts real-time, 24 hours a day, 7 days a week, from any location. It provides transactions, holdings (par value and market value) and balances for the current day or any prior date within a rolling 12-month period. There are hundreds of reporting format options available, and the website does allow reports to be downloaded in various formats.  Portfolio Today is available via huntington.com and employs a dual authentication log-in requirement for added security.</a:t>
            </a:r>
          </a:p>
          <a:p>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000000"/>
                </a:solidFill>
                <a:latin typeface="Calibri" panose="020F0502020204030204" pitchFamily="34" charset="0"/>
                <a:cs typeface="Calibri" panose="020F0502020204030204" pitchFamily="34" charset="0"/>
              </a:rPr>
              <a:t>All information is available in both trade and settlement date format.  Statements are also available on a rolling 12-month period (statement sample provided on following slide)</a:t>
            </a:r>
          </a:p>
          <a:p>
            <a:endParaRPr lang="en-US" dirty="0"/>
          </a:p>
        </p:txBody>
      </p:sp>
      <p:pic>
        <p:nvPicPr>
          <p:cNvPr id="5" name="Picture 4">
            <a:extLst>
              <a:ext uri="{FF2B5EF4-FFF2-40B4-BE49-F238E27FC236}">
                <a16:creationId xmlns:a16="http://schemas.microsoft.com/office/drawing/2014/main" id="{C9CF6218-761D-60D4-8AEA-71E16461A673}"/>
              </a:ext>
            </a:extLst>
          </p:cNvPr>
          <p:cNvPicPr>
            <a:picLocks noChangeAspect="1"/>
          </p:cNvPicPr>
          <p:nvPr/>
        </p:nvPicPr>
        <p:blipFill>
          <a:blip r:embed="rId2"/>
          <a:stretch>
            <a:fillRect/>
          </a:stretch>
        </p:blipFill>
        <p:spPr>
          <a:xfrm>
            <a:off x="693941" y="3969775"/>
            <a:ext cx="7462453" cy="1152640"/>
          </a:xfrm>
          <a:prstGeom prst="rect">
            <a:avLst/>
          </a:prstGeom>
        </p:spPr>
      </p:pic>
      <p:pic>
        <p:nvPicPr>
          <p:cNvPr id="7" name="Picture 6">
            <a:extLst>
              <a:ext uri="{FF2B5EF4-FFF2-40B4-BE49-F238E27FC236}">
                <a16:creationId xmlns:a16="http://schemas.microsoft.com/office/drawing/2014/main" id="{39AD341B-EC89-F590-FEB8-31C530B9EAB4}"/>
              </a:ext>
            </a:extLst>
          </p:cNvPr>
          <p:cNvPicPr>
            <a:picLocks noChangeAspect="1"/>
          </p:cNvPicPr>
          <p:nvPr/>
        </p:nvPicPr>
        <p:blipFill>
          <a:blip r:embed="rId3"/>
          <a:stretch>
            <a:fillRect/>
          </a:stretch>
        </p:blipFill>
        <p:spPr>
          <a:xfrm>
            <a:off x="5124564" y="452927"/>
            <a:ext cx="2045357" cy="306803"/>
          </a:xfrm>
          <a:prstGeom prst="rect">
            <a:avLst/>
          </a:prstGeom>
        </p:spPr>
      </p:pic>
    </p:spTree>
    <p:extLst>
      <p:ext uri="{BB962C8B-B14F-4D97-AF65-F5344CB8AC3E}">
        <p14:creationId xmlns:p14="http://schemas.microsoft.com/office/powerpoint/2010/main" val="29823150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24DB-E365-C875-9F4B-1A1B9D084603}"/>
              </a:ext>
            </a:extLst>
          </p:cNvPr>
          <p:cNvSpPr>
            <a:spLocks noGrp="1"/>
          </p:cNvSpPr>
          <p:nvPr>
            <p:ph type="title"/>
          </p:nvPr>
        </p:nvSpPr>
        <p:spPr>
          <a:xfrm>
            <a:off x="310897" y="228599"/>
            <a:ext cx="8319322" cy="1200706"/>
          </a:xfrm>
        </p:spPr>
        <p:txBody>
          <a:bodyPr/>
          <a:lstStyle/>
          <a:p>
            <a:r>
              <a:rPr lang="en-US" dirty="0"/>
              <a:t>Portfolio Today </a:t>
            </a:r>
            <a:br>
              <a:rPr lang="en-US" dirty="0"/>
            </a:br>
            <a:r>
              <a:rPr lang="en-US" sz="1800" dirty="0"/>
              <a:t>Statement Sample</a:t>
            </a:r>
            <a:endParaRPr lang="en-US" dirty="0"/>
          </a:p>
        </p:txBody>
      </p:sp>
      <p:pic>
        <p:nvPicPr>
          <p:cNvPr id="3" name="Picture 2">
            <a:extLst>
              <a:ext uri="{FF2B5EF4-FFF2-40B4-BE49-F238E27FC236}">
                <a16:creationId xmlns:a16="http://schemas.microsoft.com/office/drawing/2014/main" id="{C47EFC11-0023-0984-6479-81F697242483}"/>
              </a:ext>
            </a:extLst>
          </p:cNvPr>
          <p:cNvPicPr>
            <a:picLocks noChangeAspect="1"/>
          </p:cNvPicPr>
          <p:nvPr/>
        </p:nvPicPr>
        <p:blipFill>
          <a:blip r:embed="rId2"/>
          <a:stretch>
            <a:fillRect/>
          </a:stretch>
        </p:blipFill>
        <p:spPr>
          <a:xfrm>
            <a:off x="1012055" y="1331651"/>
            <a:ext cx="6116714" cy="4732892"/>
          </a:xfrm>
          <a:prstGeom prst="rect">
            <a:avLst/>
          </a:prstGeom>
        </p:spPr>
      </p:pic>
      <p:pic>
        <p:nvPicPr>
          <p:cNvPr id="6" name="Picture 5">
            <a:extLst>
              <a:ext uri="{FF2B5EF4-FFF2-40B4-BE49-F238E27FC236}">
                <a16:creationId xmlns:a16="http://schemas.microsoft.com/office/drawing/2014/main" id="{B067DE91-7380-0B16-560F-0E502D7722EA}"/>
              </a:ext>
            </a:extLst>
          </p:cNvPr>
          <p:cNvPicPr>
            <a:picLocks noChangeAspect="1"/>
          </p:cNvPicPr>
          <p:nvPr/>
        </p:nvPicPr>
        <p:blipFill>
          <a:blip r:embed="rId3"/>
          <a:stretch>
            <a:fillRect/>
          </a:stretch>
        </p:blipFill>
        <p:spPr>
          <a:xfrm>
            <a:off x="5062221" y="451664"/>
            <a:ext cx="2167521" cy="325129"/>
          </a:xfrm>
          <a:prstGeom prst="rect">
            <a:avLst/>
          </a:prstGeom>
        </p:spPr>
      </p:pic>
    </p:spTree>
    <p:extLst>
      <p:ext uri="{BB962C8B-B14F-4D97-AF65-F5344CB8AC3E}">
        <p14:creationId xmlns:p14="http://schemas.microsoft.com/office/powerpoint/2010/main" val="23012130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0B4F9B26-E9A8-4FD0-B05B-5D5638BCEE19}"/>
              </a:ext>
            </a:extLst>
          </p:cNvPr>
          <p:cNvSpPr txBox="1">
            <a:spLocks/>
          </p:cNvSpPr>
          <p:nvPr/>
        </p:nvSpPr>
        <p:spPr>
          <a:xfrm>
            <a:off x="457200" y="801279"/>
            <a:ext cx="3966755" cy="5531156"/>
          </a:xfrm>
          <a:prstGeom prst="rect">
            <a:avLst/>
          </a:prstGeom>
        </p:spPr>
        <p:txBody>
          <a:bodyPr vert="horz" lIns="91440" tIns="45720" rIns="91440" bIns="45720" rtlCol="0" anchor="b">
            <a:noAutofit/>
          </a:bodyPr>
          <a:lstStyle>
            <a:lvl1pPr marL="0" indent="0" algn="l" defTabSz="685800" rtl="0" eaLnBrk="1" latinLnBrk="0" hangingPunct="1">
              <a:lnSpc>
                <a:spcPct val="100000"/>
              </a:lnSpc>
              <a:spcBef>
                <a:spcPts val="600"/>
              </a:spcBef>
              <a:buClr>
                <a:srgbClr val="837A6F"/>
              </a:buClr>
              <a:buFont typeface="Arial" pitchFamily="34" charset="0"/>
              <a:buNone/>
              <a:defRPr sz="1600" kern="1200">
                <a:solidFill>
                  <a:srgbClr val="837A6F"/>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000" kern="1200">
                <a:solidFill>
                  <a:srgbClr val="837A6F"/>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000" kern="1200">
                <a:solidFill>
                  <a:srgbClr val="837A6F"/>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900" kern="1200">
                <a:solidFill>
                  <a:srgbClr val="837A6F"/>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900" kern="1200">
                <a:solidFill>
                  <a:srgbClr val="837A6F"/>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a:spcBef>
                <a:spcPts val="0"/>
              </a:spcBef>
            </a:pPr>
            <a:r>
              <a:rPr lang="en-US" sz="900" dirty="0">
                <a:solidFill>
                  <a:srgbClr val="766A62"/>
                </a:solidFill>
              </a:rPr>
              <a:t>The Huntington National Bank, Member FDIC, is a wholly owned subsidiary of Huntington Bancshares, Incorporated.</a:t>
            </a:r>
          </a:p>
          <a:p>
            <a:pPr>
              <a:spcBef>
                <a:spcPts val="0"/>
              </a:spcBef>
            </a:pPr>
            <a:endParaRPr lang="en-US" sz="900" dirty="0">
              <a:solidFill>
                <a:srgbClr val="766A62"/>
              </a:solidFill>
            </a:endParaRPr>
          </a:p>
          <a:p>
            <a:pPr>
              <a:spcBef>
                <a:spcPts val="0"/>
              </a:spcBef>
            </a:pPr>
            <a:r>
              <a:rPr lang="en-US" sz="900" dirty="0">
                <a:solidFill>
                  <a:srgbClr val="766A62"/>
                </a:solidFill>
              </a:rPr>
              <a:t>          </a:t>
            </a:r>
            <a:r>
              <a:rPr lang="en-US" altLang="en-US" sz="900" dirty="0">
                <a:solidFill>
                  <a:srgbClr val="766A62"/>
                </a:solidFill>
              </a:rPr>
              <a:t>The Huntington National Bank is an Equal Housing Lender and Member FDIC. The     ®, Huntington® and      Huntington. Welcome® are federally registered    service marks of Huntington Bancshares Incorporated.  </a:t>
            </a:r>
          </a:p>
          <a:p>
            <a:pPr>
              <a:spcBef>
                <a:spcPts val="0"/>
              </a:spcBef>
            </a:pPr>
            <a:r>
              <a:rPr lang="en-US" altLang="en-US" sz="900" dirty="0">
                <a:solidFill>
                  <a:srgbClr val="766A62"/>
                </a:solidFill>
              </a:rPr>
              <a:t>©2020 Huntington Bancshares Incorporated.</a:t>
            </a:r>
          </a:p>
          <a:p>
            <a:pPr>
              <a:spcBef>
                <a:spcPts val="0"/>
              </a:spcBef>
            </a:pPr>
            <a:endParaRPr lang="en-US" sz="900" dirty="0">
              <a:solidFill>
                <a:srgbClr val="766A62"/>
              </a:solidFill>
            </a:endParaRPr>
          </a:p>
          <a:p>
            <a:pPr>
              <a:spcBef>
                <a:spcPts val="0"/>
              </a:spcBef>
            </a:pPr>
            <a:r>
              <a:rPr lang="en-US" sz="900" dirty="0">
                <a:solidFill>
                  <a:srgbClr val="766A62"/>
                </a:solidFill>
              </a:rPr>
              <a:t>*A “transaction” is any combination of checks paid, deposit tickets, deposited checks and ACH received credits and debits. </a:t>
            </a:r>
          </a:p>
          <a:p>
            <a:pPr>
              <a:spcBef>
                <a:spcPts val="0"/>
              </a:spcBef>
            </a:pPr>
            <a:r>
              <a:rPr lang="en-US" sz="900" dirty="0">
                <a:solidFill>
                  <a:srgbClr val="766A62"/>
                </a:solidFill>
              </a:rPr>
              <a:t>Consult your tax professional for further information.</a:t>
            </a:r>
          </a:p>
          <a:p>
            <a:pPr>
              <a:spcBef>
                <a:spcPts val="0"/>
              </a:spcBef>
            </a:pPr>
            <a:endParaRPr lang="en-US" sz="900" dirty="0">
              <a:solidFill>
                <a:srgbClr val="766A62"/>
              </a:solidFill>
            </a:endParaRPr>
          </a:p>
          <a:p>
            <a:pPr>
              <a:spcBef>
                <a:spcPts val="0"/>
              </a:spcBef>
            </a:pPr>
            <a:r>
              <a:rPr lang="en-US" sz="900" dirty="0">
                <a:solidFill>
                  <a:srgbClr val="766A62"/>
                </a:solidFill>
              </a:rPr>
              <a:t>Loans subject to credit application and approval.</a:t>
            </a:r>
          </a:p>
          <a:p>
            <a:pPr>
              <a:spcBef>
                <a:spcPts val="0"/>
              </a:spcBef>
            </a:pPr>
            <a:endParaRPr lang="en-US" sz="900" dirty="0">
              <a:solidFill>
                <a:srgbClr val="766A62"/>
              </a:solidFill>
            </a:endParaRPr>
          </a:p>
          <a:p>
            <a:pPr>
              <a:spcBef>
                <a:spcPts val="0"/>
              </a:spcBef>
            </a:pPr>
            <a:r>
              <a:rPr lang="en-US" sz="900" dirty="0">
                <a:solidFill>
                  <a:srgbClr val="766A62"/>
                </a:solidFill>
              </a:rPr>
              <a:t>¹ Investment products and services are offered by The Huntington Investment Company, a registered broker dealer, member FINRA and SIPC, and a registered investment adviser with the U.S. Securities and Exchange Commission (SEC). The Huntington Investment Company is a wholly owned subsidiary of Huntington Bancshares Incorporated. </a:t>
            </a:r>
          </a:p>
          <a:p>
            <a:pPr>
              <a:spcBef>
                <a:spcPts val="0"/>
              </a:spcBef>
            </a:pPr>
            <a:endParaRPr lang="en-US" sz="900" dirty="0">
              <a:solidFill>
                <a:srgbClr val="766A62"/>
              </a:solidFill>
            </a:endParaRPr>
          </a:p>
          <a:p>
            <a:pPr>
              <a:spcBef>
                <a:spcPts val="0"/>
              </a:spcBef>
            </a:pPr>
            <a:r>
              <a:rPr lang="en-US" sz="900" b="1" dirty="0">
                <a:solidFill>
                  <a:srgbClr val="766A62"/>
                </a:solidFill>
              </a:rPr>
              <a:t>Huntington Capital Markets</a:t>
            </a:r>
            <a:r>
              <a:rPr lang="en-US" sz="900" dirty="0">
                <a:solidFill>
                  <a:srgbClr val="766A62"/>
                </a:solidFill>
              </a:rPr>
              <a:t>® is a federally registered service mark under which the corporate and investment banking products and services of Huntington Bancshares Incorporated and its subsidiaries, The Huntington Investment Company and The Huntington National Bank, are marketed. Securities products and services are offered by licensed securities representatives of The Huntington Investment Company, registered broker-dealer, member FINRA and SIPC, and registered investment adviser with the U.S. Securities and Exchange Commission (SEC). Banking products and services are offered by The Huntington National Bank, Member FDIC. </a:t>
            </a:r>
          </a:p>
        </p:txBody>
      </p:sp>
      <p:sp>
        <p:nvSpPr>
          <p:cNvPr id="2" name="Content Placeholder 1"/>
          <p:cNvSpPr>
            <a:spLocks noGrp="1"/>
          </p:cNvSpPr>
          <p:nvPr>
            <p:ph idx="1"/>
          </p:nvPr>
        </p:nvSpPr>
        <p:spPr>
          <a:xfrm>
            <a:off x="4720046" y="582875"/>
            <a:ext cx="4078897" cy="5749560"/>
          </a:xfrm>
        </p:spPr>
        <p:txBody>
          <a:bodyPr/>
          <a:lstStyle/>
          <a:p>
            <a:pPr>
              <a:spcBef>
                <a:spcPts val="0"/>
              </a:spcBef>
            </a:pPr>
            <a:endParaRPr lang="en-US" sz="900" dirty="0"/>
          </a:p>
          <a:p>
            <a:pPr>
              <a:spcBef>
                <a:spcPts val="0"/>
              </a:spcBef>
            </a:pPr>
            <a:r>
              <a:rPr lang="en-US" sz="900" b="1" dirty="0"/>
              <a:t>Huntington Insurance, Inc.:</a:t>
            </a:r>
          </a:p>
          <a:p>
            <a:pPr>
              <a:spcBef>
                <a:spcPts val="0"/>
              </a:spcBef>
            </a:pPr>
            <a:r>
              <a:rPr lang="en-US" sz="900" dirty="0"/>
              <a:t>Insurance products are offered by Huntington Insurance, Inc., a wholly owned subsidiary of Huntington Bancshares Incorporated and underwritten by third party insurance carriers not affiliated with Huntington Insurance, Inc. Title Insurance products are offered by HBI Title Services, Inc., a subsidiary of Huntington   Bancshares Incorporated.</a:t>
            </a:r>
          </a:p>
          <a:p>
            <a:pPr>
              <a:spcBef>
                <a:spcPts val="0"/>
              </a:spcBef>
            </a:pPr>
            <a:endParaRPr lang="en-US" sz="900" dirty="0"/>
          </a:p>
          <a:p>
            <a:r>
              <a:rPr lang="en-US" sz="900" b="1" dirty="0"/>
              <a:t>Investment, Insurance and Non-Deposit Trust products are: </a:t>
            </a:r>
            <a:r>
              <a:rPr lang="en-US" sz="900" dirty="0"/>
              <a:t>NOT A DEPOSIT • NOT FDIC INSURED • NOT GUARANTEED BY THE BANK • NOT INSURED BY ANY FEDERAL GOVERNMENT AGENCY • MAY LOSE VALUE </a:t>
            </a:r>
          </a:p>
          <a:p>
            <a:pPr>
              <a:spcBef>
                <a:spcPts val="0"/>
              </a:spcBef>
            </a:pPr>
            <a:endParaRPr lang="en-US" sz="900" dirty="0"/>
          </a:p>
          <a:p>
            <a:pPr>
              <a:spcBef>
                <a:spcPts val="0"/>
              </a:spcBef>
            </a:pPr>
            <a:r>
              <a:rPr lang="en-US" sz="900" b="1" dirty="0"/>
              <a:t>Private Banking:</a:t>
            </a:r>
          </a:p>
          <a:p>
            <a:pPr>
              <a:spcBef>
                <a:spcPts val="0"/>
              </a:spcBef>
            </a:pPr>
            <a:r>
              <a:rPr lang="en-US" sz="900" dirty="0"/>
              <a:t>Huntington Private Bank® is a team of professionals dedicated to delivering a full range of wealth and financial services. The team is comprised of Private Bankers, who offer premium banking solutions, Wealth and Investment Management professionals, who provide, among other services, trust and estate administration and portfolio management from The Huntington National Bank, and licensed investment representatives of The Huntington Investment Company, which offers securities and investment advisory services. Huntington Private Bank® is a federally registered service mark of Huntington Bancshares Incorporated.  </a:t>
            </a:r>
          </a:p>
          <a:p>
            <a:pPr>
              <a:spcBef>
                <a:spcPts val="0"/>
              </a:spcBef>
            </a:pPr>
            <a:endParaRPr lang="en-US" sz="900" dirty="0"/>
          </a:p>
          <a:p>
            <a:pPr>
              <a:spcBef>
                <a:spcPts val="0"/>
              </a:spcBef>
            </a:pPr>
            <a:r>
              <a:rPr lang="en-US" sz="900" dirty="0"/>
              <a:t>Huntington Private Bank℠ is a service mark of Huntington Bancshares Incorporated.</a:t>
            </a:r>
          </a:p>
          <a:p>
            <a:pPr>
              <a:spcBef>
                <a:spcPts val="0"/>
              </a:spcBef>
            </a:pPr>
            <a:endParaRPr lang="en-US" sz="900" dirty="0"/>
          </a:p>
          <a:p>
            <a:pPr>
              <a:lnSpc>
                <a:spcPct val="107000"/>
              </a:lnSpc>
              <a:spcBef>
                <a:spcPts val="0"/>
              </a:spcBef>
            </a:pPr>
            <a:r>
              <a:rPr lang="en-US" sz="900" b="1" dirty="0">
                <a:ea typeface="Calibri" panose="020F0502020204030204" pitchFamily="34" charset="0"/>
                <a:cs typeface="Times New Roman" panose="02020603050405020304" pitchFamily="18" charset="0"/>
              </a:rPr>
              <a:t>Huntington Financial Advisors</a:t>
            </a:r>
            <a:r>
              <a:rPr lang="en-US" sz="900" dirty="0">
                <a:ea typeface="Calibri" panose="020F0502020204030204" pitchFamily="34" charset="0"/>
                <a:cs typeface="Times New Roman" panose="02020603050405020304" pitchFamily="18" charset="0"/>
              </a:rPr>
              <a:t>® is a service mark and trade name under which The Huntington Investment Company offers securities and insurance products and services. The Huntington Investment Company is a registered broker-dealer, member FINRA and SIPC, and registered investment advisor with the U.S. Securities and Exchange Commission (SEC). The Huntington Investment Company is a wholly-owned subsidiary of Huntington Bancshares Incorporated. </a:t>
            </a:r>
          </a:p>
          <a:p>
            <a:pPr>
              <a:lnSpc>
                <a:spcPct val="107000"/>
              </a:lnSpc>
              <a:spcBef>
                <a:spcPts val="0"/>
              </a:spcBef>
            </a:pPr>
            <a:r>
              <a:rPr lang="en-US" sz="900" dirty="0">
                <a:ea typeface="Calibri" panose="020F0502020204030204" pitchFamily="34" charset="0"/>
                <a:cs typeface="Times New Roman" panose="02020603050405020304" pitchFamily="18" charset="0"/>
              </a:rPr>
              <a:t> </a:t>
            </a:r>
          </a:p>
          <a:p>
            <a:pPr>
              <a:lnSpc>
                <a:spcPct val="107000"/>
              </a:lnSpc>
              <a:spcBef>
                <a:spcPts val="0"/>
              </a:spcBef>
            </a:pPr>
            <a:r>
              <a:rPr lang="en-US" sz="900" dirty="0">
                <a:ea typeface="Calibri" panose="020F0502020204030204" pitchFamily="34" charset="0"/>
                <a:cs typeface="Times New Roman" panose="02020603050405020304" pitchFamily="18" charset="0"/>
              </a:rPr>
              <a:t>Certain insurance products are offered by Huntington Insurance, Inc., a wholly-owned subsidiary of Huntington Bancshares Incorporated, and underwritten by third-party insurance carriers not affiliated with Huntington Insurance, Inc. </a:t>
            </a:r>
          </a:p>
          <a:p>
            <a:pPr>
              <a:lnSpc>
                <a:spcPct val="107000"/>
              </a:lnSpc>
              <a:spcBef>
                <a:spcPts val="0"/>
              </a:spcBef>
            </a:pPr>
            <a:r>
              <a:rPr lang="en-US" sz="900" dirty="0">
                <a:ea typeface="Calibri" panose="020F0502020204030204" pitchFamily="34" charset="0"/>
                <a:cs typeface="Times New Roman" panose="02020603050405020304" pitchFamily="18" charset="0"/>
              </a:rPr>
              <a:t> </a:t>
            </a:r>
          </a:p>
          <a:p>
            <a:pPr>
              <a:lnSpc>
                <a:spcPct val="107000"/>
              </a:lnSpc>
              <a:spcBef>
                <a:spcPts val="0"/>
              </a:spcBef>
            </a:pPr>
            <a:r>
              <a:rPr lang="en-US" sz="900" dirty="0">
                <a:ea typeface="Calibri" panose="020F0502020204030204" pitchFamily="34" charset="0"/>
                <a:cs typeface="Times New Roman" panose="02020603050405020304" pitchFamily="18" charset="0"/>
              </a:rPr>
              <a:t>Trust and investment management services are provided by The Huntington National Bank, a national bank with fiduciary powers. The Huntington National Bank is a wholly-owned subsidiary of Huntington Bancshares Incorporated.</a:t>
            </a:r>
            <a:endParaRPr lang="en-US" sz="900" dirty="0"/>
          </a:p>
        </p:txBody>
      </p:sp>
      <p:sp>
        <p:nvSpPr>
          <p:cNvPr id="4" name="Title 3">
            <a:extLst>
              <a:ext uri="{FF2B5EF4-FFF2-40B4-BE49-F238E27FC236}">
                <a16:creationId xmlns:a16="http://schemas.microsoft.com/office/drawing/2014/main" id="{35ADA1B1-222F-497F-83EC-6B1979CEE913}"/>
              </a:ext>
            </a:extLst>
          </p:cNvPr>
          <p:cNvSpPr>
            <a:spLocks noGrp="1"/>
          </p:cNvSpPr>
          <p:nvPr>
            <p:ph type="title"/>
          </p:nvPr>
        </p:nvSpPr>
        <p:spPr/>
        <p:txBody>
          <a:bodyPr/>
          <a:lstStyle/>
          <a:p>
            <a:r>
              <a:rPr lang="en-US" dirty="0"/>
              <a:t>Disclosures</a:t>
            </a:r>
          </a:p>
        </p:txBody>
      </p:sp>
      <p:pic>
        <p:nvPicPr>
          <p:cNvPr id="9" name="Picture 8" descr="EHL Logo blk.jpg"/>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29408"/>
          <a:stretch>
            <a:fillRect/>
          </a:stretch>
        </p:blipFill>
        <p:spPr>
          <a:xfrm>
            <a:off x="547478" y="2669382"/>
            <a:ext cx="214045" cy="173867"/>
          </a:xfrm>
          <a:prstGeom prst="rect">
            <a:avLst/>
          </a:prstGeom>
        </p:spPr>
      </p:pic>
      <p:pic>
        <p:nvPicPr>
          <p:cNvPr id="8" name="Picture 8" descr="cid:image003.png@01D3ED2C.50781FB0"/>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62470" y="2873613"/>
            <a:ext cx="89657" cy="105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id:image003.png@01D3ED2C.50781FB0">
            <a:extLst>
              <a:ext uri="{FF2B5EF4-FFF2-40B4-BE49-F238E27FC236}">
                <a16:creationId xmlns:a16="http://schemas.microsoft.com/office/drawing/2014/main" id="{F44F41CB-4DE2-4B12-AD09-D966E6606397}"/>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016982" y="2870640"/>
            <a:ext cx="89657" cy="10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26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129FD81-3115-4796-9DAE-4B8B9EA44D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1" y="5729004"/>
            <a:ext cx="3873259" cy="865925"/>
          </a:xfrm>
          <a:prstGeom prst="rect">
            <a:avLst/>
          </a:prstGeom>
        </p:spPr>
      </p:pic>
      <p:pic>
        <p:nvPicPr>
          <p:cNvPr id="4" name="Picture 3">
            <a:extLst>
              <a:ext uri="{FF2B5EF4-FFF2-40B4-BE49-F238E27FC236}">
                <a16:creationId xmlns:a16="http://schemas.microsoft.com/office/drawing/2014/main" id="{D22FA762-3554-F325-F125-825107BE35A0}"/>
              </a:ext>
            </a:extLst>
          </p:cNvPr>
          <p:cNvPicPr>
            <a:picLocks noChangeAspect="1"/>
          </p:cNvPicPr>
          <p:nvPr/>
        </p:nvPicPr>
        <p:blipFill>
          <a:blip r:embed="rId4"/>
          <a:stretch>
            <a:fillRect/>
          </a:stretch>
        </p:blipFill>
        <p:spPr>
          <a:xfrm>
            <a:off x="5076648" y="451285"/>
            <a:ext cx="2204369" cy="330655"/>
          </a:xfrm>
          <a:prstGeom prst="rect">
            <a:avLst/>
          </a:prstGeom>
        </p:spPr>
      </p:pic>
    </p:spTree>
    <p:extLst>
      <p:ext uri="{BB962C8B-B14F-4D97-AF65-F5344CB8AC3E}">
        <p14:creationId xmlns:p14="http://schemas.microsoft.com/office/powerpoint/2010/main" val="19833033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D154-374C-4BA4-967E-70C4E86409A5}"/>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77326DAD-1DAD-D448-B814-10DD3CBF8164}"/>
              </a:ext>
            </a:extLst>
          </p:cNvPr>
          <p:cNvSpPr>
            <a:spLocks noGrp="1"/>
          </p:cNvSpPr>
          <p:nvPr>
            <p:ph type="body" sz="quarter" idx="10"/>
          </p:nvPr>
        </p:nvSpPr>
        <p:spPr>
          <a:xfrm>
            <a:off x="631036" y="1268751"/>
            <a:ext cx="7741178" cy="4466934"/>
          </a:xfrm>
        </p:spPr>
        <p:txBody>
          <a:bodyPr/>
          <a:lstStyle/>
          <a:p>
            <a:pPr marL="342900" marR="0" lvl="0" indent="-342900">
              <a:buSzPts val="1200"/>
              <a:buFont typeface="+mj-lt"/>
              <a:buAutoNum type="alphaLcPeriod"/>
            </a:pPr>
            <a:r>
              <a:rPr lang="en-US" sz="1100" dirty="0">
                <a:effectLst/>
                <a:latin typeface="Aptos" panose="020B0004020202020204" pitchFamily="34" charset="0"/>
                <a:ea typeface="Aptos" panose="020B0004020202020204" pitchFamily="34" charset="0"/>
                <a:cs typeface="Aptos" panose="020B0004020202020204" pitchFamily="34" charset="0"/>
              </a:rPr>
              <a:t>Role of Investment Manager and 3</a:t>
            </a:r>
            <a:r>
              <a:rPr lang="en-US" sz="1100" baseline="30000" dirty="0">
                <a:effectLst/>
                <a:latin typeface="Aptos" panose="020B0004020202020204" pitchFamily="34" charset="0"/>
                <a:ea typeface="Aptos" panose="020B0004020202020204" pitchFamily="34" charset="0"/>
                <a:cs typeface="Aptos" panose="020B0004020202020204" pitchFamily="34" charset="0"/>
              </a:rPr>
              <a:t>rd</a:t>
            </a:r>
            <a:r>
              <a:rPr lang="en-US" sz="1100" dirty="0">
                <a:effectLst/>
                <a:latin typeface="Aptos" panose="020B0004020202020204" pitchFamily="34" charset="0"/>
                <a:ea typeface="Aptos" panose="020B0004020202020204" pitchFamily="34" charset="0"/>
                <a:cs typeface="Aptos" panose="020B0004020202020204" pitchFamily="34" charset="0"/>
              </a:rPr>
              <a:t> Party Custodian under NC statutes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Chandler- Internally Managed, Registered Investment Advisor, Outside Consultant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HNB – brokerage account vs 3</a:t>
            </a:r>
            <a:r>
              <a:rPr lang="en-US" sz="1100" baseline="30000" dirty="0">
                <a:effectLst/>
                <a:latin typeface="Aptos" panose="020B0004020202020204" pitchFamily="34" charset="0"/>
                <a:ea typeface="Times New Roman" panose="02020603050405020304" pitchFamily="18" charset="0"/>
                <a:cs typeface="Aptos" panose="020B0004020202020204" pitchFamily="34" charset="0"/>
              </a:rPr>
              <a:t>rd</a:t>
            </a:r>
            <a:r>
              <a:rPr lang="en-US" sz="1100" dirty="0">
                <a:effectLst/>
                <a:latin typeface="Aptos" panose="020B0004020202020204" pitchFamily="34" charset="0"/>
                <a:ea typeface="Times New Roman" panose="02020603050405020304" pitchFamily="18" charset="0"/>
                <a:cs typeface="Aptos" panose="020B0004020202020204" pitchFamily="34" charset="0"/>
              </a:rPr>
              <a:t> party custodian, account structures, cash movements, functions for settlement and asset administration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200"/>
              <a:buFont typeface="+mj-lt"/>
              <a:buAutoNum type="alphaLcPeriod"/>
            </a:pPr>
            <a:r>
              <a:rPr lang="en-US" sz="1100" dirty="0">
                <a:effectLst/>
                <a:latin typeface="Aptos" panose="020B0004020202020204" pitchFamily="34" charset="0"/>
                <a:ea typeface="Aptos" panose="020B0004020202020204" pitchFamily="34" charset="0"/>
                <a:cs typeface="Aptos" panose="020B0004020202020204" pitchFamily="34" charset="0"/>
              </a:rPr>
              <a:t>Engaging and onboarding of the relationship – transition of assets, maintaining relationships with brokers, </a:t>
            </a:r>
            <a:r>
              <a:rPr lang="en-US" sz="1100" dirty="0" err="1">
                <a:effectLst/>
                <a:latin typeface="Aptos" panose="020B0004020202020204" pitchFamily="34" charset="0"/>
                <a:ea typeface="Aptos" panose="020B0004020202020204" pitchFamily="34" charset="0"/>
                <a:cs typeface="Aptos" panose="020B0004020202020204" pitchFamily="34" charset="0"/>
              </a:rPr>
              <a:t>etc</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Chandler- opening of account, trade discretion,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HNB- welcome packet / account set up, cash investment options, notification to existing broker relationships, transition from broker, transition from prior custodian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200"/>
              <a:buFont typeface="+mj-lt"/>
              <a:buAutoNum type="alphaLcPeriod"/>
            </a:pPr>
            <a:r>
              <a:rPr lang="en-US" sz="1100" dirty="0">
                <a:effectLst/>
                <a:latin typeface="Aptos" panose="020B0004020202020204" pitchFamily="34" charset="0"/>
                <a:ea typeface="Aptos" panose="020B0004020202020204" pitchFamily="34" charset="0"/>
                <a:cs typeface="Aptos" panose="020B0004020202020204" pitchFamily="34" charset="0"/>
              </a:rPr>
              <a:t>Coordination of daily trade activities – managing duration and yield of the portfolio, alignment with cash needs, investment decisions, trade execution and settlement process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Chandler – 2-way communication of cash needs, changes in market, trade direction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HNB- trade blotters, trade settlement, trade fail resolution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indent="-342900">
              <a:buSzPts val="1200"/>
              <a:buFont typeface="+mj-lt"/>
              <a:buAutoNum type="alphaLcPeriod"/>
            </a:pPr>
            <a:r>
              <a:rPr lang="en-US" sz="1100" dirty="0">
                <a:latin typeface="Aptos" panose="020B0004020202020204" pitchFamily="34" charset="0"/>
              </a:rPr>
              <a:t>Reconciliation and reporting tools for municipalities.  </a:t>
            </a: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Chandler- Investment performance discussions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mj-lt"/>
              <a:buAutoNum type="alphaLcPeriod"/>
            </a:pPr>
            <a:r>
              <a:rPr lang="en-US" sz="1100" dirty="0">
                <a:effectLst/>
                <a:latin typeface="Aptos" panose="020B0004020202020204" pitchFamily="34" charset="0"/>
                <a:ea typeface="Times New Roman" panose="02020603050405020304" pitchFamily="18" charset="0"/>
                <a:cs typeface="Aptos" panose="020B0004020202020204" pitchFamily="34" charset="0"/>
              </a:rPr>
              <a:t>HNB- Portfolio</a:t>
            </a:r>
            <a:r>
              <a:rPr lang="en-US" sz="1200" dirty="0">
                <a:effectLst/>
                <a:latin typeface="Aptos" panose="020B0004020202020204" pitchFamily="34" charset="0"/>
                <a:ea typeface="Times New Roman" panose="02020603050405020304" pitchFamily="18" charset="0"/>
                <a:cs typeface="Aptos" panose="020B0004020202020204" pitchFamily="34" charset="0"/>
              </a:rPr>
              <a:t> Today statements / reporting customized for municipalities</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A573E365-D8F9-C659-CDFF-2407D1295E34}"/>
              </a:ext>
            </a:extLst>
          </p:cNvPr>
          <p:cNvPicPr>
            <a:picLocks noChangeAspect="1"/>
          </p:cNvPicPr>
          <p:nvPr/>
        </p:nvPicPr>
        <p:blipFill>
          <a:blip r:embed="rId2"/>
          <a:stretch>
            <a:fillRect/>
          </a:stretch>
        </p:blipFill>
        <p:spPr>
          <a:xfrm>
            <a:off x="5264656" y="449372"/>
            <a:ext cx="2017717" cy="302658"/>
          </a:xfrm>
          <a:prstGeom prst="rect">
            <a:avLst/>
          </a:prstGeom>
        </p:spPr>
      </p:pic>
    </p:spTree>
    <p:extLst>
      <p:ext uri="{BB962C8B-B14F-4D97-AF65-F5344CB8AC3E}">
        <p14:creationId xmlns:p14="http://schemas.microsoft.com/office/powerpoint/2010/main" val="4455346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B7C1-1B0A-47EE-F093-27FA20F23A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0CCA90-FC0A-85FA-EC4D-4FAD4C28BCC4}"/>
              </a:ext>
            </a:extLst>
          </p:cNvPr>
          <p:cNvSpPr>
            <a:spLocks noGrp="1"/>
          </p:cNvSpPr>
          <p:nvPr>
            <p:ph type="title"/>
          </p:nvPr>
        </p:nvSpPr>
        <p:spPr/>
        <p:txBody>
          <a:bodyPr/>
          <a:lstStyle/>
          <a:p>
            <a:r>
              <a:rPr lang="en-US" dirty="0"/>
              <a:t>Understanding  Safekeeping versus </a:t>
            </a:r>
            <a:br>
              <a:rPr lang="en-US" dirty="0"/>
            </a:br>
            <a:r>
              <a:rPr lang="en-US" dirty="0"/>
              <a:t>Custody Services</a:t>
            </a:r>
          </a:p>
        </p:txBody>
      </p:sp>
      <p:cxnSp>
        <p:nvCxnSpPr>
          <p:cNvPr id="11" name="Straight Connector 10">
            <a:extLst>
              <a:ext uri="{FF2B5EF4-FFF2-40B4-BE49-F238E27FC236}">
                <a16:creationId xmlns:a16="http://schemas.microsoft.com/office/drawing/2014/main" id="{059608AE-3514-3747-25A4-B69F11A1A39D}"/>
              </a:ext>
            </a:extLst>
          </p:cNvPr>
          <p:cNvCxnSpPr>
            <a:cxnSpLocks/>
          </p:cNvCxnSpPr>
          <p:nvPr/>
        </p:nvCxnSpPr>
        <p:spPr>
          <a:xfrm>
            <a:off x="532125" y="1927209"/>
            <a:ext cx="3236976"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0ADF0E-3204-BA8F-8250-BD6538B24E89}"/>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95F696-E47D-3B42-2686-19F44483E9E2}"/>
              </a:ext>
            </a:extLst>
          </p:cNvPr>
          <p:cNvPicPr>
            <a:picLocks noChangeAspect="1"/>
          </p:cNvPicPr>
          <p:nvPr/>
        </p:nvPicPr>
        <p:blipFill>
          <a:blip r:embed="rId2"/>
          <a:stretch>
            <a:fillRect/>
          </a:stretch>
        </p:blipFill>
        <p:spPr>
          <a:xfrm>
            <a:off x="5414337" y="478564"/>
            <a:ext cx="1862142" cy="279321"/>
          </a:xfrm>
          <a:prstGeom prst="rect">
            <a:avLst/>
          </a:prstGeom>
        </p:spPr>
      </p:pic>
      <p:pic>
        <p:nvPicPr>
          <p:cNvPr id="16" name="Picture 15">
            <a:extLst>
              <a:ext uri="{FF2B5EF4-FFF2-40B4-BE49-F238E27FC236}">
                <a16:creationId xmlns:a16="http://schemas.microsoft.com/office/drawing/2014/main" id="{8E3C8AAB-9FF8-AE7F-E32A-85F2E502CD71}"/>
              </a:ext>
            </a:extLst>
          </p:cNvPr>
          <p:cNvPicPr>
            <a:picLocks noChangeAspect="1"/>
          </p:cNvPicPr>
          <p:nvPr/>
        </p:nvPicPr>
        <p:blipFill>
          <a:blip r:embed="rId3"/>
          <a:stretch>
            <a:fillRect/>
          </a:stretch>
        </p:blipFill>
        <p:spPr>
          <a:xfrm>
            <a:off x="532124" y="1314903"/>
            <a:ext cx="8611875" cy="4506658"/>
          </a:xfrm>
          <a:prstGeom prst="rect">
            <a:avLst/>
          </a:prstGeom>
        </p:spPr>
      </p:pic>
    </p:spTree>
    <p:extLst>
      <p:ext uri="{BB962C8B-B14F-4D97-AF65-F5344CB8AC3E}">
        <p14:creationId xmlns:p14="http://schemas.microsoft.com/office/powerpoint/2010/main" val="41520526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8574-D5E3-CB92-AC61-0634AC9175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9F4276-0010-414C-B76E-2FA1680DBDB9}"/>
              </a:ext>
            </a:extLst>
          </p:cNvPr>
          <p:cNvSpPr>
            <a:spLocks noGrp="1"/>
          </p:cNvSpPr>
          <p:nvPr>
            <p:ph type="title"/>
          </p:nvPr>
        </p:nvSpPr>
        <p:spPr/>
        <p:txBody>
          <a:bodyPr/>
          <a:lstStyle/>
          <a:p>
            <a:r>
              <a:rPr lang="en-US" dirty="0"/>
              <a:t>Safekeeping versus Custody Services</a:t>
            </a:r>
          </a:p>
        </p:txBody>
      </p:sp>
      <p:cxnSp>
        <p:nvCxnSpPr>
          <p:cNvPr id="11" name="Straight Connector 10">
            <a:extLst>
              <a:ext uri="{FF2B5EF4-FFF2-40B4-BE49-F238E27FC236}">
                <a16:creationId xmlns:a16="http://schemas.microsoft.com/office/drawing/2014/main" id="{6C745883-C7F1-70EC-CA53-943488A60963}"/>
              </a:ext>
            </a:extLst>
          </p:cNvPr>
          <p:cNvCxnSpPr>
            <a:cxnSpLocks/>
          </p:cNvCxnSpPr>
          <p:nvPr/>
        </p:nvCxnSpPr>
        <p:spPr>
          <a:xfrm>
            <a:off x="532125" y="1927209"/>
            <a:ext cx="3236976"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9169F0-E002-94F4-B055-770DF0B5CC67}"/>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1779632-E95D-7E44-9DEB-9A953BC21900}"/>
              </a:ext>
            </a:extLst>
          </p:cNvPr>
          <p:cNvPicPr>
            <a:picLocks noChangeAspect="1"/>
          </p:cNvPicPr>
          <p:nvPr/>
        </p:nvPicPr>
        <p:blipFill>
          <a:blip r:embed="rId2"/>
          <a:stretch>
            <a:fillRect/>
          </a:stretch>
        </p:blipFill>
        <p:spPr>
          <a:xfrm>
            <a:off x="5414337" y="478564"/>
            <a:ext cx="1862142" cy="279321"/>
          </a:xfrm>
          <a:prstGeom prst="rect">
            <a:avLst/>
          </a:prstGeom>
        </p:spPr>
      </p:pic>
      <p:pic>
        <p:nvPicPr>
          <p:cNvPr id="16" name="Picture 15">
            <a:extLst>
              <a:ext uri="{FF2B5EF4-FFF2-40B4-BE49-F238E27FC236}">
                <a16:creationId xmlns:a16="http://schemas.microsoft.com/office/drawing/2014/main" id="{D15B2532-92B9-E698-5840-702D3052DEE6}"/>
              </a:ext>
            </a:extLst>
          </p:cNvPr>
          <p:cNvPicPr>
            <a:picLocks noChangeAspect="1"/>
          </p:cNvPicPr>
          <p:nvPr/>
        </p:nvPicPr>
        <p:blipFill>
          <a:blip r:embed="rId3"/>
          <a:stretch>
            <a:fillRect/>
          </a:stretch>
        </p:blipFill>
        <p:spPr>
          <a:xfrm>
            <a:off x="333632" y="1152983"/>
            <a:ext cx="8810368" cy="4333058"/>
          </a:xfrm>
          <a:prstGeom prst="rect">
            <a:avLst/>
          </a:prstGeom>
        </p:spPr>
      </p:pic>
    </p:spTree>
    <p:extLst>
      <p:ext uri="{BB962C8B-B14F-4D97-AF65-F5344CB8AC3E}">
        <p14:creationId xmlns:p14="http://schemas.microsoft.com/office/powerpoint/2010/main" val="17913850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018A-4FA7-E706-06C7-71FEBAE1EA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D731E2-A140-075C-C8EE-FF159C41B329}"/>
              </a:ext>
            </a:extLst>
          </p:cNvPr>
          <p:cNvSpPr>
            <a:spLocks noGrp="1"/>
          </p:cNvSpPr>
          <p:nvPr>
            <p:ph type="title"/>
          </p:nvPr>
        </p:nvSpPr>
        <p:spPr/>
        <p:txBody>
          <a:bodyPr/>
          <a:lstStyle/>
          <a:p>
            <a:r>
              <a:rPr lang="en-US" dirty="0"/>
              <a:t>GFOA Best Practices: Custody Services</a:t>
            </a:r>
          </a:p>
        </p:txBody>
      </p:sp>
      <p:cxnSp>
        <p:nvCxnSpPr>
          <p:cNvPr id="11" name="Straight Connector 10">
            <a:extLst>
              <a:ext uri="{FF2B5EF4-FFF2-40B4-BE49-F238E27FC236}">
                <a16:creationId xmlns:a16="http://schemas.microsoft.com/office/drawing/2014/main" id="{593509F1-E73A-9194-29C8-69E8C8ECD627}"/>
              </a:ext>
            </a:extLst>
          </p:cNvPr>
          <p:cNvCxnSpPr>
            <a:cxnSpLocks/>
          </p:cNvCxnSpPr>
          <p:nvPr/>
        </p:nvCxnSpPr>
        <p:spPr>
          <a:xfrm>
            <a:off x="532125" y="1927209"/>
            <a:ext cx="3236976"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1F7B4B-24D1-D220-E086-9666725C8399}"/>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41AF3EE-CF6D-60FB-371F-59854481E50A}"/>
              </a:ext>
            </a:extLst>
          </p:cNvPr>
          <p:cNvPicPr>
            <a:picLocks noChangeAspect="1"/>
          </p:cNvPicPr>
          <p:nvPr/>
        </p:nvPicPr>
        <p:blipFill>
          <a:blip r:embed="rId2"/>
          <a:stretch>
            <a:fillRect/>
          </a:stretch>
        </p:blipFill>
        <p:spPr>
          <a:xfrm>
            <a:off x="5414337" y="478564"/>
            <a:ext cx="1862142" cy="279321"/>
          </a:xfrm>
          <a:prstGeom prst="rect">
            <a:avLst/>
          </a:prstGeom>
        </p:spPr>
      </p:pic>
      <p:pic>
        <p:nvPicPr>
          <p:cNvPr id="4" name="Picture 3">
            <a:extLst>
              <a:ext uri="{FF2B5EF4-FFF2-40B4-BE49-F238E27FC236}">
                <a16:creationId xmlns:a16="http://schemas.microsoft.com/office/drawing/2014/main" id="{E0C9895A-5F4C-3CF6-E5E8-0B3C3829605A}"/>
              </a:ext>
            </a:extLst>
          </p:cNvPr>
          <p:cNvPicPr>
            <a:picLocks noChangeAspect="1"/>
          </p:cNvPicPr>
          <p:nvPr/>
        </p:nvPicPr>
        <p:blipFill>
          <a:blip r:embed="rId3"/>
          <a:stretch>
            <a:fillRect/>
          </a:stretch>
        </p:blipFill>
        <p:spPr>
          <a:xfrm>
            <a:off x="333633" y="1007850"/>
            <a:ext cx="8686799" cy="1952089"/>
          </a:xfrm>
          <a:prstGeom prst="rect">
            <a:avLst/>
          </a:prstGeom>
        </p:spPr>
      </p:pic>
      <p:pic>
        <p:nvPicPr>
          <p:cNvPr id="7" name="Picture 6">
            <a:extLst>
              <a:ext uri="{FF2B5EF4-FFF2-40B4-BE49-F238E27FC236}">
                <a16:creationId xmlns:a16="http://schemas.microsoft.com/office/drawing/2014/main" id="{C3D6816A-7549-7A22-BBCB-5967A98CBDAD}"/>
              </a:ext>
            </a:extLst>
          </p:cNvPr>
          <p:cNvPicPr>
            <a:picLocks noChangeAspect="1"/>
          </p:cNvPicPr>
          <p:nvPr/>
        </p:nvPicPr>
        <p:blipFill>
          <a:blip r:embed="rId4"/>
          <a:stretch>
            <a:fillRect/>
          </a:stretch>
        </p:blipFill>
        <p:spPr>
          <a:xfrm>
            <a:off x="408557" y="2990026"/>
            <a:ext cx="8611875" cy="694968"/>
          </a:xfrm>
          <a:prstGeom prst="rect">
            <a:avLst/>
          </a:prstGeom>
        </p:spPr>
      </p:pic>
      <p:pic>
        <p:nvPicPr>
          <p:cNvPr id="9" name="Picture 8">
            <a:extLst>
              <a:ext uri="{FF2B5EF4-FFF2-40B4-BE49-F238E27FC236}">
                <a16:creationId xmlns:a16="http://schemas.microsoft.com/office/drawing/2014/main" id="{C061C9AC-2DAE-DBD1-D573-1DB42BCD6F99}"/>
              </a:ext>
            </a:extLst>
          </p:cNvPr>
          <p:cNvPicPr>
            <a:picLocks noChangeAspect="1"/>
          </p:cNvPicPr>
          <p:nvPr/>
        </p:nvPicPr>
        <p:blipFill>
          <a:blip r:embed="rId5"/>
          <a:stretch>
            <a:fillRect/>
          </a:stretch>
        </p:blipFill>
        <p:spPr>
          <a:xfrm>
            <a:off x="457200" y="3691482"/>
            <a:ext cx="8488307" cy="709756"/>
          </a:xfrm>
          <a:prstGeom prst="rect">
            <a:avLst/>
          </a:prstGeom>
        </p:spPr>
      </p:pic>
      <p:pic>
        <p:nvPicPr>
          <p:cNvPr id="12" name="Picture 11">
            <a:extLst>
              <a:ext uri="{FF2B5EF4-FFF2-40B4-BE49-F238E27FC236}">
                <a16:creationId xmlns:a16="http://schemas.microsoft.com/office/drawing/2014/main" id="{324AA83E-EBAD-9468-05D7-D4B5A0AB394B}"/>
              </a:ext>
            </a:extLst>
          </p:cNvPr>
          <p:cNvPicPr>
            <a:picLocks noChangeAspect="1"/>
          </p:cNvPicPr>
          <p:nvPr/>
        </p:nvPicPr>
        <p:blipFill>
          <a:blip r:embed="rId6"/>
          <a:stretch>
            <a:fillRect/>
          </a:stretch>
        </p:blipFill>
        <p:spPr>
          <a:xfrm>
            <a:off x="408557" y="4407726"/>
            <a:ext cx="8686800" cy="811646"/>
          </a:xfrm>
          <a:prstGeom prst="rect">
            <a:avLst/>
          </a:prstGeom>
        </p:spPr>
      </p:pic>
      <p:pic>
        <p:nvPicPr>
          <p:cNvPr id="15" name="Picture 14">
            <a:extLst>
              <a:ext uri="{FF2B5EF4-FFF2-40B4-BE49-F238E27FC236}">
                <a16:creationId xmlns:a16="http://schemas.microsoft.com/office/drawing/2014/main" id="{0DD6D6D3-C8E4-3990-B1FE-CECDC0B2BEFD}"/>
              </a:ext>
            </a:extLst>
          </p:cNvPr>
          <p:cNvPicPr>
            <a:picLocks noChangeAspect="1"/>
          </p:cNvPicPr>
          <p:nvPr/>
        </p:nvPicPr>
        <p:blipFill>
          <a:blip r:embed="rId7"/>
          <a:stretch>
            <a:fillRect/>
          </a:stretch>
        </p:blipFill>
        <p:spPr>
          <a:xfrm>
            <a:off x="790833" y="5431109"/>
            <a:ext cx="3059938" cy="1334216"/>
          </a:xfrm>
          <a:prstGeom prst="rect">
            <a:avLst/>
          </a:prstGeom>
        </p:spPr>
      </p:pic>
      <p:pic>
        <p:nvPicPr>
          <p:cNvPr id="18" name="Picture 17">
            <a:extLst>
              <a:ext uri="{FF2B5EF4-FFF2-40B4-BE49-F238E27FC236}">
                <a16:creationId xmlns:a16="http://schemas.microsoft.com/office/drawing/2014/main" id="{1E9AE3FB-C539-5A5A-7B21-71A0D8309C2D}"/>
              </a:ext>
            </a:extLst>
          </p:cNvPr>
          <p:cNvPicPr>
            <a:picLocks noChangeAspect="1"/>
          </p:cNvPicPr>
          <p:nvPr/>
        </p:nvPicPr>
        <p:blipFill>
          <a:blip r:embed="rId8"/>
          <a:stretch>
            <a:fillRect/>
          </a:stretch>
        </p:blipFill>
        <p:spPr>
          <a:xfrm>
            <a:off x="4765531" y="5344357"/>
            <a:ext cx="2375822" cy="1009336"/>
          </a:xfrm>
          <a:prstGeom prst="rect">
            <a:avLst/>
          </a:prstGeom>
        </p:spPr>
      </p:pic>
    </p:spTree>
    <p:extLst>
      <p:ext uri="{BB962C8B-B14F-4D97-AF65-F5344CB8AC3E}">
        <p14:creationId xmlns:p14="http://schemas.microsoft.com/office/powerpoint/2010/main" val="20641187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F1185-A31A-4F33-A6A5-6E6CC50000FB}"/>
              </a:ext>
            </a:extLst>
          </p:cNvPr>
          <p:cNvSpPr>
            <a:spLocks noGrp="1"/>
          </p:cNvSpPr>
          <p:nvPr>
            <p:ph type="title"/>
          </p:nvPr>
        </p:nvSpPr>
        <p:spPr/>
        <p:txBody>
          <a:bodyPr/>
          <a:lstStyle/>
          <a:p>
            <a:r>
              <a:rPr lang="en-US" dirty="0"/>
              <a:t>Custody Services</a:t>
            </a:r>
          </a:p>
        </p:txBody>
      </p:sp>
      <p:sp>
        <p:nvSpPr>
          <p:cNvPr id="6" name="Content Placeholder 5">
            <a:extLst>
              <a:ext uri="{FF2B5EF4-FFF2-40B4-BE49-F238E27FC236}">
                <a16:creationId xmlns:a16="http://schemas.microsoft.com/office/drawing/2014/main" id="{275E187A-A6D0-4D91-8EB5-7E784CD46B93}"/>
              </a:ext>
            </a:extLst>
          </p:cNvPr>
          <p:cNvSpPr>
            <a:spLocks noGrp="1"/>
          </p:cNvSpPr>
          <p:nvPr>
            <p:ph idx="13"/>
          </p:nvPr>
        </p:nvSpPr>
        <p:spPr>
          <a:xfrm>
            <a:off x="457201" y="1944627"/>
            <a:ext cx="3529584" cy="3999819"/>
          </a:xfrm>
        </p:spPr>
        <p:txBody>
          <a:bodyPr/>
          <a:lstStyle/>
          <a:p>
            <a:pPr marL="228600" indent="-171450" eaLnBrk="0" hangingPunct="0">
              <a:spcBef>
                <a:spcPct val="20000"/>
              </a:spcBef>
              <a:buClr>
                <a:srgbClr val="766A62"/>
              </a:buClr>
              <a:buFont typeface="Arial" panose="020B0604020202020204" pitchFamily="34" charset="0"/>
              <a:buChar char="•"/>
            </a:pPr>
            <a:r>
              <a:rPr lang="en-US" sz="1200" dirty="0">
                <a:latin typeface="+mn-lt"/>
              </a:rPr>
              <a:t>Secure safekeeping of domestic and global assets</a:t>
            </a:r>
          </a:p>
          <a:p>
            <a:pPr marL="228600" indent="-171450" eaLnBrk="0" hangingPunct="0">
              <a:spcBef>
                <a:spcPct val="20000"/>
              </a:spcBef>
              <a:buClr>
                <a:srgbClr val="766A62"/>
              </a:buClr>
              <a:buFont typeface="Arial" panose="020B0604020202020204" pitchFamily="34" charset="0"/>
              <a:buChar char="•"/>
            </a:pPr>
            <a:r>
              <a:rPr lang="en-US" sz="1200" dirty="0">
                <a:latin typeface="+mn-lt"/>
              </a:rPr>
              <a:t>Daily reporting of cash availability</a:t>
            </a:r>
          </a:p>
          <a:p>
            <a:pPr marL="228600" indent="-171450" eaLnBrk="0" hangingPunct="0">
              <a:spcBef>
                <a:spcPct val="20000"/>
              </a:spcBef>
              <a:buClr>
                <a:srgbClr val="766A62"/>
              </a:buClr>
              <a:buFont typeface="Arial" panose="020B0604020202020204" pitchFamily="34" charset="0"/>
              <a:buChar char="•"/>
            </a:pPr>
            <a:r>
              <a:rPr lang="en-US" sz="1200" dirty="0">
                <a:latin typeface="+mn-lt"/>
              </a:rPr>
              <a:t>Prompt and accurate trade settlement</a:t>
            </a:r>
          </a:p>
          <a:p>
            <a:pPr marL="228600" indent="-171450" eaLnBrk="0" hangingPunct="0">
              <a:spcBef>
                <a:spcPct val="20000"/>
              </a:spcBef>
              <a:buClr>
                <a:srgbClr val="766A62"/>
              </a:buClr>
              <a:buFont typeface="Arial" panose="020B0604020202020204" pitchFamily="34" charset="0"/>
              <a:buChar char="•"/>
            </a:pPr>
            <a:r>
              <a:rPr lang="en-US" sz="1200" dirty="0">
                <a:latin typeface="+mn-lt"/>
              </a:rPr>
              <a:t>Movement of cash to meet collateral margin requirements with brokers.</a:t>
            </a:r>
          </a:p>
          <a:p>
            <a:pPr marL="228600" indent="-171450" eaLnBrk="0" hangingPunct="0">
              <a:spcBef>
                <a:spcPct val="20000"/>
              </a:spcBef>
              <a:buClr>
                <a:srgbClr val="766A62"/>
              </a:buClr>
              <a:buFont typeface="Arial" panose="020B0604020202020204" pitchFamily="34" charset="0"/>
              <a:buChar char="•"/>
            </a:pPr>
            <a:r>
              <a:rPr lang="en-US" sz="1200" dirty="0">
                <a:latin typeface="+mn-lt"/>
              </a:rPr>
              <a:t>Liquidity line of credit facility</a:t>
            </a:r>
          </a:p>
          <a:p>
            <a:pPr marL="228600" indent="-171450" eaLnBrk="0" hangingPunct="0">
              <a:spcBef>
                <a:spcPct val="20000"/>
              </a:spcBef>
              <a:buClr>
                <a:srgbClr val="766A62"/>
              </a:buClr>
              <a:buFont typeface="Arial" panose="020B0604020202020204" pitchFamily="34" charset="0"/>
              <a:buChar char="•"/>
            </a:pPr>
            <a:r>
              <a:rPr lang="en-US" sz="1200" dirty="0">
                <a:latin typeface="+mn-lt"/>
              </a:rPr>
              <a:t>Securities Lending</a:t>
            </a:r>
          </a:p>
          <a:p>
            <a:pPr marL="228600" indent="-171450" eaLnBrk="0" hangingPunct="0">
              <a:spcBef>
                <a:spcPct val="20000"/>
              </a:spcBef>
              <a:buClr>
                <a:srgbClr val="766A62"/>
              </a:buClr>
              <a:buFont typeface="Arial" panose="020B0604020202020204" pitchFamily="34" charset="0"/>
              <a:buChar char="•"/>
            </a:pPr>
            <a:r>
              <a:rPr lang="en-US" sz="1200" dirty="0">
                <a:latin typeface="+mn-lt"/>
              </a:rPr>
              <a:t>DTC/NSCC settlement services</a:t>
            </a:r>
          </a:p>
          <a:p>
            <a:pPr marL="228600" indent="-171450" eaLnBrk="0" hangingPunct="0">
              <a:spcBef>
                <a:spcPct val="20000"/>
              </a:spcBef>
              <a:buClr>
                <a:srgbClr val="766A62"/>
              </a:buClr>
              <a:buFont typeface="Arial" panose="020B0604020202020204" pitchFamily="34" charset="0"/>
              <a:buChar char="•"/>
            </a:pPr>
            <a:r>
              <a:rPr lang="en-US" sz="1200" dirty="0">
                <a:latin typeface="+mn-lt"/>
              </a:rPr>
              <a:t>Receipt of dividends and interest for eligible assets on payable date</a:t>
            </a:r>
          </a:p>
          <a:p>
            <a:pPr marL="228600" indent="-171450" eaLnBrk="0" hangingPunct="0">
              <a:spcBef>
                <a:spcPct val="20000"/>
              </a:spcBef>
              <a:buClr>
                <a:srgbClr val="766A62"/>
              </a:buClr>
              <a:buFont typeface="Arial" panose="020B0604020202020204" pitchFamily="34" charset="0"/>
              <a:buChar char="•"/>
            </a:pPr>
            <a:r>
              <a:rPr lang="en-US" sz="1200" dirty="0">
                <a:latin typeface="+mn-lt"/>
              </a:rPr>
              <a:t>Corporate action tracking and coordination with fund managers</a:t>
            </a:r>
          </a:p>
          <a:p>
            <a:pPr marL="228600" indent="-171450" eaLnBrk="0" hangingPunct="0">
              <a:spcBef>
                <a:spcPct val="20000"/>
              </a:spcBef>
              <a:buClr>
                <a:srgbClr val="766A62"/>
              </a:buClr>
              <a:buFont typeface="Arial" panose="020B0604020202020204" pitchFamily="34" charset="0"/>
              <a:buChar char="•"/>
            </a:pPr>
            <a:r>
              <a:rPr lang="en-US" sz="1200" dirty="0">
                <a:latin typeface="+mn-lt"/>
              </a:rPr>
              <a:t>Real-time Internet access</a:t>
            </a:r>
          </a:p>
          <a:p>
            <a:pPr marL="228600" indent="-171450" eaLnBrk="0" hangingPunct="0">
              <a:spcBef>
                <a:spcPct val="20000"/>
              </a:spcBef>
              <a:buClr>
                <a:srgbClr val="766A62"/>
              </a:buClr>
              <a:buFont typeface="Arial" panose="020B0604020202020204" pitchFamily="34" charset="0"/>
              <a:buChar char="•"/>
            </a:pPr>
            <a:r>
              <a:rPr lang="en-US" sz="1200" dirty="0">
                <a:latin typeface="+mn-lt"/>
              </a:rPr>
              <a:t>Automated account holdings and transaction activity support</a:t>
            </a:r>
          </a:p>
        </p:txBody>
      </p:sp>
      <p:sp>
        <p:nvSpPr>
          <p:cNvPr id="7" name="Content Placeholder 6">
            <a:extLst>
              <a:ext uri="{FF2B5EF4-FFF2-40B4-BE49-F238E27FC236}">
                <a16:creationId xmlns:a16="http://schemas.microsoft.com/office/drawing/2014/main" id="{47C60D71-D25B-480D-A2EE-D71FD9C23B92}"/>
              </a:ext>
            </a:extLst>
          </p:cNvPr>
          <p:cNvSpPr>
            <a:spLocks noGrp="1"/>
          </p:cNvSpPr>
          <p:nvPr>
            <p:ph idx="14"/>
          </p:nvPr>
        </p:nvSpPr>
        <p:spPr>
          <a:xfrm>
            <a:off x="4690605" y="1944627"/>
            <a:ext cx="3525140" cy="3999818"/>
          </a:xfrm>
        </p:spPr>
        <p:txBody>
          <a:bodyPr/>
          <a:lstStyle/>
          <a:p>
            <a:pPr marL="234950" lvl="1">
              <a:buClr>
                <a:srgbClr val="766A62"/>
              </a:buClr>
              <a:buFont typeface="Arial" panose="020B0604020202020204" pitchFamily="34" charset="0"/>
              <a:buChar char="•"/>
            </a:pPr>
            <a:r>
              <a:rPr lang="en-US" sz="1200" dirty="0">
                <a:solidFill>
                  <a:srgbClr val="766A62"/>
                </a:solidFill>
                <a:latin typeface="+mn-lt"/>
              </a:rPr>
              <a:t>Support direct file feeds providing daily account information including holdings, transactions, and market value reducing risk.</a:t>
            </a:r>
          </a:p>
          <a:p>
            <a:pPr marL="234950" lvl="1">
              <a:buClr>
                <a:srgbClr val="766A62"/>
              </a:buClr>
              <a:buFont typeface="Arial" panose="020B0604020202020204" pitchFamily="34" charset="0"/>
              <a:buChar char="•"/>
            </a:pPr>
            <a:r>
              <a:rPr lang="en-US" sz="1200" dirty="0">
                <a:solidFill>
                  <a:srgbClr val="766A62"/>
                </a:solidFill>
                <a:latin typeface="+mn-lt"/>
              </a:rPr>
              <a:t>Line of credit offering to prevent the need of selling assets to raise cash.</a:t>
            </a:r>
          </a:p>
          <a:p>
            <a:pPr marL="234950" lvl="1">
              <a:buClr>
                <a:srgbClr val="766A62"/>
              </a:buClr>
              <a:buFont typeface="Arial" panose="020B0604020202020204" pitchFamily="34" charset="0"/>
              <a:buChar char="•"/>
            </a:pPr>
            <a:r>
              <a:rPr lang="en-US" sz="1200" dirty="0">
                <a:solidFill>
                  <a:srgbClr val="766A62"/>
                </a:solidFill>
                <a:latin typeface="+mn-lt"/>
              </a:rPr>
              <a:t>HNB Custody service model assigns a dedicated manager to work with the client and all support groups. Average years of experience for managers is over 10 years</a:t>
            </a:r>
          </a:p>
          <a:p>
            <a:pPr marL="234950" lvl="1">
              <a:buClr>
                <a:srgbClr val="766A62"/>
              </a:buClr>
              <a:buFont typeface="Arial" panose="020B0604020202020204" pitchFamily="34" charset="0"/>
              <a:buChar char="•"/>
            </a:pPr>
            <a:r>
              <a:rPr lang="en-US" sz="1200" dirty="0">
                <a:solidFill>
                  <a:srgbClr val="766A62"/>
                </a:solidFill>
                <a:latin typeface="+mn-lt"/>
              </a:rPr>
              <a:t>Real-time Internet account access</a:t>
            </a:r>
          </a:p>
          <a:p>
            <a:pPr marL="234950" lvl="1">
              <a:buClr>
                <a:srgbClr val="766A62"/>
              </a:buClr>
              <a:buFont typeface="Arial" panose="020B0604020202020204" pitchFamily="34" charset="0"/>
              <a:buChar char="•"/>
            </a:pPr>
            <a:r>
              <a:rPr lang="en-US" sz="1200" dirty="0">
                <a:solidFill>
                  <a:srgbClr val="766A62"/>
                </a:solidFill>
                <a:latin typeface="+mn-lt"/>
              </a:rPr>
              <a:t>Customizable reporting</a:t>
            </a:r>
          </a:p>
        </p:txBody>
      </p:sp>
      <p:sp>
        <p:nvSpPr>
          <p:cNvPr id="8" name="Text Placeholder 7">
            <a:extLst>
              <a:ext uri="{FF2B5EF4-FFF2-40B4-BE49-F238E27FC236}">
                <a16:creationId xmlns:a16="http://schemas.microsoft.com/office/drawing/2014/main" id="{3CC75317-ADEC-462F-B34F-43D8E00D5333}"/>
              </a:ext>
            </a:extLst>
          </p:cNvPr>
          <p:cNvSpPr txBox="1">
            <a:spLocks/>
          </p:cNvSpPr>
          <p:nvPr/>
        </p:nvSpPr>
        <p:spPr>
          <a:xfrm>
            <a:off x="457200" y="1009942"/>
            <a:ext cx="7758545" cy="609490"/>
          </a:xfrm>
          <a:prstGeom prst="rect">
            <a:avLst/>
          </a:prstGeom>
        </p:spPr>
        <p:txBody>
          <a:bodyPr/>
          <a:lstStyle>
            <a:lvl1pPr marL="171450" indent="-171450" algn="l" defTabSz="685800" rtl="0" eaLnBrk="1" latinLnBrk="0" hangingPunct="1">
              <a:lnSpc>
                <a:spcPct val="100000"/>
              </a:lnSpc>
              <a:spcBef>
                <a:spcPts val="600"/>
              </a:spcBef>
              <a:buClr>
                <a:srgbClr val="837A6F"/>
              </a:buClr>
              <a:buFont typeface="Arial" pitchFamily="34" charset="0"/>
              <a:buChar char="•"/>
              <a:defRPr sz="1600" kern="1200">
                <a:solidFill>
                  <a:srgbClr val="766A62"/>
                </a:solidFill>
                <a:latin typeface="Calibri" panose="020F0502020204030204" pitchFamily="34" charset="0"/>
                <a:ea typeface="+mn-ea"/>
                <a:cs typeface="Arial" pitchFamily="34" charset="0"/>
              </a:defRPr>
            </a:lvl1pPr>
            <a:lvl2pPr marL="514350" indent="-171450" algn="l" defTabSz="685800" rtl="0" eaLnBrk="1" latinLnBrk="0" hangingPunct="1">
              <a:lnSpc>
                <a:spcPct val="100000"/>
              </a:lnSpc>
              <a:spcBef>
                <a:spcPts val="600"/>
              </a:spcBef>
              <a:buFont typeface="Arial" pitchFamily="34" charset="0"/>
              <a:buChar char="−"/>
              <a:defRPr sz="1400" kern="1200">
                <a:solidFill>
                  <a:srgbClr val="766A62"/>
                </a:solidFill>
                <a:latin typeface="Calibri" panose="020F0502020204030204" pitchFamily="34" charset="0"/>
                <a:ea typeface="+mn-ea"/>
                <a:cs typeface="Arial" pitchFamily="34" charset="0"/>
              </a:defRPr>
            </a:lvl2pPr>
            <a:lvl3pPr marL="857250" indent="-171450" algn="l" defTabSz="685800" rtl="0" eaLnBrk="1" latinLnBrk="0" hangingPunct="1">
              <a:lnSpc>
                <a:spcPct val="100000"/>
              </a:lnSpc>
              <a:spcBef>
                <a:spcPts val="600"/>
              </a:spcBef>
              <a:buFont typeface="Courier New" panose="02070309020205020404" pitchFamily="49" charset="0"/>
              <a:buChar char="o"/>
              <a:defRPr sz="1200" kern="1200">
                <a:solidFill>
                  <a:srgbClr val="766A62"/>
                </a:solidFill>
                <a:latin typeface="Calibri" panose="020F0502020204030204" pitchFamily="34" charset="0"/>
                <a:ea typeface="+mn-ea"/>
                <a:cs typeface="Arial" pitchFamily="34" charset="0"/>
              </a:defRPr>
            </a:lvl3pPr>
            <a:lvl4pPr marL="1200150" indent="-171450" algn="l" defTabSz="685800" rtl="0" eaLnBrk="1" latinLnBrk="0" hangingPunct="1">
              <a:lnSpc>
                <a:spcPct val="100000"/>
              </a:lnSpc>
              <a:spcBef>
                <a:spcPts val="600"/>
              </a:spcBef>
              <a:buFont typeface="Wingdings" panose="05000000000000000000" pitchFamily="2" charset="2"/>
              <a:buChar char="§"/>
              <a:defRPr sz="1000" kern="1200">
                <a:solidFill>
                  <a:srgbClr val="766A62"/>
                </a:solidFill>
                <a:latin typeface="Calibri" panose="020F0502020204030204" pitchFamily="34" charset="0"/>
                <a:ea typeface="+mn-ea"/>
                <a:cs typeface="Arial" pitchFamily="34" charset="0"/>
              </a:defRPr>
            </a:lvl4pPr>
            <a:lvl5pPr marL="1543050" indent="-171450" algn="l" defTabSz="685800" rtl="0" eaLnBrk="1" latinLnBrk="0" hangingPunct="1">
              <a:lnSpc>
                <a:spcPct val="100000"/>
              </a:lnSpc>
              <a:spcBef>
                <a:spcPts val="600"/>
              </a:spcBef>
              <a:buFont typeface="Arial" pitchFamily="34" charset="0"/>
              <a:buChar char="•"/>
              <a:defRPr sz="1000" kern="1200">
                <a:solidFill>
                  <a:srgbClr val="766A62"/>
                </a:solidFill>
                <a:latin typeface="Calibri" panose="020F0502020204030204" pitchFamily="34" charset="0"/>
                <a:ea typeface="+mn-ea"/>
                <a:cs typeface="Arial" pitchFamily="34" charset="0"/>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buNone/>
            </a:pPr>
            <a:r>
              <a:rPr lang="en-US" sz="1400" dirty="0"/>
              <a:t>Huntington’s Custody program is client, colleague and service-centric while remaining efficient, technologically flexible, and offering robust reporting options. </a:t>
            </a:r>
          </a:p>
        </p:txBody>
      </p:sp>
      <p:sp>
        <p:nvSpPr>
          <p:cNvPr id="9" name="TextBox 8">
            <a:extLst>
              <a:ext uri="{FF2B5EF4-FFF2-40B4-BE49-F238E27FC236}">
                <a16:creationId xmlns:a16="http://schemas.microsoft.com/office/drawing/2014/main" id="{D53FEBB0-7EC1-4CAB-9B63-04806C6144C3}"/>
              </a:ext>
            </a:extLst>
          </p:cNvPr>
          <p:cNvSpPr txBox="1"/>
          <p:nvPr/>
        </p:nvSpPr>
        <p:spPr>
          <a:xfrm>
            <a:off x="457200" y="1619432"/>
            <a:ext cx="1692543" cy="307777"/>
          </a:xfrm>
          <a:prstGeom prst="rect">
            <a:avLst/>
          </a:prstGeom>
          <a:noFill/>
        </p:spPr>
        <p:txBody>
          <a:bodyPr wrap="square" rtlCol="0">
            <a:spAutoFit/>
          </a:bodyPr>
          <a:lstStyle/>
          <a:p>
            <a:r>
              <a:rPr lang="en-US" sz="1400" b="1" dirty="0">
                <a:solidFill>
                  <a:srgbClr val="427730"/>
                </a:solidFill>
              </a:rPr>
              <a:t>SERVICES</a:t>
            </a:r>
          </a:p>
        </p:txBody>
      </p:sp>
      <p:cxnSp>
        <p:nvCxnSpPr>
          <p:cNvPr id="11" name="Straight Connector 10">
            <a:extLst>
              <a:ext uri="{FF2B5EF4-FFF2-40B4-BE49-F238E27FC236}">
                <a16:creationId xmlns:a16="http://schemas.microsoft.com/office/drawing/2014/main" id="{9F232DF8-5F36-4193-8CE5-5DF8B0E46ADE}"/>
              </a:ext>
            </a:extLst>
          </p:cNvPr>
          <p:cNvCxnSpPr>
            <a:cxnSpLocks/>
          </p:cNvCxnSpPr>
          <p:nvPr/>
        </p:nvCxnSpPr>
        <p:spPr>
          <a:xfrm>
            <a:off x="532125" y="1927209"/>
            <a:ext cx="3236976"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2E2560-55A5-420B-8754-4AB3140BCAA1}"/>
              </a:ext>
            </a:extLst>
          </p:cNvPr>
          <p:cNvSpPr txBox="1"/>
          <p:nvPr/>
        </p:nvSpPr>
        <p:spPr>
          <a:xfrm>
            <a:off x="4690605" y="1619432"/>
            <a:ext cx="1692543" cy="307777"/>
          </a:xfrm>
          <a:prstGeom prst="rect">
            <a:avLst/>
          </a:prstGeom>
          <a:noFill/>
        </p:spPr>
        <p:txBody>
          <a:bodyPr wrap="square" rtlCol="0">
            <a:spAutoFit/>
          </a:bodyPr>
          <a:lstStyle/>
          <a:p>
            <a:r>
              <a:rPr lang="en-US" sz="1400" b="1" dirty="0">
                <a:solidFill>
                  <a:srgbClr val="427730"/>
                </a:solidFill>
              </a:rPr>
              <a:t>BENEFITS</a:t>
            </a:r>
          </a:p>
        </p:txBody>
      </p:sp>
      <p:cxnSp>
        <p:nvCxnSpPr>
          <p:cNvPr id="13" name="Straight Connector 12">
            <a:extLst>
              <a:ext uri="{FF2B5EF4-FFF2-40B4-BE49-F238E27FC236}">
                <a16:creationId xmlns:a16="http://schemas.microsoft.com/office/drawing/2014/main" id="{10F92BA0-E100-4D77-8A87-01C9F8E43172}"/>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B1816A7-3D13-A823-86FD-67069AE76150}"/>
              </a:ext>
            </a:extLst>
          </p:cNvPr>
          <p:cNvPicPr>
            <a:picLocks noChangeAspect="1"/>
          </p:cNvPicPr>
          <p:nvPr/>
        </p:nvPicPr>
        <p:blipFill>
          <a:blip r:embed="rId2"/>
          <a:stretch>
            <a:fillRect/>
          </a:stretch>
        </p:blipFill>
        <p:spPr>
          <a:xfrm>
            <a:off x="5414337" y="478564"/>
            <a:ext cx="1862142" cy="279321"/>
          </a:xfrm>
          <a:prstGeom prst="rect">
            <a:avLst/>
          </a:prstGeom>
        </p:spPr>
      </p:pic>
    </p:spTree>
    <p:extLst>
      <p:ext uri="{BB962C8B-B14F-4D97-AF65-F5344CB8AC3E}">
        <p14:creationId xmlns:p14="http://schemas.microsoft.com/office/powerpoint/2010/main" val="2898108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4022" y="2321807"/>
            <a:ext cx="7152831" cy="1107193"/>
          </a:xfrm>
        </p:spPr>
        <p:txBody>
          <a:bodyPr>
            <a:normAutofit/>
          </a:bodyPr>
          <a:lstStyle/>
          <a:p>
            <a:r>
              <a:rPr lang="en-US" sz="2500" dirty="0">
                <a:solidFill>
                  <a:schemeClr val="accent1"/>
                </a:solidFill>
                <a:latin typeface="+mn-lt"/>
              </a:rPr>
              <a:t>Role of Investment Advisor &amp; 3</a:t>
            </a:r>
            <a:r>
              <a:rPr lang="en-US" sz="2500" baseline="30000" dirty="0">
                <a:solidFill>
                  <a:schemeClr val="accent1"/>
                </a:solidFill>
                <a:latin typeface="+mn-lt"/>
              </a:rPr>
              <a:t>rd</a:t>
            </a:r>
            <a:r>
              <a:rPr lang="en-US" sz="2500" dirty="0">
                <a:solidFill>
                  <a:schemeClr val="accent1"/>
                </a:solidFill>
                <a:latin typeface="+mn-lt"/>
              </a:rPr>
              <a:t> Party Custodian</a:t>
            </a:r>
          </a:p>
        </p:txBody>
      </p:sp>
      <p:pic>
        <p:nvPicPr>
          <p:cNvPr id="3" name="Picture 2">
            <a:extLst>
              <a:ext uri="{FF2B5EF4-FFF2-40B4-BE49-F238E27FC236}">
                <a16:creationId xmlns:a16="http://schemas.microsoft.com/office/drawing/2014/main" id="{45D61CC6-CF9A-D272-06CB-8067A1D4CF29}"/>
              </a:ext>
            </a:extLst>
          </p:cNvPr>
          <p:cNvPicPr>
            <a:picLocks noChangeAspect="1"/>
          </p:cNvPicPr>
          <p:nvPr/>
        </p:nvPicPr>
        <p:blipFill>
          <a:blip r:embed="rId2"/>
          <a:stretch>
            <a:fillRect/>
          </a:stretch>
        </p:blipFill>
        <p:spPr>
          <a:xfrm>
            <a:off x="4948461" y="630746"/>
            <a:ext cx="3810532" cy="571580"/>
          </a:xfrm>
          <a:prstGeom prst="rect">
            <a:avLst/>
          </a:prstGeom>
        </p:spPr>
      </p:pic>
    </p:spTree>
    <p:extLst>
      <p:ext uri="{BB962C8B-B14F-4D97-AF65-F5344CB8AC3E}">
        <p14:creationId xmlns:p14="http://schemas.microsoft.com/office/powerpoint/2010/main" val="11134123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ED658-B7B8-BA70-10D7-26139DE8C3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2D25BB-AFA5-82FC-60C8-FEA176DE4911}"/>
              </a:ext>
            </a:extLst>
          </p:cNvPr>
          <p:cNvSpPr>
            <a:spLocks noGrp="1"/>
          </p:cNvSpPr>
          <p:nvPr>
            <p:ph type="title"/>
          </p:nvPr>
        </p:nvSpPr>
        <p:spPr/>
        <p:txBody>
          <a:bodyPr/>
          <a:lstStyle/>
          <a:p>
            <a:r>
              <a:rPr lang="en-US" dirty="0"/>
              <a:t>Levels of Advisory Engagement</a:t>
            </a:r>
          </a:p>
        </p:txBody>
      </p:sp>
      <p:cxnSp>
        <p:nvCxnSpPr>
          <p:cNvPr id="11" name="Straight Connector 10">
            <a:extLst>
              <a:ext uri="{FF2B5EF4-FFF2-40B4-BE49-F238E27FC236}">
                <a16:creationId xmlns:a16="http://schemas.microsoft.com/office/drawing/2014/main" id="{30BCD61F-5921-E5A0-8560-DF1376FE59D2}"/>
              </a:ext>
            </a:extLst>
          </p:cNvPr>
          <p:cNvCxnSpPr>
            <a:cxnSpLocks/>
          </p:cNvCxnSpPr>
          <p:nvPr/>
        </p:nvCxnSpPr>
        <p:spPr>
          <a:xfrm>
            <a:off x="532125" y="1927209"/>
            <a:ext cx="3236976"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47CA09-86E0-3AC8-AEEB-16E414FC8AED}"/>
              </a:ext>
            </a:extLst>
          </p:cNvPr>
          <p:cNvCxnSpPr/>
          <p:nvPr/>
        </p:nvCxnSpPr>
        <p:spPr>
          <a:xfrm>
            <a:off x="4765531" y="1927209"/>
            <a:ext cx="3235234" cy="0"/>
          </a:xfrm>
          <a:prstGeom prst="line">
            <a:avLst/>
          </a:prstGeom>
          <a:ln>
            <a:solidFill>
              <a:srgbClr val="4277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0573F12-C7A4-0E71-6A65-A03D690247E4}"/>
              </a:ext>
            </a:extLst>
          </p:cNvPr>
          <p:cNvPicPr>
            <a:picLocks noChangeAspect="1"/>
          </p:cNvPicPr>
          <p:nvPr/>
        </p:nvPicPr>
        <p:blipFill>
          <a:blip r:embed="rId2"/>
          <a:stretch>
            <a:fillRect/>
          </a:stretch>
        </p:blipFill>
        <p:spPr>
          <a:xfrm>
            <a:off x="5414337" y="478564"/>
            <a:ext cx="1862142" cy="279321"/>
          </a:xfrm>
          <a:prstGeom prst="rect">
            <a:avLst/>
          </a:prstGeom>
        </p:spPr>
      </p:pic>
      <p:pic>
        <p:nvPicPr>
          <p:cNvPr id="16" name="Picture 15">
            <a:extLst>
              <a:ext uri="{FF2B5EF4-FFF2-40B4-BE49-F238E27FC236}">
                <a16:creationId xmlns:a16="http://schemas.microsoft.com/office/drawing/2014/main" id="{1C0FFB55-DB9C-5294-2951-B54054BA1BE1}"/>
              </a:ext>
            </a:extLst>
          </p:cNvPr>
          <p:cNvPicPr>
            <a:picLocks noChangeAspect="1"/>
          </p:cNvPicPr>
          <p:nvPr/>
        </p:nvPicPr>
        <p:blipFill>
          <a:blip r:embed="rId3"/>
          <a:stretch>
            <a:fillRect/>
          </a:stretch>
        </p:blipFill>
        <p:spPr>
          <a:xfrm>
            <a:off x="457200" y="902488"/>
            <a:ext cx="8229600" cy="5629046"/>
          </a:xfrm>
          <a:prstGeom prst="rect">
            <a:avLst/>
          </a:prstGeom>
        </p:spPr>
      </p:pic>
    </p:spTree>
    <p:extLst>
      <p:ext uri="{BB962C8B-B14F-4D97-AF65-F5344CB8AC3E}">
        <p14:creationId xmlns:p14="http://schemas.microsoft.com/office/powerpoint/2010/main" val="853357018"/>
      </p:ext>
    </p:extLst>
  </p:cSld>
  <p:clrMapOvr>
    <a:masterClrMapping/>
  </p:clrMapOvr>
  <p:transition/>
</p:sld>
</file>

<file path=ppt/theme/theme1.xml><?xml version="1.0" encoding="utf-8"?>
<a:theme xmlns:a="http://schemas.openxmlformats.org/drawingml/2006/main" name="Huntington">
  <a:themeElements>
    <a:clrScheme name="Custom 5">
      <a:dk1>
        <a:srgbClr val="766A62"/>
      </a:dk1>
      <a:lt1>
        <a:sysClr val="window" lastClr="FFFFFF"/>
      </a:lt1>
      <a:dk2>
        <a:srgbClr val="427730"/>
      </a:dk2>
      <a:lt2>
        <a:srgbClr val="837A6F"/>
      </a:lt2>
      <a:accent1>
        <a:srgbClr val="30AD34"/>
      </a:accent1>
      <a:accent2>
        <a:srgbClr val="427730"/>
      </a:accent2>
      <a:accent3>
        <a:srgbClr val="52C2DF"/>
      </a:accent3>
      <a:accent4>
        <a:srgbClr val="FFD000"/>
      </a:accent4>
      <a:accent5>
        <a:srgbClr val="837A6F"/>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ntington" id="{1E5A771C-22D3-4732-9D33-D006BE196F2C}" vid="{F1E3E784-312D-43D0-91C3-5D2DF10494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6132</TotalTime>
  <Words>2018</Words>
  <Application>Microsoft Office PowerPoint</Application>
  <PresentationFormat>On-screen Show (4:3)</PresentationFormat>
  <Paragraphs>175</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Courier New</vt:lpstr>
      <vt:lpstr>Wingdings</vt:lpstr>
      <vt:lpstr>Huntington</vt:lpstr>
      <vt:lpstr>Public Funds Investment Portfolios:  Investment Manager &amp; Custodian</vt:lpstr>
      <vt:lpstr>Presenters</vt:lpstr>
      <vt:lpstr>Agenda</vt:lpstr>
      <vt:lpstr>Understanding  Safekeeping versus  Custody Services</vt:lpstr>
      <vt:lpstr>Safekeeping versus Custody Services</vt:lpstr>
      <vt:lpstr>GFOA Best Practices: Custody Services</vt:lpstr>
      <vt:lpstr>Custody Services</vt:lpstr>
      <vt:lpstr>Role of Investment Advisor &amp; 3rd Party Custodian</vt:lpstr>
      <vt:lpstr>Levels of Advisory Engagement</vt:lpstr>
      <vt:lpstr>Role of Custody Services in Investment Process</vt:lpstr>
      <vt:lpstr>Custody Services</vt:lpstr>
      <vt:lpstr>Engaging &amp; Onboarding of Client Relationship</vt:lpstr>
      <vt:lpstr>Custodial Services</vt:lpstr>
      <vt:lpstr>Custodial Services</vt:lpstr>
      <vt:lpstr>Custodial Services</vt:lpstr>
      <vt:lpstr>Coordination of Daily Trade Activities</vt:lpstr>
      <vt:lpstr>Communicating the Investment Process</vt:lpstr>
      <vt:lpstr>GFOA Recommended Best Practice</vt:lpstr>
      <vt:lpstr>Trade Settlement</vt:lpstr>
      <vt:lpstr>Reconciliation &amp; Reporting Tools for NC Municipalities</vt:lpstr>
      <vt:lpstr>Clearwater Analytics: Strategic Investment in New Technology</vt:lpstr>
      <vt:lpstr>PowerPoint Presentation</vt:lpstr>
      <vt:lpstr>Sample Report Packages</vt:lpstr>
      <vt:lpstr>Sample GASB 40 and 72 Reports</vt:lpstr>
      <vt:lpstr>Portfolio Today</vt:lpstr>
      <vt:lpstr>Portfolio Today  Statement Sample</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Look Out for People</dc:title>
  <dc:creator>Judy Blackburn</dc:creator>
  <cp:lastModifiedBy>Maxum Tomaszewski</cp:lastModifiedBy>
  <cp:revision>428</cp:revision>
  <dcterms:created xsi:type="dcterms:W3CDTF">2019-06-05T15:18:16Z</dcterms:created>
  <dcterms:modified xsi:type="dcterms:W3CDTF">2025-02-07T17:28:38Z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763b28-f75e-4e40-934e-39cbb516110c_Enabled">
    <vt:lpwstr>true</vt:lpwstr>
  </property>
  <property fmtid="{D5CDD505-2E9C-101B-9397-08002B2CF9AE}" pid="3" name="MSIP_Label_61763b28-f75e-4e40-934e-39cbb516110c_SetDate">
    <vt:lpwstr>2024-02-09T15:40:19Z</vt:lpwstr>
  </property>
  <property fmtid="{D5CDD505-2E9C-101B-9397-08002B2CF9AE}" pid="4" name="MSIP_Label_61763b28-f75e-4e40-934e-39cbb516110c_Method">
    <vt:lpwstr>Privileged</vt:lpwstr>
  </property>
  <property fmtid="{D5CDD505-2E9C-101B-9397-08002B2CF9AE}" pid="5" name="MSIP_Label_61763b28-f75e-4e40-934e-39cbb516110c_Name">
    <vt:lpwstr>Confidential</vt:lpwstr>
  </property>
  <property fmtid="{D5CDD505-2E9C-101B-9397-08002B2CF9AE}" pid="6" name="MSIP_Label_61763b28-f75e-4e40-934e-39cbb516110c_SiteId">
    <vt:lpwstr>157a26ef-912f-4244-abef-b45fc4bd77f9</vt:lpwstr>
  </property>
  <property fmtid="{D5CDD505-2E9C-101B-9397-08002B2CF9AE}" pid="7" name="MSIP_Label_61763b28-f75e-4e40-934e-39cbb516110c_ActionId">
    <vt:lpwstr>6ff2e4e9-1e1d-42d7-9fdb-6539a4d00a94</vt:lpwstr>
  </property>
  <property fmtid="{D5CDD505-2E9C-101B-9397-08002B2CF9AE}" pid="8" name="MSIP_Label_61763b28-f75e-4e40-934e-39cbb516110c_ContentBits">
    <vt:lpwstr>2</vt:lpwstr>
  </property>
  <property fmtid="{D5CDD505-2E9C-101B-9397-08002B2CF9AE}" pid="9" name="ClassificationContentMarkingFooterLocations">
    <vt:lpwstr>Huntington:5</vt:lpwstr>
  </property>
  <property fmtid="{D5CDD505-2E9C-101B-9397-08002B2CF9AE}" pid="10" name="ClassificationContentMarkingFooterText">
    <vt:lpwstr>Confidential</vt:lpwstr>
  </property>
</Properties>
</file>