
<file path=[Content_Types].xml><?xml version="1.0" encoding="utf-8"?>
<Types xmlns="http://schemas.openxmlformats.org/package/2006/content-types">
  <Default Extension="bin" ContentType="image/jpeg"/>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embeddings/oleObject1.bin" ContentType="application/vnd.openxmlformats-officedocument.oleObject"/>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8"/>
    <p:sldMasterId id="2147483671" r:id="rId9"/>
    <p:sldMasterId id="2147483690" r:id="rId10"/>
    <p:sldMasterId id="2147483712" r:id="rId11"/>
  </p:sldMasterIdLst>
  <p:notesMasterIdLst>
    <p:notesMasterId r:id="rId84"/>
  </p:notesMasterIdLst>
  <p:handoutMasterIdLst>
    <p:handoutMasterId r:id="rId85"/>
  </p:handoutMasterIdLst>
  <p:sldIdLst>
    <p:sldId id="2974" r:id="rId12"/>
    <p:sldId id="2986" r:id="rId13"/>
    <p:sldId id="3001" r:id="rId14"/>
    <p:sldId id="2954" r:id="rId15"/>
    <p:sldId id="3002" r:id="rId16"/>
    <p:sldId id="1601" r:id="rId17"/>
    <p:sldId id="2952" r:id="rId18"/>
    <p:sldId id="1603" r:id="rId19"/>
    <p:sldId id="2145" r:id="rId20"/>
    <p:sldId id="1496" r:id="rId21"/>
    <p:sldId id="1556" r:id="rId22"/>
    <p:sldId id="1558" r:id="rId23"/>
    <p:sldId id="2148" r:id="rId24"/>
    <p:sldId id="1610" r:id="rId25"/>
    <p:sldId id="2953" r:id="rId26"/>
    <p:sldId id="2963" r:id="rId27"/>
    <p:sldId id="1645" r:id="rId28"/>
    <p:sldId id="1647" r:id="rId29"/>
    <p:sldId id="2987" r:id="rId30"/>
    <p:sldId id="1673" r:id="rId31"/>
    <p:sldId id="1699" r:id="rId32"/>
    <p:sldId id="1674" r:id="rId33"/>
    <p:sldId id="305" r:id="rId34"/>
    <p:sldId id="304" r:id="rId35"/>
    <p:sldId id="3003" r:id="rId36"/>
    <p:sldId id="2983" r:id="rId37"/>
    <p:sldId id="3009" r:id="rId38"/>
    <p:sldId id="3007" r:id="rId39"/>
    <p:sldId id="3008" r:id="rId40"/>
    <p:sldId id="3010" r:id="rId41"/>
    <p:sldId id="3011" r:id="rId42"/>
    <p:sldId id="1592" r:id="rId43"/>
    <p:sldId id="2023" r:id="rId44"/>
    <p:sldId id="3006" r:id="rId45"/>
    <p:sldId id="2070" r:id="rId46"/>
    <p:sldId id="2975" r:id="rId47"/>
    <p:sldId id="2127" r:id="rId48"/>
    <p:sldId id="2125" r:id="rId49"/>
    <p:sldId id="3012" r:id="rId50"/>
    <p:sldId id="1626" r:id="rId51"/>
    <p:sldId id="2999" r:id="rId52"/>
    <p:sldId id="2992" r:id="rId53"/>
    <p:sldId id="3013" r:id="rId54"/>
    <p:sldId id="1880" r:id="rId55"/>
    <p:sldId id="1567" r:id="rId56"/>
    <p:sldId id="2985" r:id="rId57"/>
    <p:sldId id="1633" r:id="rId58"/>
    <p:sldId id="1638" r:id="rId59"/>
    <p:sldId id="1627" r:id="rId60"/>
    <p:sldId id="1628" r:id="rId61"/>
    <p:sldId id="1629" r:id="rId62"/>
    <p:sldId id="2982" r:id="rId63"/>
    <p:sldId id="1031" r:id="rId64"/>
    <p:sldId id="2989" r:id="rId65"/>
    <p:sldId id="2990" r:id="rId66"/>
    <p:sldId id="287" r:id="rId67"/>
    <p:sldId id="3014" r:id="rId68"/>
    <p:sldId id="3015" r:id="rId69"/>
    <p:sldId id="3016" r:id="rId70"/>
    <p:sldId id="299" r:id="rId71"/>
    <p:sldId id="308" r:id="rId72"/>
    <p:sldId id="309" r:id="rId73"/>
    <p:sldId id="310" r:id="rId74"/>
    <p:sldId id="311" r:id="rId75"/>
    <p:sldId id="303" r:id="rId76"/>
    <p:sldId id="302" r:id="rId77"/>
    <p:sldId id="301" r:id="rId78"/>
    <p:sldId id="315" r:id="rId79"/>
    <p:sldId id="2993" r:id="rId80"/>
    <p:sldId id="2997" r:id="rId81"/>
    <p:sldId id="2994" r:id="rId82"/>
    <p:sldId id="2995" r:id="rId83"/>
  </p:sldIdLst>
  <p:sldSz cx="12192000" cy="6858000"/>
  <p:notesSz cx="7102475" cy="9388475"/>
  <p:custDataLst>
    <p:custData r:id="rId5"/>
    <p:custData r:id="rId3"/>
    <p:custData r:id="rId1"/>
    <p:custData r:id="rId7"/>
    <p:custData r:id="rId6"/>
    <p:custData r:id="rId4"/>
    <p:custData r:id="rId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81C100-A1BD-4F07-AD03-A3D150A1FB2A}">
          <p14:sldIdLst>
            <p14:sldId id="2974"/>
            <p14:sldId id="2986"/>
            <p14:sldId id="3001"/>
          </p14:sldIdLst>
        </p14:section>
        <p14:section name="Key Concepts" id="{BF923B86-00C1-4E74-BC59-561FDBE1254F}">
          <p14:sldIdLst>
            <p14:sldId id="2954"/>
            <p14:sldId id="3002"/>
            <p14:sldId id="1601"/>
            <p14:sldId id="2952"/>
            <p14:sldId id="1603"/>
            <p14:sldId id="2145"/>
            <p14:sldId id="1496"/>
            <p14:sldId id="1556"/>
            <p14:sldId id="1558"/>
            <p14:sldId id="2148"/>
            <p14:sldId id="1610"/>
            <p14:sldId id="2953"/>
          </p14:sldIdLst>
        </p14:section>
        <p14:section name="Risks in Inv Program" id="{3956C505-EB31-46CD-947C-264270A7B142}">
          <p14:sldIdLst>
            <p14:sldId id="2963"/>
            <p14:sldId id="1645"/>
            <p14:sldId id="1647"/>
            <p14:sldId id="2987"/>
            <p14:sldId id="1673"/>
            <p14:sldId id="1699"/>
            <p14:sldId id="1674"/>
            <p14:sldId id="305"/>
            <p14:sldId id="304"/>
            <p14:sldId id="3003"/>
            <p14:sldId id="2983"/>
            <p14:sldId id="3009"/>
            <p14:sldId id="3007"/>
            <p14:sldId id="3008"/>
            <p14:sldId id="3010"/>
            <p14:sldId id="3011"/>
          </p14:sldIdLst>
        </p14:section>
        <p14:section name="Portfolio Mgmt" id="{B2A0C69E-C1C2-4A89-BDBF-B5B8B14DF6C2}">
          <p14:sldIdLst>
            <p14:sldId id="1592"/>
            <p14:sldId id="2023"/>
            <p14:sldId id="3006"/>
            <p14:sldId id="2070"/>
            <p14:sldId id="2975"/>
            <p14:sldId id="2127"/>
            <p14:sldId id="2125"/>
            <p14:sldId id="3012"/>
            <p14:sldId id="1626"/>
            <p14:sldId id="2999"/>
            <p14:sldId id="2992"/>
          </p14:sldIdLst>
        </p14:section>
        <p14:section name="Putting this into practice" id="{795F4F85-4824-4967-B235-9030A036F9E8}">
          <p14:sldIdLst>
            <p14:sldId id="3013"/>
            <p14:sldId id="1880"/>
            <p14:sldId id="1567"/>
            <p14:sldId id="2985"/>
            <p14:sldId id="1633"/>
            <p14:sldId id="1638"/>
            <p14:sldId id="1627"/>
            <p14:sldId id="1628"/>
            <p14:sldId id="1629"/>
            <p14:sldId id="2982"/>
            <p14:sldId id="1031"/>
            <p14:sldId id="2989"/>
            <p14:sldId id="2990"/>
            <p14:sldId id="287"/>
            <p14:sldId id="3014"/>
            <p14:sldId id="3015"/>
            <p14:sldId id="3016"/>
          </p14:sldIdLst>
        </p14:section>
        <p14:section name="APPENDIX: RISKS" id="{9E973E62-A8E0-4D89-B1AF-A3EA3BEE67CA}">
          <p14:sldIdLst>
            <p14:sldId id="299"/>
            <p14:sldId id="308"/>
            <p14:sldId id="309"/>
            <p14:sldId id="310"/>
            <p14:sldId id="311"/>
            <p14:sldId id="303"/>
            <p14:sldId id="302"/>
            <p14:sldId id="301"/>
            <p14:sldId id="315"/>
            <p14:sldId id="2993"/>
            <p14:sldId id="2997"/>
            <p14:sldId id="2994"/>
            <p14:sldId id="299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7C8184-1619-F9FA-F38C-6BDEEB8CE314}" name="Lili Arnsdorff" initials="LA" userId="S::larnsdorff@chandlerasset.com::eeb606f4-9242-43ef-acd4-fc622907f9dd" providerId="AD"/>
  <p188:author id="{1CC1A1C4-6DD9-2A8B-201A-97A936516B5C}" name="Nicole Tyson" initials="NT" userId="S::ntyson@chandlerasset.com::6a0b10e9-f8ac-444a-8e3f-e953fd66b24e" providerId="AD"/>
  <p188:author id="{193912E1-A57D-3BA6-1015-C34F2E6EF009}" name="Aaron Nail" initials="AN" userId="S::anail@chandlerasset.com::f56072aa-35cb-4efd-83c8-240fc11fb88a" providerId="AD"/>
  <p188:author id="{9C367DEB-147A-6EFD-6E08-2CA5B257A1A5}" name="Alayne Sampson" initials="AS" userId="S::asampson@chandlerasset.com::744601c3-4860-41b6-a591-f7b47a2590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McCarry" initials="CM" lastIdx="1" clrIdx="0">
    <p:extLst>
      <p:ext uri="{19B8F6BF-5375-455C-9EA6-DF929625EA0E}">
        <p15:presenceInfo xmlns:p15="http://schemas.microsoft.com/office/powerpoint/2012/main" userId="S::cmccarry@chandlerasset.com::5b53cfe0-94e7-421a-b71e-25ef26b50e40" providerId="AD"/>
      </p:ext>
    </p:extLst>
  </p:cmAuthor>
  <p:cmAuthor id="2" name="Gabrielle Eacock" initials="GE" lastIdx="1" clrIdx="1">
    <p:extLst>
      <p:ext uri="{19B8F6BF-5375-455C-9EA6-DF929625EA0E}">
        <p15:presenceInfo xmlns:p15="http://schemas.microsoft.com/office/powerpoint/2012/main" userId="S::geacock@chandlerasset.com::7c616e81-bd0d-43b1-ae5f-c90a76635ed4" providerId="AD"/>
      </p:ext>
    </p:extLst>
  </p:cmAuthor>
  <p:cmAuthor id="3" name="Candice Sharar" initials="CS" lastIdx="1" clrIdx="2">
    <p:extLst>
      <p:ext uri="{19B8F6BF-5375-455C-9EA6-DF929625EA0E}">
        <p15:presenceInfo xmlns:p15="http://schemas.microsoft.com/office/powerpoint/2012/main" userId="S-1-5-21-1745901296-1541948197-925700815-25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E7D"/>
    <a:srgbClr val="366658"/>
    <a:srgbClr val="FF0000"/>
    <a:srgbClr val="204A36"/>
    <a:srgbClr val="A1A1A1"/>
    <a:srgbClr val="D75F37"/>
    <a:srgbClr val="640246"/>
    <a:srgbClr val="D9E3DE"/>
    <a:srgbClr val="B9D5C0"/>
    <a:srgbClr val="7A7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2" autoAdjust="0"/>
    <p:restoredTop sz="92491" autoAdjust="0"/>
  </p:normalViewPr>
  <p:slideViewPr>
    <p:cSldViewPr snapToGrid="0">
      <p:cViewPr varScale="1">
        <p:scale>
          <a:sx n="86" d="100"/>
          <a:sy n="86" d="100"/>
        </p:scale>
        <p:origin x="60" y="96"/>
      </p:cViewPr>
      <p:guideLst/>
    </p:cSldViewPr>
  </p:slideViewPr>
  <p:notesTextViewPr>
    <p:cViewPr>
      <p:scale>
        <a:sx n="1" d="1"/>
        <a:sy n="1" d="1"/>
      </p:scale>
      <p:origin x="0" y="0"/>
    </p:cViewPr>
  </p:notesTextViewPr>
  <p:sorterViewPr>
    <p:cViewPr>
      <p:scale>
        <a:sx n="125" d="100"/>
        <a:sy n="125" d="100"/>
      </p:scale>
      <p:origin x="0" y="-234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4.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customXml" Target="../customXml/item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1.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3.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customXml" Target="../customXml/item7.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AM-SHARED\SHARED\PROSPECTS\4%20Sa%20-%20Sz\Siskiyou,%20County%20of\bulletvcallagc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AM-SHARED\SHARED\Client%20Service\Data\GrowthChart_2024.3.31.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69717910243348E-2"/>
          <c:y val="8.6085987553044849E-2"/>
          <c:w val="0.94212463044074857"/>
          <c:h val="0.6013985952157882"/>
        </c:manualLayout>
      </c:layout>
      <c:lineChart>
        <c:grouping val="standard"/>
        <c:varyColors val="0"/>
        <c:ser>
          <c:idx val="0"/>
          <c:order val="0"/>
          <c:tx>
            <c:strRef>
              <c:f>Book1!$B$1</c:f>
              <c:strCache>
                <c:ptCount val="1"/>
                <c:pt idx="0">
                  <c:v>ICE BofA Bullet Agency Index</c:v>
                </c:pt>
              </c:strCache>
            </c:strRef>
          </c:tx>
          <c:spPr>
            <a:ln w="28575" cap="rnd">
              <a:solidFill>
                <a:srgbClr val="204A36"/>
              </a:solidFill>
              <a:round/>
            </a:ln>
            <a:effectLst/>
          </c:spPr>
          <c:marker>
            <c:symbol val="none"/>
          </c:marker>
          <c:dLbls>
            <c:dLbl>
              <c:idx val="240"/>
              <c:layout>
                <c:manualLayout>
                  <c:x val="-2.6373912089105614E-3"/>
                  <c:y val="-4.8149148622583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7A-47A9-A2A2-8C0D1EE5CB0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Book1!$A$2:$A$242</c:f>
              <c:strCache>
                <c:ptCount val="241"/>
                <c:pt idx="0">
                  <c:v>12/31/2003</c:v>
                </c:pt>
                <c:pt idx="1">
                  <c:v>1/31/2004</c:v>
                </c:pt>
                <c:pt idx="2">
                  <c:v>2/29/2004</c:v>
                </c:pt>
                <c:pt idx="3">
                  <c:v>3/31/2004</c:v>
                </c:pt>
                <c:pt idx="4">
                  <c:v>4/30/2004</c:v>
                </c:pt>
                <c:pt idx="5">
                  <c:v>5/31/2004</c:v>
                </c:pt>
                <c:pt idx="6">
                  <c:v>6/30/2004</c:v>
                </c:pt>
                <c:pt idx="7">
                  <c:v>7/31/2004</c:v>
                </c:pt>
                <c:pt idx="8">
                  <c:v>8/31/2004</c:v>
                </c:pt>
                <c:pt idx="9">
                  <c:v>9/30/2004</c:v>
                </c:pt>
                <c:pt idx="10">
                  <c:v>10/31/2004</c:v>
                </c:pt>
                <c:pt idx="11">
                  <c:v>11/30/2004</c:v>
                </c:pt>
                <c:pt idx="12">
                  <c:v>12/31/2004</c:v>
                </c:pt>
                <c:pt idx="13">
                  <c:v>1/31/2005</c:v>
                </c:pt>
                <c:pt idx="14">
                  <c:v>2/28/2005</c:v>
                </c:pt>
                <c:pt idx="15">
                  <c:v>3/31/2005</c:v>
                </c:pt>
                <c:pt idx="16">
                  <c:v>4/30/2005</c:v>
                </c:pt>
                <c:pt idx="17">
                  <c:v>5/31/2005</c:v>
                </c:pt>
                <c:pt idx="18">
                  <c:v>6/30/2005</c:v>
                </c:pt>
                <c:pt idx="19">
                  <c:v>7/31/2005</c:v>
                </c:pt>
                <c:pt idx="20">
                  <c:v>8/31/2005</c:v>
                </c:pt>
                <c:pt idx="21">
                  <c:v>9/30/2005</c:v>
                </c:pt>
                <c:pt idx="22">
                  <c:v>10/31/2005</c:v>
                </c:pt>
                <c:pt idx="23">
                  <c:v>11/30/2005</c:v>
                </c:pt>
                <c:pt idx="24">
                  <c:v>12/31/2005</c:v>
                </c:pt>
                <c:pt idx="25">
                  <c:v>1/31/2006</c:v>
                </c:pt>
                <c:pt idx="26">
                  <c:v>2/28/2006</c:v>
                </c:pt>
                <c:pt idx="27">
                  <c:v>3/31/2006</c:v>
                </c:pt>
                <c:pt idx="28">
                  <c:v>4/30/2006</c:v>
                </c:pt>
                <c:pt idx="29">
                  <c:v>5/31/2006</c:v>
                </c:pt>
                <c:pt idx="30">
                  <c:v>6/30/2006</c:v>
                </c:pt>
                <c:pt idx="31">
                  <c:v>7/31/2006</c:v>
                </c:pt>
                <c:pt idx="32">
                  <c:v>8/31/2006</c:v>
                </c:pt>
                <c:pt idx="33">
                  <c:v>9/30/2006</c:v>
                </c:pt>
                <c:pt idx="34">
                  <c:v>10/31/2006</c:v>
                </c:pt>
                <c:pt idx="35">
                  <c:v>11/30/2006</c:v>
                </c:pt>
                <c:pt idx="36">
                  <c:v>12/31/2006</c:v>
                </c:pt>
                <c:pt idx="37">
                  <c:v>1/31/2007</c:v>
                </c:pt>
                <c:pt idx="38">
                  <c:v>2/28/2007</c:v>
                </c:pt>
                <c:pt idx="39">
                  <c:v>3/31/2007</c:v>
                </c:pt>
                <c:pt idx="40">
                  <c:v>4/30/2007</c:v>
                </c:pt>
                <c:pt idx="41">
                  <c:v>5/31/2007</c:v>
                </c:pt>
                <c:pt idx="42">
                  <c:v>6/30/2007</c:v>
                </c:pt>
                <c:pt idx="43">
                  <c:v>7/31/2007</c:v>
                </c:pt>
                <c:pt idx="44">
                  <c:v>8/31/2007</c:v>
                </c:pt>
                <c:pt idx="45">
                  <c:v>9/30/2007</c:v>
                </c:pt>
                <c:pt idx="46">
                  <c:v>10/31/2007</c:v>
                </c:pt>
                <c:pt idx="47">
                  <c:v>11/30/2007</c:v>
                </c:pt>
                <c:pt idx="48">
                  <c:v>12/31/2007</c:v>
                </c:pt>
                <c:pt idx="49">
                  <c:v>1/31/2008</c:v>
                </c:pt>
                <c:pt idx="50">
                  <c:v>2/29/2008</c:v>
                </c:pt>
                <c:pt idx="51">
                  <c:v>3/31/2008</c:v>
                </c:pt>
                <c:pt idx="52">
                  <c:v>4/30/2008</c:v>
                </c:pt>
                <c:pt idx="53">
                  <c:v>5/31/2008</c:v>
                </c:pt>
                <c:pt idx="54">
                  <c:v>6/30/2008</c:v>
                </c:pt>
                <c:pt idx="55">
                  <c:v>7/31/2008</c:v>
                </c:pt>
                <c:pt idx="56">
                  <c:v>8/31/2008</c:v>
                </c:pt>
                <c:pt idx="57">
                  <c:v>9/30/2008</c:v>
                </c:pt>
                <c:pt idx="58">
                  <c:v>10/31/2008</c:v>
                </c:pt>
                <c:pt idx="59">
                  <c:v>11/30/2008</c:v>
                </c:pt>
                <c:pt idx="60">
                  <c:v>12/31/2008</c:v>
                </c:pt>
                <c:pt idx="61">
                  <c:v>1/31/2009</c:v>
                </c:pt>
                <c:pt idx="62">
                  <c:v>2/28/2009</c:v>
                </c:pt>
                <c:pt idx="63">
                  <c:v>3/31/2009</c:v>
                </c:pt>
                <c:pt idx="64">
                  <c:v>4/30/2009</c:v>
                </c:pt>
                <c:pt idx="65">
                  <c:v>5/31/2009</c:v>
                </c:pt>
                <c:pt idx="66">
                  <c:v>6/30/2009</c:v>
                </c:pt>
                <c:pt idx="67">
                  <c:v>7/31/2009</c:v>
                </c:pt>
                <c:pt idx="68">
                  <c:v>8/31/2009</c:v>
                </c:pt>
                <c:pt idx="69">
                  <c:v>9/30/2009</c:v>
                </c:pt>
                <c:pt idx="70">
                  <c:v>10/31/2009</c:v>
                </c:pt>
                <c:pt idx="71">
                  <c:v>11/30/2009</c:v>
                </c:pt>
                <c:pt idx="72">
                  <c:v>12/31/2009</c:v>
                </c:pt>
                <c:pt idx="73">
                  <c:v>1/31/2010</c:v>
                </c:pt>
                <c:pt idx="74">
                  <c:v>2/28/2010</c:v>
                </c:pt>
                <c:pt idx="75">
                  <c:v>3/31/2010</c:v>
                </c:pt>
                <c:pt idx="76">
                  <c:v>4/30/2010</c:v>
                </c:pt>
                <c:pt idx="77">
                  <c:v>5/31/2010</c:v>
                </c:pt>
                <c:pt idx="78">
                  <c:v>6/30/2010</c:v>
                </c:pt>
                <c:pt idx="79">
                  <c:v>7/31/2010</c:v>
                </c:pt>
                <c:pt idx="80">
                  <c:v>8/31/2010</c:v>
                </c:pt>
                <c:pt idx="81">
                  <c:v>9/30/2010</c:v>
                </c:pt>
                <c:pt idx="82">
                  <c:v>10/31/2010</c:v>
                </c:pt>
                <c:pt idx="83">
                  <c:v>11/30/2010</c:v>
                </c:pt>
                <c:pt idx="84">
                  <c:v>12/31/2010</c:v>
                </c:pt>
                <c:pt idx="85">
                  <c:v>1/31/2011</c:v>
                </c:pt>
                <c:pt idx="86">
                  <c:v>2/28/2011</c:v>
                </c:pt>
                <c:pt idx="87">
                  <c:v>3/31/2011</c:v>
                </c:pt>
                <c:pt idx="88">
                  <c:v>4/30/2011</c:v>
                </c:pt>
                <c:pt idx="89">
                  <c:v>5/31/2011</c:v>
                </c:pt>
                <c:pt idx="90">
                  <c:v>6/30/2011</c:v>
                </c:pt>
                <c:pt idx="91">
                  <c:v>7/31/2011</c:v>
                </c:pt>
                <c:pt idx="92">
                  <c:v>8/31/2011</c:v>
                </c:pt>
                <c:pt idx="93">
                  <c:v>9/30/2011</c:v>
                </c:pt>
                <c:pt idx="94">
                  <c:v>10/31/2011</c:v>
                </c:pt>
                <c:pt idx="95">
                  <c:v>11/30/2011</c:v>
                </c:pt>
                <c:pt idx="96">
                  <c:v>12/31/2011</c:v>
                </c:pt>
                <c:pt idx="97">
                  <c:v>1/31/2012</c:v>
                </c:pt>
                <c:pt idx="98">
                  <c:v>2/29/2012</c:v>
                </c:pt>
                <c:pt idx="99">
                  <c:v>3/31/2012</c:v>
                </c:pt>
                <c:pt idx="100">
                  <c:v>4/30/2012</c:v>
                </c:pt>
                <c:pt idx="101">
                  <c:v>5/31/2012</c:v>
                </c:pt>
                <c:pt idx="102">
                  <c:v>6/30/2012</c:v>
                </c:pt>
                <c:pt idx="103">
                  <c:v>7/31/2012</c:v>
                </c:pt>
                <c:pt idx="104">
                  <c:v>8/31/2012</c:v>
                </c:pt>
                <c:pt idx="105">
                  <c:v>9/30/2012</c:v>
                </c:pt>
                <c:pt idx="106">
                  <c:v>10/31/2012</c:v>
                </c:pt>
                <c:pt idx="107">
                  <c:v>11/30/2012</c:v>
                </c:pt>
                <c:pt idx="108">
                  <c:v>12/31/2012</c:v>
                </c:pt>
                <c:pt idx="109">
                  <c:v>1/31/2013</c:v>
                </c:pt>
                <c:pt idx="110">
                  <c:v>2/28/2013</c:v>
                </c:pt>
                <c:pt idx="111">
                  <c:v>3/31/2013</c:v>
                </c:pt>
                <c:pt idx="112">
                  <c:v>4/30/2013</c:v>
                </c:pt>
                <c:pt idx="113">
                  <c:v>5/31/2013</c:v>
                </c:pt>
                <c:pt idx="114">
                  <c:v>6/30/2013</c:v>
                </c:pt>
                <c:pt idx="115">
                  <c:v>7/31/2013</c:v>
                </c:pt>
                <c:pt idx="116">
                  <c:v>8/31/2013</c:v>
                </c:pt>
                <c:pt idx="117">
                  <c:v>9/30/2013</c:v>
                </c:pt>
                <c:pt idx="118">
                  <c:v>10/31/2013</c:v>
                </c:pt>
                <c:pt idx="119">
                  <c:v>11/30/2013</c:v>
                </c:pt>
                <c:pt idx="120">
                  <c:v>12/31/2013</c:v>
                </c:pt>
                <c:pt idx="121">
                  <c:v>1/31/2014</c:v>
                </c:pt>
                <c:pt idx="122">
                  <c:v>2/28/2014</c:v>
                </c:pt>
                <c:pt idx="123">
                  <c:v>3/31/2014</c:v>
                </c:pt>
                <c:pt idx="124">
                  <c:v>4/30/2014</c:v>
                </c:pt>
                <c:pt idx="125">
                  <c:v>5/31/2014</c:v>
                </c:pt>
                <c:pt idx="126">
                  <c:v>6/30/2014</c:v>
                </c:pt>
                <c:pt idx="127">
                  <c:v>7/31/2014</c:v>
                </c:pt>
                <c:pt idx="128">
                  <c:v>8/31/2014</c:v>
                </c:pt>
                <c:pt idx="129">
                  <c:v>9/30/2014</c:v>
                </c:pt>
                <c:pt idx="130">
                  <c:v>10/31/2014</c:v>
                </c:pt>
                <c:pt idx="131">
                  <c:v>11/30/2014</c:v>
                </c:pt>
                <c:pt idx="132">
                  <c:v>12/31/2014</c:v>
                </c:pt>
                <c:pt idx="133">
                  <c:v>1/31/2015</c:v>
                </c:pt>
                <c:pt idx="134">
                  <c:v>2/28/2015</c:v>
                </c:pt>
                <c:pt idx="135">
                  <c:v>3/31/2015</c:v>
                </c:pt>
                <c:pt idx="136">
                  <c:v>4/30/2015</c:v>
                </c:pt>
                <c:pt idx="137">
                  <c:v>5/31/2015</c:v>
                </c:pt>
                <c:pt idx="138">
                  <c:v>6/30/2015</c:v>
                </c:pt>
                <c:pt idx="139">
                  <c:v>7/31/2015</c:v>
                </c:pt>
                <c:pt idx="140">
                  <c:v>8/31/2015</c:v>
                </c:pt>
                <c:pt idx="141">
                  <c:v>9/30/2015</c:v>
                </c:pt>
                <c:pt idx="142">
                  <c:v>10/31/2015</c:v>
                </c:pt>
                <c:pt idx="143">
                  <c:v>11/30/2015</c:v>
                </c:pt>
                <c:pt idx="144">
                  <c:v>12/31/2015</c:v>
                </c:pt>
                <c:pt idx="145">
                  <c:v>1/31/2016</c:v>
                </c:pt>
                <c:pt idx="146">
                  <c:v>2/29/2016</c:v>
                </c:pt>
                <c:pt idx="147">
                  <c:v>3/31/2016</c:v>
                </c:pt>
                <c:pt idx="148">
                  <c:v>4/30/2016</c:v>
                </c:pt>
                <c:pt idx="149">
                  <c:v>5/31/2016</c:v>
                </c:pt>
                <c:pt idx="150">
                  <c:v>6/30/2016</c:v>
                </c:pt>
                <c:pt idx="151">
                  <c:v>7/31/2016</c:v>
                </c:pt>
                <c:pt idx="152">
                  <c:v>8/31/2016</c:v>
                </c:pt>
                <c:pt idx="153">
                  <c:v>9/30/2016</c:v>
                </c:pt>
                <c:pt idx="154">
                  <c:v>10/31/2016</c:v>
                </c:pt>
                <c:pt idx="155">
                  <c:v>11/30/2016</c:v>
                </c:pt>
                <c:pt idx="156">
                  <c:v>12/31/2016</c:v>
                </c:pt>
                <c:pt idx="157">
                  <c:v>1/31/2017</c:v>
                </c:pt>
                <c:pt idx="158">
                  <c:v>2/28/2017</c:v>
                </c:pt>
                <c:pt idx="159">
                  <c:v>3/31/2017</c:v>
                </c:pt>
                <c:pt idx="160">
                  <c:v>4/30/2017</c:v>
                </c:pt>
                <c:pt idx="161">
                  <c:v>5/31/2017</c:v>
                </c:pt>
                <c:pt idx="162">
                  <c:v>6/30/2017</c:v>
                </c:pt>
                <c:pt idx="163">
                  <c:v>7/31/2017</c:v>
                </c:pt>
                <c:pt idx="164">
                  <c:v>8/31/2017</c:v>
                </c:pt>
                <c:pt idx="165">
                  <c:v>9/30/2017</c:v>
                </c:pt>
                <c:pt idx="166">
                  <c:v>10/31/2017</c:v>
                </c:pt>
                <c:pt idx="167">
                  <c:v>11/30/2017</c:v>
                </c:pt>
                <c:pt idx="168">
                  <c:v>12/31/2017</c:v>
                </c:pt>
                <c:pt idx="169">
                  <c:v>1/31/2018</c:v>
                </c:pt>
                <c:pt idx="170">
                  <c:v>2/28/2018</c:v>
                </c:pt>
                <c:pt idx="171">
                  <c:v>3/31/2018</c:v>
                </c:pt>
                <c:pt idx="172">
                  <c:v>4/30/2018</c:v>
                </c:pt>
                <c:pt idx="173">
                  <c:v>5/31/2018</c:v>
                </c:pt>
                <c:pt idx="174">
                  <c:v>6/30/2018</c:v>
                </c:pt>
                <c:pt idx="175">
                  <c:v>7/31/2018</c:v>
                </c:pt>
                <c:pt idx="176">
                  <c:v>8/31/2018</c:v>
                </c:pt>
                <c:pt idx="177">
                  <c:v>9/30/2018</c:v>
                </c:pt>
                <c:pt idx="178">
                  <c:v>10/31/2018</c:v>
                </c:pt>
                <c:pt idx="179">
                  <c:v>11/30/2018</c:v>
                </c:pt>
                <c:pt idx="180">
                  <c:v>12/31/2018</c:v>
                </c:pt>
                <c:pt idx="181">
                  <c:v>1/31/2019</c:v>
                </c:pt>
                <c:pt idx="182">
                  <c:v>2/28/2019</c:v>
                </c:pt>
                <c:pt idx="183">
                  <c:v>3/31/2019</c:v>
                </c:pt>
                <c:pt idx="184">
                  <c:v>4/30/2019</c:v>
                </c:pt>
                <c:pt idx="185">
                  <c:v>5/31/2019</c:v>
                </c:pt>
                <c:pt idx="186">
                  <c:v>6/30/2019</c:v>
                </c:pt>
                <c:pt idx="187">
                  <c:v>7/31/2019</c:v>
                </c:pt>
                <c:pt idx="188">
                  <c:v>8/31/2019</c:v>
                </c:pt>
                <c:pt idx="189">
                  <c:v>9/30/2019</c:v>
                </c:pt>
                <c:pt idx="190">
                  <c:v>10/31/2019</c:v>
                </c:pt>
                <c:pt idx="191">
                  <c:v>11/30/2019</c:v>
                </c:pt>
                <c:pt idx="192">
                  <c:v>12/31/2019</c:v>
                </c:pt>
                <c:pt idx="193">
                  <c:v>1/31/2020</c:v>
                </c:pt>
                <c:pt idx="194">
                  <c:v>2/29/2020</c:v>
                </c:pt>
                <c:pt idx="195">
                  <c:v>3/31/2020</c:v>
                </c:pt>
                <c:pt idx="196">
                  <c:v>4/30/2020</c:v>
                </c:pt>
                <c:pt idx="197">
                  <c:v>5/31/2020</c:v>
                </c:pt>
                <c:pt idx="198">
                  <c:v>6/30/2020</c:v>
                </c:pt>
                <c:pt idx="199">
                  <c:v>7/31/2020</c:v>
                </c:pt>
                <c:pt idx="200">
                  <c:v>8/31/2020</c:v>
                </c:pt>
                <c:pt idx="201">
                  <c:v>9/30/2020</c:v>
                </c:pt>
                <c:pt idx="202">
                  <c:v>10/31/2020</c:v>
                </c:pt>
                <c:pt idx="203">
                  <c:v>11/30/2020</c:v>
                </c:pt>
                <c:pt idx="204">
                  <c:v>12/31/2020</c:v>
                </c:pt>
                <c:pt idx="205">
                  <c:v>1/31/2021</c:v>
                </c:pt>
                <c:pt idx="206">
                  <c:v>2/28/2021</c:v>
                </c:pt>
                <c:pt idx="207">
                  <c:v>3/31/2021</c:v>
                </c:pt>
                <c:pt idx="208">
                  <c:v>4/30/2021</c:v>
                </c:pt>
                <c:pt idx="209">
                  <c:v>5/31/2021</c:v>
                </c:pt>
                <c:pt idx="210">
                  <c:v>6/30/2021</c:v>
                </c:pt>
                <c:pt idx="211">
                  <c:v>7/31/2021</c:v>
                </c:pt>
                <c:pt idx="212">
                  <c:v>8/31/2021</c:v>
                </c:pt>
                <c:pt idx="213">
                  <c:v>9/30/2021</c:v>
                </c:pt>
                <c:pt idx="214">
                  <c:v>10/31/2021</c:v>
                </c:pt>
                <c:pt idx="215">
                  <c:v>11/30/2021</c:v>
                </c:pt>
                <c:pt idx="216">
                  <c:v>12/31/2021</c:v>
                </c:pt>
                <c:pt idx="217">
                  <c:v>1/31/2022</c:v>
                </c:pt>
                <c:pt idx="218">
                  <c:v>2/28/2022</c:v>
                </c:pt>
                <c:pt idx="219">
                  <c:v>3/31/2022</c:v>
                </c:pt>
                <c:pt idx="220">
                  <c:v>4/30/2022</c:v>
                </c:pt>
                <c:pt idx="221">
                  <c:v>5/31/2022</c:v>
                </c:pt>
                <c:pt idx="222">
                  <c:v>6/30/2022</c:v>
                </c:pt>
                <c:pt idx="223">
                  <c:v>7/31/2022</c:v>
                </c:pt>
                <c:pt idx="224">
                  <c:v>8/31/2022</c:v>
                </c:pt>
                <c:pt idx="225">
                  <c:v>9/30/2022</c:v>
                </c:pt>
                <c:pt idx="226">
                  <c:v>10/31/2022</c:v>
                </c:pt>
                <c:pt idx="227">
                  <c:v>11/30/2022</c:v>
                </c:pt>
                <c:pt idx="228">
                  <c:v>12/31/2022</c:v>
                </c:pt>
                <c:pt idx="229">
                  <c:v>1/31/2023</c:v>
                </c:pt>
                <c:pt idx="230">
                  <c:v>2/28/2023</c:v>
                </c:pt>
                <c:pt idx="231">
                  <c:v>3/31/2023</c:v>
                </c:pt>
                <c:pt idx="232">
                  <c:v>4/30/2023</c:v>
                </c:pt>
                <c:pt idx="233">
                  <c:v>5/31/2023</c:v>
                </c:pt>
                <c:pt idx="234">
                  <c:v>6/30/2023</c:v>
                </c:pt>
                <c:pt idx="235">
                  <c:v>7/31/2023</c:v>
                </c:pt>
                <c:pt idx="236">
                  <c:v>8/31/2023</c:v>
                </c:pt>
                <c:pt idx="237">
                  <c:v>9/30/2023</c:v>
                </c:pt>
                <c:pt idx="238">
                  <c:v>10/31/2023</c:v>
                </c:pt>
                <c:pt idx="239">
                  <c:v>11/30/2023</c:v>
                </c:pt>
                <c:pt idx="240">
                  <c:v>12/31/2023</c:v>
                </c:pt>
              </c:strCache>
            </c:strRef>
          </c:cat>
          <c:val>
            <c:numRef>
              <c:f>Book1!$B$2:$B$242</c:f>
              <c:numCache>
                <c:formatCode>General</c:formatCode>
                <c:ptCount val="241"/>
                <c:pt idx="0">
                  <c:v>100</c:v>
                </c:pt>
                <c:pt idx="1">
                  <c:v>100.762</c:v>
                </c:pt>
                <c:pt idx="2">
                  <c:v>101.839</c:v>
                </c:pt>
                <c:pt idx="3">
                  <c:v>102.813</c:v>
                </c:pt>
                <c:pt idx="4">
                  <c:v>99.856999999999999</c:v>
                </c:pt>
                <c:pt idx="5">
                  <c:v>99.320999999999998</c:v>
                </c:pt>
                <c:pt idx="6">
                  <c:v>99.715999999999994</c:v>
                </c:pt>
                <c:pt idx="7">
                  <c:v>100.691</c:v>
                </c:pt>
                <c:pt idx="8">
                  <c:v>102.64100000000001</c:v>
                </c:pt>
                <c:pt idx="9">
                  <c:v>102.85899999999999</c:v>
                </c:pt>
                <c:pt idx="10">
                  <c:v>103.69199999999999</c:v>
                </c:pt>
                <c:pt idx="11">
                  <c:v>102.646</c:v>
                </c:pt>
                <c:pt idx="12">
                  <c:v>103.527</c:v>
                </c:pt>
                <c:pt idx="13">
                  <c:v>104.02</c:v>
                </c:pt>
                <c:pt idx="14">
                  <c:v>103.425</c:v>
                </c:pt>
                <c:pt idx="15">
                  <c:v>103.071</c:v>
                </c:pt>
                <c:pt idx="16">
                  <c:v>104.483</c:v>
                </c:pt>
                <c:pt idx="17">
                  <c:v>105.756</c:v>
                </c:pt>
                <c:pt idx="18">
                  <c:v>106.422</c:v>
                </c:pt>
                <c:pt idx="19">
                  <c:v>105.157</c:v>
                </c:pt>
                <c:pt idx="20">
                  <c:v>106.64700000000001</c:v>
                </c:pt>
                <c:pt idx="21">
                  <c:v>105.414</c:v>
                </c:pt>
                <c:pt idx="22">
                  <c:v>104.748</c:v>
                </c:pt>
                <c:pt idx="23">
                  <c:v>105.13500000000001</c:v>
                </c:pt>
                <c:pt idx="24">
                  <c:v>105.875</c:v>
                </c:pt>
                <c:pt idx="25">
                  <c:v>105.962</c:v>
                </c:pt>
                <c:pt idx="26">
                  <c:v>106.227</c:v>
                </c:pt>
                <c:pt idx="27">
                  <c:v>105.464</c:v>
                </c:pt>
                <c:pt idx="28">
                  <c:v>105.27800000000001</c:v>
                </c:pt>
                <c:pt idx="29">
                  <c:v>105.345</c:v>
                </c:pt>
                <c:pt idx="30">
                  <c:v>105.44</c:v>
                </c:pt>
                <c:pt idx="31">
                  <c:v>106.771</c:v>
                </c:pt>
                <c:pt idx="32">
                  <c:v>108.29300000000001</c:v>
                </c:pt>
                <c:pt idx="33">
                  <c:v>109.235</c:v>
                </c:pt>
                <c:pt idx="34">
                  <c:v>109.879</c:v>
                </c:pt>
                <c:pt idx="35">
                  <c:v>111.09699999999999</c:v>
                </c:pt>
                <c:pt idx="36">
                  <c:v>110.39</c:v>
                </c:pt>
                <c:pt idx="37">
                  <c:v>110.199</c:v>
                </c:pt>
                <c:pt idx="38">
                  <c:v>111.85599999999999</c:v>
                </c:pt>
                <c:pt idx="39">
                  <c:v>111.92</c:v>
                </c:pt>
                <c:pt idx="40">
                  <c:v>112.48</c:v>
                </c:pt>
                <c:pt idx="41">
                  <c:v>111.58</c:v>
                </c:pt>
                <c:pt idx="42">
                  <c:v>111.432</c:v>
                </c:pt>
                <c:pt idx="43">
                  <c:v>112.596</c:v>
                </c:pt>
                <c:pt idx="44">
                  <c:v>114.265</c:v>
                </c:pt>
                <c:pt idx="45">
                  <c:v>115.48099999999999</c:v>
                </c:pt>
                <c:pt idx="46">
                  <c:v>116.209</c:v>
                </c:pt>
                <c:pt idx="47">
                  <c:v>118.95399999999999</c:v>
                </c:pt>
                <c:pt idx="48">
                  <c:v>119.803</c:v>
                </c:pt>
                <c:pt idx="49">
                  <c:v>122.446</c:v>
                </c:pt>
                <c:pt idx="50">
                  <c:v>122.997</c:v>
                </c:pt>
                <c:pt idx="51">
                  <c:v>123.875</c:v>
                </c:pt>
                <c:pt idx="52">
                  <c:v>122.792</c:v>
                </c:pt>
                <c:pt idx="53">
                  <c:v>121.3</c:v>
                </c:pt>
                <c:pt idx="54">
                  <c:v>121.607</c:v>
                </c:pt>
                <c:pt idx="55">
                  <c:v>122.32899999999999</c:v>
                </c:pt>
                <c:pt idx="56">
                  <c:v>123.026</c:v>
                </c:pt>
                <c:pt idx="57">
                  <c:v>123.11799999999999</c:v>
                </c:pt>
                <c:pt idx="58">
                  <c:v>121.92400000000001</c:v>
                </c:pt>
                <c:pt idx="59">
                  <c:v>127.26300000000001</c:v>
                </c:pt>
                <c:pt idx="60">
                  <c:v>133.16</c:v>
                </c:pt>
                <c:pt idx="61">
                  <c:v>130.52500000000001</c:v>
                </c:pt>
                <c:pt idx="62">
                  <c:v>130.72999999999999</c:v>
                </c:pt>
                <c:pt idx="63">
                  <c:v>132.309</c:v>
                </c:pt>
                <c:pt idx="64">
                  <c:v>132.113</c:v>
                </c:pt>
                <c:pt idx="65">
                  <c:v>131.79400000000001</c:v>
                </c:pt>
                <c:pt idx="66">
                  <c:v>131.81299999999999</c:v>
                </c:pt>
                <c:pt idx="67">
                  <c:v>132.65799999999999</c:v>
                </c:pt>
                <c:pt idx="68">
                  <c:v>133.33500000000001</c:v>
                </c:pt>
                <c:pt idx="69">
                  <c:v>134.244</c:v>
                </c:pt>
                <c:pt idx="70">
                  <c:v>134.54300000000001</c:v>
                </c:pt>
                <c:pt idx="71">
                  <c:v>135.98699999999999</c:v>
                </c:pt>
                <c:pt idx="72">
                  <c:v>133.84700000000001</c:v>
                </c:pt>
                <c:pt idx="73">
                  <c:v>135.447</c:v>
                </c:pt>
                <c:pt idx="74">
                  <c:v>136.095</c:v>
                </c:pt>
                <c:pt idx="75">
                  <c:v>135.36699999999999</c:v>
                </c:pt>
                <c:pt idx="76">
                  <c:v>136.37200000000001</c:v>
                </c:pt>
                <c:pt idx="77">
                  <c:v>137.81899999999999</c:v>
                </c:pt>
                <c:pt idx="78">
                  <c:v>139.62299999999999</c:v>
                </c:pt>
                <c:pt idx="79">
                  <c:v>140.82499999999999</c:v>
                </c:pt>
                <c:pt idx="80">
                  <c:v>142.30099999999999</c:v>
                </c:pt>
                <c:pt idx="81">
                  <c:v>142.58500000000001</c:v>
                </c:pt>
                <c:pt idx="82">
                  <c:v>143.09700000000001</c:v>
                </c:pt>
                <c:pt idx="83">
                  <c:v>142.25399999999999</c:v>
                </c:pt>
                <c:pt idx="84">
                  <c:v>140.79400000000001</c:v>
                </c:pt>
                <c:pt idx="85">
                  <c:v>140.86000000000001</c:v>
                </c:pt>
                <c:pt idx="86">
                  <c:v>141.108</c:v>
                </c:pt>
                <c:pt idx="87">
                  <c:v>141.25800000000001</c:v>
                </c:pt>
                <c:pt idx="88">
                  <c:v>142.43</c:v>
                </c:pt>
                <c:pt idx="89">
                  <c:v>143.715</c:v>
                </c:pt>
                <c:pt idx="90">
                  <c:v>143.37100000000001</c:v>
                </c:pt>
                <c:pt idx="91">
                  <c:v>144.82900000000001</c:v>
                </c:pt>
                <c:pt idx="92">
                  <c:v>147.09399999999999</c:v>
                </c:pt>
                <c:pt idx="93">
                  <c:v>147.91999999999999</c:v>
                </c:pt>
                <c:pt idx="94">
                  <c:v>147.51599999999999</c:v>
                </c:pt>
                <c:pt idx="95">
                  <c:v>148.01599999999999</c:v>
                </c:pt>
                <c:pt idx="96">
                  <c:v>148.87799999999999</c:v>
                </c:pt>
                <c:pt idx="97">
                  <c:v>149.63900000000001</c:v>
                </c:pt>
                <c:pt idx="98">
                  <c:v>149.38999999999999</c:v>
                </c:pt>
                <c:pt idx="99">
                  <c:v>148.773</c:v>
                </c:pt>
                <c:pt idx="100">
                  <c:v>150.04</c:v>
                </c:pt>
                <c:pt idx="101">
                  <c:v>151.12899999999999</c:v>
                </c:pt>
                <c:pt idx="102">
                  <c:v>151.143</c:v>
                </c:pt>
                <c:pt idx="103">
                  <c:v>152.345</c:v>
                </c:pt>
                <c:pt idx="104">
                  <c:v>152.614</c:v>
                </c:pt>
                <c:pt idx="105">
                  <c:v>152.583</c:v>
                </c:pt>
                <c:pt idx="106">
                  <c:v>152.59399999999999</c:v>
                </c:pt>
                <c:pt idx="107">
                  <c:v>153.24799999999999</c:v>
                </c:pt>
                <c:pt idx="108">
                  <c:v>152.93100000000001</c:v>
                </c:pt>
                <c:pt idx="109">
                  <c:v>152.16900000000001</c:v>
                </c:pt>
                <c:pt idx="110">
                  <c:v>152.845</c:v>
                </c:pt>
                <c:pt idx="111">
                  <c:v>152.97300000000001</c:v>
                </c:pt>
                <c:pt idx="112">
                  <c:v>153.828</c:v>
                </c:pt>
                <c:pt idx="113">
                  <c:v>151.82400000000001</c:v>
                </c:pt>
                <c:pt idx="114">
                  <c:v>149.70099999999999</c:v>
                </c:pt>
                <c:pt idx="115">
                  <c:v>149.935</c:v>
                </c:pt>
                <c:pt idx="116">
                  <c:v>149.29</c:v>
                </c:pt>
                <c:pt idx="117">
                  <c:v>150.239</c:v>
                </c:pt>
                <c:pt idx="118">
                  <c:v>150.97499999999999</c:v>
                </c:pt>
                <c:pt idx="119">
                  <c:v>150.892</c:v>
                </c:pt>
                <c:pt idx="120">
                  <c:v>149.89599999999999</c:v>
                </c:pt>
                <c:pt idx="121">
                  <c:v>151.59</c:v>
                </c:pt>
                <c:pt idx="122">
                  <c:v>152.04400000000001</c:v>
                </c:pt>
                <c:pt idx="123">
                  <c:v>151.88999999999999</c:v>
                </c:pt>
                <c:pt idx="124">
                  <c:v>152.77699999999999</c:v>
                </c:pt>
                <c:pt idx="125">
                  <c:v>153.982</c:v>
                </c:pt>
                <c:pt idx="126">
                  <c:v>153.869</c:v>
                </c:pt>
                <c:pt idx="127">
                  <c:v>153.73400000000001</c:v>
                </c:pt>
                <c:pt idx="128">
                  <c:v>154.78399999999999</c:v>
                </c:pt>
                <c:pt idx="129">
                  <c:v>154.279</c:v>
                </c:pt>
                <c:pt idx="130">
                  <c:v>155.29599999999999</c:v>
                </c:pt>
                <c:pt idx="131">
                  <c:v>156.21</c:v>
                </c:pt>
                <c:pt idx="132">
                  <c:v>156.387</c:v>
                </c:pt>
                <c:pt idx="133">
                  <c:v>159.29400000000001</c:v>
                </c:pt>
                <c:pt idx="134">
                  <c:v>157.67500000000001</c:v>
                </c:pt>
                <c:pt idx="135">
                  <c:v>158.482</c:v>
                </c:pt>
                <c:pt idx="136">
                  <c:v>158.054</c:v>
                </c:pt>
                <c:pt idx="137">
                  <c:v>158.00899999999999</c:v>
                </c:pt>
                <c:pt idx="138">
                  <c:v>157.18299999999999</c:v>
                </c:pt>
                <c:pt idx="139">
                  <c:v>157.88900000000001</c:v>
                </c:pt>
                <c:pt idx="140">
                  <c:v>157.90299999999999</c:v>
                </c:pt>
                <c:pt idx="141">
                  <c:v>158.92599999999999</c:v>
                </c:pt>
                <c:pt idx="142">
                  <c:v>158.655</c:v>
                </c:pt>
                <c:pt idx="143">
                  <c:v>158.15899999999999</c:v>
                </c:pt>
                <c:pt idx="144">
                  <c:v>157.71899999999999</c:v>
                </c:pt>
                <c:pt idx="145">
                  <c:v>160.209</c:v>
                </c:pt>
                <c:pt idx="146">
                  <c:v>161.06399999999999</c:v>
                </c:pt>
                <c:pt idx="147">
                  <c:v>161.49600000000001</c:v>
                </c:pt>
                <c:pt idx="148">
                  <c:v>161.52500000000001</c:v>
                </c:pt>
                <c:pt idx="149">
                  <c:v>161.58799999999999</c:v>
                </c:pt>
                <c:pt idx="150">
                  <c:v>163.999</c:v>
                </c:pt>
                <c:pt idx="151">
                  <c:v>164.489</c:v>
                </c:pt>
                <c:pt idx="152">
                  <c:v>164.102</c:v>
                </c:pt>
                <c:pt idx="153">
                  <c:v>164.18600000000001</c:v>
                </c:pt>
                <c:pt idx="154">
                  <c:v>163.298</c:v>
                </c:pt>
                <c:pt idx="155">
                  <c:v>160.595</c:v>
                </c:pt>
                <c:pt idx="156">
                  <c:v>160.31399999999999</c:v>
                </c:pt>
                <c:pt idx="157">
                  <c:v>160.761</c:v>
                </c:pt>
                <c:pt idx="158">
                  <c:v>161.47</c:v>
                </c:pt>
                <c:pt idx="159">
                  <c:v>161.584</c:v>
                </c:pt>
                <c:pt idx="160">
                  <c:v>162.48099999999999</c:v>
                </c:pt>
                <c:pt idx="161">
                  <c:v>163.27000000000001</c:v>
                </c:pt>
                <c:pt idx="162">
                  <c:v>163.16399999999999</c:v>
                </c:pt>
                <c:pt idx="163">
                  <c:v>163.62799999999999</c:v>
                </c:pt>
                <c:pt idx="164">
                  <c:v>164.96700000000001</c:v>
                </c:pt>
                <c:pt idx="165">
                  <c:v>164.04400000000001</c:v>
                </c:pt>
                <c:pt idx="166">
                  <c:v>164.08099999999999</c:v>
                </c:pt>
                <c:pt idx="167">
                  <c:v>163.828</c:v>
                </c:pt>
                <c:pt idx="168">
                  <c:v>164.08500000000001</c:v>
                </c:pt>
                <c:pt idx="169">
                  <c:v>162.673</c:v>
                </c:pt>
                <c:pt idx="170">
                  <c:v>162.09800000000001</c:v>
                </c:pt>
                <c:pt idx="171">
                  <c:v>163.08000000000001</c:v>
                </c:pt>
                <c:pt idx="172">
                  <c:v>162.011</c:v>
                </c:pt>
                <c:pt idx="173">
                  <c:v>163.095</c:v>
                </c:pt>
                <c:pt idx="174">
                  <c:v>162.99700000000001</c:v>
                </c:pt>
                <c:pt idx="175">
                  <c:v>162.66800000000001</c:v>
                </c:pt>
                <c:pt idx="176">
                  <c:v>163.62899999999999</c:v>
                </c:pt>
                <c:pt idx="177">
                  <c:v>162.87</c:v>
                </c:pt>
                <c:pt idx="178">
                  <c:v>162.60499999999999</c:v>
                </c:pt>
                <c:pt idx="179">
                  <c:v>163.667</c:v>
                </c:pt>
                <c:pt idx="180">
                  <c:v>166.19399999999999</c:v>
                </c:pt>
                <c:pt idx="181">
                  <c:v>166.82300000000001</c:v>
                </c:pt>
                <c:pt idx="182">
                  <c:v>166.84899999999999</c:v>
                </c:pt>
                <c:pt idx="183">
                  <c:v>169.429</c:v>
                </c:pt>
                <c:pt idx="184">
                  <c:v>169.37100000000001</c:v>
                </c:pt>
                <c:pt idx="185">
                  <c:v>172.36500000000001</c:v>
                </c:pt>
                <c:pt idx="186">
                  <c:v>173.726</c:v>
                </c:pt>
                <c:pt idx="187">
                  <c:v>173.68600000000001</c:v>
                </c:pt>
                <c:pt idx="188">
                  <c:v>178.196</c:v>
                </c:pt>
                <c:pt idx="189">
                  <c:v>177.15100000000001</c:v>
                </c:pt>
                <c:pt idx="190">
                  <c:v>177.48099999999999</c:v>
                </c:pt>
                <c:pt idx="191">
                  <c:v>177.18299999999999</c:v>
                </c:pt>
                <c:pt idx="192">
                  <c:v>176.67</c:v>
                </c:pt>
                <c:pt idx="193">
                  <c:v>179.893</c:v>
                </c:pt>
                <c:pt idx="194">
                  <c:v>183.489</c:v>
                </c:pt>
                <c:pt idx="195">
                  <c:v>185.648</c:v>
                </c:pt>
                <c:pt idx="196">
                  <c:v>187.15299999999999</c:v>
                </c:pt>
                <c:pt idx="197">
                  <c:v>187.404</c:v>
                </c:pt>
                <c:pt idx="198">
                  <c:v>187.85400000000001</c:v>
                </c:pt>
                <c:pt idx="199">
                  <c:v>188.79300000000001</c:v>
                </c:pt>
                <c:pt idx="200">
                  <c:v>188.35300000000001</c:v>
                </c:pt>
                <c:pt idx="201">
                  <c:v>188.74100000000001</c:v>
                </c:pt>
                <c:pt idx="202">
                  <c:v>187.88300000000001</c:v>
                </c:pt>
                <c:pt idx="203">
                  <c:v>188.45400000000001</c:v>
                </c:pt>
                <c:pt idx="204">
                  <c:v>188.715</c:v>
                </c:pt>
                <c:pt idx="205">
                  <c:v>188.01400000000001</c:v>
                </c:pt>
                <c:pt idx="206">
                  <c:v>185.93700000000001</c:v>
                </c:pt>
                <c:pt idx="207">
                  <c:v>184.76</c:v>
                </c:pt>
                <c:pt idx="208">
                  <c:v>185.548</c:v>
                </c:pt>
                <c:pt idx="209">
                  <c:v>186.09299999999999</c:v>
                </c:pt>
                <c:pt idx="210">
                  <c:v>186.809</c:v>
                </c:pt>
                <c:pt idx="211">
                  <c:v>188.27199999999999</c:v>
                </c:pt>
                <c:pt idx="212">
                  <c:v>188.03399999999999</c:v>
                </c:pt>
                <c:pt idx="213">
                  <c:v>186.69900000000001</c:v>
                </c:pt>
                <c:pt idx="214">
                  <c:v>186.23400000000001</c:v>
                </c:pt>
                <c:pt idx="215">
                  <c:v>186.80099999999999</c:v>
                </c:pt>
                <c:pt idx="216">
                  <c:v>186.346</c:v>
                </c:pt>
                <c:pt idx="217">
                  <c:v>183.93700000000001</c:v>
                </c:pt>
                <c:pt idx="218">
                  <c:v>182.78200000000001</c:v>
                </c:pt>
                <c:pt idx="219">
                  <c:v>178.52199999999999</c:v>
                </c:pt>
                <c:pt idx="220">
                  <c:v>175.376</c:v>
                </c:pt>
                <c:pt idx="221">
                  <c:v>175.85599999999999</c:v>
                </c:pt>
                <c:pt idx="222">
                  <c:v>174.78</c:v>
                </c:pt>
                <c:pt idx="223">
                  <c:v>176.852</c:v>
                </c:pt>
                <c:pt idx="224">
                  <c:v>173.83699999999999</c:v>
                </c:pt>
                <c:pt idx="225">
                  <c:v>169.44800000000001</c:v>
                </c:pt>
                <c:pt idx="226">
                  <c:v>168</c:v>
                </c:pt>
                <c:pt idx="227">
                  <c:v>170.791</c:v>
                </c:pt>
                <c:pt idx="228">
                  <c:v>171.07400000000001</c:v>
                </c:pt>
                <c:pt idx="229">
                  <c:v>173.80699999999999</c:v>
                </c:pt>
                <c:pt idx="230">
                  <c:v>171.07499999999999</c:v>
                </c:pt>
                <c:pt idx="231">
                  <c:v>174.50700000000001</c:v>
                </c:pt>
                <c:pt idx="232">
                  <c:v>175.601</c:v>
                </c:pt>
                <c:pt idx="233">
                  <c:v>174.75899999999999</c:v>
                </c:pt>
                <c:pt idx="234">
                  <c:v>173.78399999999999</c:v>
                </c:pt>
                <c:pt idx="235">
                  <c:v>173.80099999999999</c:v>
                </c:pt>
                <c:pt idx="236">
                  <c:v>173.929</c:v>
                </c:pt>
                <c:pt idx="237">
                  <c:v>172.14</c:v>
                </c:pt>
                <c:pt idx="238">
                  <c:v>171.34800000000001</c:v>
                </c:pt>
                <c:pt idx="239">
                  <c:v>175.34299999999999</c:v>
                </c:pt>
                <c:pt idx="240">
                  <c:v>179.29400000000001</c:v>
                </c:pt>
              </c:numCache>
            </c:numRef>
          </c:val>
          <c:smooth val="0"/>
          <c:extLst>
            <c:ext xmlns:c16="http://schemas.microsoft.com/office/drawing/2014/chart" uri="{C3380CC4-5D6E-409C-BE32-E72D297353CC}">
              <c16:uniqueId val="{00000000-3D73-455E-8959-B75599F2C0CF}"/>
            </c:ext>
          </c:extLst>
        </c:ser>
        <c:ser>
          <c:idx val="1"/>
          <c:order val="1"/>
          <c:tx>
            <c:strRef>
              <c:f>Book1!$C$1</c:f>
              <c:strCache>
                <c:ptCount val="1"/>
                <c:pt idx="0">
                  <c:v>ICE BofA Callable Agency Index</c:v>
                </c:pt>
              </c:strCache>
            </c:strRef>
          </c:tx>
          <c:spPr>
            <a:ln w="28575" cap="rnd">
              <a:solidFill>
                <a:srgbClr val="D75F37"/>
              </a:solidFill>
              <a:prstDash val="sysDash"/>
              <a:round/>
            </a:ln>
            <a:effectLst/>
          </c:spPr>
          <c:marker>
            <c:symbol val="none"/>
          </c:marker>
          <c:dLbls>
            <c:dLbl>
              <c:idx val="240"/>
              <c:layout>
                <c:manualLayout>
                  <c:x val="-1.1868260440097525E-2"/>
                  <c:y val="-2.407457431129190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A-47A9-A2A2-8C0D1EE5CB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Book1!$A$2:$A$242</c:f>
              <c:strCache>
                <c:ptCount val="241"/>
                <c:pt idx="0">
                  <c:v>12/31/2003</c:v>
                </c:pt>
                <c:pt idx="1">
                  <c:v>1/31/2004</c:v>
                </c:pt>
                <c:pt idx="2">
                  <c:v>2/29/2004</c:v>
                </c:pt>
                <c:pt idx="3">
                  <c:v>3/31/2004</c:v>
                </c:pt>
                <c:pt idx="4">
                  <c:v>4/30/2004</c:v>
                </c:pt>
                <c:pt idx="5">
                  <c:v>5/31/2004</c:v>
                </c:pt>
                <c:pt idx="6">
                  <c:v>6/30/2004</c:v>
                </c:pt>
                <c:pt idx="7">
                  <c:v>7/31/2004</c:v>
                </c:pt>
                <c:pt idx="8">
                  <c:v>8/31/2004</c:v>
                </c:pt>
                <c:pt idx="9">
                  <c:v>9/30/2004</c:v>
                </c:pt>
                <c:pt idx="10">
                  <c:v>10/31/2004</c:v>
                </c:pt>
                <c:pt idx="11">
                  <c:v>11/30/2004</c:v>
                </c:pt>
                <c:pt idx="12">
                  <c:v>12/31/2004</c:v>
                </c:pt>
                <c:pt idx="13">
                  <c:v>1/31/2005</c:v>
                </c:pt>
                <c:pt idx="14">
                  <c:v>2/28/2005</c:v>
                </c:pt>
                <c:pt idx="15">
                  <c:v>3/31/2005</c:v>
                </c:pt>
                <c:pt idx="16">
                  <c:v>4/30/2005</c:v>
                </c:pt>
                <c:pt idx="17">
                  <c:v>5/31/2005</c:v>
                </c:pt>
                <c:pt idx="18">
                  <c:v>6/30/2005</c:v>
                </c:pt>
                <c:pt idx="19">
                  <c:v>7/31/2005</c:v>
                </c:pt>
                <c:pt idx="20">
                  <c:v>8/31/2005</c:v>
                </c:pt>
                <c:pt idx="21">
                  <c:v>9/30/2005</c:v>
                </c:pt>
                <c:pt idx="22">
                  <c:v>10/31/2005</c:v>
                </c:pt>
                <c:pt idx="23">
                  <c:v>11/30/2005</c:v>
                </c:pt>
                <c:pt idx="24">
                  <c:v>12/31/2005</c:v>
                </c:pt>
                <c:pt idx="25">
                  <c:v>1/31/2006</c:v>
                </c:pt>
                <c:pt idx="26">
                  <c:v>2/28/2006</c:v>
                </c:pt>
                <c:pt idx="27">
                  <c:v>3/31/2006</c:v>
                </c:pt>
                <c:pt idx="28">
                  <c:v>4/30/2006</c:v>
                </c:pt>
                <c:pt idx="29">
                  <c:v>5/31/2006</c:v>
                </c:pt>
                <c:pt idx="30">
                  <c:v>6/30/2006</c:v>
                </c:pt>
                <c:pt idx="31">
                  <c:v>7/31/2006</c:v>
                </c:pt>
                <c:pt idx="32">
                  <c:v>8/31/2006</c:v>
                </c:pt>
                <c:pt idx="33">
                  <c:v>9/30/2006</c:v>
                </c:pt>
                <c:pt idx="34">
                  <c:v>10/31/2006</c:v>
                </c:pt>
                <c:pt idx="35">
                  <c:v>11/30/2006</c:v>
                </c:pt>
                <c:pt idx="36">
                  <c:v>12/31/2006</c:v>
                </c:pt>
                <c:pt idx="37">
                  <c:v>1/31/2007</c:v>
                </c:pt>
                <c:pt idx="38">
                  <c:v>2/28/2007</c:v>
                </c:pt>
                <c:pt idx="39">
                  <c:v>3/31/2007</c:v>
                </c:pt>
                <c:pt idx="40">
                  <c:v>4/30/2007</c:v>
                </c:pt>
                <c:pt idx="41">
                  <c:v>5/31/2007</c:v>
                </c:pt>
                <c:pt idx="42">
                  <c:v>6/30/2007</c:v>
                </c:pt>
                <c:pt idx="43">
                  <c:v>7/31/2007</c:v>
                </c:pt>
                <c:pt idx="44">
                  <c:v>8/31/2007</c:v>
                </c:pt>
                <c:pt idx="45">
                  <c:v>9/30/2007</c:v>
                </c:pt>
                <c:pt idx="46">
                  <c:v>10/31/2007</c:v>
                </c:pt>
                <c:pt idx="47">
                  <c:v>11/30/2007</c:v>
                </c:pt>
                <c:pt idx="48">
                  <c:v>12/31/2007</c:v>
                </c:pt>
                <c:pt idx="49">
                  <c:v>1/31/2008</c:v>
                </c:pt>
                <c:pt idx="50">
                  <c:v>2/29/2008</c:v>
                </c:pt>
                <c:pt idx="51">
                  <c:v>3/31/2008</c:v>
                </c:pt>
                <c:pt idx="52">
                  <c:v>4/30/2008</c:v>
                </c:pt>
                <c:pt idx="53">
                  <c:v>5/31/2008</c:v>
                </c:pt>
                <c:pt idx="54">
                  <c:v>6/30/2008</c:v>
                </c:pt>
                <c:pt idx="55">
                  <c:v>7/31/2008</c:v>
                </c:pt>
                <c:pt idx="56">
                  <c:v>8/31/2008</c:v>
                </c:pt>
                <c:pt idx="57">
                  <c:v>9/30/2008</c:v>
                </c:pt>
                <c:pt idx="58">
                  <c:v>10/31/2008</c:v>
                </c:pt>
                <c:pt idx="59">
                  <c:v>11/30/2008</c:v>
                </c:pt>
                <c:pt idx="60">
                  <c:v>12/31/2008</c:v>
                </c:pt>
                <c:pt idx="61">
                  <c:v>1/31/2009</c:v>
                </c:pt>
                <c:pt idx="62">
                  <c:v>2/28/2009</c:v>
                </c:pt>
                <c:pt idx="63">
                  <c:v>3/31/2009</c:v>
                </c:pt>
                <c:pt idx="64">
                  <c:v>4/30/2009</c:v>
                </c:pt>
                <c:pt idx="65">
                  <c:v>5/31/2009</c:v>
                </c:pt>
                <c:pt idx="66">
                  <c:v>6/30/2009</c:v>
                </c:pt>
                <c:pt idx="67">
                  <c:v>7/31/2009</c:v>
                </c:pt>
                <c:pt idx="68">
                  <c:v>8/31/2009</c:v>
                </c:pt>
                <c:pt idx="69">
                  <c:v>9/30/2009</c:v>
                </c:pt>
                <c:pt idx="70">
                  <c:v>10/31/2009</c:v>
                </c:pt>
                <c:pt idx="71">
                  <c:v>11/30/2009</c:v>
                </c:pt>
                <c:pt idx="72">
                  <c:v>12/31/2009</c:v>
                </c:pt>
                <c:pt idx="73">
                  <c:v>1/31/2010</c:v>
                </c:pt>
                <c:pt idx="74">
                  <c:v>2/28/2010</c:v>
                </c:pt>
                <c:pt idx="75">
                  <c:v>3/31/2010</c:v>
                </c:pt>
                <c:pt idx="76">
                  <c:v>4/30/2010</c:v>
                </c:pt>
                <c:pt idx="77">
                  <c:v>5/31/2010</c:v>
                </c:pt>
                <c:pt idx="78">
                  <c:v>6/30/2010</c:v>
                </c:pt>
                <c:pt idx="79">
                  <c:v>7/31/2010</c:v>
                </c:pt>
                <c:pt idx="80">
                  <c:v>8/31/2010</c:v>
                </c:pt>
                <c:pt idx="81">
                  <c:v>9/30/2010</c:v>
                </c:pt>
                <c:pt idx="82">
                  <c:v>10/31/2010</c:v>
                </c:pt>
                <c:pt idx="83">
                  <c:v>11/30/2010</c:v>
                </c:pt>
                <c:pt idx="84">
                  <c:v>12/31/2010</c:v>
                </c:pt>
                <c:pt idx="85">
                  <c:v>1/31/2011</c:v>
                </c:pt>
                <c:pt idx="86">
                  <c:v>2/28/2011</c:v>
                </c:pt>
                <c:pt idx="87">
                  <c:v>3/31/2011</c:v>
                </c:pt>
                <c:pt idx="88">
                  <c:v>4/30/2011</c:v>
                </c:pt>
                <c:pt idx="89">
                  <c:v>5/31/2011</c:v>
                </c:pt>
                <c:pt idx="90">
                  <c:v>6/30/2011</c:v>
                </c:pt>
                <c:pt idx="91">
                  <c:v>7/31/2011</c:v>
                </c:pt>
                <c:pt idx="92">
                  <c:v>8/31/2011</c:v>
                </c:pt>
                <c:pt idx="93">
                  <c:v>9/30/2011</c:v>
                </c:pt>
                <c:pt idx="94">
                  <c:v>10/31/2011</c:v>
                </c:pt>
                <c:pt idx="95">
                  <c:v>11/30/2011</c:v>
                </c:pt>
                <c:pt idx="96">
                  <c:v>12/31/2011</c:v>
                </c:pt>
                <c:pt idx="97">
                  <c:v>1/31/2012</c:v>
                </c:pt>
                <c:pt idx="98">
                  <c:v>2/29/2012</c:v>
                </c:pt>
                <c:pt idx="99">
                  <c:v>3/31/2012</c:v>
                </c:pt>
                <c:pt idx="100">
                  <c:v>4/30/2012</c:v>
                </c:pt>
                <c:pt idx="101">
                  <c:v>5/31/2012</c:v>
                </c:pt>
                <c:pt idx="102">
                  <c:v>6/30/2012</c:v>
                </c:pt>
                <c:pt idx="103">
                  <c:v>7/31/2012</c:v>
                </c:pt>
                <c:pt idx="104">
                  <c:v>8/31/2012</c:v>
                </c:pt>
                <c:pt idx="105">
                  <c:v>9/30/2012</c:v>
                </c:pt>
                <c:pt idx="106">
                  <c:v>10/31/2012</c:v>
                </c:pt>
                <c:pt idx="107">
                  <c:v>11/30/2012</c:v>
                </c:pt>
                <c:pt idx="108">
                  <c:v>12/31/2012</c:v>
                </c:pt>
                <c:pt idx="109">
                  <c:v>1/31/2013</c:v>
                </c:pt>
                <c:pt idx="110">
                  <c:v>2/28/2013</c:v>
                </c:pt>
                <c:pt idx="111">
                  <c:v>3/31/2013</c:v>
                </c:pt>
                <c:pt idx="112">
                  <c:v>4/30/2013</c:v>
                </c:pt>
                <c:pt idx="113">
                  <c:v>5/31/2013</c:v>
                </c:pt>
                <c:pt idx="114">
                  <c:v>6/30/2013</c:v>
                </c:pt>
                <c:pt idx="115">
                  <c:v>7/31/2013</c:v>
                </c:pt>
                <c:pt idx="116">
                  <c:v>8/31/2013</c:v>
                </c:pt>
                <c:pt idx="117">
                  <c:v>9/30/2013</c:v>
                </c:pt>
                <c:pt idx="118">
                  <c:v>10/31/2013</c:v>
                </c:pt>
                <c:pt idx="119">
                  <c:v>11/30/2013</c:v>
                </c:pt>
                <c:pt idx="120">
                  <c:v>12/31/2013</c:v>
                </c:pt>
                <c:pt idx="121">
                  <c:v>1/31/2014</c:v>
                </c:pt>
                <c:pt idx="122">
                  <c:v>2/28/2014</c:v>
                </c:pt>
                <c:pt idx="123">
                  <c:v>3/31/2014</c:v>
                </c:pt>
                <c:pt idx="124">
                  <c:v>4/30/2014</c:v>
                </c:pt>
                <c:pt idx="125">
                  <c:v>5/31/2014</c:v>
                </c:pt>
                <c:pt idx="126">
                  <c:v>6/30/2014</c:v>
                </c:pt>
                <c:pt idx="127">
                  <c:v>7/31/2014</c:v>
                </c:pt>
                <c:pt idx="128">
                  <c:v>8/31/2014</c:v>
                </c:pt>
                <c:pt idx="129">
                  <c:v>9/30/2014</c:v>
                </c:pt>
                <c:pt idx="130">
                  <c:v>10/31/2014</c:v>
                </c:pt>
                <c:pt idx="131">
                  <c:v>11/30/2014</c:v>
                </c:pt>
                <c:pt idx="132">
                  <c:v>12/31/2014</c:v>
                </c:pt>
                <c:pt idx="133">
                  <c:v>1/31/2015</c:v>
                </c:pt>
                <c:pt idx="134">
                  <c:v>2/28/2015</c:v>
                </c:pt>
                <c:pt idx="135">
                  <c:v>3/31/2015</c:v>
                </c:pt>
                <c:pt idx="136">
                  <c:v>4/30/2015</c:v>
                </c:pt>
                <c:pt idx="137">
                  <c:v>5/31/2015</c:v>
                </c:pt>
                <c:pt idx="138">
                  <c:v>6/30/2015</c:v>
                </c:pt>
                <c:pt idx="139">
                  <c:v>7/31/2015</c:v>
                </c:pt>
                <c:pt idx="140">
                  <c:v>8/31/2015</c:v>
                </c:pt>
                <c:pt idx="141">
                  <c:v>9/30/2015</c:v>
                </c:pt>
                <c:pt idx="142">
                  <c:v>10/31/2015</c:v>
                </c:pt>
                <c:pt idx="143">
                  <c:v>11/30/2015</c:v>
                </c:pt>
                <c:pt idx="144">
                  <c:v>12/31/2015</c:v>
                </c:pt>
                <c:pt idx="145">
                  <c:v>1/31/2016</c:v>
                </c:pt>
                <c:pt idx="146">
                  <c:v>2/29/2016</c:v>
                </c:pt>
                <c:pt idx="147">
                  <c:v>3/31/2016</c:v>
                </c:pt>
                <c:pt idx="148">
                  <c:v>4/30/2016</c:v>
                </c:pt>
                <c:pt idx="149">
                  <c:v>5/31/2016</c:v>
                </c:pt>
                <c:pt idx="150">
                  <c:v>6/30/2016</c:v>
                </c:pt>
                <c:pt idx="151">
                  <c:v>7/31/2016</c:v>
                </c:pt>
                <c:pt idx="152">
                  <c:v>8/31/2016</c:v>
                </c:pt>
                <c:pt idx="153">
                  <c:v>9/30/2016</c:v>
                </c:pt>
                <c:pt idx="154">
                  <c:v>10/31/2016</c:v>
                </c:pt>
                <c:pt idx="155">
                  <c:v>11/30/2016</c:v>
                </c:pt>
                <c:pt idx="156">
                  <c:v>12/31/2016</c:v>
                </c:pt>
                <c:pt idx="157">
                  <c:v>1/31/2017</c:v>
                </c:pt>
                <c:pt idx="158">
                  <c:v>2/28/2017</c:v>
                </c:pt>
                <c:pt idx="159">
                  <c:v>3/31/2017</c:v>
                </c:pt>
                <c:pt idx="160">
                  <c:v>4/30/2017</c:v>
                </c:pt>
                <c:pt idx="161">
                  <c:v>5/31/2017</c:v>
                </c:pt>
                <c:pt idx="162">
                  <c:v>6/30/2017</c:v>
                </c:pt>
                <c:pt idx="163">
                  <c:v>7/31/2017</c:v>
                </c:pt>
                <c:pt idx="164">
                  <c:v>8/31/2017</c:v>
                </c:pt>
                <c:pt idx="165">
                  <c:v>9/30/2017</c:v>
                </c:pt>
                <c:pt idx="166">
                  <c:v>10/31/2017</c:v>
                </c:pt>
                <c:pt idx="167">
                  <c:v>11/30/2017</c:v>
                </c:pt>
                <c:pt idx="168">
                  <c:v>12/31/2017</c:v>
                </c:pt>
                <c:pt idx="169">
                  <c:v>1/31/2018</c:v>
                </c:pt>
                <c:pt idx="170">
                  <c:v>2/28/2018</c:v>
                </c:pt>
                <c:pt idx="171">
                  <c:v>3/31/2018</c:v>
                </c:pt>
                <c:pt idx="172">
                  <c:v>4/30/2018</c:v>
                </c:pt>
                <c:pt idx="173">
                  <c:v>5/31/2018</c:v>
                </c:pt>
                <c:pt idx="174">
                  <c:v>6/30/2018</c:v>
                </c:pt>
                <c:pt idx="175">
                  <c:v>7/31/2018</c:v>
                </c:pt>
                <c:pt idx="176">
                  <c:v>8/31/2018</c:v>
                </c:pt>
                <c:pt idx="177">
                  <c:v>9/30/2018</c:v>
                </c:pt>
                <c:pt idx="178">
                  <c:v>10/31/2018</c:v>
                </c:pt>
                <c:pt idx="179">
                  <c:v>11/30/2018</c:v>
                </c:pt>
                <c:pt idx="180">
                  <c:v>12/31/2018</c:v>
                </c:pt>
                <c:pt idx="181">
                  <c:v>1/31/2019</c:v>
                </c:pt>
                <c:pt idx="182">
                  <c:v>2/28/2019</c:v>
                </c:pt>
                <c:pt idx="183">
                  <c:v>3/31/2019</c:v>
                </c:pt>
                <c:pt idx="184">
                  <c:v>4/30/2019</c:v>
                </c:pt>
                <c:pt idx="185">
                  <c:v>5/31/2019</c:v>
                </c:pt>
                <c:pt idx="186">
                  <c:v>6/30/2019</c:v>
                </c:pt>
                <c:pt idx="187">
                  <c:v>7/31/2019</c:v>
                </c:pt>
                <c:pt idx="188">
                  <c:v>8/31/2019</c:v>
                </c:pt>
                <c:pt idx="189">
                  <c:v>9/30/2019</c:v>
                </c:pt>
                <c:pt idx="190">
                  <c:v>10/31/2019</c:v>
                </c:pt>
                <c:pt idx="191">
                  <c:v>11/30/2019</c:v>
                </c:pt>
                <c:pt idx="192">
                  <c:v>12/31/2019</c:v>
                </c:pt>
                <c:pt idx="193">
                  <c:v>1/31/2020</c:v>
                </c:pt>
                <c:pt idx="194">
                  <c:v>2/29/2020</c:v>
                </c:pt>
                <c:pt idx="195">
                  <c:v>3/31/2020</c:v>
                </c:pt>
                <c:pt idx="196">
                  <c:v>4/30/2020</c:v>
                </c:pt>
                <c:pt idx="197">
                  <c:v>5/31/2020</c:v>
                </c:pt>
                <c:pt idx="198">
                  <c:v>6/30/2020</c:v>
                </c:pt>
                <c:pt idx="199">
                  <c:v>7/31/2020</c:v>
                </c:pt>
                <c:pt idx="200">
                  <c:v>8/31/2020</c:v>
                </c:pt>
                <c:pt idx="201">
                  <c:v>9/30/2020</c:v>
                </c:pt>
                <c:pt idx="202">
                  <c:v>10/31/2020</c:v>
                </c:pt>
                <c:pt idx="203">
                  <c:v>11/30/2020</c:v>
                </c:pt>
                <c:pt idx="204">
                  <c:v>12/31/2020</c:v>
                </c:pt>
                <c:pt idx="205">
                  <c:v>1/31/2021</c:v>
                </c:pt>
                <c:pt idx="206">
                  <c:v>2/28/2021</c:v>
                </c:pt>
                <c:pt idx="207">
                  <c:v>3/31/2021</c:v>
                </c:pt>
                <c:pt idx="208">
                  <c:v>4/30/2021</c:v>
                </c:pt>
                <c:pt idx="209">
                  <c:v>5/31/2021</c:v>
                </c:pt>
                <c:pt idx="210">
                  <c:v>6/30/2021</c:v>
                </c:pt>
                <c:pt idx="211">
                  <c:v>7/31/2021</c:v>
                </c:pt>
                <c:pt idx="212">
                  <c:v>8/31/2021</c:v>
                </c:pt>
                <c:pt idx="213">
                  <c:v>9/30/2021</c:v>
                </c:pt>
                <c:pt idx="214">
                  <c:v>10/31/2021</c:v>
                </c:pt>
                <c:pt idx="215">
                  <c:v>11/30/2021</c:v>
                </c:pt>
                <c:pt idx="216">
                  <c:v>12/31/2021</c:v>
                </c:pt>
                <c:pt idx="217">
                  <c:v>1/31/2022</c:v>
                </c:pt>
                <c:pt idx="218">
                  <c:v>2/28/2022</c:v>
                </c:pt>
                <c:pt idx="219">
                  <c:v>3/31/2022</c:v>
                </c:pt>
                <c:pt idx="220">
                  <c:v>4/30/2022</c:v>
                </c:pt>
                <c:pt idx="221">
                  <c:v>5/31/2022</c:v>
                </c:pt>
                <c:pt idx="222">
                  <c:v>6/30/2022</c:v>
                </c:pt>
                <c:pt idx="223">
                  <c:v>7/31/2022</c:v>
                </c:pt>
                <c:pt idx="224">
                  <c:v>8/31/2022</c:v>
                </c:pt>
                <c:pt idx="225">
                  <c:v>9/30/2022</c:v>
                </c:pt>
                <c:pt idx="226">
                  <c:v>10/31/2022</c:v>
                </c:pt>
                <c:pt idx="227">
                  <c:v>11/30/2022</c:v>
                </c:pt>
                <c:pt idx="228">
                  <c:v>12/31/2022</c:v>
                </c:pt>
                <c:pt idx="229">
                  <c:v>1/31/2023</c:v>
                </c:pt>
                <c:pt idx="230">
                  <c:v>2/28/2023</c:v>
                </c:pt>
                <c:pt idx="231">
                  <c:v>3/31/2023</c:v>
                </c:pt>
                <c:pt idx="232">
                  <c:v>4/30/2023</c:v>
                </c:pt>
                <c:pt idx="233">
                  <c:v>5/31/2023</c:v>
                </c:pt>
                <c:pt idx="234">
                  <c:v>6/30/2023</c:v>
                </c:pt>
                <c:pt idx="235">
                  <c:v>7/31/2023</c:v>
                </c:pt>
                <c:pt idx="236">
                  <c:v>8/31/2023</c:v>
                </c:pt>
                <c:pt idx="237">
                  <c:v>9/30/2023</c:v>
                </c:pt>
                <c:pt idx="238">
                  <c:v>10/31/2023</c:v>
                </c:pt>
                <c:pt idx="239">
                  <c:v>11/30/2023</c:v>
                </c:pt>
                <c:pt idx="240">
                  <c:v>12/31/2023</c:v>
                </c:pt>
              </c:strCache>
            </c:strRef>
          </c:cat>
          <c:val>
            <c:numRef>
              <c:f>Book1!$C$2:$C$242</c:f>
              <c:numCache>
                <c:formatCode>General</c:formatCode>
                <c:ptCount val="241"/>
                <c:pt idx="0">
                  <c:v>100</c:v>
                </c:pt>
                <c:pt idx="1">
                  <c:v>100.42700000000001</c:v>
                </c:pt>
                <c:pt idx="2">
                  <c:v>101.071</c:v>
                </c:pt>
                <c:pt idx="3">
                  <c:v>101.589</c:v>
                </c:pt>
                <c:pt idx="4">
                  <c:v>99.995999999999995</c:v>
                </c:pt>
                <c:pt idx="5">
                  <c:v>99.7</c:v>
                </c:pt>
                <c:pt idx="6">
                  <c:v>100.004</c:v>
                </c:pt>
                <c:pt idx="7">
                  <c:v>100.771</c:v>
                </c:pt>
                <c:pt idx="8">
                  <c:v>102.009</c:v>
                </c:pt>
                <c:pt idx="9">
                  <c:v>102.04</c:v>
                </c:pt>
                <c:pt idx="10">
                  <c:v>102.521</c:v>
                </c:pt>
                <c:pt idx="11">
                  <c:v>102.057</c:v>
                </c:pt>
                <c:pt idx="12">
                  <c:v>102.574</c:v>
                </c:pt>
                <c:pt idx="13">
                  <c:v>102.739</c:v>
                </c:pt>
                <c:pt idx="14">
                  <c:v>102.422</c:v>
                </c:pt>
                <c:pt idx="15">
                  <c:v>102.261</c:v>
                </c:pt>
                <c:pt idx="16">
                  <c:v>103.164</c:v>
                </c:pt>
                <c:pt idx="17">
                  <c:v>103.89100000000001</c:v>
                </c:pt>
                <c:pt idx="18">
                  <c:v>104.2</c:v>
                </c:pt>
                <c:pt idx="19">
                  <c:v>103.685</c:v>
                </c:pt>
                <c:pt idx="20">
                  <c:v>104.608</c:v>
                </c:pt>
                <c:pt idx="21">
                  <c:v>104.16200000000001</c:v>
                </c:pt>
                <c:pt idx="22">
                  <c:v>103.901</c:v>
                </c:pt>
                <c:pt idx="23">
                  <c:v>104.31399999999999</c:v>
                </c:pt>
                <c:pt idx="24">
                  <c:v>104.855</c:v>
                </c:pt>
                <c:pt idx="25">
                  <c:v>105.14400000000001</c:v>
                </c:pt>
                <c:pt idx="26">
                  <c:v>105.351</c:v>
                </c:pt>
                <c:pt idx="27">
                  <c:v>105.251</c:v>
                </c:pt>
                <c:pt idx="28">
                  <c:v>105.43899999999999</c:v>
                </c:pt>
                <c:pt idx="29">
                  <c:v>105.553</c:v>
                </c:pt>
                <c:pt idx="30">
                  <c:v>105.741</c:v>
                </c:pt>
                <c:pt idx="31">
                  <c:v>106.729</c:v>
                </c:pt>
                <c:pt idx="32">
                  <c:v>107.77200000000001</c:v>
                </c:pt>
                <c:pt idx="33">
                  <c:v>108.496</c:v>
                </c:pt>
                <c:pt idx="34">
                  <c:v>109.00700000000001</c:v>
                </c:pt>
                <c:pt idx="35">
                  <c:v>109.776</c:v>
                </c:pt>
                <c:pt idx="36">
                  <c:v>109.78100000000001</c:v>
                </c:pt>
                <c:pt idx="37">
                  <c:v>109.982</c:v>
                </c:pt>
                <c:pt idx="38">
                  <c:v>111.08199999999999</c:v>
                </c:pt>
                <c:pt idx="39">
                  <c:v>111.48099999999999</c:v>
                </c:pt>
                <c:pt idx="40">
                  <c:v>112.01300000000001</c:v>
                </c:pt>
                <c:pt idx="41">
                  <c:v>111.916</c:v>
                </c:pt>
                <c:pt idx="42">
                  <c:v>112.117</c:v>
                </c:pt>
                <c:pt idx="43">
                  <c:v>113.05800000000001</c:v>
                </c:pt>
                <c:pt idx="44">
                  <c:v>114.157</c:v>
                </c:pt>
                <c:pt idx="45">
                  <c:v>114.89100000000001</c:v>
                </c:pt>
                <c:pt idx="46">
                  <c:v>115.53100000000001</c:v>
                </c:pt>
                <c:pt idx="47">
                  <c:v>116.851</c:v>
                </c:pt>
                <c:pt idx="48">
                  <c:v>117.29300000000001</c:v>
                </c:pt>
                <c:pt idx="49">
                  <c:v>118.79900000000001</c:v>
                </c:pt>
                <c:pt idx="50">
                  <c:v>119.154</c:v>
                </c:pt>
                <c:pt idx="51">
                  <c:v>119.708</c:v>
                </c:pt>
                <c:pt idx="52">
                  <c:v>119.562</c:v>
                </c:pt>
                <c:pt idx="53">
                  <c:v>119.071</c:v>
                </c:pt>
                <c:pt idx="54">
                  <c:v>119.407</c:v>
                </c:pt>
                <c:pt idx="55">
                  <c:v>119.621</c:v>
                </c:pt>
                <c:pt idx="56">
                  <c:v>119.996</c:v>
                </c:pt>
                <c:pt idx="57">
                  <c:v>120.407</c:v>
                </c:pt>
                <c:pt idx="58">
                  <c:v>120.081</c:v>
                </c:pt>
                <c:pt idx="59">
                  <c:v>122.694</c:v>
                </c:pt>
                <c:pt idx="60">
                  <c:v>123.443</c:v>
                </c:pt>
                <c:pt idx="61">
                  <c:v>123.018</c:v>
                </c:pt>
                <c:pt idx="62">
                  <c:v>123.126</c:v>
                </c:pt>
                <c:pt idx="63">
                  <c:v>124.54300000000001</c:v>
                </c:pt>
                <c:pt idx="64">
                  <c:v>124.992</c:v>
                </c:pt>
                <c:pt idx="65">
                  <c:v>124.745</c:v>
                </c:pt>
                <c:pt idx="66">
                  <c:v>125.075</c:v>
                </c:pt>
                <c:pt idx="67">
                  <c:v>125.193</c:v>
                </c:pt>
                <c:pt idx="68">
                  <c:v>125.774</c:v>
                </c:pt>
                <c:pt idx="69">
                  <c:v>126.3</c:v>
                </c:pt>
                <c:pt idx="70">
                  <c:v>126.35599999999999</c:v>
                </c:pt>
                <c:pt idx="71">
                  <c:v>127.051</c:v>
                </c:pt>
                <c:pt idx="72">
                  <c:v>126.471</c:v>
                </c:pt>
                <c:pt idx="73">
                  <c:v>127.291</c:v>
                </c:pt>
                <c:pt idx="74">
                  <c:v>127.881</c:v>
                </c:pt>
                <c:pt idx="75">
                  <c:v>127.867</c:v>
                </c:pt>
                <c:pt idx="76">
                  <c:v>128.322</c:v>
                </c:pt>
                <c:pt idx="77">
                  <c:v>128.73599999999999</c:v>
                </c:pt>
                <c:pt idx="78">
                  <c:v>129.315</c:v>
                </c:pt>
                <c:pt idx="79">
                  <c:v>129.821</c:v>
                </c:pt>
                <c:pt idx="80">
                  <c:v>130.143</c:v>
                </c:pt>
                <c:pt idx="81">
                  <c:v>130.07400000000001</c:v>
                </c:pt>
                <c:pt idx="82">
                  <c:v>130.376</c:v>
                </c:pt>
                <c:pt idx="83">
                  <c:v>130.25899999999999</c:v>
                </c:pt>
                <c:pt idx="84">
                  <c:v>129.62299999999999</c:v>
                </c:pt>
                <c:pt idx="85">
                  <c:v>129.78100000000001</c:v>
                </c:pt>
                <c:pt idx="86">
                  <c:v>129.88200000000001</c:v>
                </c:pt>
                <c:pt idx="87">
                  <c:v>130.01400000000001</c:v>
                </c:pt>
                <c:pt idx="88">
                  <c:v>131.011</c:v>
                </c:pt>
                <c:pt idx="89">
                  <c:v>131.69300000000001</c:v>
                </c:pt>
                <c:pt idx="90">
                  <c:v>131.51300000000001</c:v>
                </c:pt>
                <c:pt idx="91">
                  <c:v>132.14400000000001</c:v>
                </c:pt>
                <c:pt idx="92">
                  <c:v>132.64400000000001</c:v>
                </c:pt>
                <c:pt idx="93">
                  <c:v>133.20599999999999</c:v>
                </c:pt>
                <c:pt idx="94">
                  <c:v>133.29599999999999</c:v>
                </c:pt>
                <c:pt idx="95">
                  <c:v>133.48099999999999</c:v>
                </c:pt>
                <c:pt idx="96">
                  <c:v>133.72</c:v>
                </c:pt>
                <c:pt idx="97">
                  <c:v>133.92699999999999</c:v>
                </c:pt>
                <c:pt idx="98">
                  <c:v>133.958</c:v>
                </c:pt>
                <c:pt idx="99">
                  <c:v>134.017</c:v>
                </c:pt>
                <c:pt idx="100">
                  <c:v>134.417</c:v>
                </c:pt>
                <c:pt idx="101">
                  <c:v>134.53299999999999</c:v>
                </c:pt>
                <c:pt idx="102">
                  <c:v>134.58799999999999</c:v>
                </c:pt>
                <c:pt idx="103">
                  <c:v>134.833</c:v>
                </c:pt>
                <c:pt idx="104">
                  <c:v>134.952</c:v>
                </c:pt>
                <c:pt idx="105">
                  <c:v>135.02500000000001</c:v>
                </c:pt>
                <c:pt idx="106">
                  <c:v>135.053</c:v>
                </c:pt>
                <c:pt idx="107">
                  <c:v>135.25399999999999</c:v>
                </c:pt>
                <c:pt idx="108">
                  <c:v>135.25</c:v>
                </c:pt>
                <c:pt idx="109">
                  <c:v>134.995</c:v>
                </c:pt>
                <c:pt idx="110">
                  <c:v>135.376</c:v>
                </c:pt>
                <c:pt idx="111">
                  <c:v>135.45599999999999</c:v>
                </c:pt>
                <c:pt idx="112">
                  <c:v>135.77199999999999</c:v>
                </c:pt>
                <c:pt idx="113">
                  <c:v>134.93600000000001</c:v>
                </c:pt>
                <c:pt idx="114">
                  <c:v>133.45500000000001</c:v>
                </c:pt>
                <c:pt idx="115">
                  <c:v>133.58000000000001</c:v>
                </c:pt>
                <c:pt idx="116">
                  <c:v>133.05500000000001</c:v>
                </c:pt>
                <c:pt idx="117">
                  <c:v>133.881</c:v>
                </c:pt>
                <c:pt idx="118">
                  <c:v>134.45599999999999</c:v>
                </c:pt>
                <c:pt idx="119">
                  <c:v>134.511</c:v>
                </c:pt>
                <c:pt idx="120">
                  <c:v>133.74600000000001</c:v>
                </c:pt>
                <c:pt idx="121">
                  <c:v>134.994</c:v>
                </c:pt>
                <c:pt idx="122">
                  <c:v>135.27000000000001</c:v>
                </c:pt>
                <c:pt idx="123">
                  <c:v>134.94300000000001</c:v>
                </c:pt>
                <c:pt idx="124">
                  <c:v>135.68899999999999</c:v>
                </c:pt>
                <c:pt idx="125">
                  <c:v>136.34200000000001</c:v>
                </c:pt>
                <c:pt idx="126">
                  <c:v>136.29400000000001</c:v>
                </c:pt>
                <c:pt idx="127">
                  <c:v>136.154</c:v>
                </c:pt>
                <c:pt idx="128">
                  <c:v>136.881</c:v>
                </c:pt>
                <c:pt idx="129">
                  <c:v>136.54</c:v>
                </c:pt>
                <c:pt idx="130">
                  <c:v>137.268</c:v>
                </c:pt>
                <c:pt idx="131">
                  <c:v>137.83799999999999</c:v>
                </c:pt>
                <c:pt idx="132">
                  <c:v>137.61199999999999</c:v>
                </c:pt>
                <c:pt idx="133">
                  <c:v>138.959</c:v>
                </c:pt>
                <c:pt idx="134">
                  <c:v>138.43199999999999</c:v>
                </c:pt>
                <c:pt idx="135">
                  <c:v>138.95099999999999</c:v>
                </c:pt>
                <c:pt idx="136">
                  <c:v>138.94999999999999</c:v>
                </c:pt>
                <c:pt idx="137">
                  <c:v>139.08000000000001</c:v>
                </c:pt>
                <c:pt idx="138">
                  <c:v>138.87799999999999</c:v>
                </c:pt>
                <c:pt idx="139">
                  <c:v>139.30799999999999</c:v>
                </c:pt>
                <c:pt idx="140">
                  <c:v>139.4</c:v>
                </c:pt>
                <c:pt idx="141">
                  <c:v>139.989</c:v>
                </c:pt>
                <c:pt idx="142">
                  <c:v>140.012</c:v>
                </c:pt>
                <c:pt idx="143">
                  <c:v>139.917</c:v>
                </c:pt>
                <c:pt idx="144">
                  <c:v>139.76300000000001</c:v>
                </c:pt>
                <c:pt idx="145">
                  <c:v>140.86199999999999</c:v>
                </c:pt>
                <c:pt idx="146">
                  <c:v>141.01300000000001</c:v>
                </c:pt>
                <c:pt idx="147">
                  <c:v>141.20099999999999</c:v>
                </c:pt>
                <c:pt idx="148">
                  <c:v>141.29599999999999</c:v>
                </c:pt>
                <c:pt idx="149">
                  <c:v>141.35499999999999</c:v>
                </c:pt>
                <c:pt idx="150">
                  <c:v>141.857</c:v>
                </c:pt>
                <c:pt idx="151">
                  <c:v>141.995</c:v>
                </c:pt>
                <c:pt idx="152">
                  <c:v>141.95400000000001</c:v>
                </c:pt>
                <c:pt idx="153">
                  <c:v>142.178</c:v>
                </c:pt>
                <c:pt idx="154">
                  <c:v>142.11500000000001</c:v>
                </c:pt>
                <c:pt idx="155">
                  <c:v>141.15600000000001</c:v>
                </c:pt>
                <c:pt idx="156">
                  <c:v>141.173</c:v>
                </c:pt>
                <c:pt idx="157">
                  <c:v>141.51400000000001</c:v>
                </c:pt>
                <c:pt idx="158">
                  <c:v>141.744</c:v>
                </c:pt>
                <c:pt idx="159">
                  <c:v>141.88200000000001</c:v>
                </c:pt>
                <c:pt idx="160">
                  <c:v>142.24799999999999</c:v>
                </c:pt>
                <c:pt idx="161">
                  <c:v>142.54599999999999</c:v>
                </c:pt>
                <c:pt idx="162">
                  <c:v>142.48699999999999</c:v>
                </c:pt>
                <c:pt idx="163">
                  <c:v>142.85300000000001</c:v>
                </c:pt>
                <c:pt idx="164">
                  <c:v>143.27600000000001</c:v>
                </c:pt>
                <c:pt idx="165">
                  <c:v>143.00299999999999</c:v>
                </c:pt>
                <c:pt idx="166">
                  <c:v>143.01</c:v>
                </c:pt>
                <c:pt idx="167">
                  <c:v>142.732</c:v>
                </c:pt>
                <c:pt idx="168">
                  <c:v>142.85</c:v>
                </c:pt>
                <c:pt idx="169">
                  <c:v>142.24199999999999</c:v>
                </c:pt>
                <c:pt idx="170">
                  <c:v>142.178</c:v>
                </c:pt>
                <c:pt idx="171">
                  <c:v>142.68600000000001</c:v>
                </c:pt>
                <c:pt idx="172">
                  <c:v>142.298</c:v>
                </c:pt>
                <c:pt idx="173">
                  <c:v>142.85599999999999</c:v>
                </c:pt>
                <c:pt idx="174">
                  <c:v>142.905</c:v>
                </c:pt>
                <c:pt idx="175">
                  <c:v>142.92699999999999</c:v>
                </c:pt>
                <c:pt idx="176">
                  <c:v>143.52799999999999</c:v>
                </c:pt>
                <c:pt idx="177">
                  <c:v>143.38200000000001</c:v>
                </c:pt>
                <c:pt idx="178">
                  <c:v>143.47</c:v>
                </c:pt>
                <c:pt idx="179">
                  <c:v>144.20699999999999</c:v>
                </c:pt>
                <c:pt idx="180">
                  <c:v>145.41999999999999</c:v>
                </c:pt>
                <c:pt idx="181">
                  <c:v>145.90700000000001</c:v>
                </c:pt>
                <c:pt idx="182">
                  <c:v>146.12700000000001</c:v>
                </c:pt>
                <c:pt idx="183">
                  <c:v>147.08600000000001</c:v>
                </c:pt>
                <c:pt idx="184">
                  <c:v>147.37799999999999</c:v>
                </c:pt>
                <c:pt idx="185">
                  <c:v>148.34299999999999</c:v>
                </c:pt>
                <c:pt idx="186">
                  <c:v>148.83500000000001</c:v>
                </c:pt>
                <c:pt idx="187">
                  <c:v>148.91399999999999</c:v>
                </c:pt>
                <c:pt idx="188">
                  <c:v>149.59100000000001</c:v>
                </c:pt>
                <c:pt idx="189">
                  <c:v>149.636</c:v>
                </c:pt>
                <c:pt idx="190">
                  <c:v>150.005</c:v>
                </c:pt>
                <c:pt idx="191">
                  <c:v>150.12799999999999</c:v>
                </c:pt>
                <c:pt idx="192">
                  <c:v>150.39099999999999</c:v>
                </c:pt>
                <c:pt idx="193">
                  <c:v>151.06200000000001</c:v>
                </c:pt>
                <c:pt idx="194">
                  <c:v>151.51400000000001</c:v>
                </c:pt>
                <c:pt idx="195">
                  <c:v>151.714</c:v>
                </c:pt>
                <c:pt idx="196">
                  <c:v>151.92099999999999</c:v>
                </c:pt>
                <c:pt idx="197">
                  <c:v>152.09399999999999</c:v>
                </c:pt>
                <c:pt idx="198">
                  <c:v>152.239</c:v>
                </c:pt>
                <c:pt idx="199">
                  <c:v>152.46700000000001</c:v>
                </c:pt>
                <c:pt idx="200">
                  <c:v>152.45599999999999</c:v>
                </c:pt>
                <c:pt idx="201">
                  <c:v>152.548</c:v>
                </c:pt>
                <c:pt idx="202">
                  <c:v>152.37700000000001</c:v>
                </c:pt>
                <c:pt idx="203">
                  <c:v>152.64500000000001</c:v>
                </c:pt>
                <c:pt idx="204">
                  <c:v>152.79900000000001</c:v>
                </c:pt>
                <c:pt idx="205">
                  <c:v>152.74100000000001</c:v>
                </c:pt>
                <c:pt idx="206">
                  <c:v>151.90600000000001</c:v>
                </c:pt>
                <c:pt idx="207">
                  <c:v>151.22999999999999</c:v>
                </c:pt>
                <c:pt idx="208">
                  <c:v>151.90199999999999</c:v>
                </c:pt>
                <c:pt idx="209">
                  <c:v>152.34899999999999</c:v>
                </c:pt>
                <c:pt idx="210">
                  <c:v>152.39500000000001</c:v>
                </c:pt>
                <c:pt idx="211">
                  <c:v>153.21100000000001</c:v>
                </c:pt>
                <c:pt idx="212">
                  <c:v>153.191</c:v>
                </c:pt>
                <c:pt idx="213">
                  <c:v>152.636</c:v>
                </c:pt>
                <c:pt idx="214">
                  <c:v>151.899</c:v>
                </c:pt>
                <c:pt idx="215">
                  <c:v>151.74</c:v>
                </c:pt>
                <c:pt idx="216">
                  <c:v>151.464</c:v>
                </c:pt>
                <c:pt idx="217">
                  <c:v>149.70500000000001</c:v>
                </c:pt>
                <c:pt idx="218">
                  <c:v>148.59200000000001</c:v>
                </c:pt>
                <c:pt idx="219">
                  <c:v>144.87100000000001</c:v>
                </c:pt>
                <c:pt idx="220">
                  <c:v>142.65</c:v>
                </c:pt>
                <c:pt idx="221">
                  <c:v>143.38</c:v>
                </c:pt>
                <c:pt idx="222">
                  <c:v>142.309</c:v>
                </c:pt>
                <c:pt idx="223">
                  <c:v>143.48699999999999</c:v>
                </c:pt>
                <c:pt idx="224">
                  <c:v>140.87299999999999</c:v>
                </c:pt>
                <c:pt idx="225">
                  <c:v>137.869</c:v>
                </c:pt>
                <c:pt idx="226">
                  <c:v>137.11500000000001</c:v>
                </c:pt>
                <c:pt idx="227">
                  <c:v>138.91200000000001</c:v>
                </c:pt>
                <c:pt idx="228">
                  <c:v>139.06100000000001</c:v>
                </c:pt>
                <c:pt idx="229">
                  <c:v>140.83000000000001</c:v>
                </c:pt>
                <c:pt idx="230">
                  <c:v>138.81299999999999</c:v>
                </c:pt>
                <c:pt idx="231">
                  <c:v>141.95500000000001</c:v>
                </c:pt>
                <c:pt idx="232">
                  <c:v>142.03700000000001</c:v>
                </c:pt>
                <c:pt idx="233">
                  <c:v>141.226</c:v>
                </c:pt>
                <c:pt idx="234">
                  <c:v>141.34299999999999</c:v>
                </c:pt>
                <c:pt idx="235">
                  <c:v>141.416</c:v>
                </c:pt>
                <c:pt idx="236">
                  <c:v>141.85499999999999</c:v>
                </c:pt>
                <c:pt idx="237">
                  <c:v>141.249</c:v>
                </c:pt>
                <c:pt idx="238">
                  <c:v>141.64400000000001</c:v>
                </c:pt>
                <c:pt idx="239">
                  <c:v>143.869</c:v>
                </c:pt>
                <c:pt idx="240">
                  <c:v>146.08000000000001</c:v>
                </c:pt>
              </c:numCache>
            </c:numRef>
          </c:val>
          <c:smooth val="0"/>
          <c:extLst>
            <c:ext xmlns:c16="http://schemas.microsoft.com/office/drawing/2014/chart" uri="{C3380CC4-5D6E-409C-BE32-E72D297353CC}">
              <c16:uniqueId val="{00000001-3D73-455E-8959-B75599F2C0CF}"/>
            </c:ext>
          </c:extLst>
        </c:ser>
        <c:dLbls>
          <c:showLegendKey val="0"/>
          <c:showVal val="0"/>
          <c:showCatName val="0"/>
          <c:showSerName val="0"/>
          <c:showPercent val="0"/>
          <c:showBubbleSize val="0"/>
        </c:dLbls>
        <c:smooth val="0"/>
        <c:axId val="1460172207"/>
        <c:axId val="1511977775"/>
      </c:lineChart>
      <c:dateAx>
        <c:axId val="1460172207"/>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77775"/>
        <c:crosses val="autoZero"/>
        <c:auto val="0"/>
        <c:lblOffset val="100"/>
        <c:baseTimeUnit val="days"/>
      </c:dateAx>
      <c:valAx>
        <c:axId val="1511977775"/>
        <c:scaling>
          <c:orientation val="minMax"/>
          <c:min val="98"/>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17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09074005549787"/>
          <c:y val="2.5141338180042796E-2"/>
          <c:w val="0.85348272263163361"/>
          <c:h val="0.84792213473315836"/>
        </c:manualLayout>
      </c:layout>
      <c:lineChart>
        <c:grouping val="standard"/>
        <c:varyColors val="0"/>
        <c:ser>
          <c:idx val="0"/>
          <c:order val="0"/>
          <c:tx>
            <c:strRef>
              <c:f>COMPS!$C$7</c:f>
              <c:strCache>
                <c:ptCount val="1"/>
                <c:pt idx="0">
                  <c:v>ICE BofA US 3-Month Treasury Bill Index</c:v>
                </c:pt>
              </c:strCache>
            </c:strRef>
          </c:tx>
          <c:spPr>
            <a:ln w="22225">
              <a:solidFill>
                <a:schemeClr val="bg1">
                  <a:lumMod val="50000"/>
                </a:schemeClr>
              </a:solidFill>
              <a:prstDash val="solid"/>
            </a:ln>
          </c:spPr>
          <c:marker>
            <c:symbol val="none"/>
          </c:marker>
          <c:cat>
            <c:numRef>
              <c:f>COMPS!$B$8:$B$248</c:f>
              <c:numCache>
                <c:formatCode>[$-409]mmm\-yy;@</c:formatCode>
                <c:ptCount val="241"/>
                <c:pt idx="0">
                  <c:v>38168</c:v>
                </c:pt>
                <c:pt idx="1">
                  <c:v>38199</c:v>
                </c:pt>
                <c:pt idx="2">
                  <c:v>38230</c:v>
                </c:pt>
                <c:pt idx="3">
                  <c:v>38260</c:v>
                </c:pt>
                <c:pt idx="4">
                  <c:v>38291</c:v>
                </c:pt>
                <c:pt idx="5">
                  <c:v>38321</c:v>
                </c:pt>
                <c:pt idx="6">
                  <c:v>38352</c:v>
                </c:pt>
                <c:pt idx="7">
                  <c:v>38383</c:v>
                </c:pt>
                <c:pt idx="8">
                  <c:v>38411</c:v>
                </c:pt>
                <c:pt idx="9">
                  <c:v>38442</c:v>
                </c:pt>
                <c:pt idx="10">
                  <c:v>38472</c:v>
                </c:pt>
                <c:pt idx="11">
                  <c:v>38503</c:v>
                </c:pt>
                <c:pt idx="12">
                  <c:v>38533</c:v>
                </c:pt>
                <c:pt idx="13">
                  <c:v>38564</c:v>
                </c:pt>
                <c:pt idx="14">
                  <c:v>38595</c:v>
                </c:pt>
                <c:pt idx="15">
                  <c:v>38625</c:v>
                </c:pt>
                <c:pt idx="16">
                  <c:v>38656</c:v>
                </c:pt>
                <c:pt idx="17">
                  <c:v>38686</c:v>
                </c:pt>
                <c:pt idx="18">
                  <c:v>38717</c:v>
                </c:pt>
                <c:pt idx="19">
                  <c:v>38748</c:v>
                </c:pt>
                <c:pt idx="20">
                  <c:v>38776</c:v>
                </c:pt>
                <c:pt idx="21">
                  <c:v>38807</c:v>
                </c:pt>
                <c:pt idx="22">
                  <c:v>38837</c:v>
                </c:pt>
                <c:pt idx="23">
                  <c:v>38868</c:v>
                </c:pt>
                <c:pt idx="24">
                  <c:v>38898</c:v>
                </c:pt>
                <c:pt idx="25">
                  <c:v>38929</c:v>
                </c:pt>
                <c:pt idx="26">
                  <c:v>38960</c:v>
                </c:pt>
                <c:pt idx="27">
                  <c:v>38990</c:v>
                </c:pt>
                <c:pt idx="28">
                  <c:v>39021</c:v>
                </c:pt>
                <c:pt idx="29">
                  <c:v>39051</c:v>
                </c:pt>
                <c:pt idx="30">
                  <c:v>39082</c:v>
                </c:pt>
                <c:pt idx="31">
                  <c:v>39113</c:v>
                </c:pt>
                <c:pt idx="32">
                  <c:v>39141</c:v>
                </c:pt>
                <c:pt idx="33">
                  <c:v>39172</c:v>
                </c:pt>
                <c:pt idx="34">
                  <c:v>39202</c:v>
                </c:pt>
                <c:pt idx="35">
                  <c:v>39233</c:v>
                </c:pt>
                <c:pt idx="36">
                  <c:v>39263</c:v>
                </c:pt>
                <c:pt idx="37">
                  <c:v>39294</c:v>
                </c:pt>
                <c:pt idx="38">
                  <c:v>39325</c:v>
                </c:pt>
                <c:pt idx="39">
                  <c:v>39355</c:v>
                </c:pt>
                <c:pt idx="40">
                  <c:v>39386</c:v>
                </c:pt>
                <c:pt idx="41">
                  <c:v>39416</c:v>
                </c:pt>
                <c:pt idx="42">
                  <c:v>39447</c:v>
                </c:pt>
                <c:pt idx="43">
                  <c:v>39478</c:v>
                </c:pt>
                <c:pt idx="44">
                  <c:v>39507</c:v>
                </c:pt>
                <c:pt idx="45">
                  <c:v>39538</c:v>
                </c:pt>
                <c:pt idx="46">
                  <c:v>39568</c:v>
                </c:pt>
                <c:pt idx="47">
                  <c:v>39599</c:v>
                </c:pt>
                <c:pt idx="48">
                  <c:v>39629</c:v>
                </c:pt>
                <c:pt idx="49">
                  <c:v>39660</c:v>
                </c:pt>
                <c:pt idx="50">
                  <c:v>39691</c:v>
                </c:pt>
                <c:pt idx="51">
                  <c:v>39721</c:v>
                </c:pt>
                <c:pt idx="52">
                  <c:v>39752</c:v>
                </c:pt>
                <c:pt idx="53">
                  <c:v>39782</c:v>
                </c:pt>
                <c:pt idx="54">
                  <c:v>39813</c:v>
                </c:pt>
                <c:pt idx="55">
                  <c:v>39844</c:v>
                </c:pt>
                <c:pt idx="56">
                  <c:v>39872</c:v>
                </c:pt>
                <c:pt idx="57">
                  <c:v>39903</c:v>
                </c:pt>
                <c:pt idx="58">
                  <c:v>39933</c:v>
                </c:pt>
                <c:pt idx="59">
                  <c:v>39964</c:v>
                </c:pt>
                <c:pt idx="60">
                  <c:v>39994</c:v>
                </c:pt>
                <c:pt idx="61">
                  <c:v>40025</c:v>
                </c:pt>
                <c:pt idx="62">
                  <c:v>40056</c:v>
                </c:pt>
                <c:pt idx="63">
                  <c:v>40086</c:v>
                </c:pt>
                <c:pt idx="64">
                  <c:v>40117</c:v>
                </c:pt>
                <c:pt idx="65">
                  <c:v>40147</c:v>
                </c:pt>
                <c:pt idx="66">
                  <c:v>40178</c:v>
                </c:pt>
                <c:pt idx="67">
                  <c:v>40209</c:v>
                </c:pt>
                <c:pt idx="68">
                  <c:v>40237</c:v>
                </c:pt>
                <c:pt idx="69">
                  <c:v>40268</c:v>
                </c:pt>
                <c:pt idx="70">
                  <c:v>40298</c:v>
                </c:pt>
                <c:pt idx="71">
                  <c:v>40329</c:v>
                </c:pt>
                <c:pt idx="72">
                  <c:v>40359</c:v>
                </c:pt>
                <c:pt idx="73">
                  <c:v>40390</c:v>
                </c:pt>
                <c:pt idx="74">
                  <c:v>40421</c:v>
                </c:pt>
                <c:pt idx="75">
                  <c:v>40451</c:v>
                </c:pt>
                <c:pt idx="76">
                  <c:v>40482</c:v>
                </c:pt>
                <c:pt idx="77">
                  <c:v>40512</c:v>
                </c:pt>
                <c:pt idx="78">
                  <c:v>40543</c:v>
                </c:pt>
                <c:pt idx="79">
                  <c:v>40574</c:v>
                </c:pt>
                <c:pt idx="80">
                  <c:v>40602</c:v>
                </c:pt>
                <c:pt idx="81">
                  <c:v>40633</c:v>
                </c:pt>
                <c:pt idx="82">
                  <c:v>40663</c:v>
                </c:pt>
                <c:pt idx="83">
                  <c:v>40694</c:v>
                </c:pt>
                <c:pt idx="84">
                  <c:v>40724</c:v>
                </c:pt>
                <c:pt idx="85">
                  <c:v>40755</c:v>
                </c:pt>
                <c:pt idx="86">
                  <c:v>40786</c:v>
                </c:pt>
                <c:pt idx="87">
                  <c:v>40816</c:v>
                </c:pt>
                <c:pt idx="88">
                  <c:v>40847</c:v>
                </c:pt>
                <c:pt idx="89">
                  <c:v>40877</c:v>
                </c:pt>
                <c:pt idx="90">
                  <c:v>40908</c:v>
                </c:pt>
                <c:pt idx="91">
                  <c:v>40939</c:v>
                </c:pt>
                <c:pt idx="92">
                  <c:v>40968</c:v>
                </c:pt>
                <c:pt idx="93">
                  <c:v>40999</c:v>
                </c:pt>
                <c:pt idx="94">
                  <c:v>41029</c:v>
                </c:pt>
                <c:pt idx="95">
                  <c:v>41060</c:v>
                </c:pt>
                <c:pt idx="96">
                  <c:v>41090</c:v>
                </c:pt>
                <c:pt idx="97">
                  <c:v>41121</c:v>
                </c:pt>
                <c:pt idx="98">
                  <c:v>41152</c:v>
                </c:pt>
                <c:pt idx="99">
                  <c:v>41182</c:v>
                </c:pt>
                <c:pt idx="100">
                  <c:v>41213</c:v>
                </c:pt>
                <c:pt idx="101">
                  <c:v>41243</c:v>
                </c:pt>
                <c:pt idx="102">
                  <c:v>41274</c:v>
                </c:pt>
                <c:pt idx="103">
                  <c:v>41305</c:v>
                </c:pt>
                <c:pt idx="104">
                  <c:v>41333</c:v>
                </c:pt>
                <c:pt idx="105">
                  <c:v>41364</c:v>
                </c:pt>
                <c:pt idx="106">
                  <c:v>41394</c:v>
                </c:pt>
                <c:pt idx="107">
                  <c:v>41425</c:v>
                </c:pt>
                <c:pt idx="108">
                  <c:v>41455</c:v>
                </c:pt>
                <c:pt idx="109">
                  <c:v>41486</c:v>
                </c:pt>
                <c:pt idx="110">
                  <c:v>41517</c:v>
                </c:pt>
                <c:pt idx="111">
                  <c:v>41547</c:v>
                </c:pt>
                <c:pt idx="112">
                  <c:v>41578</c:v>
                </c:pt>
                <c:pt idx="113">
                  <c:v>41608</c:v>
                </c:pt>
                <c:pt idx="114">
                  <c:v>41639</c:v>
                </c:pt>
                <c:pt idx="115">
                  <c:v>41670</c:v>
                </c:pt>
                <c:pt idx="116">
                  <c:v>41698</c:v>
                </c:pt>
                <c:pt idx="117">
                  <c:v>41729</c:v>
                </c:pt>
                <c:pt idx="118">
                  <c:v>41759</c:v>
                </c:pt>
                <c:pt idx="119">
                  <c:v>41790</c:v>
                </c:pt>
                <c:pt idx="120">
                  <c:v>41820</c:v>
                </c:pt>
                <c:pt idx="121">
                  <c:v>41851</c:v>
                </c:pt>
                <c:pt idx="122">
                  <c:v>41882</c:v>
                </c:pt>
                <c:pt idx="123">
                  <c:v>41912</c:v>
                </c:pt>
                <c:pt idx="124">
                  <c:v>41943</c:v>
                </c:pt>
                <c:pt idx="125">
                  <c:v>41973</c:v>
                </c:pt>
                <c:pt idx="126">
                  <c:v>42004</c:v>
                </c:pt>
                <c:pt idx="127">
                  <c:v>42035</c:v>
                </c:pt>
                <c:pt idx="128">
                  <c:v>42063</c:v>
                </c:pt>
                <c:pt idx="129" formatCode="m/d/yyyy">
                  <c:v>42094</c:v>
                </c:pt>
                <c:pt idx="130" formatCode="m/d/yyyy">
                  <c:v>42124</c:v>
                </c:pt>
                <c:pt idx="131" formatCode="m/d/yyyy">
                  <c:v>42155</c:v>
                </c:pt>
                <c:pt idx="132" formatCode="m/d/yyyy">
                  <c:v>42185</c:v>
                </c:pt>
                <c:pt idx="133" formatCode="m/d/yyyy">
                  <c:v>42216</c:v>
                </c:pt>
                <c:pt idx="134" formatCode="m/d/yyyy">
                  <c:v>42247</c:v>
                </c:pt>
                <c:pt idx="135" formatCode="m/d/yyyy">
                  <c:v>42277</c:v>
                </c:pt>
                <c:pt idx="136" formatCode="m/d/yyyy">
                  <c:v>42308</c:v>
                </c:pt>
                <c:pt idx="137" formatCode="m/d/yyyy">
                  <c:v>42338</c:v>
                </c:pt>
                <c:pt idx="138" formatCode="m/d/yyyy">
                  <c:v>42369</c:v>
                </c:pt>
                <c:pt idx="139" formatCode="m/d/yyyy">
                  <c:v>42400</c:v>
                </c:pt>
                <c:pt idx="140" formatCode="m/d/yyyy">
                  <c:v>42429</c:v>
                </c:pt>
                <c:pt idx="141" formatCode="m/d/yyyy">
                  <c:v>42460</c:v>
                </c:pt>
                <c:pt idx="142" formatCode="m/d/yyyy">
                  <c:v>42490</c:v>
                </c:pt>
                <c:pt idx="143" formatCode="m/d/yyyy">
                  <c:v>42521</c:v>
                </c:pt>
                <c:pt idx="144" formatCode="m/d/yyyy">
                  <c:v>42551</c:v>
                </c:pt>
                <c:pt idx="145" formatCode="m/d/yyyy">
                  <c:v>42582</c:v>
                </c:pt>
                <c:pt idx="146" formatCode="m/d/yyyy">
                  <c:v>42613</c:v>
                </c:pt>
                <c:pt idx="147" formatCode="m/d/yyyy">
                  <c:v>42643</c:v>
                </c:pt>
                <c:pt idx="148" formatCode="m/d/yyyy">
                  <c:v>42674</c:v>
                </c:pt>
                <c:pt idx="149" formatCode="m/d/yyyy">
                  <c:v>42704</c:v>
                </c:pt>
                <c:pt idx="150" formatCode="m/d/yyyy">
                  <c:v>42735</c:v>
                </c:pt>
                <c:pt idx="151" formatCode="m/d/yyyy">
                  <c:v>42766</c:v>
                </c:pt>
                <c:pt idx="152" formatCode="m/d/yyyy">
                  <c:v>42794</c:v>
                </c:pt>
                <c:pt idx="153" formatCode="m/d/yyyy">
                  <c:v>42825</c:v>
                </c:pt>
                <c:pt idx="154" formatCode="m/d/yyyy">
                  <c:v>42855</c:v>
                </c:pt>
                <c:pt idx="155" formatCode="m/d/yyyy">
                  <c:v>42886</c:v>
                </c:pt>
                <c:pt idx="156" formatCode="m/d/yyyy">
                  <c:v>42916</c:v>
                </c:pt>
                <c:pt idx="157" formatCode="m/d/yyyy">
                  <c:v>42947</c:v>
                </c:pt>
                <c:pt idx="158" formatCode="m/d/yyyy">
                  <c:v>42978</c:v>
                </c:pt>
                <c:pt idx="159" formatCode="m/d/yyyy">
                  <c:v>43008</c:v>
                </c:pt>
                <c:pt idx="160" formatCode="m/d/yyyy">
                  <c:v>43039</c:v>
                </c:pt>
                <c:pt idx="161" formatCode="m/d/yyyy">
                  <c:v>43069</c:v>
                </c:pt>
                <c:pt idx="162" formatCode="m/d/yyyy">
                  <c:v>43100</c:v>
                </c:pt>
                <c:pt idx="163" formatCode="m/d/yyyy">
                  <c:v>43131</c:v>
                </c:pt>
                <c:pt idx="164" formatCode="m/d/yyyy">
                  <c:v>43159</c:v>
                </c:pt>
                <c:pt idx="165" formatCode="m/d/yyyy">
                  <c:v>43190</c:v>
                </c:pt>
                <c:pt idx="166" formatCode="m/d/yyyy">
                  <c:v>43220</c:v>
                </c:pt>
                <c:pt idx="167" formatCode="m/d/yyyy">
                  <c:v>43251</c:v>
                </c:pt>
                <c:pt idx="168" formatCode="m/d/yyyy">
                  <c:v>43281</c:v>
                </c:pt>
                <c:pt idx="169" formatCode="m/d/yyyy">
                  <c:v>43312</c:v>
                </c:pt>
                <c:pt idx="170" formatCode="m/d/yyyy">
                  <c:v>43343</c:v>
                </c:pt>
                <c:pt idx="171" formatCode="m/d/yyyy">
                  <c:v>43373</c:v>
                </c:pt>
                <c:pt idx="172" formatCode="m/d/yyyy">
                  <c:v>43404</c:v>
                </c:pt>
                <c:pt idx="173" formatCode="m/d/yyyy">
                  <c:v>43434</c:v>
                </c:pt>
                <c:pt idx="174" formatCode="m/d/yyyy">
                  <c:v>43465</c:v>
                </c:pt>
                <c:pt idx="175" formatCode="m/d/yyyy">
                  <c:v>43496</c:v>
                </c:pt>
                <c:pt idx="176" formatCode="m/d/yyyy">
                  <c:v>43524</c:v>
                </c:pt>
                <c:pt idx="177" formatCode="m/d/yyyy">
                  <c:v>43555</c:v>
                </c:pt>
                <c:pt idx="178" formatCode="m/d/yyyy">
                  <c:v>43585</c:v>
                </c:pt>
                <c:pt idx="179" formatCode="m/d/yyyy">
                  <c:v>43616</c:v>
                </c:pt>
                <c:pt idx="180" formatCode="m/d/yyyy">
                  <c:v>43646</c:v>
                </c:pt>
                <c:pt idx="181" formatCode="m/d/yyyy">
                  <c:v>43677</c:v>
                </c:pt>
                <c:pt idx="182" formatCode="m/d/yyyy">
                  <c:v>43708</c:v>
                </c:pt>
                <c:pt idx="183" formatCode="m/d/yyyy">
                  <c:v>43738</c:v>
                </c:pt>
                <c:pt idx="184" formatCode="m/d/yyyy">
                  <c:v>43769</c:v>
                </c:pt>
                <c:pt idx="185" formatCode="m/d/yyyy">
                  <c:v>43799</c:v>
                </c:pt>
                <c:pt idx="186" formatCode="m/d/yyyy">
                  <c:v>43830</c:v>
                </c:pt>
                <c:pt idx="187" formatCode="m/d/yyyy">
                  <c:v>43861</c:v>
                </c:pt>
                <c:pt idx="188" formatCode="m/d/yyyy">
                  <c:v>43890</c:v>
                </c:pt>
                <c:pt idx="189" formatCode="m/d/yyyy">
                  <c:v>43921</c:v>
                </c:pt>
                <c:pt idx="190" formatCode="m/d/yyyy">
                  <c:v>43951</c:v>
                </c:pt>
                <c:pt idx="191" formatCode="m/d/yyyy">
                  <c:v>43982</c:v>
                </c:pt>
                <c:pt idx="192" formatCode="m/d/yyyy">
                  <c:v>44012</c:v>
                </c:pt>
                <c:pt idx="193" formatCode="m/d/yyyy">
                  <c:v>44043</c:v>
                </c:pt>
                <c:pt idx="194" formatCode="m/d/yyyy">
                  <c:v>44074</c:v>
                </c:pt>
                <c:pt idx="195" formatCode="m/d/yyyy">
                  <c:v>44104</c:v>
                </c:pt>
                <c:pt idx="196" formatCode="m/d/yyyy">
                  <c:v>44135</c:v>
                </c:pt>
                <c:pt idx="197" formatCode="m/d/yyyy">
                  <c:v>44165</c:v>
                </c:pt>
                <c:pt idx="198" formatCode="m/d/yyyy">
                  <c:v>44196</c:v>
                </c:pt>
                <c:pt idx="199" formatCode="m/d/yyyy">
                  <c:v>44227</c:v>
                </c:pt>
                <c:pt idx="200" formatCode="m/d/yyyy">
                  <c:v>44255</c:v>
                </c:pt>
                <c:pt idx="201" formatCode="m/d/yyyy">
                  <c:v>44286</c:v>
                </c:pt>
                <c:pt idx="202" formatCode="m/d/yyyy">
                  <c:v>44316</c:v>
                </c:pt>
                <c:pt idx="203" formatCode="m/d/yyyy">
                  <c:v>44347</c:v>
                </c:pt>
                <c:pt idx="204" formatCode="m/d/yyyy">
                  <c:v>44377</c:v>
                </c:pt>
                <c:pt idx="205" formatCode="m/d/yyyy">
                  <c:v>44408</c:v>
                </c:pt>
                <c:pt idx="206" formatCode="m/d/yyyy">
                  <c:v>44439</c:v>
                </c:pt>
                <c:pt idx="207" formatCode="m/d/yyyy">
                  <c:v>44469</c:v>
                </c:pt>
                <c:pt idx="208" formatCode="m/d/yyyy">
                  <c:v>44500</c:v>
                </c:pt>
                <c:pt idx="209" formatCode="m/d/yyyy">
                  <c:v>44530</c:v>
                </c:pt>
                <c:pt idx="210" formatCode="m/d/yyyy">
                  <c:v>44561</c:v>
                </c:pt>
                <c:pt idx="211" formatCode="m/d/yyyy">
                  <c:v>44592</c:v>
                </c:pt>
                <c:pt idx="212" formatCode="m/d/yyyy">
                  <c:v>44620</c:v>
                </c:pt>
                <c:pt idx="213" formatCode="m/d/yyyy">
                  <c:v>44651</c:v>
                </c:pt>
                <c:pt idx="214" formatCode="m/d/yyyy">
                  <c:v>44681</c:v>
                </c:pt>
                <c:pt idx="215" formatCode="m/d/yyyy">
                  <c:v>44712</c:v>
                </c:pt>
                <c:pt idx="216" formatCode="m/d/yyyy">
                  <c:v>44742</c:v>
                </c:pt>
                <c:pt idx="217" formatCode="m/d/yyyy">
                  <c:v>44773</c:v>
                </c:pt>
                <c:pt idx="218" formatCode="m/d/yyyy">
                  <c:v>44804</c:v>
                </c:pt>
                <c:pt idx="219" formatCode="m/d/yyyy">
                  <c:v>44834</c:v>
                </c:pt>
                <c:pt idx="220" formatCode="m/d/yyyy">
                  <c:v>44865</c:v>
                </c:pt>
                <c:pt idx="221" formatCode="m/d/yyyy">
                  <c:v>44895</c:v>
                </c:pt>
                <c:pt idx="222" formatCode="m/d/yyyy">
                  <c:v>44926</c:v>
                </c:pt>
                <c:pt idx="223" formatCode="m/d/yyyy">
                  <c:v>44957</c:v>
                </c:pt>
                <c:pt idx="224" formatCode="m/d/yyyy">
                  <c:v>44985</c:v>
                </c:pt>
                <c:pt idx="225" formatCode="m/d/yyyy">
                  <c:v>45016</c:v>
                </c:pt>
                <c:pt idx="226" formatCode="m/d/yyyy">
                  <c:v>45046</c:v>
                </c:pt>
                <c:pt idx="227" formatCode="m/d/yyyy">
                  <c:v>45077</c:v>
                </c:pt>
                <c:pt idx="228" formatCode="m/d/yyyy">
                  <c:v>45107</c:v>
                </c:pt>
                <c:pt idx="229" formatCode="m/d/yyyy">
                  <c:v>45138</c:v>
                </c:pt>
                <c:pt idx="230" formatCode="m/d/yyyy">
                  <c:v>45169</c:v>
                </c:pt>
                <c:pt idx="231" formatCode="m/d/yyyy">
                  <c:v>45199</c:v>
                </c:pt>
                <c:pt idx="232" formatCode="m/d/yyyy">
                  <c:v>45230</c:v>
                </c:pt>
                <c:pt idx="233" formatCode="m/d/yyyy">
                  <c:v>45260</c:v>
                </c:pt>
                <c:pt idx="234" formatCode="m/d/yyyy">
                  <c:v>45291</c:v>
                </c:pt>
                <c:pt idx="235" formatCode="m/d/yyyy">
                  <c:v>45322</c:v>
                </c:pt>
                <c:pt idx="236" formatCode="m/d/yyyy">
                  <c:v>45351</c:v>
                </c:pt>
                <c:pt idx="237" formatCode="m/d/yyyy">
                  <c:v>45382</c:v>
                </c:pt>
                <c:pt idx="238" formatCode="m/d/yyyy">
                  <c:v>45412</c:v>
                </c:pt>
                <c:pt idx="239" formatCode="m/d/yyyy">
                  <c:v>45443</c:v>
                </c:pt>
                <c:pt idx="240" formatCode="m/d/yyyy">
                  <c:v>45473</c:v>
                </c:pt>
              </c:numCache>
            </c:numRef>
          </c:cat>
          <c:val>
            <c:numRef>
              <c:f>COMPS!$J$8:$J$248</c:f>
              <c:numCache>
                <c:formatCode>#,##0</c:formatCode>
                <c:ptCount val="241"/>
                <c:pt idx="0">
                  <c:v>50000000</c:v>
                </c:pt>
                <c:pt idx="1">
                  <c:v>50057102.921624109</c:v>
                </c:pt>
                <c:pt idx="2">
                  <c:v>50119319.537722006</c:v>
                </c:pt>
                <c:pt idx="3">
                  <c:v>50183240.718644522</c:v>
                </c:pt>
                <c:pt idx="4">
                  <c:v>50248866.464391656</c:v>
                </c:pt>
                <c:pt idx="5">
                  <c:v>50317049.057375647</c:v>
                </c:pt>
                <c:pt idx="6">
                  <c:v>50424436.641325466</c:v>
                </c:pt>
                <c:pt idx="7">
                  <c:v>50508812.600143179</c:v>
                </c:pt>
                <c:pt idx="8">
                  <c:v>50590631.711723998</c:v>
                </c:pt>
                <c:pt idx="9">
                  <c:v>50713360.379095219</c:v>
                </c:pt>
                <c:pt idx="10">
                  <c:v>50826713.939931132</c:v>
                </c:pt>
                <c:pt idx="11">
                  <c:v>50958817.713837653</c:v>
                </c:pt>
                <c:pt idx="12">
                  <c:v>51075580.404322773</c:v>
                </c:pt>
                <c:pt idx="13">
                  <c:v>51195752.2244571</c:v>
                </c:pt>
                <c:pt idx="14">
                  <c:v>51344049.364197321</c:v>
                </c:pt>
                <c:pt idx="15">
                  <c:v>51497460.198411338</c:v>
                </c:pt>
                <c:pt idx="16">
                  <c:v>51633825.384379372</c:v>
                </c:pt>
                <c:pt idx="17">
                  <c:v>51803429.584427096</c:v>
                </c:pt>
                <c:pt idx="18">
                  <c:v>51971329.219650224</c:v>
                </c:pt>
                <c:pt idx="19">
                  <c:v>52132410.595574938</c:v>
                </c:pt>
                <c:pt idx="20">
                  <c:v>52302014.795622677</c:v>
                </c:pt>
                <c:pt idx="21">
                  <c:v>52503153.444925509</c:v>
                </c:pt>
                <c:pt idx="22">
                  <c:v>52695769.270105347</c:v>
                </c:pt>
                <c:pt idx="23">
                  <c:v>52907987.590768069</c:v>
                </c:pt>
                <c:pt idx="24">
                  <c:v>53110830.804895505</c:v>
                </c:pt>
                <c:pt idx="25">
                  <c:v>53335833.361742742</c:v>
                </c:pt>
                <c:pt idx="26">
                  <c:v>53571063.307537578</c:v>
                </c:pt>
                <c:pt idx="27">
                  <c:v>53815668.359867722</c:v>
                </c:pt>
                <c:pt idx="28">
                  <c:v>54021068.421232067</c:v>
                </c:pt>
                <c:pt idx="29">
                  <c:v>54252889.237377688</c:v>
                </c:pt>
                <c:pt idx="30">
                  <c:v>54492380.595234036</c:v>
                </c:pt>
                <c:pt idx="31">
                  <c:v>54716530.869668968</c:v>
                </c:pt>
                <c:pt idx="32">
                  <c:v>54923635.495857902</c:v>
                </c:pt>
                <c:pt idx="33">
                  <c:v>55173354.242661841</c:v>
                </c:pt>
                <c:pt idx="34">
                  <c:v>55414550.165342785</c:v>
                </c:pt>
                <c:pt idx="35">
                  <c:v>55659155.217672922</c:v>
                </c:pt>
                <c:pt idx="36">
                  <c:v>55876487.232809469</c:v>
                </c:pt>
                <c:pt idx="37">
                  <c:v>56095523.81277059</c:v>
                </c:pt>
                <c:pt idx="38">
                  <c:v>56407459.175672449</c:v>
                </c:pt>
                <c:pt idx="39">
                  <c:v>56623086.625984378</c:v>
                </c:pt>
                <c:pt idx="40">
                  <c:v>56790986.261207521</c:v>
                </c:pt>
                <c:pt idx="41">
                  <c:v>57056898.37384516</c:v>
                </c:pt>
                <c:pt idx="42">
                  <c:v>57218832.032182179</c:v>
                </c:pt>
                <c:pt idx="43">
                  <c:v>57506051.205127344</c:v>
                </c:pt>
                <c:pt idx="44">
                  <c:v>57591279.446357332</c:v>
                </c:pt>
                <c:pt idx="45">
                  <c:v>57723383.220263854</c:v>
                </c:pt>
                <c:pt idx="46">
                  <c:v>57785599.836361766</c:v>
                </c:pt>
                <c:pt idx="47">
                  <c:v>57800940.91978319</c:v>
                </c:pt>
                <c:pt idx="48">
                  <c:v>57903214.809259199</c:v>
                </c:pt>
                <c:pt idx="49">
                  <c:v>58004636.416322917</c:v>
                </c:pt>
                <c:pt idx="50">
                  <c:v>58094978.352026716</c:v>
                </c:pt>
                <c:pt idx="51">
                  <c:v>58266287.116899051</c:v>
                </c:pt>
                <c:pt idx="52">
                  <c:v>58332765.145058461</c:v>
                </c:pt>
                <c:pt idx="53">
                  <c:v>58393277.196331777</c:v>
                </c:pt>
                <c:pt idx="54">
                  <c:v>58395834.043568671</c:v>
                </c:pt>
                <c:pt idx="55">
                  <c:v>58389015.784270287</c:v>
                </c:pt>
                <c:pt idx="56">
                  <c:v>58403504.585279375</c:v>
                </c:pt>
                <c:pt idx="57">
                  <c:v>58423959.36317458</c:v>
                </c:pt>
                <c:pt idx="58">
                  <c:v>58439300.446595982</c:v>
                </c:pt>
                <c:pt idx="59">
                  <c:v>58447823.270718977</c:v>
                </c:pt>
                <c:pt idx="60">
                  <c:v>58454641.530017383</c:v>
                </c:pt>
                <c:pt idx="61">
                  <c:v>58464016.636552684</c:v>
                </c:pt>
                <c:pt idx="62">
                  <c:v>58478505.437561795</c:v>
                </c:pt>
                <c:pt idx="63">
                  <c:v>58492994.238570884</c:v>
                </c:pt>
                <c:pt idx="64">
                  <c:v>58505778.474755399</c:v>
                </c:pt>
                <c:pt idx="65">
                  <c:v>58511744.451641493</c:v>
                </c:pt>
                <c:pt idx="66">
                  <c:v>58516858.146115303</c:v>
                </c:pt>
                <c:pt idx="67">
                  <c:v>58520267.275764495</c:v>
                </c:pt>
                <c:pt idx="68">
                  <c:v>58521971.840589099</c:v>
                </c:pt>
                <c:pt idx="69">
                  <c:v>58524528.687825993</c:v>
                </c:pt>
                <c:pt idx="70">
                  <c:v>58529642.382299803</c:v>
                </c:pt>
                <c:pt idx="71">
                  <c:v>58539017.488835096</c:v>
                </c:pt>
                <c:pt idx="72">
                  <c:v>58545835.748133495</c:v>
                </c:pt>
                <c:pt idx="73">
                  <c:v>58556063.137081094</c:v>
                </c:pt>
                <c:pt idx="74">
                  <c:v>58562881.396379508</c:v>
                </c:pt>
                <c:pt idx="75">
                  <c:v>58565438.243616402</c:v>
                </c:pt>
                <c:pt idx="76">
                  <c:v>58575665.632563993</c:v>
                </c:pt>
                <c:pt idx="77">
                  <c:v>58579074.762213208</c:v>
                </c:pt>
                <c:pt idx="78">
                  <c:v>58590154.433573104</c:v>
                </c:pt>
                <c:pt idx="79">
                  <c:v>58594415.845634609</c:v>
                </c:pt>
                <c:pt idx="80">
                  <c:v>58603790.952169903</c:v>
                </c:pt>
                <c:pt idx="81">
                  <c:v>58618279.753178999</c:v>
                </c:pt>
                <c:pt idx="82">
                  <c:v>58630211.706951194</c:v>
                </c:pt>
                <c:pt idx="83">
                  <c:v>58634473.119012699</c:v>
                </c:pt>
                <c:pt idx="84">
                  <c:v>58639586.813486502</c:v>
                </c:pt>
                <c:pt idx="85">
                  <c:v>58636177.683837295</c:v>
                </c:pt>
                <c:pt idx="86">
                  <c:v>58648961.920021802</c:v>
                </c:pt>
                <c:pt idx="87">
                  <c:v>58650666.484846406</c:v>
                </c:pt>
                <c:pt idx="88">
                  <c:v>58651518.767258704</c:v>
                </c:pt>
                <c:pt idx="89">
                  <c:v>58651518.767258704</c:v>
                </c:pt>
                <c:pt idx="90">
                  <c:v>58650666.484846406</c:v>
                </c:pt>
                <c:pt idx="91">
                  <c:v>58648961.920021802</c:v>
                </c:pt>
                <c:pt idx="92">
                  <c:v>58650666.484846391</c:v>
                </c:pt>
                <c:pt idx="93">
                  <c:v>58657484.744144797</c:v>
                </c:pt>
                <c:pt idx="94">
                  <c:v>58656632.461732507</c:v>
                </c:pt>
                <c:pt idx="95">
                  <c:v>58666859.850680098</c:v>
                </c:pt>
                <c:pt idx="96">
                  <c:v>58671973.545153886</c:v>
                </c:pt>
                <c:pt idx="97">
                  <c:v>58677087.239627689</c:v>
                </c:pt>
                <c:pt idx="98">
                  <c:v>58684757.781338386</c:v>
                </c:pt>
                <c:pt idx="99">
                  <c:v>58692428.323049083</c:v>
                </c:pt>
                <c:pt idx="100">
                  <c:v>58696689.735110588</c:v>
                </c:pt>
                <c:pt idx="101">
                  <c:v>58706917.124058187</c:v>
                </c:pt>
                <c:pt idx="102">
                  <c:v>58715439.948181175</c:v>
                </c:pt>
                <c:pt idx="103">
                  <c:v>58715439.948181167</c:v>
                </c:pt>
                <c:pt idx="104">
                  <c:v>58715439.948181167</c:v>
                </c:pt>
                <c:pt idx="105">
                  <c:v>58724815.054716475</c:v>
                </c:pt>
                <c:pt idx="106">
                  <c:v>58731633.314014889</c:v>
                </c:pt>
                <c:pt idx="107">
                  <c:v>58735894.726076372</c:v>
                </c:pt>
                <c:pt idx="108">
                  <c:v>58739303.855725586</c:v>
                </c:pt>
                <c:pt idx="109">
                  <c:v>58743565.267787077</c:v>
                </c:pt>
                <c:pt idx="110">
                  <c:v>58746974.397436284</c:v>
                </c:pt>
                <c:pt idx="111">
                  <c:v>58749531.244673178</c:v>
                </c:pt>
                <c:pt idx="112">
                  <c:v>58746974.397436284</c:v>
                </c:pt>
                <c:pt idx="113">
                  <c:v>58750383.527085483</c:v>
                </c:pt>
                <c:pt idx="114">
                  <c:v>58758906.351208471</c:v>
                </c:pt>
                <c:pt idx="115">
                  <c:v>58762315.480857693</c:v>
                </c:pt>
                <c:pt idx="116">
                  <c:v>58763167.763269983</c:v>
                </c:pt>
                <c:pt idx="117">
                  <c:v>58764872.328094587</c:v>
                </c:pt>
                <c:pt idx="118">
                  <c:v>58767429.175331481</c:v>
                </c:pt>
                <c:pt idx="119">
                  <c:v>58768281.457743786</c:v>
                </c:pt>
                <c:pt idx="120">
                  <c:v>58770838.304980688</c:v>
                </c:pt>
                <c:pt idx="121">
                  <c:v>58772542.869805291</c:v>
                </c:pt>
                <c:pt idx="122">
                  <c:v>58775099.717042178</c:v>
                </c:pt>
                <c:pt idx="123">
                  <c:v>58776804.281866789</c:v>
                </c:pt>
                <c:pt idx="124">
                  <c:v>58777656.564279094</c:v>
                </c:pt>
                <c:pt idx="125">
                  <c:v>58778508.846691385</c:v>
                </c:pt>
                <c:pt idx="126">
                  <c:v>58779361.129103675</c:v>
                </c:pt>
                <c:pt idx="127">
                  <c:v>58781065.693928294</c:v>
                </c:pt>
                <c:pt idx="128">
                  <c:v>58781065.693928294</c:v>
                </c:pt>
                <c:pt idx="129">
                  <c:v>58781065.693928294</c:v>
                </c:pt>
                <c:pt idx="130">
                  <c:v>58781917.976340592</c:v>
                </c:pt>
                <c:pt idx="131">
                  <c:v>58782770.25875289</c:v>
                </c:pt>
                <c:pt idx="132">
                  <c:v>58784474.823577493</c:v>
                </c:pt>
                <c:pt idx="133">
                  <c:v>58781065.693928294</c:v>
                </c:pt>
                <c:pt idx="134">
                  <c:v>58790440.800463587</c:v>
                </c:pt>
                <c:pt idx="135">
                  <c:v>58791293.082875885</c:v>
                </c:pt>
                <c:pt idx="136">
                  <c:v>58787031.670814395</c:v>
                </c:pt>
                <c:pt idx="137">
                  <c:v>58790440.800463587</c:v>
                </c:pt>
                <c:pt idx="138">
                  <c:v>58810043.295946494</c:v>
                </c:pt>
                <c:pt idx="139">
                  <c:v>58811747.86077109</c:v>
                </c:pt>
                <c:pt idx="140">
                  <c:v>58826236.661780193</c:v>
                </c:pt>
                <c:pt idx="141">
                  <c:v>58853509.698973797</c:v>
                </c:pt>
                <c:pt idx="142">
                  <c:v>58868850.782395199</c:v>
                </c:pt>
                <c:pt idx="143">
                  <c:v>58873964.476869002</c:v>
                </c:pt>
                <c:pt idx="144">
                  <c:v>58896123.81958881</c:v>
                </c:pt>
                <c:pt idx="145">
                  <c:v>58913169.467834815</c:v>
                </c:pt>
                <c:pt idx="146">
                  <c:v>58923396.856782407</c:v>
                </c:pt>
                <c:pt idx="147">
                  <c:v>58952374.458800621</c:v>
                </c:pt>
                <c:pt idx="148">
                  <c:v>58966863.259809718</c:v>
                </c:pt>
                <c:pt idx="149">
                  <c:v>58977090.648757324</c:v>
                </c:pt>
                <c:pt idx="150">
                  <c:v>59002659.121126324</c:v>
                </c:pt>
                <c:pt idx="151">
                  <c:v>59029079.875907637</c:v>
                </c:pt>
                <c:pt idx="152">
                  <c:v>59052943.783452034</c:v>
                </c:pt>
                <c:pt idx="153">
                  <c:v>59063171.172399633</c:v>
                </c:pt>
                <c:pt idx="154">
                  <c:v>59103228.445777744</c:v>
                </c:pt>
                <c:pt idx="155">
                  <c:v>59133058.330208257</c:v>
                </c:pt>
                <c:pt idx="156">
                  <c:v>59182490.710121647</c:v>
                </c:pt>
                <c:pt idx="157">
                  <c:v>59232775.372447364</c:v>
                </c:pt>
                <c:pt idx="158">
                  <c:v>59288173.72924687</c:v>
                </c:pt>
                <c:pt idx="159">
                  <c:v>59339310.673984885</c:v>
                </c:pt>
                <c:pt idx="160">
                  <c:v>59392152.183547489</c:v>
                </c:pt>
                <c:pt idx="161">
                  <c:v>59441584.563460901</c:v>
                </c:pt>
                <c:pt idx="162">
                  <c:v>59508062.591620304</c:v>
                </c:pt>
                <c:pt idx="163">
                  <c:v>59578802.031841211</c:v>
                </c:pt>
                <c:pt idx="164">
                  <c:v>59635052.67105303</c:v>
                </c:pt>
                <c:pt idx="165">
                  <c:v>59718576.347458437</c:v>
                </c:pt>
                <c:pt idx="166">
                  <c:v>59796986.329390056</c:v>
                </c:pt>
                <c:pt idx="167">
                  <c:v>59888180.547506168</c:v>
                </c:pt>
                <c:pt idx="168">
                  <c:v>59988749.872157581</c:v>
                </c:pt>
                <c:pt idx="169">
                  <c:v>60082500.937510595</c:v>
                </c:pt>
                <c:pt idx="170">
                  <c:v>60190740.803872712</c:v>
                </c:pt>
                <c:pt idx="171">
                  <c:v>60283639.586813442</c:v>
                </c:pt>
                <c:pt idx="172">
                  <c:v>60387618.041114047</c:v>
                </c:pt>
                <c:pt idx="173">
                  <c:v>60512051.273309864</c:v>
                </c:pt>
                <c:pt idx="174">
                  <c:v>60622847.986908883</c:v>
                </c:pt>
                <c:pt idx="175">
                  <c:v>60742167.524630904</c:v>
                </c:pt>
                <c:pt idx="176">
                  <c:v>60850407.390993021</c:v>
                </c:pt>
                <c:pt idx="177">
                  <c:v>60986772.576961048</c:v>
                </c:pt>
                <c:pt idx="178">
                  <c:v>61100978.420209259</c:v>
                </c:pt>
                <c:pt idx="179">
                  <c:v>61240752.735826492</c:v>
                </c:pt>
                <c:pt idx="180">
                  <c:v>61376265.639382213</c:v>
                </c:pt>
                <c:pt idx="181">
                  <c:v>61487914.635393538</c:v>
                </c:pt>
                <c:pt idx="182">
                  <c:v>61614052.432413951</c:v>
                </c:pt>
                <c:pt idx="183">
                  <c:v>61721440.01636377</c:v>
                </c:pt>
                <c:pt idx="184">
                  <c:v>61839907.271673486</c:v>
                </c:pt>
                <c:pt idx="185">
                  <c:v>61917464.971192807</c:v>
                </c:pt>
                <c:pt idx="186">
                  <c:v>62005250.059659712</c:v>
                </c:pt>
                <c:pt idx="187">
                  <c:v>62088773.736065112</c:v>
                </c:pt>
                <c:pt idx="188">
                  <c:v>62179967.954181254</c:v>
                </c:pt>
                <c:pt idx="189">
                  <c:v>62361504.10800118</c:v>
                </c:pt>
                <c:pt idx="190">
                  <c:v>62366617.802474976</c:v>
                </c:pt>
                <c:pt idx="191">
                  <c:v>62367470.084887281</c:v>
                </c:pt>
                <c:pt idx="192">
                  <c:v>62375992.909010276</c:v>
                </c:pt>
                <c:pt idx="193">
                  <c:v>62387924.862782478</c:v>
                </c:pt>
                <c:pt idx="194">
                  <c:v>62393038.557256289</c:v>
                </c:pt>
                <c:pt idx="195">
                  <c:v>62399856.816554673</c:v>
                </c:pt>
                <c:pt idx="196">
                  <c:v>62406675.07585308</c:v>
                </c:pt>
                <c:pt idx="197">
                  <c:v>62412641.052739181</c:v>
                </c:pt>
                <c:pt idx="198">
                  <c:v>62419459.312037572</c:v>
                </c:pt>
                <c:pt idx="199">
                  <c:v>62425425.288923681</c:v>
                </c:pt>
                <c:pt idx="200">
                  <c:v>62430538.983397491</c:v>
                </c:pt>
                <c:pt idx="201">
                  <c:v>62434800.395458981</c:v>
                </c:pt>
                <c:pt idx="202">
                  <c:v>62435652.677871272</c:v>
                </c:pt>
                <c:pt idx="203">
                  <c:v>62437357.24269589</c:v>
                </c:pt>
                <c:pt idx="204">
                  <c:v>62434800.395458981</c:v>
                </c:pt>
                <c:pt idx="205">
                  <c:v>62438209.525108188</c:v>
                </c:pt>
                <c:pt idx="206">
                  <c:v>62440766.372345082</c:v>
                </c:pt>
                <c:pt idx="207">
                  <c:v>62444175.501994282</c:v>
                </c:pt>
                <c:pt idx="208">
                  <c:v>62441618.65475738</c:v>
                </c:pt>
                <c:pt idx="209">
                  <c:v>62445027.78440658</c:v>
                </c:pt>
                <c:pt idx="210">
                  <c:v>62450141.478880383</c:v>
                </c:pt>
                <c:pt idx="211">
                  <c:v>62446732.349231191</c:v>
                </c:pt>
                <c:pt idx="212">
                  <c:v>62455255.173354179</c:v>
                </c:pt>
                <c:pt idx="213">
                  <c:v>62474005.38642478</c:v>
                </c:pt>
                <c:pt idx="214">
                  <c:v>62483380.492960095</c:v>
                </c:pt>
                <c:pt idx="215">
                  <c:v>62525994.613575101</c:v>
                </c:pt>
                <c:pt idx="216">
                  <c:v>62539631.132171907</c:v>
                </c:pt>
                <c:pt idx="217">
                  <c:v>62572017.863839298</c:v>
                </c:pt>
                <c:pt idx="218">
                  <c:v>62672587.188490726</c:v>
                </c:pt>
                <c:pt idx="219">
                  <c:v>62828554.869941644</c:v>
                </c:pt>
                <c:pt idx="220">
                  <c:v>62927419.629768468</c:v>
                </c:pt>
                <c:pt idx="221">
                  <c:v>63130262.843895897</c:v>
                </c:pt>
                <c:pt idx="222">
                  <c:v>63358674.530392334</c:v>
                </c:pt>
                <c:pt idx="223">
                  <c:v>63557256.332458265</c:v>
                </c:pt>
                <c:pt idx="224">
                  <c:v>63764360.958647199</c:v>
                </c:pt>
                <c:pt idx="225">
                  <c:v>64038795.895407841</c:v>
                </c:pt>
                <c:pt idx="226">
                  <c:v>64240786.827122971</c:v>
                </c:pt>
                <c:pt idx="227">
                  <c:v>64492210.138751529</c:v>
                </c:pt>
                <c:pt idx="228">
                  <c:v>64787099.853407353</c:v>
                </c:pt>
                <c:pt idx="229">
                  <c:v>65045341.42433431</c:v>
                </c:pt>
                <c:pt idx="230">
                  <c:v>65338526.574165553</c:v>
                </c:pt>
                <c:pt idx="231">
                  <c:v>65638529.983295202</c:v>
                </c:pt>
                <c:pt idx="232">
                  <c:v>65931715.13312646</c:v>
                </c:pt>
                <c:pt idx="233">
                  <c:v>66227457.130194597</c:v>
                </c:pt>
                <c:pt idx="234">
                  <c:v>66535983.363447241</c:v>
                </c:pt>
                <c:pt idx="235">
                  <c:v>66820645.689155497</c:v>
                </c:pt>
                <c:pt idx="236">
                  <c:v>67094228.34350384</c:v>
                </c:pt>
                <c:pt idx="237">
                  <c:v>67395936.317458093</c:v>
                </c:pt>
                <c:pt idx="238">
                  <c:v>67684860.055227831</c:v>
                </c:pt>
                <c:pt idx="239">
                  <c:v>68009579.65431419</c:v>
                </c:pt>
                <c:pt idx="240">
                  <c:v>68286571.438311741</c:v>
                </c:pt>
              </c:numCache>
            </c:numRef>
          </c:val>
          <c:smooth val="0"/>
          <c:extLst>
            <c:ext xmlns:c16="http://schemas.microsoft.com/office/drawing/2014/chart" uri="{C3380CC4-5D6E-409C-BE32-E72D297353CC}">
              <c16:uniqueId val="{00000000-5BF4-4F09-A217-81915E136BC1}"/>
            </c:ext>
          </c:extLst>
        </c:ser>
        <c:ser>
          <c:idx val="1"/>
          <c:order val="1"/>
          <c:tx>
            <c:strRef>
              <c:f>COMPS!$D$7</c:f>
              <c:strCache>
                <c:ptCount val="1"/>
                <c:pt idx="0">
                  <c:v>ICE BofA 1-3 Year US Treasury &amp; Agency Index</c:v>
                </c:pt>
              </c:strCache>
            </c:strRef>
          </c:tx>
          <c:spPr>
            <a:ln w="22225">
              <a:solidFill>
                <a:srgbClr val="D75F37"/>
              </a:solidFill>
              <a:prstDash val="solid"/>
            </a:ln>
          </c:spPr>
          <c:marker>
            <c:symbol val="none"/>
          </c:marker>
          <c:cat>
            <c:numRef>
              <c:f>COMPS!$B$8:$B$248</c:f>
              <c:numCache>
                <c:formatCode>[$-409]mmm\-yy;@</c:formatCode>
                <c:ptCount val="241"/>
                <c:pt idx="0">
                  <c:v>38168</c:v>
                </c:pt>
                <c:pt idx="1">
                  <c:v>38199</c:v>
                </c:pt>
                <c:pt idx="2">
                  <c:v>38230</c:v>
                </c:pt>
                <c:pt idx="3">
                  <c:v>38260</c:v>
                </c:pt>
                <c:pt idx="4">
                  <c:v>38291</c:v>
                </c:pt>
                <c:pt idx="5">
                  <c:v>38321</c:v>
                </c:pt>
                <c:pt idx="6">
                  <c:v>38352</c:v>
                </c:pt>
                <c:pt idx="7">
                  <c:v>38383</c:v>
                </c:pt>
                <c:pt idx="8">
                  <c:v>38411</c:v>
                </c:pt>
                <c:pt idx="9">
                  <c:v>38442</c:v>
                </c:pt>
                <c:pt idx="10">
                  <c:v>38472</c:v>
                </c:pt>
                <c:pt idx="11">
                  <c:v>38503</c:v>
                </c:pt>
                <c:pt idx="12">
                  <c:v>38533</c:v>
                </c:pt>
                <c:pt idx="13">
                  <c:v>38564</c:v>
                </c:pt>
                <c:pt idx="14">
                  <c:v>38595</c:v>
                </c:pt>
                <c:pt idx="15">
                  <c:v>38625</c:v>
                </c:pt>
                <c:pt idx="16">
                  <c:v>38656</c:v>
                </c:pt>
                <c:pt idx="17">
                  <c:v>38686</c:v>
                </c:pt>
                <c:pt idx="18">
                  <c:v>38717</c:v>
                </c:pt>
                <c:pt idx="19">
                  <c:v>38748</c:v>
                </c:pt>
                <c:pt idx="20">
                  <c:v>38776</c:v>
                </c:pt>
                <c:pt idx="21">
                  <c:v>38807</c:v>
                </c:pt>
                <c:pt idx="22">
                  <c:v>38837</c:v>
                </c:pt>
                <c:pt idx="23">
                  <c:v>38868</c:v>
                </c:pt>
                <c:pt idx="24">
                  <c:v>38898</c:v>
                </c:pt>
                <c:pt idx="25">
                  <c:v>38929</c:v>
                </c:pt>
                <c:pt idx="26">
                  <c:v>38960</c:v>
                </c:pt>
                <c:pt idx="27">
                  <c:v>38990</c:v>
                </c:pt>
                <c:pt idx="28">
                  <c:v>39021</c:v>
                </c:pt>
                <c:pt idx="29">
                  <c:v>39051</c:v>
                </c:pt>
                <c:pt idx="30">
                  <c:v>39082</c:v>
                </c:pt>
                <c:pt idx="31">
                  <c:v>39113</c:v>
                </c:pt>
                <c:pt idx="32">
                  <c:v>39141</c:v>
                </c:pt>
                <c:pt idx="33">
                  <c:v>39172</c:v>
                </c:pt>
                <c:pt idx="34">
                  <c:v>39202</c:v>
                </c:pt>
                <c:pt idx="35">
                  <c:v>39233</c:v>
                </c:pt>
                <c:pt idx="36">
                  <c:v>39263</c:v>
                </c:pt>
                <c:pt idx="37">
                  <c:v>39294</c:v>
                </c:pt>
                <c:pt idx="38">
                  <c:v>39325</c:v>
                </c:pt>
                <c:pt idx="39">
                  <c:v>39355</c:v>
                </c:pt>
                <c:pt idx="40">
                  <c:v>39386</c:v>
                </c:pt>
                <c:pt idx="41">
                  <c:v>39416</c:v>
                </c:pt>
                <c:pt idx="42">
                  <c:v>39447</c:v>
                </c:pt>
                <c:pt idx="43">
                  <c:v>39478</c:v>
                </c:pt>
                <c:pt idx="44">
                  <c:v>39507</c:v>
                </c:pt>
                <c:pt idx="45">
                  <c:v>39538</c:v>
                </c:pt>
                <c:pt idx="46">
                  <c:v>39568</c:v>
                </c:pt>
                <c:pt idx="47">
                  <c:v>39599</c:v>
                </c:pt>
                <c:pt idx="48">
                  <c:v>39629</c:v>
                </c:pt>
                <c:pt idx="49">
                  <c:v>39660</c:v>
                </c:pt>
                <c:pt idx="50">
                  <c:v>39691</c:v>
                </c:pt>
                <c:pt idx="51">
                  <c:v>39721</c:v>
                </c:pt>
                <c:pt idx="52">
                  <c:v>39752</c:v>
                </c:pt>
                <c:pt idx="53">
                  <c:v>39782</c:v>
                </c:pt>
                <c:pt idx="54">
                  <c:v>39813</c:v>
                </c:pt>
                <c:pt idx="55">
                  <c:v>39844</c:v>
                </c:pt>
                <c:pt idx="56">
                  <c:v>39872</c:v>
                </c:pt>
                <c:pt idx="57">
                  <c:v>39903</c:v>
                </c:pt>
                <c:pt idx="58">
                  <c:v>39933</c:v>
                </c:pt>
                <c:pt idx="59">
                  <c:v>39964</c:v>
                </c:pt>
                <c:pt idx="60">
                  <c:v>39994</c:v>
                </c:pt>
                <c:pt idx="61">
                  <c:v>40025</c:v>
                </c:pt>
                <c:pt idx="62">
                  <c:v>40056</c:v>
                </c:pt>
                <c:pt idx="63">
                  <c:v>40086</c:v>
                </c:pt>
                <c:pt idx="64">
                  <c:v>40117</c:v>
                </c:pt>
                <c:pt idx="65">
                  <c:v>40147</c:v>
                </c:pt>
                <c:pt idx="66">
                  <c:v>40178</c:v>
                </c:pt>
                <c:pt idx="67">
                  <c:v>40209</c:v>
                </c:pt>
                <c:pt idx="68">
                  <c:v>40237</c:v>
                </c:pt>
                <c:pt idx="69">
                  <c:v>40268</c:v>
                </c:pt>
                <c:pt idx="70">
                  <c:v>40298</c:v>
                </c:pt>
                <c:pt idx="71">
                  <c:v>40329</c:v>
                </c:pt>
                <c:pt idx="72">
                  <c:v>40359</c:v>
                </c:pt>
                <c:pt idx="73">
                  <c:v>40390</c:v>
                </c:pt>
                <c:pt idx="74">
                  <c:v>40421</c:v>
                </c:pt>
                <c:pt idx="75">
                  <c:v>40451</c:v>
                </c:pt>
                <c:pt idx="76">
                  <c:v>40482</c:v>
                </c:pt>
                <c:pt idx="77">
                  <c:v>40512</c:v>
                </c:pt>
                <c:pt idx="78">
                  <c:v>40543</c:v>
                </c:pt>
                <c:pt idx="79">
                  <c:v>40574</c:v>
                </c:pt>
                <c:pt idx="80">
                  <c:v>40602</c:v>
                </c:pt>
                <c:pt idx="81">
                  <c:v>40633</c:v>
                </c:pt>
                <c:pt idx="82">
                  <c:v>40663</c:v>
                </c:pt>
                <c:pt idx="83">
                  <c:v>40694</c:v>
                </c:pt>
                <c:pt idx="84">
                  <c:v>40724</c:v>
                </c:pt>
                <c:pt idx="85">
                  <c:v>40755</c:v>
                </c:pt>
                <c:pt idx="86">
                  <c:v>40786</c:v>
                </c:pt>
                <c:pt idx="87">
                  <c:v>40816</c:v>
                </c:pt>
                <c:pt idx="88">
                  <c:v>40847</c:v>
                </c:pt>
                <c:pt idx="89">
                  <c:v>40877</c:v>
                </c:pt>
                <c:pt idx="90">
                  <c:v>40908</c:v>
                </c:pt>
                <c:pt idx="91">
                  <c:v>40939</c:v>
                </c:pt>
                <c:pt idx="92">
                  <c:v>40968</c:v>
                </c:pt>
                <c:pt idx="93">
                  <c:v>40999</c:v>
                </c:pt>
                <c:pt idx="94">
                  <c:v>41029</c:v>
                </c:pt>
                <c:pt idx="95">
                  <c:v>41060</c:v>
                </c:pt>
                <c:pt idx="96">
                  <c:v>41090</c:v>
                </c:pt>
                <c:pt idx="97">
                  <c:v>41121</c:v>
                </c:pt>
                <c:pt idx="98">
                  <c:v>41152</c:v>
                </c:pt>
                <c:pt idx="99">
                  <c:v>41182</c:v>
                </c:pt>
                <c:pt idx="100">
                  <c:v>41213</c:v>
                </c:pt>
                <c:pt idx="101">
                  <c:v>41243</c:v>
                </c:pt>
                <c:pt idx="102">
                  <c:v>41274</c:v>
                </c:pt>
                <c:pt idx="103">
                  <c:v>41305</c:v>
                </c:pt>
                <c:pt idx="104">
                  <c:v>41333</c:v>
                </c:pt>
                <c:pt idx="105">
                  <c:v>41364</c:v>
                </c:pt>
                <c:pt idx="106">
                  <c:v>41394</c:v>
                </c:pt>
                <c:pt idx="107">
                  <c:v>41425</c:v>
                </c:pt>
                <c:pt idx="108">
                  <c:v>41455</c:v>
                </c:pt>
                <c:pt idx="109">
                  <c:v>41486</c:v>
                </c:pt>
                <c:pt idx="110">
                  <c:v>41517</c:v>
                </c:pt>
                <c:pt idx="111">
                  <c:v>41547</c:v>
                </c:pt>
                <c:pt idx="112">
                  <c:v>41578</c:v>
                </c:pt>
                <c:pt idx="113">
                  <c:v>41608</c:v>
                </c:pt>
                <c:pt idx="114">
                  <c:v>41639</c:v>
                </c:pt>
                <c:pt idx="115">
                  <c:v>41670</c:v>
                </c:pt>
                <c:pt idx="116">
                  <c:v>41698</c:v>
                </c:pt>
                <c:pt idx="117">
                  <c:v>41729</c:v>
                </c:pt>
                <c:pt idx="118">
                  <c:v>41759</c:v>
                </c:pt>
                <c:pt idx="119">
                  <c:v>41790</c:v>
                </c:pt>
                <c:pt idx="120">
                  <c:v>41820</c:v>
                </c:pt>
                <c:pt idx="121">
                  <c:v>41851</c:v>
                </c:pt>
                <c:pt idx="122">
                  <c:v>41882</c:v>
                </c:pt>
                <c:pt idx="123">
                  <c:v>41912</c:v>
                </c:pt>
                <c:pt idx="124">
                  <c:v>41943</c:v>
                </c:pt>
                <c:pt idx="125">
                  <c:v>41973</c:v>
                </c:pt>
                <c:pt idx="126">
                  <c:v>42004</c:v>
                </c:pt>
                <c:pt idx="127">
                  <c:v>42035</c:v>
                </c:pt>
                <c:pt idx="128">
                  <c:v>42063</c:v>
                </c:pt>
                <c:pt idx="129" formatCode="m/d/yyyy">
                  <c:v>42094</c:v>
                </c:pt>
                <c:pt idx="130" formatCode="m/d/yyyy">
                  <c:v>42124</c:v>
                </c:pt>
                <c:pt idx="131" formatCode="m/d/yyyy">
                  <c:v>42155</c:v>
                </c:pt>
                <c:pt idx="132" formatCode="m/d/yyyy">
                  <c:v>42185</c:v>
                </c:pt>
                <c:pt idx="133" formatCode="m/d/yyyy">
                  <c:v>42216</c:v>
                </c:pt>
                <c:pt idx="134" formatCode="m/d/yyyy">
                  <c:v>42247</c:v>
                </c:pt>
                <c:pt idx="135" formatCode="m/d/yyyy">
                  <c:v>42277</c:v>
                </c:pt>
                <c:pt idx="136" formatCode="m/d/yyyy">
                  <c:v>42308</c:v>
                </c:pt>
                <c:pt idx="137" formatCode="m/d/yyyy">
                  <c:v>42338</c:v>
                </c:pt>
                <c:pt idx="138" formatCode="m/d/yyyy">
                  <c:v>42369</c:v>
                </c:pt>
                <c:pt idx="139" formatCode="m/d/yyyy">
                  <c:v>42400</c:v>
                </c:pt>
                <c:pt idx="140" formatCode="m/d/yyyy">
                  <c:v>42429</c:v>
                </c:pt>
                <c:pt idx="141" formatCode="m/d/yyyy">
                  <c:v>42460</c:v>
                </c:pt>
                <c:pt idx="142" formatCode="m/d/yyyy">
                  <c:v>42490</c:v>
                </c:pt>
                <c:pt idx="143" formatCode="m/d/yyyy">
                  <c:v>42521</c:v>
                </c:pt>
                <c:pt idx="144" formatCode="m/d/yyyy">
                  <c:v>42551</c:v>
                </c:pt>
                <c:pt idx="145" formatCode="m/d/yyyy">
                  <c:v>42582</c:v>
                </c:pt>
                <c:pt idx="146" formatCode="m/d/yyyy">
                  <c:v>42613</c:v>
                </c:pt>
                <c:pt idx="147" formatCode="m/d/yyyy">
                  <c:v>42643</c:v>
                </c:pt>
                <c:pt idx="148" formatCode="m/d/yyyy">
                  <c:v>42674</c:v>
                </c:pt>
                <c:pt idx="149" formatCode="m/d/yyyy">
                  <c:v>42704</c:v>
                </c:pt>
                <c:pt idx="150" formatCode="m/d/yyyy">
                  <c:v>42735</c:v>
                </c:pt>
                <c:pt idx="151" formatCode="m/d/yyyy">
                  <c:v>42766</c:v>
                </c:pt>
                <c:pt idx="152" formatCode="m/d/yyyy">
                  <c:v>42794</c:v>
                </c:pt>
                <c:pt idx="153" formatCode="m/d/yyyy">
                  <c:v>42825</c:v>
                </c:pt>
                <c:pt idx="154" formatCode="m/d/yyyy">
                  <c:v>42855</c:v>
                </c:pt>
                <c:pt idx="155" formatCode="m/d/yyyy">
                  <c:v>42886</c:v>
                </c:pt>
                <c:pt idx="156" formatCode="m/d/yyyy">
                  <c:v>42916</c:v>
                </c:pt>
                <c:pt idx="157" formatCode="m/d/yyyy">
                  <c:v>42947</c:v>
                </c:pt>
                <c:pt idx="158" formatCode="m/d/yyyy">
                  <c:v>42978</c:v>
                </c:pt>
                <c:pt idx="159" formatCode="m/d/yyyy">
                  <c:v>43008</c:v>
                </c:pt>
                <c:pt idx="160" formatCode="m/d/yyyy">
                  <c:v>43039</c:v>
                </c:pt>
                <c:pt idx="161" formatCode="m/d/yyyy">
                  <c:v>43069</c:v>
                </c:pt>
                <c:pt idx="162" formatCode="m/d/yyyy">
                  <c:v>43100</c:v>
                </c:pt>
                <c:pt idx="163" formatCode="m/d/yyyy">
                  <c:v>43131</c:v>
                </c:pt>
                <c:pt idx="164" formatCode="m/d/yyyy">
                  <c:v>43159</c:v>
                </c:pt>
                <c:pt idx="165" formatCode="m/d/yyyy">
                  <c:v>43190</c:v>
                </c:pt>
                <c:pt idx="166" formatCode="m/d/yyyy">
                  <c:v>43220</c:v>
                </c:pt>
                <c:pt idx="167" formatCode="m/d/yyyy">
                  <c:v>43251</c:v>
                </c:pt>
                <c:pt idx="168" formatCode="m/d/yyyy">
                  <c:v>43281</c:v>
                </c:pt>
                <c:pt idx="169" formatCode="m/d/yyyy">
                  <c:v>43312</c:v>
                </c:pt>
                <c:pt idx="170" formatCode="m/d/yyyy">
                  <c:v>43343</c:v>
                </c:pt>
                <c:pt idx="171" formatCode="m/d/yyyy">
                  <c:v>43373</c:v>
                </c:pt>
                <c:pt idx="172" formatCode="m/d/yyyy">
                  <c:v>43404</c:v>
                </c:pt>
                <c:pt idx="173" formatCode="m/d/yyyy">
                  <c:v>43434</c:v>
                </c:pt>
                <c:pt idx="174" formatCode="m/d/yyyy">
                  <c:v>43465</c:v>
                </c:pt>
                <c:pt idx="175" formatCode="m/d/yyyy">
                  <c:v>43496</c:v>
                </c:pt>
                <c:pt idx="176" formatCode="m/d/yyyy">
                  <c:v>43524</c:v>
                </c:pt>
                <c:pt idx="177" formatCode="m/d/yyyy">
                  <c:v>43555</c:v>
                </c:pt>
                <c:pt idx="178" formatCode="m/d/yyyy">
                  <c:v>43585</c:v>
                </c:pt>
                <c:pt idx="179" formatCode="m/d/yyyy">
                  <c:v>43616</c:v>
                </c:pt>
                <c:pt idx="180" formatCode="m/d/yyyy">
                  <c:v>43646</c:v>
                </c:pt>
                <c:pt idx="181" formatCode="m/d/yyyy">
                  <c:v>43677</c:v>
                </c:pt>
                <c:pt idx="182" formatCode="m/d/yyyy">
                  <c:v>43708</c:v>
                </c:pt>
                <c:pt idx="183" formatCode="m/d/yyyy">
                  <c:v>43738</c:v>
                </c:pt>
                <c:pt idx="184" formatCode="m/d/yyyy">
                  <c:v>43769</c:v>
                </c:pt>
                <c:pt idx="185" formatCode="m/d/yyyy">
                  <c:v>43799</c:v>
                </c:pt>
                <c:pt idx="186" formatCode="m/d/yyyy">
                  <c:v>43830</c:v>
                </c:pt>
                <c:pt idx="187" formatCode="m/d/yyyy">
                  <c:v>43861</c:v>
                </c:pt>
                <c:pt idx="188" formatCode="m/d/yyyy">
                  <c:v>43890</c:v>
                </c:pt>
                <c:pt idx="189" formatCode="m/d/yyyy">
                  <c:v>43921</c:v>
                </c:pt>
                <c:pt idx="190" formatCode="m/d/yyyy">
                  <c:v>43951</c:v>
                </c:pt>
                <c:pt idx="191" formatCode="m/d/yyyy">
                  <c:v>43982</c:v>
                </c:pt>
                <c:pt idx="192" formatCode="m/d/yyyy">
                  <c:v>44012</c:v>
                </c:pt>
                <c:pt idx="193" formatCode="m/d/yyyy">
                  <c:v>44043</c:v>
                </c:pt>
                <c:pt idx="194" formatCode="m/d/yyyy">
                  <c:v>44074</c:v>
                </c:pt>
                <c:pt idx="195" formatCode="m/d/yyyy">
                  <c:v>44104</c:v>
                </c:pt>
                <c:pt idx="196" formatCode="m/d/yyyy">
                  <c:v>44135</c:v>
                </c:pt>
                <c:pt idx="197" formatCode="m/d/yyyy">
                  <c:v>44165</c:v>
                </c:pt>
                <c:pt idx="198" formatCode="m/d/yyyy">
                  <c:v>44196</c:v>
                </c:pt>
                <c:pt idx="199" formatCode="m/d/yyyy">
                  <c:v>44227</c:v>
                </c:pt>
                <c:pt idx="200" formatCode="m/d/yyyy">
                  <c:v>44255</c:v>
                </c:pt>
                <c:pt idx="201" formatCode="m/d/yyyy">
                  <c:v>44286</c:v>
                </c:pt>
                <c:pt idx="202" formatCode="m/d/yyyy">
                  <c:v>44316</c:v>
                </c:pt>
                <c:pt idx="203" formatCode="m/d/yyyy">
                  <c:v>44347</c:v>
                </c:pt>
                <c:pt idx="204" formatCode="m/d/yyyy">
                  <c:v>44377</c:v>
                </c:pt>
                <c:pt idx="205" formatCode="m/d/yyyy">
                  <c:v>44408</c:v>
                </c:pt>
                <c:pt idx="206" formatCode="m/d/yyyy">
                  <c:v>44439</c:v>
                </c:pt>
                <c:pt idx="207" formatCode="m/d/yyyy">
                  <c:v>44469</c:v>
                </c:pt>
                <c:pt idx="208" formatCode="m/d/yyyy">
                  <c:v>44500</c:v>
                </c:pt>
                <c:pt idx="209" formatCode="m/d/yyyy">
                  <c:v>44530</c:v>
                </c:pt>
                <c:pt idx="210" formatCode="m/d/yyyy">
                  <c:v>44561</c:v>
                </c:pt>
                <c:pt idx="211" formatCode="m/d/yyyy">
                  <c:v>44592</c:v>
                </c:pt>
                <c:pt idx="212" formatCode="m/d/yyyy">
                  <c:v>44620</c:v>
                </c:pt>
                <c:pt idx="213" formatCode="m/d/yyyy">
                  <c:v>44651</c:v>
                </c:pt>
                <c:pt idx="214" formatCode="m/d/yyyy">
                  <c:v>44681</c:v>
                </c:pt>
                <c:pt idx="215" formatCode="m/d/yyyy">
                  <c:v>44712</c:v>
                </c:pt>
                <c:pt idx="216" formatCode="m/d/yyyy">
                  <c:v>44742</c:v>
                </c:pt>
                <c:pt idx="217" formatCode="m/d/yyyy">
                  <c:v>44773</c:v>
                </c:pt>
                <c:pt idx="218" formatCode="m/d/yyyy">
                  <c:v>44804</c:v>
                </c:pt>
                <c:pt idx="219" formatCode="m/d/yyyy">
                  <c:v>44834</c:v>
                </c:pt>
                <c:pt idx="220" formatCode="m/d/yyyy">
                  <c:v>44865</c:v>
                </c:pt>
                <c:pt idx="221" formatCode="m/d/yyyy">
                  <c:v>44895</c:v>
                </c:pt>
                <c:pt idx="222" formatCode="m/d/yyyy">
                  <c:v>44926</c:v>
                </c:pt>
                <c:pt idx="223" formatCode="m/d/yyyy">
                  <c:v>44957</c:v>
                </c:pt>
                <c:pt idx="224" formatCode="m/d/yyyy">
                  <c:v>44985</c:v>
                </c:pt>
                <c:pt idx="225" formatCode="m/d/yyyy">
                  <c:v>45016</c:v>
                </c:pt>
                <c:pt idx="226" formatCode="m/d/yyyy">
                  <c:v>45046</c:v>
                </c:pt>
                <c:pt idx="227" formatCode="m/d/yyyy">
                  <c:v>45077</c:v>
                </c:pt>
                <c:pt idx="228" formatCode="m/d/yyyy">
                  <c:v>45107</c:v>
                </c:pt>
                <c:pt idx="229" formatCode="m/d/yyyy">
                  <c:v>45138</c:v>
                </c:pt>
                <c:pt idx="230" formatCode="m/d/yyyy">
                  <c:v>45169</c:v>
                </c:pt>
                <c:pt idx="231" formatCode="m/d/yyyy">
                  <c:v>45199</c:v>
                </c:pt>
                <c:pt idx="232" formatCode="m/d/yyyy">
                  <c:v>45230</c:v>
                </c:pt>
                <c:pt idx="233" formatCode="m/d/yyyy">
                  <c:v>45260</c:v>
                </c:pt>
                <c:pt idx="234" formatCode="m/d/yyyy">
                  <c:v>45291</c:v>
                </c:pt>
                <c:pt idx="235" formatCode="m/d/yyyy">
                  <c:v>45322</c:v>
                </c:pt>
                <c:pt idx="236" formatCode="m/d/yyyy">
                  <c:v>45351</c:v>
                </c:pt>
                <c:pt idx="237" formatCode="m/d/yyyy">
                  <c:v>45382</c:v>
                </c:pt>
                <c:pt idx="238" formatCode="m/d/yyyy">
                  <c:v>45412</c:v>
                </c:pt>
                <c:pt idx="239" formatCode="m/d/yyyy">
                  <c:v>45443</c:v>
                </c:pt>
                <c:pt idx="240" formatCode="m/d/yyyy">
                  <c:v>45473</c:v>
                </c:pt>
              </c:numCache>
            </c:numRef>
          </c:cat>
          <c:val>
            <c:numRef>
              <c:f>COMPS!$K$8:$K$248</c:f>
              <c:numCache>
                <c:formatCode>#,##0</c:formatCode>
                <c:ptCount val="241"/>
                <c:pt idx="0">
                  <c:v>50000000</c:v>
                </c:pt>
                <c:pt idx="1">
                  <c:v>50202893.25785704</c:v>
                </c:pt>
                <c:pt idx="2">
                  <c:v>50566072.189421147</c:v>
                </c:pt>
                <c:pt idx="3">
                  <c:v>50525493.537849754</c:v>
                </c:pt>
                <c:pt idx="4">
                  <c:v>50683750.278978236</c:v>
                </c:pt>
                <c:pt idx="5">
                  <c:v>50444336.234706923</c:v>
                </c:pt>
                <c:pt idx="6">
                  <c:v>50554913.060239002</c:v>
                </c:pt>
                <c:pt idx="7">
                  <c:v>50538681.599610433</c:v>
                </c:pt>
                <c:pt idx="8">
                  <c:v>50434191.571814053</c:v>
                </c:pt>
                <c:pt idx="9">
                  <c:v>50427090.307789057</c:v>
                </c:pt>
                <c:pt idx="10">
                  <c:v>50707083.003631778</c:v>
                </c:pt>
                <c:pt idx="11">
                  <c:v>50919106.458092384</c:v>
                </c:pt>
                <c:pt idx="12">
                  <c:v>51025625.418467335</c:v>
                </c:pt>
                <c:pt idx="13">
                  <c:v>50877513.340231687</c:v>
                </c:pt>
                <c:pt idx="14">
                  <c:v>51202142.552802958</c:v>
                </c:pt>
                <c:pt idx="15">
                  <c:v>51071276.40148516</c:v>
                </c:pt>
                <c:pt idx="16">
                  <c:v>51064175.137460165</c:v>
                </c:pt>
                <c:pt idx="17">
                  <c:v>51222431.878588662</c:v>
                </c:pt>
                <c:pt idx="18">
                  <c:v>51413151.540974289</c:v>
                </c:pt>
                <c:pt idx="19">
                  <c:v>51521699.433927797</c:v>
                </c:pt>
                <c:pt idx="20">
                  <c:v>51577495.079838485</c:v>
                </c:pt>
                <c:pt idx="21">
                  <c:v>51654594.517824158</c:v>
                </c:pt>
                <c:pt idx="22">
                  <c:v>51812851.25895264</c:v>
                </c:pt>
                <c:pt idx="23">
                  <c:v>51890965.163227595</c:v>
                </c:pt>
                <c:pt idx="24">
                  <c:v>51988353.926998988</c:v>
                </c:pt>
                <c:pt idx="25">
                  <c:v>52375880.049505934</c:v>
                </c:pt>
                <c:pt idx="26">
                  <c:v>52744131.312516466</c:v>
                </c:pt>
                <c:pt idx="27">
                  <c:v>53024124.008359171</c:v>
                </c:pt>
                <c:pt idx="28">
                  <c:v>53249335.524580501</c:v>
                </c:pt>
                <c:pt idx="29">
                  <c:v>53527299.287844643</c:v>
                </c:pt>
                <c:pt idx="30">
                  <c:v>53544545.214762487</c:v>
                </c:pt>
                <c:pt idx="31">
                  <c:v>53669324.568344563</c:v>
                </c:pt>
                <c:pt idx="32">
                  <c:v>54093371.477265798</c:v>
                </c:pt>
                <c:pt idx="33">
                  <c:v>54299308.133990683</c:v>
                </c:pt>
                <c:pt idx="34">
                  <c:v>54499157.992979877</c:v>
                </c:pt>
                <c:pt idx="35">
                  <c:v>54467709.53801202</c:v>
                </c:pt>
                <c:pt idx="36">
                  <c:v>54692921.054233342</c:v>
                </c:pt>
                <c:pt idx="37">
                  <c:v>55165662.345040247</c:v>
                </c:pt>
                <c:pt idx="38">
                  <c:v>55670866.557104282</c:v>
                </c:pt>
                <c:pt idx="39">
                  <c:v>56085783.269421935</c:v>
                </c:pt>
                <c:pt idx="40">
                  <c:v>56306936.920486107</c:v>
                </c:pt>
                <c:pt idx="41">
                  <c:v>57183435.794428527</c:v>
                </c:pt>
                <c:pt idx="42">
                  <c:v>57368068.659078442</c:v>
                </c:pt>
                <c:pt idx="43">
                  <c:v>58348043.09452796</c:v>
                </c:pt>
                <c:pt idx="44">
                  <c:v>58883681.295270547</c:v>
                </c:pt>
                <c:pt idx="45">
                  <c:v>59038894.637531176</c:v>
                </c:pt>
                <c:pt idx="46">
                  <c:v>58629050.256659947</c:v>
                </c:pt>
                <c:pt idx="47">
                  <c:v>58435287.195406474</c:v>
                </c:pt>
                <c:pt idx="48">
                  <c:v>58607746.464584962</c:v>
                </c:pt>
                <c:pt idx="49">
                  <c:v>58826871.18307057</c:v>
                </c:pt>
                <c:pt idx="50">
                  <c:v>59063241.828474022</c:v>
                </c:pt>
                <c:pt idx="51">
                  <c:v>59413232.698277406</c:v>
                </c:pt>
                <c:pt idx="52">
                  <c:v>59851482.135248624</c:v>
                </c:pt>
                <c:pt idx="53">
                  <c:v>60627548.846551806</c:v>
                </c:pt>
                <c:pt idx="54">
                  <c:v>61239272.018990777</c:v>
                </c:pt>
                <c:pt idx="55">
                  <c:v>61018118.367926612</c:v>
                </c:pt>
                <c:pt idx="56">
                  <c:v>61021161.766794465</c:v>
                </c:pt>
                <c:pt idx="57">
                  <c:v>61337675.249051437</c:v>
                </c:pt>
                <c:pt idx="58">
                  <c:v>61344776.513076439</c:v>
                </c:pt>
                <c:pt idx="59">
                  <c:v>61502018.787915647</c:v>
                </c:pt>
                <c:pt idx="60">
                  <c:v>61447237.608294256</c:v>
                </c:pt>
                <c:pt idx="61">
                  <c:v>61546655.30464422</c:v>
                </c:pt>
                <c:pt idx="62">
                  <c:v>61794185.079229802</c:v>
                </c:pt>
                <c:pt idx="63">
                  <c:v>61950412.887779713</c:v>
                </c:pt>
                <c:pt idx="64">
                  <c:v>62084322.437965371</c:v>
                </c:pt>
                <c:pt idx="65">
                  <c:v>62443443.504372321</c:v>
                </c:pt>
                <c:pt idx="66">
                  <c:v>61994034.938218981</c:v>
                </c:pt>
                <c:pt idx="67">
                  <c:v>62437356.706636608</c:v>
                </c:pt>
                <c:pt idx="68">
                  <c:v>62564164.992797263</c:v>
                </c:pt>
                <c:pt idx="69">
                  <c:v>62427212.043743767</c:v>
                </c:pt>
                <c:pt idx="70">
                  <c:v>62591555.582607962</c:v>
                </c:pt>
                <c:pt idx="71">
                  <c:v>62852273.418954261</c:v>
                </c:pt>
                <c:pt idx="72">
                  <c:v>63135309.513664834</c:v>
                </c:pt>
                <c:pt idx="73">
                  <c:v>63300667.518818319</c:v>
                </c:pt>
                <c:pt idx="74">
                  <c:v>63413273.276928984</c:v>
                </c:pt>
                <c:pt idx="75">
                  <c:v>63521821.169882499</c:v>
                </c:pt>
                <c:pt idx="76">
                  <c:v>63670947.714407429</c:v>
                </c:pt>
                <c:pt idx="77">
                  <c:v>63548197.293403909</c:v>
                </c:pt>
                <c:pt idx="78">
                  <c:v>63442692.799318261</c:v>
                </c:pt>
                <c:pt idx="79">
                  <c:v>63549211.75969319</c:v>
                </c:pt>
                <c:pt idx="80">
                  <c:v>63499502.911518238</c:v>
                </c:pt>
                <c:pt idx="81">
                  <c:v>63479213.58573252</c:v>
                </c:pt>
                <c:pt idx="82">
                  <c:v>63755148.416418105</c:v>
                </c:pt>
                <c:pt idx="83">
                  <c:v>63978331.000060841</c:v>
                </c:pt>
                <c:pt idx="84">
                  <c:v>64004707.123582266</c:v>
                </c:pt>
                <c:pt idx="85">
                  <c:v>64166007.263578609</c:v>
                </c:pt>
                <c:pt idx="86">
                  <c:v>64384117.515774935</c:v>
                </c:pt>
                <c:pt idx="87">
                  <c:v>64301945.746342823</c:v>
                </c:pt>
                <c:pt idx="88">
                  <c:v>64358755.858542792</c:v>
                </c:pt>
                <c:pt idx="89">
                  <c:v>64390204.313510634</c:v>
                </c:pt>
                <c:pt idx="90">
                  <c:v>64427739.566214196</c:v>
                </c:pt>
                <c:pt idx="91">
                  <c:v>64511940.268224865</c:v>
                </c:pt>
                <c:pt idx="92">
                  <c:v>64445999.959421329</c:v>
                </c:pt>
                <c:pt idx="93">
                  <c:v>64417594.903321341</c:v>
                </c:pt>
                <c:pt idx="94">
                  <c:v>64545417.655771278</c:v>
                </c:pt>
                <c:pt idx="95">
                  <c:v>64569764.846714109</c:v>
                </c:pt>
                <c:pt idx="96">
                  <c:v>64541359.790614121</c:v>
                </c:pt>
                <c:pt idx="97">
                  <c:v>64688457.402560472</c:v>
                </c:pt>
                <c:pt idx="98">
                  <c:v>64697587.599164039</c:v>
                </c:pt>
                <c:pt idx="99">
                  <c:v>64705703.329478338</c:v>
                </c:pt>
                <c:pt idx="100">
                  <c:v>64674254.874510482</c:v>
                </c:pt>
                <c:pt idx="101">
                  <c:v>64731064.986710481</c:v>
                </c:pt>
                <c:pt idx="102">
                  <c:v>64754397.711364008</c:v>
                </c:pt>
                <c:pt idx="103">
                  <c:v>64763527.907967582</c:v>
                </c:pt>
                <c:pt idx="104">
                  <c:v>64812222.289853267</c:v>
                </c:pt>
                <c:pt idx="105">
                  <c:v>64829468.216771118</c:v>
                </c:pt>
                <c:pt idx="106">
                  <c:v>64894394.059285372</c:v>
                </c:pt>
                <c:pt idx="107">
                  <c:v>64803092.093249686</c:v>
                </c:pt>
                <c:pt idx="108">
                  <c:v>64754397.711364008</c:v>
                </c:pt>
                <c:pt idx="109">
                  <c:v>64857873.272871114</c:v>
                </c:pt>
                <c:pt idx="110">
                  <c:v>64801063.160671137</c:v>
                </c:pt>
                <c:pt idx="111">
                  <c:v>64945117.373749636</c:v>
                </c:pt>
                <c:pt idx="112">
                  <c:v>65017144.480288893</c:v>
                </c:pt>
                <c:pt idx="113">
                  <c:v>65076997.991356723</c:v>
                </c:pt>
                <c:pt idx="114">
                  <c:v>64990768.356767476</c:v>
                </c:pt>
                <c:pt idx="115">
                  <c:v>65094243.918274559</c:v>
                </c:pt>
                <c:pt idx="116">
                  <c:v>65153082.963053107</c:v>
                </c:pt>
                <c:pt idx="117">
                  <c:v>65082070.322803147</c:v>
                </c:pt>
                <c:pt idx="118">
                  <c:v>65170328.889970958</c:v>
                </c:pt>
                <c:pt idx="119">
                  <c:v>65289021.445817329</c:v>
                </c:pt>
                <c:pt idx="120">
                  <c:v>65257572.99084948</c:v>
                </c:pt>
                <c:pt idx="121">
                  <c:v>65206849.676385231</c:v>
                </c:pt>
                <c:pt idx="122">
                  <c:v>65314383.10304945</c:v>
                </c:pt>
                <c:pt idx="123">
                  <c:v>65280905.715503052</c:v>
                </c:pt>
                <c:pt idx="124">
                  <c:v>65456408.383549385</c:v>
                </c:pt>
                <c:pt idx="125">
                  <c:v>65553797.147320762</c:v>
                </c:pt>
                <c:pt idx="126">
                  <c:v>65397569.338770851</c:v>
                </c:pt>
                <c:pt idx="127">
                  <c:v>65725241.95020996</c:v>
                </c:pt>
                <c:pt idx="128">
                  <c:v>65588289.001156472</c:v>
                </c:pt>
                <c:pt idx="129">
                  <c:v>65739444.478259958</c:v>
                </c:pt>
                <c:pt idx="130">
                  <c:v>65770892.933227815</c:v>
                </c:pt>
                <c:pt idx="131">
                  <c:v>65818572.848824203</c:v>
                </c:pt>
                <c:pt idx="132">
                  <c:v>65835818.775742054</c:v>
                </c:pt>
                <c:pt idx="133">
                  <c:v>65872339.562156342</c:v>
                </c:pt>
                <c:pt idx="134">
                  <c:v>65846977.904924199</c:v>
                </c:pt>
                <c:pt idx="135">
                  <c:v>66044798.8313348</c:v>
                </c:pt>
                <c:pt idx="136">
                  <c:v>65983930.853977695</c:v>
                </c:pt>
                <c:pt idx="137">
                  <c:v>65824659.646559924</c:v>
                </c:pt>
                <c:pt idx="138">
                  <c:v>65760748.270334959</c:v>
                </c:pt>
                <c:pt idx="139">
                  <c:v>66160447.988313325</c:v>
                </c:pt>
                <c:pt idx="140">
                  <c:v>66233489.561141849</c:v>
                </c:pt>
                <c:pt idx="141">
                  <c:v>66351167.650698937</c:v>
                </c:pt>
                <c:pt idx="142">
                  <c:v>66374500.375352494</c:v>
                </c:pt>
                <c:pt idx="143">
                  <c:v>66306531.133970395</c:v>
                </c:pt>
                <c:pt idx="144">
                  <c:v>66695071.722766645</c:v>
                </c:pt>
                <c:pt idx="145">
                  <c:v>66658550.936352372</c:v>
                </c:pt>
                <c:pt idx="146">
                  <c:v>66553046.442266688</c:v>
                </c:pt>
                <c:pt idx="147">
                  <c:v>66632174.812830955</c:v>
                </c:pt>
                <c:pt idx="148">
                  <c:v>66590581.694970243</c:v>
                </c:pt>
                <c:pt idx="149">
                  <c:v>66326820.459756091</c:v>
                </c:pt>
                <c:pt idx="150">
                  <c:v>66348124.251831077</c:v>
                </c:pt>
                <c:pt idx="151">
                  <c:v>66433339.42013105</c:v>
                </c:pt>
                <c:pt idx="152">
                  <c:v>66501308.66151315</c:v>
                </c:pt>
                <c:pt idx="153">
                  <c:v>66522612.453588136</c:v>
                </c:pt>
                <c:pt idx="154">
                  <c:v>66614928.885913089</c:v>
                </c:pt>
                <c:pt idx="155">
                  <c:v>66694057.256477334</c:v>
                </c:pt>
                <c:pt idx="156">
                  <c:v>66643333.94201307</c:v>
                </c:pt>
                <c:pt idx="157">
                  <c:v>66784344.756223716</c:v>
                </c:pt>
                <c:pt idx="158">
                  <c:v>66911153.042384371</c:v>
                </c:pt>
                <c:pt idx="159">
                  <c:v>66803619.615720138</c:v>
                </c:pt>
                <c:pt idx="160">
                  <c:v>66765069.896727294</c:v>
                </c:pt>
                <c:pt idx="161">
                  <c:v>66631160.346541651</c:v>
                </c:pt>
                <c:pt idx="162">
                  <c:v>66639276.076855935</c:v>
                </c:pt>
                <c:pt idx="163">
                  <c:v>66450585.347048901</c:v>
                </c:pt>
                <c:pt idx="164">
                  <c:v>66427252.622395329</c:v>
                </c:pt>
                <c:pt idx="165">
                  <c:v>66558118.773713134</c:v>
                </c:pt>
                <c:pt idx="166">
                  <c:v>66454643.212206036</c:v>
                </c:pt>
                <c:pt idx="167">
                  <c:v>66695071.722766645</c:v>
                </c:pt>
                <c:pt idx="168">
                  <c:v>66706230.85194876</c:v>
                </c:pt>
                <c:pt idx="169">
                  <c:v>66705216.385659486</c:v>
                </c:pt>
                <c:pt idx="170">
                  <c:v>66917239.840120092</c:v>
                </c:pt>
                <c:pt idx="171">
                  <c:v>66841154.868423715</c:v>
                </c:pt>
                <c:pt idx="172">
                  <c:v>66941587.031062938</c:v>
                </c:pt>
                <c:pt idx="173">
                  <c:v>67173899.811309248</c:v>
                </c:pt>
                <c:pt idx="174">
                  <c:v>67703451.214316115</c:v>
                </c:pt>
                <c:pt idx="175">
                  <c:v>67886055.146387458</c:v>
                </c:pt>
                <c:pt idx="176">
                  <c:v>67955038.854058862</c:v>
                </c:pt>
                <c:pt idx="177">
                  <c:v>68368941.100087225</c:v>
                </c:pt>
                <c:pt idx="178">
                  <c:v>68507922.981719285</c:v>
                </c:pt>
                <c:pt idx="179">
                  <c:v>68992837.867997631</c:v>
                </c:pt>
                <c:pt idx="180">
                  <c:v>69346886.602958158</c:v>
                </c:pt>
                <c:pt idx="181">
                  <c:v>69267758.23239392</c:v>
                </c:pt>
                <c:pt idx="182">
                  <c:v>69823685.758922204</c:v>
                </c:pt>
                <c:pt idx="183">
                  <c:v>69748615.253515109</c:v>
                </c:pt>
                <c:pt idx="184">
                  <c:v>69977884.634893566</c:v>
                </c:pt>
                <c:pt idx="185">
                  <c:v>69956580.842818603</c:v>
                </c:pt>
                <c:pt idx="186">
                  <c:v>70104692.921054229</c:v>
                </c:pt>
                <c:pt idx="187">
                  <c:v>70482074.380668327</c:v>
                </c:pt>
                <c:pt idx="188">
                  <c:v>71090754.154239446</c:v>
                </c:pt>
                <c:pt idx="189">
                  <c:v>72053482.662771121</c:v>
                </c:pt>
                <c:pt idx="190">
                  <c:v>72087974.516606808</c:v>
                </c:pt>
                <c:pt idx="191">
                  <c:v>72135654.432203218</c:v>
                </c:pt>
                <c:pt idx="192">
                  <c:v>72154929.291699648</c:v>
                </c:pt>
                <c:pt idx="193">
                  <c:v>72228985.330817461</c:v>
                </c:pt>
                <c:pt idx="194">
                  <c:v>72212753.870188907</c:v>
                </c:pt>
                <c:pt idx="195">
                  <c:v>72232028.729685321</c:v>
                </c:pt>
                <c:pt idx="196">
                  <c:v>72202609.207296044</c:v>
                </c:pt>
                <c:pt idx="197">
                  <c:v>72236086.594842464</c:v>
                </c:pt>
                <c:pt idx="198">
                  <c:v>72271592.914967448</c:v>
                </c:pt>
                <c:pt idx="199">
                  <c:v>72282752.044149593</c:v>
                </c:pt>
                <c:pt idx="200">
                  <c:v>72224927.465660349</c:v>
                </c:pt>
                <c:pt idx="201">
                  <c:v>72238115.527421027</c:v>
                </c:pt>
                <c:pt idx="202">
                  <c:v>72270578.448678151</c:v>
                </c:pt>
                <c:pt idx="203">
                  <c:v>72325359.628299564</c:v>
                </c:pt>
                <c:pt idx="204">
                  <c:v>72214782.80276747</c:v>
                </c:pt>
                <c:pt idx="205">
                  <c:v>72334489.824903131</c:v>
                </c:pt>
                <c:pt idx="206">
                  <c:v>72329417.493456706</c:v>
                </c:pt>
                <c:pt idx="207">
                  <c:v>72257390.386917457</c:v>
                </c:pt>
                <c:pt idx="208">
                  <c:v>72038265.668431863</c:v>
                </c:pt>
                <c:pt idx="209">
                  <c:v>72050439.263903275</c:v>
                </c:pt>
                <c:pt idx="210">
                  <c:v>71873922.129567653</c:v>
                </c:pt>
                <c:pt idx="211">
                  <c:v>71402195.30505003</c:v>
                </c:pt>
                <c:pt idx="212">
                  <c:v>71135390.670968026</c:v>
                </c:pt>
                <c:pt idx="213">
                  <c:v>70189908.089354187</c:v>
                </c:pt>
                <c:pt idx="214">
                  <c:v>69856148.680179372</c:v>
                </c:pt>
                <c:pt idx="215">
                  <c:v>70240631.403818458</c:v>
                </c:pt>
                <c:pt idx="216">
                  <c:v>69834844.888104364</c:v>
                </c:pt>
                <c:pt idx="217">
                  <c:v>70067157.668350682</c:v>
                </c:pt>
                <c:pt idx="218">
                  <c:v>69560938.989997387</c:v>
                </c:pt>
                <c:pt idx="219">
                  <c:v>68743279.160833508</c:v>
                </c:pt>
                <c:pt idx="220">
                  <c:v>68673280.986872822</c:v>
                </c:pt>
                <c:pt idx="221">
                  <c:v>69105443.626108319</c:v>
                </c:pt>
                <c:pt idx="222">
                  <c:v>69247468.906608254</c:v>
                </c:pt>
                <c:pt idx="223">
                  <c:v>69724268.062572286</c:v>
                </c:pt>
                <c:pt idx="224">
                  <c:v>69219063.850508273</c:v>
                </c:pt>
                <c:pt idx="225">
                  <c:v>70323817.639539868</c:v>
                </c:pt>
                <c:pt idx="226">
                  <c:v>70503378.17274335</c:v>
                </c:pt>
                <c:pt idx="227">
                  <c:v>70260920.729604185</c:v>
                </c:pt>
                <c:pt idx="228">
                  <c:v>69931219.185586482</c:v>
                </c:pt>
                <c:pt idx="229">
                  <c:v>70179763.426461354</c:v>
                </c:pt>
                <c:pt idx="230">
                  <c:v>70455698.25714694</c:v>
                </c:pt>
                <c:pt idx="231">
                  <c:v>70451640.391989797</c:v>
                </c:pt>
                <c:pt idx="232">
                  <c:v>70692068.902550384</c:v>
                </c:pt>
                <c:pt idx="233">
                  <c:v>71409296.569075018</c:v>
                </c:pt>
                <c:pt idx="234">
                  <c:v>72207681.538742498</c:v>
                </c:pt>
                <c:pt idx="235">
                  <c:v>72485645.302006632</c:v>
                </c:pt>
                <c:pt idx="236">
                  <c:v>72191450.078113928</c:v>
                </c:pt>
                <c:pt idx="237">
                  <c:v>72424777.324649513</c:v>
                </c:pt>
                <c:pt idx="238">
                  <c:v>72194493.476981759</c:v>
                </c:pt>
                <c:pt idx="239">
                  <c:v>72690567.492442235</c:v>
                </c:pt>
                <c:pt idx="240">
                  <c:v>73107513.137338459</c:v>
                </c:pt>
              </c:numCache>
            </c:numRef>
          </c:val>
          <c:smooth val="0"/>
          <c:extLst>
            <c:ext xmlns:c16="http://schemas.microsoft.com/office/drawing/2014/chart" uri="{C3380CC4-5D6E-409C-BE32-E72D297353CC}">
              <c16:uniqueId val="{00000001-5BF4-4F09-A217-81915E136BC1}"/>
            </c:ext>
          </c:extLst>
        </c:ser>
        <c:ser>
          <c:idx val="3"/>
          <c:order val="2"/>
          <c:tx>
            <c:strRef>
              <c:f>COMPS!$E$7</c:f>
              <c:strCache>
                <c:ptCount val="1"/>
                <c:pt idx="0">
                  <c:v>ICE BofA 1-5 Year US Treasury &amp; Agency Index</c:v>
                </c:pt>
              </c:strCache>
            </c:strRef>
          </c:tx>
          <c:spPr>
            <a:ln>
              <a:solidFill>
                <a:srgbClr val="204A36"/>
              </a:solidFill>
            </a:ln>
          </c:spPr>
          <c:marker>
            <c:symbol val="none"/>
          </c:marker>
          <c:cat>
            <c:numRef>
              <c:f>COMPS!$B$8:$B$248</c:f>
              <c:numCache>
                <c:formatCode>[$-409]mmm\-yy;@</c:formatCode>
                <c:ptCount val="241"/>
                <c:pt idx="0">
                  <c:v>38168</c:v>
                </c:pt>
                <c:pt idx="1">
                  <c:v>38199</c:v>
                </c:pt>
                <c:pt idx="2">
                  <c:v>38230</c:v>
                </c:pt>
                <c:pt idx="3">
                  <c:v>38260</c:v>
                </c:pt>
                <c:pt idx="4">
                  <c:v>38291</c:v>
                </c:pt>
                <c:pt idx="5">
                  <c:v>38321</c:v>
                </c:pt>
                <c:pt idx="6">
                  <c:v>38352</c:v>
                </c:pt>
                <c:pt idx="7">
                  <c:v>38383</c:v>
                </c:pt>
                <c:pt idx="8">
                  <c:v>38411</c:v>
                </c:pt>
                <c:pt idx="9">
                  <c:v>38442</c:v>
                </c:pt>
                <c:pt idx="10">
                  <c:v>38472</c:v>
                </c:pt>
                <c:pt idx="11">
                  <c:v>38503</c:v>
                </c:pt>
                <c:pt idx="12">
                  <c:v>38533</c:v>
                </c:pt>
                <c:pt idx="13">
                  <c:v>38564</c:v>
                </c:pt>
                <c:pt idx="14">
                  <c:v>38595</c:v>
                </c:pt>
                <c:pt idx="15">
                  <c:v>38625</c:v>
                </c:pt>
                <c:pt idx="16">
                  <c:v>38656</c:v>
                </c:pt>
                <c:pt idx="17">
                  <c:v>38686</c:v>
                </c:pt>
                <c:pt idx="18">
                  <c:v>38717</c:v>
                </c:pt>
                <c:pt idx="19">
                  <c:v>38748</c:v>
                </c:pt>
                <c:pt idx="20">
                  <c:v>38776</c:v>
                </c:pt>
                <c:pt idx="21">
                  <c:v>38807</c:v>
                </c:pt>
                <c:pt idx="22">
                  <c:v>38837</c:v>
                </c:pt>
                <c:pt idx="23">
                  <c:v>38868</c:v>
                </c:pt>
                <c:pt idx="24">
                  <c:v>38898</c:v>
                </c:pt>
                <c:pt idx="25">
                  <c:v>38929</c:v>
                </c:pt>
                <c:pt idx="26">
                  <c:v>38960</c:v>
                </c:pt>
                <c:pt idx="27">
                  <c:v>38990</c:v>
                </c:pt>
                <c:pt idx="28">
                  <c:v>39021</c:v>
                </c:pt>
                <c:pt idx="29">
                  <c:v>39051</c:v>
                </c:pt>
                <c:pt idx="30">
                  <c:v>39082</c:v>
                </c:pt>
                <c:pt idx="31">
                  <c:v>39113</c:v>
                </c:pt>
                <c:pt idx="32">
                  <c:v>39141</c:v>
                </c:pt>
                <c:pt idx="33">
                  <c:v>39172</c:v>
                </c:pt>
                <c:pt idx="34">
                  <c:v>39202</c:v>
                </c:pt>
                <c:pt idx="35">
                  <c:v>39233</c:v>
                </c:pt>
                <c:pt idx="36">
                  <c:v>39263</c:v>
                </c:pt>
                <c:pt idx="37">
                  <c:v>39294</c:v>
                </c:pt>
                <c:pt idx="38">
                  <c:v>39325</c:v>
                </c:pt>
                <c:pt idx="39">
                  <c:v>39355</c:v>
                </c:pt>
                <c:pt idx="40">
                  <c:v>39386</c:v>
                </c:pt>
                <c:pt idx="41">
                  <c:v>39416</c:v>
                </c:pt>
                <c:pt idx="42">
                  <c:v>39447</c:v>
                </c:pt>
                <c:pt idx="43">
                  <c:v>39478</c:v>
                </c:pt>
                <c:pt idx="44">
                  <c:v>39507</c:v>
                </c:pt>
                <c:pt idx="45">
                  <c:v>39538</c:v>
                </c:pt>
                <c:pt idx="46">
                  <c:v>39568</c:v>
                </c:pt>
                <c:pt idx="47">
                  <c:v>39599</c:v>
                </c:pt>
                <c:pt idx="48">
                  <c:v>39629</c:v>
                </c:pt>
                <c:pt idx="49">
                  <c:v>39660</c:v>
                </c:pt>
                <c:pt idx="50">
                  <c:v>39691</c:v>
                </c:pt>
                <c:pt idx="51">
                  <c:v>39721</c:v>
                </c:pt>
                <c:pt idx="52">
                  <c:v>39752</c:v>
                </c:pt>
                <c:pt idx="53">
                  <c:v>39782</c:v>
                </c:pt>
                <c:pt idx="54">
                  <c:v>39813</c:v>
                </c:pt>
                <c:pt idx="55">
                  <c:v>39844</c:v>
                </c:pt>
                <c:pt idx="56">
                  <c:v>39872</c:v>
                </c:pt>
                <c:pt idx="57">
                  <c:v>39903</c:v>
                </c:pt>
                <c:pt idx="58">
                  <c:v>39933</c:v>
                </c:pt>
                <c:pt idx="59">
                  <c:v>39964</c:v>
                </c:pt>
                <c:pt idx="60">
                  <c:v>39994</c:v>
                </c:pt>
                <c:pt idx="61">
                  <c:v>40025</c:v>
                </c:pt>
                <c:pt idx="62">
                  <c:v>40056</c:v>
                </c:pt>
                <c:pt idx="63">
                  <c:v>40086</c:v>
                </c:pt>
                <c:pt idx="64">
                  <c:v>40117</c:v>
                </c:pt>
                <c:pt idx="65">
                  <c:v>40147</c:v>
                </c:pt>
                <c:pt idx="66">
                  <c:v>40178</c:v>
                </c:pt>
                <c:pt idx="67">
                  <c:v>40209</c:v>
                </c:pt>
                <c:pt idx="68">
                  <c:v>40237</c:v>
                </c:pt>
                <c:pt idx="69">
                  <c:v>40268</c:v>
                </c:pt>
                <c:pt idx="70">
                  <c:v>40298</c:v>
                </c:pt>
                <c:pt idx="71">
                  <c:v>40329</c:v>
                </c:pt>
                <c:pt idx="72">
                  <c:v>40359</c:v>
                </c:pt>
                <c:pt idx="73">
                  <c:v>40390</c:v>
                </c:pt>
                <c:pt idx="74">
                  <c:v>40421</c:v>
                </c:pt>
                <c:pt idx="75">
                  <c:v>40451</c:v>
                </c:pt>
                <c:pt idx="76">
                  <c:v>40482</c:v>
                </c:pt>
                <c:pt idx="77">
                  <c:v>40512</c:v>
                </c:pt>
                <c:pt idx="78">
                  <c:v>40543</c:v>
                </c:pt>
                <c:pt idx="79">
                  <c:v>40574</c:v>
                </c:pt>
                <c:pt idx="80">
                  <c:v>40602</c:v>
                </c:pt>
                <c:pt idx="81">
                  <c:v>40633</c:v>
                </c:pt>
                <c:pt idx="82">
                  <c:v>40663</c:v>
                </c:pt>
                <c:pt idx="83">
                  <c:v>40694</c:v>
                </c:pt>
                <c:pt idx="84">
                  <c:v>40724</c:v>
                </c:pt>
                <c:pt idx="85">
                  <c:v>40755</c:v>
                </c:pt>
                <c:pt idx="86">
                  <c:v>40786</c:v>
                </c:pt>
                <c:pt idx="87">
                  <c:v>40816</c:v>
                </c:pt>
                <c:pt idx="88">
                  <c:v>40847</c:v>
                </c:pt>
                <c:pt idx="89">
                  <c:v>40877</c:v>
                </c:pt>
                <c:pt idx="90">
                  <c:v>40908</c:v>
                </c:pt>
                <c:pt idx="91">
                  <c:v>40939</c:v>
                </c:pt>
                <c:pt idx="92">
                  <c:v>40968</c:v>
                </c:pt>
                <c:pt idx="93">
                  <c:v>40999</c:v>
                </c:pt>
                <c:pt idx="94">
                  <c:v>41029</c:v>
                </c:pt>
                <c:pt idx="95">
                  <c:v>41060</c:v>
                </c:pt>
                <c:pt idx="96">
                  <c:v>41090</c:v>
                </c:pt>
                <c:pt idx="97">
                  <c:v>41121</c:v>
                </c:pt>
                <c:pt idx="98">
                  <c:v>41152</c:v>
                </c:pt>
                <c:pt idx="99">
                  <c:v>41182</c:v>
                </c:pt>
                <c:pt idx="100">
                  <c:v>41213</c:v>
                </c:pt>
                <c:pt idx="101">
                  <c:v>41243</c:v>
                </c:pt>
                <c:pt idx="102">
                  <c:v>41274</c:v>
                </c:pt>
                <c:pt idx="103">
                  <c:v>41305</c:v>
                </c:pt>
                <c:pt idx="104">
                  <c:v>41333</c:v>
                </c:pt>
                <c:pt idx="105">
                  <c:v>41364</c:v>
                </c:pt>
                <c:pt idx="106">
                  <c:v>41394</c:v>
                </c:pt>
                <c:pt idx="107">
                  <c:v>41425</c:v>
                </c:pt>
                <c:pt idx="108">
                  <c:v>41455</c:v>
                </c:pt>
                <c:pt idx="109">
                  <c:v>41486</c:v>
                </c:pt>
                <c:pt idx="110">
                  <c:v>41517</c:v>
                </c:pt>
                <c:pt idx="111">
                  <c:v>41547</c:v>
                </c:pt>
                <c:pt idx="112">
                  <c:v>41578</c:v>
                </c:pt>
                <c:pt idx="113">
                  <c:v>41608</c:v>
                </c:pt>
                <c:pt idx="114">
                  <c:v>41639</c:v>
                </c:pt>
                <c:pt idx="115">
                  <c:v>41670</c:v>
                </c:pt>
                <c:pt idx="116">
                  <c:v>41698</c:v>
                </c:pt>
                <c:pt idx="117">
                  <c:v>41729</c:v>
                </c:pt>
                <c:pt idx="118">
                  <c:v>41759</c:v>
                </c:pt>
                <c:pt idx="119">
                  <c:v>41790</c:v>
                </c:pt>
                <c:pt idx="120">
                  <c:v>41820</c:v>
                </c:pt>
                <c:pt idx="121">
                  <c:v>41851</c:v>
                </c:pt>
                <c:pt idx="122">
                  <c:v>41882</c:v>
                </c:pt>
                <c:pt idx="123">
                  <c:v>41912</c:v>
                </c:pt>
                <c:pt idx="124">
                  <c:v>41943</c:v>
                </c:pt>
                <c:pt idx="125">
                  <c:v>41973</c:v>
                </c:pt>
                <c:pt idx="126">
                  <c:v>42004</c:v>
                </c:pt>
                <c:pt idx="127">
                  <c:v>42035</c:v>
                </c:pt>
                <c:pt idx="128">
                  <c:v>42063</c:v>
                </c:pt>
                <c:pt idx="129" formatCode="m/d/yyyy">
                  <c:v>42094</c:v>
                </c:pt>
                <c:pt idx="130" formatCode="m/d/yyyy">
                  <c:v>42124</c:v>
                </c:pt>
                <c:pt idx="131" formatCode="m/d/yyyy">
                  <c:v>42155</c:v>
                </c:pt>
                <c:pt idx="132" formatCode="m/d/yyyy">
                  <c:v>42185</c:v>
                </c:pt>
                <c:pt idx="133" formatCode="m/d/yyyy">
                  <c:v>42216</c:v>
                </c:pt>
                <c:pt idx="134" formatCode="m/d/yyyy">
                  <c:v>42247</c:v>
                </c:pt>
                <c:pt idx="135" formatCode="m/d/yyyy">
                  <c:v>42277</c:v>
                </c:pt>
                <c:pt idx="136" formatCode="m/d/yyyy">
                  <c:v>42308</c:v>
                </c:pt>
                <c:pt idx="137" formatCode="m/d/yyyy">
                  <c:v>42338</c:v>
                </c:pt>
                <c:pt idx="138" formatCode="m/d/yyyy">
                  <c:v>42369</c:v>
                </c:pt>
                <c:pt idx="139" formatCode="m/d/yyyy">
                  <c:v>42400</c:v>
                </c:pt>
                <c:pt idx="140" formatCode="m/d/yyyy">
                  <c:v>42429</c:v>
                </c:pt>
                <c:pt idx="141" formatCode="m/d/yyyy">
                  <c:v>42460</c:v>
                </c:pt>
                <c:pt idx="142" formatCode="m/d/yyyy">
                  <c:v>42490</c:v>
                </c:pt>
                <c:pt idx="143" formatCode="m/d/yyyy">
                  <c:v>42521</c:v>
                </c:pt>
                <c:pt idx="144" formatCode="m/d/yyyy">
                  <c:v>42551</c:v>
                </c:pt>
                <c:pt idx="145" formatCode="m/d/yyyy">
                  <c:v>42582</c:v>
                </c:pt>
                <c:pt idx="146" formatCode="m/d/yyyy">
                  <c:v>42613</c:v>
                </c:pt>
                <c:pt idx="147" formatCode="m/d/yyyy">
                  <c:v>42643</c:v>
                </c:pt>
                <c:pt idx="148" formatCode="m/d/yyyy">
                  <c:v>42674</c:v>
                </c:pt>
                <c:pt idx="149" formatCode="m/d/yyyy">
                  <c:v>42704</c:v>
                </c:pt>
                <c:pt idx="150" formatCode="m/d/yyyy">
                  <c:v>42735</c:v>
                </c:pt>
                <c:pt idx="151" formatCode="m/d/yyyy">
                  <c:v>42766</c:v>
                </c:pt>
                <c:pt idx="152" formatCode="m/d/yyyy">
                  <c:v>42794</c:v>
                </c:pt>
                <c:pt idx="153" formatCode="m/d/yyyy">
                  <c:v>42825</c:v>
                </c:pt>
                <c:pt idx="154" formatCode="m/d/yyyy">
                  <c:v>42855</c:v>
                </c:pt>
                <c:pt idx="155" formatCode="m/d/yyyy">
                  <c:v>42886</c:v>
                </c:pt>
                <c:pt idx="156" formatCode="m/d/yyyy">
                  <c:v>42916</c:v>
                </c:pt>
                <c:pt idx="157" formatCode="m/d/yyyy">
                  <c:v>42947</c:v>
                </c:pt>
                <c:pt idx="158" formatCode="m/d/yyyy">
                  <c:v>42978</c:v>
                </c:pt>
                <c:pt idx="159" formatCode="m/d/yyyy">
                  <c:v>43008</c:v>
                </c:pt>
                <c:pt idx="160" formatCode="m/d/yyyy">
                  <c:v>43039</c:v>
                </c:pt>
                <c:pt idx="161" formatCode="m/d/yyyy">
                  <c:v>43069</c:v>
                </c:pt>
                <c:pt idx="162" formatCode="m/d/yyyy">
                  <c:v>43100</c:v>
                </c:pt>
                <c:pt idx="163" formatCode="m/d/yyyy">
                  <c:v>43131</c:v>
                </c:pt>
                <c:pt idx="164" formatCode="m/d/yyyy">
                  <c:v>43159</c:v>
                </c:pt>
                <c:pt idx="165" formatCode="m/d/yyyy">
                  <c:v>43190</c:v>
                </c:pt>
                <c:pt idx="166" formatCode="m/d/yyyy">
                  <c:v>43220</c:v>
                </c:pt>
                <c:pt idx="167" formatCode="m/d/yyyy">
                  <c:v>43251</c:v>
                </c:pt>
                <c:pt idx="168" formatCode="m/d/yyyy">
                  <c:v>43281</c:v>
                </c:pt>
                <c:pt idx="169" formatCode="m/d/yyyy">
                  <c:v>43312</c:v>
                </c:pt>
                <c:pt idx="170" formatCode="m/d/yyyy">
                  <c:v>43343</c:v>
                </c:pt>
                <c:pt idx="171" formatCode="m/d/yyyy">
                  <c:v>43373</c:v>
                </c:pt>
                <c:pt idx="172" formatCode="m/d/yyyy">
                  <c:v>43404</c:v>
                </c:pt>
                <c:pt idx="173" formatCode="m/d/yyyy">
                  <c:v>43434</c:v>
                </c:pt>
                <c:pt idx="174" formatCode="m/d/yyyy">
                  <c:v>43465</c:v>
                </c:pt>
                <c:pt idx="175" formatCode="m/d/yyyy">
                  <c:v>43496</c:v>
                </c:pt>
                <c:pt idx="176" formatCode="m/d/yyyy">
                  <c:v>43524</c:v>
                </c:pt>
                <c:pt idx="177" formatCode="m/d/yyyy">
                  <c:v>43555</c:v>
                </c:pt>
                <c:pt idx="178" formatCode="m/d/yyyy">
                  <c:v>43585</c:v>
                </c:pt>
                <c:pt idx="179" formatCode="m/d/yyyy">
                  <c:v>43616</c:v>
                </c:pt>
                <c:pt idx="180" formatCode="m/d/yyyy">
                  <c:v>43646</c:v>
                </c:pt>
                <c:pt idx="181" formatCode="m/d/yyyy">
                  <c:v>43677</c:v>
                </c:pt>
                <c:pt idx="182" formatCode="m/d/yyyy">
                  <c:v>43708</c:v>
                </c:pt>
                <c:pt idx="183" formatCode="m/d/yyyy">
                  <c:v>43738</c:v>
                </c:pt>
                <c:pt idx="184" formatCode="m/d/yyyy">
                  <c:v>43769</c:v>
                </c:pt>
                <c:pt idx="185" formatCode="m/d/yyyy">
                  <c:v>43799</c:v>
                </c:pt>
                <c:pt idx="186" formatCode="m/d/yyyy">
                  <c:v>43830</c:v>
                </c:pt>
                <c:pt idx="187" formatCode="m/d/yyyy">
                  <c:v>43861</c:v>
                </c:pt>
                <c:pt idx="188" formatCode="m/d/yyyy">
                  <c:v>43890</c:v>
                </c:pt>
                <c:pt idx="189" formatCode="m/d/yyyy">
                  <c:v>43921</c:v>
                </c:pt>
                <c:pt idx="190" formatCode="m/d/yyyy">
                  <c:v>43951</c:v>
                </c:pt>
                <c:pt idx="191" formatCode="m/d/yyyy">
                  <c:v>43982</c:v>
                </c:pt>
                <c:pt idx="192" formatCode="m/d/yyyy">
                  <c:v>44012</c:v>
                </c:pt>
                <c:pt idx="193" formatCode="m/d/yyyy">
                  <c:v>44043</c:v>
                </c:pt>
                <c:pt idx="194" formatCode="m/d/yyyy">
                  <c:v>44074</c:v>
                </c:pt>
                <c:pt idx="195" formatCode="m/d/yyyy">
                  <c:v>44104</c:v>
                </c:pt>
                <c:pt idx="196" formatCode="m/d/yyyy">
                  <c:v>44135</c:v>
                </c:pt>
                <c:pt idx="197" formatCode="m/d/yyyy">
                  <c:v>44165</c:v>
                </c:pt>
                <c:pt idx="198" formatCode="m/d/yyyy">
                  <c:v>44196</c:v>
                </c:pt>
                <c:pt idx="199" formatCode="m/d/yyyy">
                  <c:v>44227</c:v>
                </c:pt>
                <c:pt idx="200" formatCode="m/d/yyyy">
                  <c:v>44255</c:v>
                </c:pt>
                <c:pt idx="201" formatCode="m/d/yyyy">
                  <c:v>44286</c:v>
                </c:pt>
                <c:pt idx="202" formatCode="m/d/yyyy">
                  <c:v>44316</c:v>
                </c:pt>
                <c:pt idx="203" formatCode="m/d/yyyy">
                  <c:v>44347</c:v>
                </c:pt>
                <c:pt idx="204" formatCode="m/d/yyyy">
                  <c:v>44377</c:v>
                </c:pt>
                <c:pt idx="205" formatCode="m/d/yyyy">
                  <c:v>44408</c:v>
                </c:pt>
                <c:pt idx="206" formatCode="m/d/yyyy">
                  <c:v>44439</c:v>
                </c:pt>
                <c:pt idx="207" formatCode="m/d/yyyy">
                  <c:v>44469</c:v>
                </c:pt>
                <c:pt idx="208" formatCode="m/d/yyyy">
                  <c:v>44500</c:v>
                </c:pt>
                <c:pt idx="209" formatCode="m/d/yyyy">
                  <c:v>44530</c:v>
                </c:pt>
                <c:pt idx="210" formatCode="m/d/yyyy">
                  <c:v>44561</c:v>
                </c:pt>
                <c:pt idx="211" formatCode="m/d/yyyy">
                  <c:v>44592</c:v>
                </c:pt>
                <c:pt idx="212" formatCode="m/d/yyyy">
                  <c:v>44620</c:v>
                </c:pt>
                <c:pt idx="213" formatCode="m/d/yyyy">
                  <c:v>44651</c:v>
                </c:pt>
                <c:pt idx="214" formatCode="m/d/yyyy">
                  <c:v>44681</c:v>
                </c:pt>
                <c:pt idx="215" formatCode="m/d/yyyy">
                  <c:v>44712</c:v>
                </c:pt>
                <c:pt idx="216" formatCode="m/d/yyyy">
                  <c:v>44742</c:v>
                </c:pt>
                <c:pt idx="217" formatCode="m/d/yyyy">
                  <c:v>44773</c:v>
                </c:pt>
                <c:pt idx="218" formatCode="m/d/yyyy">
                  <c:v>44804</c:v>
                </c:pt>
                <c:pt idx="219" formatCode="m/d/yyyy">
                  <c:v>44834</c:v>
                </c:pt>
                <c:pt idx="220" formatCode="m/d/yyyy">
                  <c:v>44865</c:v>
                </c:pt>
                <c:pt idx="221" formatCode="m/d/yyyy">
                  <c:v>44895</c:v>
                </c:pt>
                <c:pt idx="222" formatCode="m/d/yyyy">
                  <c:v>44926</c:v>
                </c:pt>
                <c:pt idx="223" formatCode="m/d/yyyy">
                  <c:v>44957</c:v>
                </c:pt>
                <c:pt idx="224" formatCode="m/d/yyyy">
                  <c:v>44985</c:v>
                </c:pt>
                <c:pt idx="225" formatCode="m/d/yyyy">
                  <c:v>45016</c:v>
                </c:pt>
                <c:pt idx="226" formatCode="m/d/yyyy">
                  <c:v>45046</c:v>
                </c:pt>
                <c:pt idx="227" formatCode="m/d/yyyy">
                  <c:v>45077</c:v>
                </c:pt>
                <c:pt idx="228" formatCode="m/d/yyyy">
                  <c:v>45107</c:v>
                </c:pt>
                <c:pt idx="229" formatCode="m/d/yyyy">
                  <c:v>45138</c:v>
                </c:pt>
                <c:pt idx="230" formatCode="m/d/yyyy">
                  <c:v>45169</c:v>
                </c:pt>
                <c:pt idx="231" formatCode="m/d/yyyy">
                  <c:v>45199</c:v>
                </c:pt>
                <c:pt idx="232" formatCode="m/d/yyyy">
                  <c:v>45230</c:v>
                </c:pt>
                <c:pt idx="233" formatCode="m/d/yyyy">
                  <c:v>45260</c:v>
                </c:pt>
                <c:pt idx="234" formatCode="m/d/yyyy">
                  <c:v>45291</c:v>
                </c:pt>
                <c:pt idx="235" formatCode="m/d/yyyy">
                  <c:v>45322</c:v>
                </c:pt>
                <c:pt idx="236" formatCode="m/d/yyyy">
                  <c:v>45351</c:v>
                </c:pt>
                <c:pt idx="237" formatCode="m/d/yyyy">
                  <c:v>45382</c:v>
                </c:pt>
                <c:pt idx="238" formatCode="m/d/yyyy">
                  <c:v>45412</c:v>
                </c:pt>
                <c:pt idx="239" formatCode="m/d/yyyy">
                  <c:v>45443</c:v>
                </c:pt>
                <c:pt idx="240" formatCode="m/d/yyyy">
                  <c:v>45473</c:v>
                </c:pt>
              </c:numCache>
            </c:numRef>
          </c:cat>
          <c:val>
            <c:numRef>
              <c:f>COMPS!$L$8:$L$248</c:f>
              <c:numCache>
                <c:formatCode>#,##0</c:formatCode>
                <c:ptCount val="241"/>
                <c:pt idx="0">
                  <c:v>50000000</c:v>
                </c:pt>
                <c:pt idx="1">
                  <c:v>50261986.301369853</c:v>
                </c:pt>
                <c:pt idx="2">
                  <c:v>50797945.205479458</c:v>
                </c:pt>
                <c:pt idx="3">
                  <c:v>50775684.931506842</c:v>
                </c:pt>
                <c:pt idx="4">
                  <c:v>50993150.684931509</c:v>
                </c:pt>
                <c:pt idx="5">
                  <c:v>50640410.958904102</c:v>
                </c:pt>
                <c:pt idx="6">
                  <c:v>50811643.83561644</c:v>
                </c:pt>
                <c:pt idx="7">
                  <c:v>50787671.232876703</c:v>
                </c:pt>
                <c:pt idx="8">
                  <c:v>50583904.10958904</c:v>
                </c:pt>
                <c:pt idx="9">
                  <c:v>50525684.931506842</c:v>
                </c:pt>
                <c:pt idx="10">
                  <c:v>50929794.520547941</c:v>
                </c:pt>
                <c:pt idx="11">
                  <c:v>51212328.767123282</c:v>
                </c:pt>
                <c:pt idx="12">
                  <c:v>51339041.095890403</c:v>
                </c:pt>
                <c:pt idx="13">
                  <c:v>51051369.863013685</c:v>
                </c:pt>
                <c:pt idx="14">
                  <c:v>51486301.369863003</c:v>
                </c:pt>
                <c:pt idx="15">
                  <c:v>51236301.369863011</c:v>
                </c:pt>
                <c:pt idx="16">
                  <c:v>51145547.945205458</c:v>
                </c:pt>
                <c:pt idx="17">
                  <c:v>51328767.123287655</c:v>
                </c:pt>
                <c:pt idx="18">
                  <c:v>51547945.205479436</c:v>
                </c:pt>
                <c:pt idx="19">
                  <c:v>51618150.684931494</c:v>
                </c:pt>
                <c:pt idx="20">
                  <c:v>51638698.630136982</c:v>
                </c:pt>
                <c:pt idx="21">
                  <c:v>51648972.602739722</c:v>
                </c:pt>
                <c:pt idx="22">
                  <c:v>51779109.589041084</c:v>
                </c:pt>
                <c:pt idx="23">
                  <c:v>51832191.780821905</c:v>
                </c:pt>
                <c:pt idx="24">
                  <c:v>51917808.219178081</c:v>
                </c:pt>
                <c:pt idx="25">
                  <c:v>52368150.684931502</c:v>
                </c:pt>
                <c:pt idx="26">
                  <c:v>52811643.835616432</c:v>
                </c:pt>
                <c:pt idx="27">
                  <c:v>53130136.986301363</c:v>
                </c:pt>
                <c:pt idx="28">
                  <c:v>53366438.356164366</c:v>
                </c:pt>
                <c:pt idx="29">
                  <c:v>53695205.479452036</c:v>
                </c:pt>
                <c:pt idx="30">
                  <c:v>53631849.315068476</c:v>
                </c:pt>
                <c:pt idx="31">
                  <c:v>53712328.767123282</c:v>
                </c:pt>
                <c:pt idx="32">
                  <c:v>54236301.369863003</c:v>
                </c:pt>
                <c:pt idx="33">
                  <c:v>54431506.849315055</c:v>
                </c:pt>
                <c:pt idx="34">
                  <c:v>54650684.931506842</c:v>
                </c:pt>
                <c:pt idx="35">
                  <c:v>54498287.671232857</c:v>
                </c:pt>
                <c:pt idx="36">
                  <c:v>54681506.849315055</c:v>
                </c:pt>
                <c:pt idx="37">
                  <c:v>55248287.671232864</c:v>
                </c:pt>
                <c:pt idx="38">
                  <c:v>55871575.342465751</c:v>
                </c:pt>
                <c:pt idx="39">
                  <c:v>56292808.219178073</c:v>
                </c:pt>
                <c:pt idx="40">
                  <c:v>56544520.547945194</c:v>
                </c:pt>
                <c:pt idx="41">
                  <c:v>57662671.232876703</c:v>
                </c:pt>
                <c:pt idx="42">
                  <c:v>57857876.712328747</c:v>
                </c:pt>
                <c:pt idx="43">
                  <c:v>59035958.904109575</c:v>
                </c:pt>
                <c:pt idx="44">
                  <c:v>59662671.232876703</c:v>
                </c:pt>
                <c:pt idx="45">
                  <c:v>59861301.369862996</c:v>
                </c:pt>
                <c:pt idx="46">
                  <c:v>59256849.315068483</c:v>
                </c:pt>
                <c:pt idx="47">
                  <c:v>58895547.945205472</c:v>
                </c:pt>
                <c:pt idx="48">
                  <c:v>59104452.054794505</c:v>
                </c:pt>
                <c:pt idx="49">
                  <c:v>59381849.315068476</c:v>
                </c:pt>
                <c:pt idx="50">
                  <c:v>59714041.095890403</c:v>
                </c:pt>
                <c:pt idx="51">
                  <c:v>60111301.369863003</c:v>
                </c:pt>
                <c:pt idx="52">
                  <c:v>60672945.205479436</c:v>
                </c:pt>
                <c:pt idx="53">
                  <c:v>61929794.520547926</c:v>
                </c:pt>
                <c:pt idx="54">
                  <c:v>62702054.794520535</c:v>
                </c:pt>
                <c:pt idx="55">
                  <c:v>62340753.424657516</c:v>
                </c:pt>
                <c:pt idx="56">
                  <c:v>62287671.232876696</c:v>
                </c:pt>
                <c:pt idx="57">
                  <c:v>62801369.863013692</c:v>
                </c:pt>
                <c:pt idx="58">
                  <c:v>62654109.589041084</c:v>
                </c:pt>
                <c:pt idx="59">
                  <c:v>62671232.876712307</c:v>
                </c:pt>
                <c:pt idx="60">
                  <c:v>62527397.260273963</c:v>
                </c:pt>
                <c:pt idx="61">
                  <c:v>62696917.808219157</c:v>
                </c:pt>
                <c:pt idx="62">
                  <c:v>63047945.205479436</c:v>
                </c:pt>
                <c:pt idx="63">
                  <c:v>63277397.260273956</c:v>
                </c:pt>
                <c:pt idx="64">
                  <c:v>63438356.164383553</c:v>
                </c:pt>
                <c:pt idx="65">
                  <c:v>64018835.616438337</c:v>
                </c:pt>
                <c:pt idx="66">
                  <c:v>63275684.931506835</c:v>
                </c:pt>
                <c:pt idx="67">
                  <c:v>63886986.301369853</c:v>
                </c:pt>
                <c:pt idx="68">
                  <c:v>64094178.082191758</c:v>
                </c:pt>
                <c:pt idx="69">
                  <c:v>63837328.767123267</c:v>
                </c:pt>
                <c:pt idx="70">
                  <c:v>64113013.698630124</c:v>
                </c:pt>
                <c:pt idx="71">
                  <c:v>64561643.835616425</c:v>
                </c:pt>
                <c:pt idx="72">
                  <c:v>65056506.849315055</c:v>
                </c:pt>
                <c:pt idx="73">
                  <c:v>65412671.232876688</c:v>
                </c:pt>
                <c:pt idx="74">
                  <c:v>65684931.506849311</c:v>
                </c:pt>
                <c:pt idx="75">
                  <c:v>65852739.726027377</c:v>
                </c:pt>
                <c:pt idx="76">
                  <c:v>66097602.739726014</c:v>
                </c:pt>
                <c:pt idx="77">
                  <c:v>65849315.068493143</c:v>
                </c:pt>
                <c:pt idx="78">
                  <c:v>65467465.753424644</c:v>
                </c:pt>
                <c:pt idx="79">
                  <c:v>65659246.575342454</c:v>
                </c:pt>
                <c:pt idx="80">
                  <c:v>65523972.602739722</c:v>
                </c:pt>
                <c:pt idx="81">
                  <c:v>65494863.013698623</c:v>
                </c:pt>
                <c:pt idx="82">
                  <c:v>65957191.780821912</c:v>
                </c:pt>
                <c:pt idx="83">
                  <c:v>66404109.589041099</c:v>
                </c:pt>
                <c:pt idx="84">
                  <c:v>66424657.534246579</c:v>
                </c:pt>
                <c:pt idx="85">
                  <c:v>66888698.630136989</c:v>
                </c:pt>
                <c:pt idx="86">
                  <c:v>67376712.328767121</c:v>
                </c:pt>
                <c:pt idx="87">
                  <c:v>67287671.232876718</c:v>
                </c:pt>
                <c:pt idx="88">
                  <c:v>67356164.383561641</c:v>
                </c:pt>
                <c:pt idx="89">
                  <c:v>67441780.821917802</c:v>
                </c:pt>
                <c:pt idx="90">
                  <c:v>67558219.178082198</c:v>
                </c:pt>
                <c:pt idx="91">
                  <c:v>67773972.602739736</c:v>
                </c:pt>
                <c:pt idx="92">
                  <c:v>67606164.383561641</c:v>
                </c:pt>
                <c:pt idx="93">
                  <c:v>67482876.712328777</c:v>
                </c:pt>
                <c:pt idx="94">
                  <c:v>67791095.89041096</c:v>
                </c:pt>
                <c:pt idx="95">
                  <c:v>67909246.575342461</c:v>
                </c:pt>
                <c:pt idx="96">
                  <c:v>67864726.02739726</c:v>
                </c:pt>
                <c:pt idx="97">
                  <c:v>68131849.315068498</c:v>
                </c:pt>
                <c:pt idx="98">
                  <c:v>68172945.205479458</c:v>
                </c:pt>
                <c:pt idx="99">
                  <c:v>68179794.520547956</c:v>
                </c:pt>
                <c:pt idx="100">
                  <c:v>68101027.397260278</c:v>
                </c:pt>
                <c:pt idx="101">
                  <c:v>68250000</c:v>
                </c:pt>
                <c:pt idx="102">
                  <c:v>68219178.08219178</c:v>
                </c:pt>
                <c:pt idx="103">
                  <c:v>68136986.301369876</c:v>
                </c:pt>
                <c:pt idx="104">
                  <c:v>68294520.547945201</c:v>
                </c:pt>
                <c:pt idx="105">
                  <c:v>68323630.1369863</c:v>
                </c:pt>
                <c:pt idx="106">
                  <c:v>68481164.383561641</c:v>
                </c:pt>
                <c:pt idx="107">
                  <c:v>68131849.315068483</c:v>
                </c:pt>
                <c:pt idx="108">
                  <c:v>67849315.068493158</c:v>
                </c:pt>
                <c:pt idx="109">
                  <c:v>68008561.643835619</c:v>
                </c:pt>
                <c:pt idx="110">
                  <c:v>67821917.80821918</c:v>
                </c:pt>
                <c:pt idx="111">
                  <c:v>68166095.890410945</c:v>
                </c:pt>
                <c:pt idx="112">
                  <c:v>68342465.753424644</c:v>
                </c:pt>
                <c:pt idx="113">
                  <c:v>68426369.86301367</c:v>
                </c:pt>
                <c:pt idx="114">
                  <c:v>68107876.712328747</c:v>
                </c:pt>
                <c:pt idx="115">
                  <c:v>68398972.602739722</c:v>
                </c:pt>
                <c:pt idx="116">
                  <c:v>68496575.342465729</c:v>
                </c:pt>
                <c:pt idx="117">
                  <c:v>68285958.904109582</c:v>
                </c:pt>
                <c:pt idx="118">
                  <c:v>68455479.452054769</c:v>
                </c:pt>
                <c:pt idx="119">
                  <c:v>68726027.397260249</c:v>
                </c:pt>
                <c:pt idx="120">
                  <c:v>68659246.575342461</c:v>
                </c:pt>
                <c:pt idx="121">
                  <c:v>68510273.972602725</c:v>
                </c:pt>
                <c:pt idx="122">
                  <c:v>68741438.356164366</c:v>
                </c:pt>
                <c:pt idx="123">
                  <c:v>68624999.999999985</c:v>
                </c:pt>
                <c:pt idx="124">
                  <c:v>68960616.438356161</c:v>
                </c:pt>
                <c:pt idx="125">
                  <c:v>69178082.19178082</c:v>
                </c:pt>
                <c:pt idx="126">
                  <c:v>68955479.452054769</c:v>
                </c:pt>
                <c:pt idx="127">
                  <c:v>69638698.630136952</c:v>
                </c:pt>
                <c:pt idx="128">
                  <c:v>69296232.876712292</c:v>
                </c:pt>
                <c:pt idx="129">
                  <c:v>69582191.78082189</c:v>
                </c:pt>
                <c:pt idx="130">
                  <c:v>69602739.726027384</c:v>
                </c:pt>
                <c:pt idx="131">
                  <c:v>69666095.890410945</c:v>
                </c:pt>
                <c:pt idx="132">
                  <c:v>69601027.397260264</c:v>
                </c:pt>
                <c:pt idx="133">
                  <c:v>69727739.726027369</c:v>
                </c:pt>
                <c:pt idx="134">
                  <c:v>69719178.082191765</c:v>
                </c:pt>
                <c:pt idx="135">
                  <c:v>70083904.10958901</c:v>
                </c:pt>
                <c:pt idx="136">
                  <c:v>69933219.178082168</c:v>
                </c:pt>
                <c:pt idx="137">
                  <c:v>69729452.054794505</c:v>
                </c:pt>
                <c:pt idx="138">
                  <c:v>69626712.328767091</c:v>
                </c:pt>
                <c:pt idx="139">
                  <c:v>70368150.684931472</c:v>
                </c:pt>
                <c:pt idx="140">
                  <c:v>70535958.904109553</c:v>
                </c:pt>
                <c:pt idx="141">
                  <c:v>70703767.123287648</c:v>
                </c:pt>
                <c:pt idx="142">
                  <c:v>70698630.136986271</c:v>
                </c:pt>
                <c:pt idx="143">
                  <c:v>70599315.068493113</c:v>
                </c:pt>
                <c:pt idx="144">
                  <c:v>71265410.958904073</c:v>
                </c:pt>
                <c:pt idx="145">
                  <c:v>71234589.041095853</c:v>
                </c:pt>
                <c:pt idx="146">
                  <c:v>71022260.273972556</c:v>
                </c:pt>
                <c:pt idx="147">
                  <c:v>71142123.287671193</c:v>
                </c:pt>
                <c:pt idx="148">
                  <c:v>71006849.315068454</c:v>
                </c:pt>
                <c:pt idx="149">
                  <c:v>70368150.684931472</c:v>
                </c:pt>
                <c:pt idx="150">
                  <c:v>70383561.643835589</c:v>
                </c:pt>
                <c:pt idx="151">
                  <c:v>70503424.657534227</c:v>
                </c:pt>
                <c:pt idx="152">
                  <c:v>70609589.041095853</c:v>
                </c:pt>
                <c:pt idx="153">
                  <c:v>70647260.273972571</c:v>
                </c:pt>
                <c:pt idx="154">
                  <c:v>70863013.698630109</c:v>
                </c:pt>
                <c:pt idx="155">
                  <c:v>71018835.616438329</c:v>
                </c:pt>
                <c:pt idx="156">
                  <c:v>70914383.561643824</c:v>
                </c:pt>
                <c:pt idx="157">
                  <c:v>71113013.698630109</c:v>
                </c:pt>
                <c:pt idx="158">
                  <c:v>71352739.726027369</c:v>
                </c:pt>
                <c:pt idx="159">
                  <c:v>71118150.684931472</c:v>
                </c:pt>
                <c:pt idx="160">
                  <c:v>71053082.191780791</c:v>
                </c:pt>
                <c:pt idx="161">
                  <c:v>70854452.05479449</c:v>
                </c:pt>
                <c:pt idx="162">
                  <c:v>70851027.397260234</c:v>
                </c:pt>
                <c:pt idx="163">
                  <c:v>70453767.123287618</c:v>
                </c:pt>
                <c:pt idx="164">
                  <c:v>70368150.684931457</c:v>
                </c:pt>
                <c:pt idx="165">
                  <c:v>70590753.424657494</c:v>
                </c:pt>
                <c:pt idx="166">
                  <c:v>70351027.397260234</c:v>
                </c:pt>
                <c:pt idx="167">
                  <c:v>70686643.835616395</c:v>
                </c:pt>
                <c:pt idx="168">
                  <c:v>70683219.178082153</c:v>
                </c:pt>
                <c:pt idx="169">
                  <c:v>70619863.013698593</c:v>
                </c:pt>
                <c:pt idx="170">
                  <c:v>70917808.219178036</c:v>
                </c:pt>
                <c:pt idx="171">
                  <c:v>70726027.397260219</c:v>
                </c:pt>
                <c:pt idx="172">
                  <c:v>70815068.493150651</c:v>
                </c:pt>
                <c:pt idx="173">
                  <c:v>71154109.589041054</c:v>
                </c:pt>
                <c:pt idx="174">
                  <c:v>71934931.506849274</c:v>
                </c:pt>
                <c:pt idx="175">
                  <c:v>72167808.219178051</c:v>
                </c:pt>
                <c:pt idx="176">
                  <c:v>72195205.479452029</c:v>
                </c:pt>
                <c:pt idx="177">
                  <c:v>72806506.849315032</c:v>
                </c:pt>
                <c:pt idx="178">
                  <c:v>72922945.205479428</c:v>
                </c:pt>
                <c:pt idx="179">
                  <c:v>73647260.273972571</c:v>
                </c:pt>
                <c:pt idx="180">
                  <c:v>74124999.99999997</c:v>
                </c:pt>
                <c:pt idx="181">
                  <c:v>73993150.684931472</c:v>
                </c:pt>
                <c:pt idx="182">
                  <c:v>74857876.712328747</c:v>
                </c:pt>
                <c:pt idx="183">
                  <c:v>74679794.520547897</c:v>
                </c:pt>
                <c:pt idx="184">
                  <c:v>74916095.890410915</c:v>
                </c:pt>
                <c:pt idx="185">
                  <c:v>74839041.095890373</c:v>
                </c:pt>
                <c:pt idx="186">
                  <c:v>74945205.479452014</c:v>
                </c:pt>
                <c:pt idx="187">
                  <c:v>75592465.7534246</c:v>
                </c:pt>
                <c:pt idx="188">
                  <c:v>76467465.7534246</c:v>
                </c:pt>
                <c:pt idx="189">
                  <c:v>77758561.643835559</c:v>
                </c:pt>
                <c:pt idx="190">
                  <c:v>77828767.123287618</c:v>
                </c:pt>
                <c:pt idx="191">
                  <c:v>77936643.83561638</c:v>
                </c:pt>
                <c:pt idx="192">
                  <c:v>77988013.69863008</c:v>
                </c:pt>
                <c:pt idx="193">
                  <c:v>78111301.369862974</c:v>
                </c:pt>
                <c:pt idx="194">
                  <c:v>78071917.80821912</c:v>
                </c:pt>
                <c:pt idx="195">
                  <c:v>78090753.424657494</c:v>
                </c:pt>
                <c:pt idx="196">
                  <c:v>77994863.013698578</c:v>
                </c:pt>
                <c:pt idx="197">
                  <c:v>78053082.191780776</c:v>
                </c:pt>
                <c:pt idx="198">
                  <c:v>78109589.041095838</c:v>
                </c:pt>
                <c:pt idx="199">
                  <c:v>78075342.465753362</c:v>
                </c:pt>
                <c:pt idx="200">
                  <c:v>77780821.917808175</c:v>
                </c:pt>
                <c:pt idx="201">
                  <c:v>77705479.452054739</c:v>
                </c:pt>
                <c:pt idx="202">
                  <c:v>77832191.780821875</c:v>
                </c:pt>
                <c:pt idx="203">
                  <c:v>77962328.767123237</c:v>
                </c:pt>
                <c:pt idx="204">
                  <c:v>77791095.890410915</c:v>
                </c:pt>
                <c:pt idx="205">
                  <c:v>78061643.835616395</c:v>
                </c:pt>
                <c:pt idx="206">
                  <c:v>78013698.630136937</c:v>
                </c:pt>
                <c:pt idx="207">
                  <c:v>77792808.219178021</c:v>
                </c:pt>
                <c:pt idx="208">
                  <c:v>77434931.506849274</c:v>
                </c:pt>
                <c:pt idx="209">
                  <c:v>77474315.068493113</c:v>
                </c:pt>
                <c:pt idx="210">
                  <c:v>77260273.97260271</c:v>
                </c:pt>
                <c:pt idx="211">
                  <c:v>76568493.150684908</c:v>
                </c:pt>
                <c:pt idx="212">
                  <c:v>76236301.369862989</c:v>
                </c:pt>
                <c:pt idx="213">
                  <c:v>74820205.479452029</c:v>
                </c:pt>
                <c:pt idx="214">
                  <c:v>74193493.150684908</c:v>
                </c:pt>
                <c:pt idx="215">
                  <c:v>74643835.616438359</c:v>
                </c:pt>
                <c:pt idx="216">
                  <c:v>74210616.438356146</c:v>
                </c:pt>
                <c:pt idx="217">
                  <c:v>74702054.794520527</c:v>
                </c:pt>
                <c:pt idx="218">
                  <c:v>73772260.273972571</c:v>
                </c:pt>
                <c:pt idx="219">
                  <c:v>72522260.273972586</c:v>
                </c:pt>
                <c:pt idx="220">
                  <c:v>72380136.986301348</c:v>
                </c:pt>
                <c:pt idx="221">
                  <c:v>73155821.917808205</c:v>
                </c:pt>
                <c:pt idx="222">
                  <c:v>73205479.452054784</c:v>
                </c:pt>
                <c:pt idx="223">
                  <c:v>73969178.08219178</c:v>
                </c:pt>
                <c:pt idx="224">
                  <c:v>73087328.767123267</c:v>
                </c:pt>
                <c:pt idx="225">
                  <c:v>74532534.246575326</c:v>
                </c:pt>
                <c:pt idx="226">
                  <c:v>74842465.75342463</c:v>
                </c:pt>
                <c:pt idx="227">
                  <c:v>74443493.150684908</c:v>
                </c:pt>
                <c:pt idx="228">
                  <c:v>73898972.602739692</c:v>
                </c:pt>
                <c:pt idx="229">
                  <c:v>74121575.342465729</c:v>
                </c:pt>
                <c:pt idx="230">
                  <c:v>74327054.794520527</c:v>
                </c:pt>
                <c:pt idx="231">
                  <c:v>74075342.465753406</c:v>
                </c:pt>
                <c:pt idx="232">
                  <c:v>74155821.91780819</c:v>
                </c:pt>
                <c:pt idx="233">
                  <c:v>75251712.328767091</c:v>
                </c:pt>
                <c:pt idx="234">
                  <c:v>76366438.356164351</c:v>
                </c:pt>
                <c:pt idx="235">
                  <c:v>76638698.630136937</c:v>
                </c:pt>
                <c:pt idx="236">
                  <c:v>76087328.767123267</c:v>
                </c:pt>
                <c:pt idx="237">
                  <c:v>76357876.712328732</c:v>
                </c:pt>
                <c:pt idx="238">
                  <c:v>75784246.575342417</c:v>
                </c:pt>
                <c:pt idx="239">
                  <c:v>76453767.123287648</c:v>
                </c:pt>
                <c:pt idx="240">
                  <c:v>76988013.698630109</c:v>
                </c:pt>
              </c:numCache>
            </c:numRef>
          </c:val>
          <c:smooth val="0"/>
          <c:extLst>
            <c:ext xmlns:c16="http://schemas.microsoft.com/office/drawing/2014/chart" uri="{C3380CC4-5D6E-409C-BE32-E72D297353CC}">
              <c16:uniqueId val="{00000002-5BF4-4F09-A217-81915E136BC1}"/>
            </c:ext>
          </c:extLst>
        </c:ser>
        <c:dLbls>
          <c:showLegendKey val="0"/>
          <c:showVal val="0"/>
          <c:showCatName val="0"/>
          <c:showSerName val="0"/>
          <c:showPercent val="0"/>
          <c:showBubbleSize val="0"/>
        </c:dLbls>
        <c:smooth val="0"/>
        <c:axId val="456435968"/>
        <c:axId val="456970240"/>
        <c:extLst>
          <c:ext xmlns:c15="http://schemas.microsoft.com/office/drawing/2012/chart" uri="{02D57815-91ED-43cb-92C2-25804820EDAC}">
            <c15:filteredLineSeries>
              <c15:ser>
                <c:idx val="4"/>
                <c:order val="3"/>
                <c:tx>
                  <c:strRef>
                    <c:extLst>
                      <c:ext uri="{02D57815-91ED-43cb-92C2-25804820EDAC}">
                        <c15:formulaRef>
                          <c15:sqref>COMPS!$N$7</c15:sqref>
                        </c15:formulaRef>
                      </c:ext>
                    </c:extLst>
                    <c:strCache>
                      <c:ptCount val="1"/>
                      <c:pt idx="0">
                        <c:v>0-3 Yr Treasury Benchmark</c:v>
                      </c:pt>
                    </c:strCache>
                  </c:strRef>
                </c:tx>
                <c:spPr>
                  <a:ln>
                    <a:solidFill>
                      <a:srgbClr val="640246"/>
                    </a:solidFill>
                  </a:ln>
                </c:spPr>
                <c:marker>
                  <c:symbol val="none"/>
                </c:marker>
                <c:cat>
                  <c:numRef>
                    <c:extLst>
                      <c:ext uri="{02D57815-91ED-43cb-92C2-25804820EDAC}">
                        <c15:formulaRef>
                          <c15:sqref>COMPS!$B$8:$B$248</c15:sqref>
                        </c15:formulaRef>
                      </c:ext>
                    </c:extLst>
                    <c:numCache>
                      <c:formatCode>[$-409]mmm\-yy;@</c:formatCode>
                      <c:ptCount val="241"/>
                      <c:pt idx="0">
                        <c:v>38168</c:v>
                      </c:pt>
                      <c:pt idx="1">
                        <c:v>38199</c:v>
                      </c:pt>
                      <c:pt idx="2">
                        <c:v>38230</c:v>
                      </c:pt>
                      <c:pt idx="3">
                        <c:v>38260</c:v>
                      </c:pt>
                      <c:pt idx="4">
                        <c:v>38291</c:v>
                      </c:pt>
                      <c:pt idx="5">
                        <c:v>38321</c:v>
                      </c:pt>
                      <c:pt idx="6">
                        <c:v>38352</c:v>
                      </c:pt>
                      <c:pt idx="7">
                        <c:v>38383</c:v>
                      </c:pt>
                      <c:pt idx="8">
                        <c:v>38411</c:v>
                      </c:pt>
                      <c:pt idx="9">
                        <c:v>38442</c:v>
                      </c:pt>
                      <c:pt idx="10">
                        <c:v>38472</c:v>
                      </c:pt>
                      <c:pt idx="11">
                        <c:v>38503</c:v>
                      </c:pt>
                      <c:pt idx="12">
                        <c:v>38533</c:v>
                      </c:pt>
                      <c:pt idx="13">
                        <c:v>38564</c:v>
                      </c:pt>
                      <c:pt idx="14">
                        <c:v>38595</c:v>
                      </c:pt>
                      <c:pt idx="15">
                        <c:v>38625</c:v>
                      </c:pt>
                      <c:pt idx="16">
                        <c:v>38656</c:v>
                      </c:pt>
                      <c:pt idx="17">
                        <c:v>38686</c:v>
                      </c:pt>
                      <c:pt idx="18">
                        <c:v>38717</c:v>
                      </c:pt>
                      <c:pt idx="19">
                        <c:v>38748</c:v>
                      </c:pt>
                      <c:pt idx="20">
                        <c:v>38776</c:v>
                      </c:pt>
                      <c:pt idx="21">
                        <c:v>38807</c:v>
                      </c:pt>
                      <c:pt idx="22">
                        <c:v>38837</c:v>
                      </c:pt>
                      <c:pt idx="23">
                        <c:v>38868</c:v>
                      </c:pt>
                      <c:pt idx="24">
                        <c:v>38898</c:v>
                      </c:pt>
                      <c:pt idx="25">
                        <c:v>38929</c:v>
                      </c:pt>
                      <c:pt idx="26">
                        <c:v>38960</c:v>
                      </c:pt>
                      <c:pt idx="27">
                        <c:v>38990</c:v>
                      </c:pt>
                      <c:pt idx="28">
                        <c:v>39021</c:v>
                      </c:pt>
                      <c:pt idx="29">
                        <c:v>39051</c:v>
                      </c:pt>
                      <c:pt idx="30">
                        <c:v>39082</c:v>
                      </c:pt>
                      <c:pt idx="31">
                        <c:v>39113</c:v>
                      </c:pt>
                      <c:pt idx="32">
                        <c:v>39141</c:v>
                      </c:pt>
                      <c:pt idx="33">
                        <c:v>39172</c:v>
                      </c:pt>
                      <c:pt idx="34">
                        <c:v>39202</c:v>
                      </c:pt>
                      <c:pt idx="35">
                        <c:v>39233</c:v>
                      </c:pt>
                      <c:pt idx="36">
                        <c:v>39263</c:v>
                      </c:pt>
                      <c:pt idx="37">
                        <c:v>39294</c:v>
                      </c:pt>
                      <c:pt idx="38">
                        <c:v>39325</c:v>
                      </c:pt>
                      <c:pt idx="39">
                        <c:v>39355</c:v>
                      </c:pt>
                      <c:pt idx="40">
                        <c:v>39386</c:v>
                      </c:pt>
                      <c:pt idx="41">
                        <c:v>39416</c:v>
                      </c:pt>
                      <c:pt idx="42">
                        <c:v>39447</c:v>
                      </c:pt>
                      <c:pt idx="43">
                        <c:v>39478</c:v>
                      </c:pt>
                      <c:pt idx="44">
                        <c:v>39507</c:v>
                      </c:pt>
                      <c:pt idx="45">
                        <c:v>39538</c:v>
                      </c:pt>
                      <c:pt idx="46">
                        <c:v>39568</c:v>
                      </c:pt>
                      <c:pt idx="47">
                        <c:v>39599</c:v>
                      </c:pt>
                      <c:pt idx="48">
                        <c:v>39629</c:v>
                      </c:pt>
                      <c:pt idx="49">
                        <c:v>39660</c:v>
                      </c:pt>
                      <c:pt idx="50">
                        <c:v>39691</c:v>
                      </c:pt>
                      <c:pt idx="51">
                        <c:v>39721</c:v>
                      </c:pt>
                      <c:pt idx="52">
                        <c:v>39752</c:v>
                      </c:pt>
                      <c:pt idx="53">
                        <c:v>39782</c:v>
                      </c:pt>
                      <c:pt idx="54">
                        <c:v>39813</c:v>
                      </c:pt>
                      <c:pt idx="55">
                        <c:v>39844</c:v>
                      </c:pt>
                      <c:pt idx="56">
                        <c:v>39872</c:v>
                      </c:pt>
                      <c:pt idx="57">
                        <c:v>39903</c:v>
                      </c:pt>
                      <c:pt idx="58">
                        <c:v>39933</c:v>
                      </c:pt>
                      <c:pt idx="59">
                        <c:v>39964</c:v>
                      </c:pt>
                      <c:pt idx="60">
                        <c:v>39994</c:v>
                      </c:pt>
                      <c:pt idx="61">
                        <c:v>40025</c:v>
                      </c:pt>
                      <c:pt idx="62">
                        <c:v>40056</c:v>
                      </c:pt>
                      <c:pt idx="63">
                        <c:v>40086</c:v>
                      </c:pt>
                      <c:pt idx="64">
                        <c:v>40117</c:v>
                      </c:pt>
                      <c:pt idx="65">
                        <c:v>40147</c:v>
                      </c:pt>
                      <c:pt idx="66">
                        <c:v>40178</c:v>
                      </c:pt>
                      <c:pt idx="67">
                        <c:v>40209</c:v>
                      </c:pt>
                      <c:pt idx="68">
                        <c:v>40237</c:v>
                      </c:pt>
                      <c:pt idx="69">
                        <c:v>40268</c:v>
                      </c:pt>
                      <c:pt idx="70">
                        <c:v>40298</c:v>
                      </c:pt>
                      <c:pt idx="71">
                        <c:v>40329</c:v>
                      </c:pt>
                      <c:pt idx="72">
                        <c:v>40359</c:v>
                      </c:pt>
                      <c:pt idx="73">
                        <c:v>40390</c:v>
                      </c:pt>
                      <c:pt idx="74">
                        <c:v>40421</c:v>
                      </c:pt>
                      <c:pt idx="75">
                        <c:v>40451</c:v>
                      </c:pt>
                      <c:pt idx="76">
                        <c:v>40482</c:v>
                      </c:pt>
                      <c:pt idx="77">
                        <c:v>40512</c:v>
                      </c:pt>
                      <c:pt idx="78">
                        <c:v>40543</c:v>
                      </c:pt>
                      <c:pt idx="79">
                        <c:v>40574</c:v>
                      </c:pt>
                      <c:pt idx="80">
                        <c:v>40602</c:v>
                      </c:pt>
                      <c:pt idx="81">
                        <c:v>40633</c:v>
                      </c:pt>
                      <c:pt idx="82">
                        <c:v>40663</c:v>
                      </c:pt>
                      <c:pt idx="83">
                        <c:v>40694</c:v>
                      </c:pt>
                      <c:pt idx="84">
                        <c:v>40724</c:v>
                      </c:pt>
                      <c:pt idx="85">
                        <c:v>40755</c:v>
                      </c:pt>
                      <c:pt idx="86">
                        <c:v>40786</c:v>
                      </c:pt>
                      <c:pt idx="87">
                        <c:v>40816</c:v>
                      </c:pt>
                      <c:pt idx="88">
                        <c:v>40847</c:v>
                      </c:pt>
                      <c:pt idx="89">
                        <c:v>40877</c:v>
                      </c:pt>
                      <c:pt idx="90">
                        <c:v>40908</c:v>
                      </c:pt>
                      <c:pt idx="91">
                        <c:v>40939</c:v>
                      </c:pt>
                      <c:pt idx="92">
                        <c:v>40968</c:v>
                      </c:pt>
                      <c:pt idx="93">
                        <c:v>40999</c:v>
                      </c:pt>
                      <c:pt idx="94">
                        <c:v>41029</c:v>
                      </c:pt>
                      <c:pt idx="95">
                        <c:v>41060</c:v>
                      </c:pt>
                      <c:pt idx="96">
                        <c:v>41090</c:v>
                      </c:pt>
                      <c:pt idx="97">
                        <c:v>41121</c:v>
                      </c:pt>
                      <c:pt idx="98">
                        <c:v>41152</c:v>
                      </c:pt>
                      <c:pt idx="99">
                        <c:v>41182</c:v>
                      </c:pt>
                      <c:pt idx="100">
                        <c:v>41213</c:v>
                      </c:pt>
                      <c:pt idx="101">
                        <c:v>41243</c:v>
                      </c:pt>
                      <c:pt idx="102">
                        <c:v>41274</c:v>
                      </c:pt>
                      <c:pt idx="103">
                        <c:v>41305</c:v>
                      </c:pt>
                      <c:pt idx="104">
                        <c:v>41333</c:v>
                      </c:pt>
                      <c:pt idx="105">
                        <c:v>41364</c:v>
                      </c:pt>
                      <c:pt idx="106">
                        <c:v>41394</c:v>
                      </c:pt>
                      <c:pt idx="107">
                        <c:v>41425</c:v>
                      </c:pt>
                      <c:pt idx="108">
                        <c:v>41455</c:v>
                      </c:pt>
                      <c:pt idx="109">
                        <c:v>41486</c:v>
                      </c:pt>
                      <c:pt idx="110">
                        <c:v>41517</c:v>
                      </c:pt>
                      <c:pt idx="111">
                        <c:v>41547</c:v>
                      </c:pt>
                      <c:pt idx="112">
                        <c:v>41578</c:v>
                      </c:pt>
                      <c:pt idx="113">
                        <c:v>41608</c:v>
                      </c:pt>
                      <c:pt idx="114">
                        <c:v>41639</c:v>
                      </c:pt>
                      <c:pt idx="115">
                        <c:v>41670</c:v>
                      </c:pt>
                      <c:pt idx="116">
                        <c:v>41698</c:v>
                      </c:pt>
                      <c:pt idx="117">
                        <c:v>41729</c:v>
                      </c:pt>
                      <c:pt idx="118">
                        <c:v>41759</c:v>
                      </c:pt>
                      <c:pt idx="119">
                        <c:v>41790</c:v>
                      </c:pt>
                      <c:pt idx="120">
                        <c:v>41820</c:v>
                      </c:pt>
                      <c:pt idx="121">
                        <c:v>41851</c:v>
                      </c:pt>
                      <c:pt idx="122">
                        <c:v>41882</c:v>
                      </c:pt>
                      <c:pt idx="123">
                        <c:v>41912</c:v>
                      </c:pt>
                      <c:pt idx="124">
                        <c:v>41943</c:v>
                      </c:pt>
                      <c:pt idx="125">
                        <c:v>41973</c:v>
                      </c:pt>
                      <c:pt idx="126">
                        <c:v>42004</c:v>
                      </c:pt>
                      <c:pt idx="127">
                        <c:v>42035</c:v>
                      </c:pt>
                      <c:pt idx="128">
                        <c:v>42063</c:v>
                      </c:pt>
                      <c:pt idx="129" formatCode="m/d/yyyy">
                        <c:v>42094</c:v>
                      </c:pt>
                      <c:pt idx="130" formatCode="m/d/yyyy">
                        <c:v>42124</c:v>
                      </c:pt>
                      <c:pt idx="131" formatCode="m/d/yyyy">
                        <c:v>42155</c:v>
                      </c:pt>
                      <c:pt idx="132" formatCode="m/d/yyyy">
                        <c:v>42185</c:v>
                      </c:pt>
                      <c:pt idx="133" formatCode="m/d/yyyy">
                        <c:v>42216</c:v>
                      </c:pt>
                      <c:pt idx="134" formatCode="m/d/yyyy">
                        <c:v>42247</c:v>
                      </c:pt>
                      <c:pt idx="135" formatCode="m/d/yyyy">
                        <c:v>42277</c:v>
                      </c:pt>
                      <c:pt idx="136" formatCode="m/d/yyyy">
                        <c:v>42308</c:v>
                      </c:pt>
                      <c:pt idx="137" formatCode="m/d/yyyy">
                        <c:v>42338</c:v>
                      </c:pt>
                      <c:pt idx="138" formatCode="m/d/yyyy">
                        <c:v>42369</c:v>
                      </c:pt>
                      <c:pt idx="139" formatCode="m/d/yyyy">
                        <c:v>42400</c:v>
                      </c:pt>
                      <c:pt idx="140" formatCode="m/d/yyyy">
                        <c:v>42429</c:v>
                      </c:pt>
                      <c:pt idx="141" formatCode="m/d/yyyy">
                        <c:v>42460</c:v>
                      </c:pt>
                      <c:pt idx="142" formatCode="m/d/yyyy">
                        <c:v>42490</c:v>
                      </c:pt>
                      <c:pt idx="143" formatCode="m/d/yyyy">
                        <c:v>42521</c:v>
                      </c:pt>
                      <c:pt idx="144" formatCode="m/d/yyyy">
                        <c:v>42551</c:v>
                      </c:pt>
                      <c:pt idx="145" formatCode="m/d/yyyy">
                        <c:v>42582</c:v>
                      </c:pt>
                      <c:pt idx="146" formatCode="m/d/yyyy">
                        <c:v>42613</c:v>
                      </c:pt>
                      <c:pt idx="147" formatCode="m/d/yyyy">
                        <c:v>42643</c:v>
                      </c:pt>
                      <c:pt idx="148" formatCode="m/d/yyyy">
                        <c:v>42674</c:v>
                      </c:pt>
                      <c:pt idx="149" formatCode="m/d/yyyy">
                        <c:v>42704</c:v>
                      </c:pt>
                      <c:pt idx="150" formatCode="m/d/yyyy">
                        <c:v>42735</c:v>
                      </c:pt>
                      <c:pt idx="151" formatCode="m/d/yyyy">
                        <c:v>42766</c:v>
                      </c:pt>
                      <c:pt idx="152" formatCode="m/d/yyyy">
                        <c:v>42794</c:v>
                      </c:pt>
                      <c:pt idx="153" formatCode="m/d/yyyy">
                        <c:v>42825</c:v>
                      </c:pt>
                      <c:pt idx="154" formatCode="m/d/yyyy">
                        <c:v>42855</c:v>
                      </c:pt>
                      <c:pt idx="155" formatCode="m/d/yyyy">
                        <c:v>42886</c:v>
                      </c:pt>
                      <c:pt idx="156" formatCode="m/d/yyyy">
                        <c:v>42916</c:v>
                      </c:pt>
                      <c:pt idx="157" formatCode="m/d/yyyy">
                        <c:v>42947</c:v>
                      </c:pt>
                      <c:pt idx="158" formatCode="m/d/yyyy">
                        <c:v>42978</c:v>
                      </c:pt>
                      <c:pt idx="159" formatCode="m/d/yyyy">
                        <c:v>43008</c:v>
                      </c:pt>
                      <c:pt idx="160" formatCode="m/d/yyyy">
                        <c:v>43039</c:v>
                      </c:pt>
                      <c:pt idx="161" formatCode="m/d/yyyy">
                        <c:v>43069</c:v>
                      </c:pt>
                      <c:pt idx="162" formatCode="m/d/yyyy">
                        <c:v>43100</c:v>
                      </c:pt>
                      <c:pt idx="163" formatCode="m/d/yyyy">
                        <c:v>43131</c:v>
                      </c:pt>
                      <c:pt idx="164" formatCode="m/d/yyyy">
                        <c:v>43159</c:v>
                      </c:pt>
                      <c:pt idx="165" formatCode="m/d/yyyy">
                        <c:v>43190</c:v>
                      </c:pt>
                      <c:pt idx="166" formatCode="m/d/yyyy">
                        <c:v>43220</c:v>
                      </c:pt>
                      <c:pt idx="167" formatCode="m/d/yyyy">
                        <c:v>43251</c:v>
                      </c:pt>
                      <c:pt idx="168" formatCode="m/d/yyyy">
                        <c:v>43281</c:v>
                      </c:pt>
                      <c:pt idx="169" formatCode="m/d/yyyy">
                        <c:v>43312</c:v>
                      </c:pt>
                      <c:pt idx="170" formatCode="m/d/yyyy">
                        <c:v>43343</c:v>
                      </c:pt>
                      <c:pt idx="171" formatCode="m/d/yyyy">
                        <c:v>43373</c:v>
                      </c:pt>
                      <c:pt idx="172" formatCode="m/d/yyyy">
                        <c:v>43404</c:v>
                      </c:pt>
                      <c:pt idx="173" formatCode="m/d/yyyy">
                        <c:v>43434</c:v>
                      </c:pt>
                      <c:pt idx="174" formatCode="m/d/yyyy">
                        <c:v>43465</c:v>
                      </c:pt>
                      <c:pt idx="175" formatCode="m/d/yyyy">
                        <c:v>43496</c:v>
                      </c:pt>
                      <c:pt idx="176" formatCode="m/d/yyyy">
                        <c:v>43524</c:v>
                      </c:pt>
                      <c:pt idx="177" formatCode="m/d/yyyy">
                        <c:v>43555</c:v>
                      </c:pt>
                      <c:pt idx="178" formatCode="m/d/yyyy">
                        <c:v>43585</c:v>
                      </c:pt>
                      <c:pt idx="179" formatCode="m/d/yyyy">
                        <c:v>43616</c:v>
                      </c:pt>
                      <c:pt idx="180" formatCode="m/d/yyyy">
                        <c:v>43646</c:v>
                      </c:pt>
                      <c:pt idx="181" formatCode="m/d/yyyy">
                        <c:v>43677</c:v>
                      </c:pt>
                      <c:pt idx="182" formatCode="m/d/yyyy">
                        <c:v>43708</c:v>
                      </c:pt>
                      <c:pt idx="183" formatCode="m/d/yyyy">
                        <c:v>43738</c:v>
                      </c:pt>
                      <c:pt idx="184" formatCode="m/d/yyyy">
                        <c:v>43769</c:v>
                      </c:pt>
                      <c:pt idx="185" formatCode="m/d/yyyy">
                        <c:v>43799</c:v>
                      </c:pt>
                      <c:pt idx="186" formatCode="m/d/yyyy">
                        <c:v>43830</c:v>
                      </c:pt>
                      <c:pt idx="187" formatCode="m/d/yyyy">
                        <c:v>43861</c:v>
                      </c:pt>
                      <c:pt idx="188" formatCode="m/d/yyyy">
                        <c:v>43890</c:v>
                      </c:pt>
                      <c:pt idx="189" formatCode="m/d/yyyy">
                        <c:v>43921</c:v>
                      </c:pt>
                      <c:pt idx="190" formatCode="m/d/yyyy">
                        <c:v>43951</c:v>
                      </c:pt>
                      <c:pt idx="191" formatCode="m/d/yyyy">
                        <c:v>43982</c:v>
                      </c:pt>
                      <c:pt idx="192" formatCode="m/d/yyyy">
                        <c:v>44012</c:v>
                      </c:pt>
                      <c:pt idx="193" formatCode="m/d/yyyy">
                        <c:v>44043</c:v>
                      </c:pt>
                      <c:pt idx="194" formatCode="m/d/yyyy">
                        <c:v>44074</c:v>
                      </c:pt>
                      <c:pt idx="195" formatCode="m/d/yyyy">
                        <c:v>44104</c:v>
                      </c:pt>
                      <c:pt idx="196" formatCode="m/d/yyyy">
                        <c:v>44135</c:v>
                      </c:pt>
                      <c:pt idx="197" formatCode="m/d/yyyy">
                        <c:v>44165</c:v>
                      </c:pt>
                      <c:pt idx="198" formatCode="m/d/yyyy">
                        <c:v>44196</c:v>
                      </c:pt>
                      <c:pt idx="199" formatCode="m/d/yyyy">
                        <c:v>44227</c:v>
                      </c:pt>
                      <c:pt idx="200" formatCode="m/d/yyyy">
                        <c:v>44255</c:v>
                      </c:pt>
                      <c:pt idx="201" formatCode="m/d/yyyy">
                        <c:v>44286</c:v>
                      </c:pt>
                      <c:pt idx="202" formatCode="m/d/yyyy">
                        <c:v>44316</c:v>
                      </c:pt>
                      <c:pt idx="203" formatCode="m/d/yyyy">
                        <c:v>44347</c:v>
                      </c:pt>
                      <c:pt idx="204" formatCode="m/d/yyyy">
                        <c:v>44377</c:v>
                      </c:pt>
                      <c:pt idx="205" formatCode="m/d/yyyy">
                        <c:v>44408</c:v>
                      </c:pt>
                      <c:pt idx="206" formatCode="m/d/yyyy">
                        <c:v>44439</c:v>
                      </c:pt>
                      <c:pt idx="207" formatCode="m/d/yyyy">
                        <c:v>44469</c:v>
                      </c:pt>
                      <c:pt idx="208" formatCode="m/d/yyyy">
                        <c:v>44500</c:v>
                      </c:pt>
                      <c:pt idx="209" formatCode="m/d/yyyy">
                        <c:v>44530</c:v>
                      </c:pt>
                      <c:pt idx="210" formatCode="m/d/yyyy">
                        <c:v>44561</c:v>
                      </c:pt>
                      <c:pt idx="211" formatCode="m/d/yyyy">
                        <c:v>44592</c:v>
                      </c:pt>
                      <c:pt idx="212" formatCode="m/d/yyyy">
                        <c:v>44620</c:v>
                      </c:pt>
                      <c:pt idx="213" formatCode="m/d/yyyy">
                        <c:v>44651</c:v>
                      </c:pt>
                      <c:pt idx="214" formatCode="m/d/yyyy">
                        <c:v>44681</c:v>
                      </c:pt>
                      <c:pt idx="215" formatCode="m/d/yyyy">
                        <c:v>44712</c:v>
                      </c:pt>
                      <c:pt idx="216" formatCode="m/d/yyyy">
                        <c:v>44742</c:v>
                      </c:pt>
                      <c:pt idx="217" formatCode="m/d/yyyy">
                        <c:v>44773</c:v>
                      </c:pt>
                      <c:pt idx="218" formatCode="m/d/yyyy">
                        <c:v>44804</c:v>
                      </c:pt>
                      <c:pt idx="219" formatCode="m/d/yyyy">
                        <c:v>44834</c:v>
                      </c:pt>
                      <c:pt idx="220" formatCode="m/d/yyyy">
                        <c:v>44865</c:v>
                      </c:pt>
                      <c:pt idx="221" formatCode="m/d/yyyy">
                        <c:v>44895</c:v>
                      </c:pt>
                      <c:pt idx="222" formatCode="m/d/yyyy">
                        <c:v>44926</c:v>
                      </c:pt>
                      <c:pt idx="223" formatCode="m/d/yyyy">
                        <c:v>44957</c:v>
                      </c:pt>
                      <c:pt idx="224" formatCode="m/d/yyyy">
                        <c:v>44985</c:v>
                      </c:pt>
                      <c:pt idx="225" formatCode="m/d/yyyy">
                        <c:v>45016</c:v>
                      </c:pt>
                      <c:pt idx="226" formatCode="m/d/yyyy">
                        <c:v>45046</c:v>
                      </c:pt>
                      <c:pt idx="227" formatCode="m/d/yyyy">
                        <c:v>45077</c:v>
                      </c:pt>
                      <c:pt idx="228" formatCode="m/d/yyyy">
                        <c:v>45107</c:v>
                      </c:pt>
                      <c:pt idx="229" formatCode="m/d/yyyy">
                        <c:v>45138</c:v>
                      </c:pt>
                      <c:pt idx="230" formatCode="m/d/yyyy">
                        <c:v>45169</c:v>
                      </c:pt>
                      <c:pt idx="231" formatCode="m/d/yyyy">
                        <c:v>45199</c:v>
                      </c:pt>
                      <c:pt idx="232" formatCode="m/d/yyyy">
                        <c:v>45230</c:v>
                      </c:pt>
                      <c:pt idx="233" formatCode="m/d/yyyy">
                        <c:v>45260</c:v>
                      </c:pt>
                      <c:pt idx="234" formatCode="m/d/yyyy">
                        <c:v>45291</c:v>
                      </c:pt>
                      <c:pt idx="235" formatCode="m/d/yyyy">
                        <c:v>45322</c:v>
                      </c:pt>
                      <c:pt idx="236" formatCode="m/d/yyyy">
                        <c:v>45351</c:v>
                      </c:pt>
                      <c:pt idx="237" formatCode="m/d/yyyy">
                        <c:v>45382</c:v>
                      </c:pt>
                      <c:pt idx="238" formatCode="m/d/yyyy">
                        <c:v>45412</c:v>
                      </c:pt>
                      <c:pt idx="239" formatCode="m/d/yyyy">
                        <c:v>45443</c:v>
                      </c:pt>
                      <c:pt idx="240" formatCode="m/d/yyyy">
                        <c:v>45473</c:v>
                      </c:pt>
                    </c:numCache>
                  </c:numRef>
                </c:cat>
                <c:val>
                  <c:numRef>
                    <c:extLst>
                      <c:ext uri="{02D57815-91ED-43cb-92C2-25804820EDAC}">
                        <c15:formulaRef>
                          <c15:sqref>COMPS!$N$8:$N$248</c15:sqref>
                        </c15:formulaRef>
                      </c:ext>
                    </c:extLst>
                    <c:numCache>
                      <c:formatCode>#,##0</c:formatCode>
                      <c:ptCount val="2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val>
                <c:smooth val="0"/>
                <c:extLst>
                  <c:ext xmlns:c16="http://schemas.microsoft.com/office/drawing/2014/chart" uri="{C3380CC4-5D6E-409C-BE32-E72D297353CC}">
                    <c16:uniqueId val="{00000003-5BF4-4F09-A217-81915E136BC1}"/>
                  </c:ext>
                </c:extLst>
              </c15:ser>
            </c15:filteredLineSeries>
          </c:ext>
        </c:extLst>
      </c:lineChart>
      <c:catAx>
        <c:axId val="456435968"/>
        <c:scaling>
          <c:orientation val="minMax"/>
        </c:scaling>
        <c:delete val="0"/>
        <c:axPos val="b"/>
        <c:numFmt formatCode="[$-409]mmm\-yy;@" sourceLinked="0"/>
        <c:majorTickMark val="out"/>
        <c:minorTickMark val="out"/>
        <c:tickLblPos val="low"/>
        <c:spPr>
          <a:ln w="12700">
            <a:solidFill>
              <a:schemeClr val="bg1">
                <a:lumMod val="50000"/>
              </a:schemeClr>
            </a:solidFill>
          </a:ln>
        </c:spPr>
        <c:txPr>
          <a:bodyPr rot="-2700000" vert="horz"/>
          <a:lstStyle/>
          <a:p>
            <a:pPr>
              <a:defRPr/>
            </a:pPr>
            <a:endParaRPr lang="en-US"/>
          </a:p>
        </c:txPr>
        <c:crossAx val="456970240"/>
        <c:crosses val="autoZero"/>
        <c:auto val="0"/>
        <c:lblAlgn val="ctr"/>
        <c:lblOffset val="100"/>
        <c:tickLblSkip val="12"/>
        <c:tickMarkSkip val="12"/>
        <c:noMultiLvlLbl val="1"/>
      </c:catAx>
      <c:valAx>
        <c:axId val="456970240"/>
        <c:scaling>
          <c:orientation val="minMax"/>
          <c:max val="80000000"/>
          <c:min val="50000000"/>
        </c:scaling>
        <c:delete val="0"/>
        <c:axPos val="l"/>
        <c:majorGridlines>
          <c:spPr>
            <a:ln w="3175">
              <a:solidFill>
                <a:schemeClr val="bg1">
                  <a:lumMod val="75000"/>
                </a:schemeClr>
              </a:solidFill>
              <a:prstDash val="solid"/>
            </a:ln>
          </c:spPr>
        </c:majorGridlines>
        <c:title>
          <c:tx>
            <c:rich>
              <a:bodyPr/>
              <a:lstStyle/>
              <a:p>
                <a:pPr>
                  <a:defRPr/>
                </a:pPr>
                <a:r>
                  <a:rPr lang="en-US"/>
                  <a:t>Growth of Investment</a:t>
                </a:r>
              </a:p>
            </c:rich>
          </c:tx>
          <c:layout>
            <c:manualLayout>
              <c:xMode val="edge"/>
              <c:yMode val="edge"/>
              <c:x val="3.9160822980519577E-3"/>
              <c:y val="0.34934027997407191"/>
            </c:manualLayout>
          </c:layout>
          <c:overlay val="0"/>
          <c:spPr>
            <a:noFill/>
            <a:ln w="25400">
              <a:noFill/>
            </a:ln>
          </c:spPr>
        </c:title>
        <c:numFmt formatCode="&quot;$&quot;#,##0" sourceLinked="0"/>
        <c:majorTickMark val="out"/>
        <c:minorTickMark val="none"/>
        <c:tickLblPos val="low"/>
        <c:spPr>
          <a:ln w="12700">
            <a:solidFill>
              <a:schemeClr val="bg1">
                <a:lumMod val="50000"/>
              </a:schemeClr>
            </a:solidFill>
            <a:prstDash val="solid"/>
          </a:ln>
        </c:spPr>
        <c:txPr>
          <a:bodyPr rot="0" vert="horz"/>
          <a:lstStyle/>
          <a:p>
            <a:pPr>
              <a:defRPr/>
            </a:pPr>
            <a:endParaRPr lang="en-US"/>
          </a:p>
        </c:txPr>
        <c:crossAx val="456435968"/>
        <c:crossesAt val="38168"/>
        <c:crossBetween val="midCat"/>
        <c:majorUnit val="5000000"/>
      </c:valAx>
      <c:spPr>
        <a:solidFill>
          <a:schemeClr val="bg1">
            <a:lumMod val="95000"/>
          </a:schemeClr>
        </a:solidFill>
        <a:ln w="12700">
          <a:solidFill>
            <a:schemeClr val="bg1">
              <a:lumMod val="50000"/>
            </a:schemeClr>
          </a:solidFill>
          <a:prstDash val="solid"/>
        </a:ln>
      </c:spPr>
    </c:plotArea>
    <c:legend>
      <c:legendPos val="t"/>
      <c:layout>
        <c:manualLayout>
          <c:xMode val="edge"/>
          <c:yMode val="edge"/>
          <c:x val="0.12759526186269662"/>
          <c:y val="3.1936132377686645E-2"/>
          <c:w val="0.31583980504702769"/>
          <c:h val="0.25152654132460095"/>
        </c:manualLayout>
      </c:layout>
      <c:overlay val="0"/>
      <c:spPr>
        <a:solidFill>
          <a:schemeClr val="bg1"/>
        </a:solidFill>
        <a:ln w="6350">
          <a:solidFill>
            <a:schemeClr val="bg1">
              <a:lumMod val="50000"/>
            </a:schemeClr>
          </a:solidFill>
        </a:ln>
      </c:spPr>
    </c:legend>
    <c:plotVisOnly val="1"/>
    <c:dispBlanksAs val="gap"/>
    <c:showDLblsOverMax val="0"/>
  </c:chart>
  <c:spPr>
    <a:noFill/>
    <a:ln w="3175">
      <a:noFill/>
      <a:prstDash val="solid"/>
    </a:ln>
  </c:spPr>
  <c:txPr>
    <a:bodyPr/>
    <a:lstStyle/>
    <a:p>
      <a:pPr>
        <a:defRPr sz="1100" b="0" i="0" u="none" strike="noStrike" baseline="0">
          <a:solidFill>
            <a:srgbClr val="000000"/>
          </a:solidFill>
          <a:latin typeface="+mn-lt"/>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0"/>
          <c:order val="0"/>
          <c:spPr>
            <a:solidFill>
              <a:srgbClr val="9C3FA3"/>
            </a:solidFill>
          </c:spPr>
          <c:cat>
            <c:numRef>
              <c:f>'Consolidated Forecast Data'!$B$2:$B$82</c:f>
              <c:numCache>
                <c:formatCode>[$-409]mmm\-yy;@</c:formatCode>
                <c:ptCount val="81"/>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pt idx="58">
                  <c:v>44895</c:v>
                </c:pt>
                <c:pt idx="59">
                  <c:v>44926</c:v>
                </c:pt>
                <c:pt idx="60">
                  <c:v>44957</c:v>
                </c:pt>
                <c:pt idx="61">
                  <c:v>44985</c:v>
                </c:pt>
                <c:pt idx="62">
                  <c:v>45016</c:v>
                </c:pt>
                <c:pt idx="63">
                  <c:v>45046</c:v>
                </c:pt>
                <c:pt idx="64">
                  <c:v>45077</c:v>
                </c:pt>
                <c:pt idx="65">
                  <c:v>45107</c:v>
                </c:pt>
                <c:pt idx="66">
                  <c:v>45138</c:v>
                </c:pt>
                <c:pt idx="67">
                  <c:v>45169</c:v>
                </c:pt>
                <c:pt idx="68">
                  <c:v>45199</c:v>
                </c:pt>
                <c:pt idx="69">
                  <c:v>45230</c:v>
                </c:pt>
                <c:pt idx="70">
                  <c:v>45260</c:v>
                </c:pt>
                <c:pt idx="71">
                  <c:v>45291</c:v>
                </c:pt>
              </c:numCache>
            </c:numRef>
          </c:cat>
          <c:val>
            <c:numRef>
              <c:f>'Consolidated Forecast Data'!$C$2:$C$73</c:f>
              <c:numCache>
                <c:formatCode>#,##0</c:formatCode>
                <c:ptCount val="72"/>
                <c:pt idx="0">
                  <c:v>246100459</c:v>
                </c:pt>
                <c:pt idx="1">
                  <c:v>246100459</c:v>
                </c:pt>
                <c:pt idx="2">
                  <c:v>244876841</c:v>
                </c:pt>
                <c:pt idx="3">
                  <c:v>244876841</c:v>
                </c:pt>
                <c:pt idx="4">
                  <c:v>244876841</c:v>
                </c:pt>
                <c:pt idx="5">
                  <c:v>245206691</c:v>
                </c:pt>
                <c:pt idx="6">
                  <c:v>245206691</c:v>
                </c:pt>
                <c:pt idx="7">
                  <c:v>245206691</c:v>
                </c:pt>
                <c:pt idx="8">
                  <c:v>228169685</c:v>
                </c:pt>
                <c:pt idx="9">
                  <c:v>228169685</c:v>
                </c:pt>
                <c:pt idx="10">
                  <c:v>228169685</c:v>
                </c:pt>
                <c:pt idx="11">
                  <c:v>252926981</c:v>
                </c:pt>
                <c:pt idx="12">
                  <c:v>252926981</c:v>
                </c:pt>
                <c:pt idx="13">
                  <c:v>252926981</c:v>
                </c:pt>
                <c:pt idx="14">
                  <c:v>261719545</c:v>
                </c:pt>
                <c:pt idx="15">
                  <c:v>261719545</c:v>
                </c:pt>
                <c:pt idx="16">
                  <c:v>261719545</c:v>
                </c:pt>
                <c:pt idx="17">
                  <c:v>286840081</c:v>
                </c:pt>
                <c:pt idx="18">
                  <c:v>286840081</c:v>
                </c:pt>
                <c:pt idx="19">
                  <c:v>286840081</c:v>
                </c:pt>
                <c:pt idx="20">
                  <c:v>261695087</c:v>
                </c:pt>
                <c:pt idx="21">
                  <c:v>261695087</c:v>
                </c:pt>
                <c:pt idx="22">
                  <c:v>261695087</c:v>
                </c:pt>
                <c:pt idx="23">
                  <c:v>281690627</c:v>
                </c:pt>
                <c:pt idx="24">
                  <c:v>281690627</c:v>
                </c:pt>
                <c:pt idx="25">
                  <c:v>281690627</c:v>
                </c:pt>
                <c:pt idx="26">
                  <c:v>279755298</c:v>
                </c:pt>
                <c:pt idx="27">
                  <c:v>279755298</c:v>
                </c:pt>
                <c:pt idx="28">
                  <c:v>279755298</c:v>
                </c:pt>
                <c:pt idx="29">
                  <c:v>301325318</c:v>
                </c:pt>
                <c:pt idx="30">
                  <c:v>301325318</c:v>
                </c:pt>
                <c:pt idx="31">
                  <c:v>301325318</c:v>
                </c:pt>
                <c:pt idx="32">
                  <c:v>265113112</c:v>
                </c:pt>
                <c:pt idx="33">
                  <c:v>265113112</c:v>
                </c:pt>
                <c:pt idx="34">
                  <c:v>265113112</c:v>
                </c:pt>
                <c:pt idx="35">
                  <c:v>284543649</c:v>
                </c:pt>
                <c:pt idx="36">
                  <c:v>291944672.51224536</c:v>
                </c:pt>
                <c:pt idx="37">
                  <c:v>291944672.51224536</c:v>
                </c:pt>
                <c:pt idx="38">
                  <c:v>294051328.60186857</c:v>
                </c:pt>
                <c:pt idx="39">
                  <c:v>294051328.60186857</c:v>
                </c:pt>
              </c:numCache>
            </c:numRef>
          </c:val>
          <c:extLst>
            <c:ext xmlns:c16="http://schemas.microsoft.com/office/drawing/2014/chart" uri="{C3380CC4-5D6E-409C-BE32-E72D297353CC}">
              <c16:uniqueId val="{00000000-8E76-40AF-97EE-4465F365B6AF}"/>
            </c:ext>
          </c:extLst>
        </c:ser>
        <c:ser>
          <c:idx val="1"/>
          <c:order val="1"/>
          <c:spPr>
            <a:solidFill>
              <a:srgbClr val="BFBFBF"/>
            </a:solidFill>
          </c:spPr>
          <c:cat>
            <c:numRef>
              <c:f>'Consolidated Forecast Data'!$B$2:$B$82</c:f>
              <c:numCache>
                <c:formatCode>[$-409]mmm\-yy;@</c:formatCode>
                <c:ptCount val="81"/>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pt idx="58">
                  <c:v>44895</c:v>
                </c:pt>
                <c:pt idx="59">
                  <c:v>44926</c:v>
                </c:pt>
                <c:pt idx="60">
                  <c:v>44957</c:v>
                </c:pt>
                <c:pt idx="61">
                  <c:v>44985</c:v>
                </c:pt>
                <c:pt idx="62">
                  <c:v>45016</c:v>
                </c:pt>
                <c:pt idx="63">
                  <c:v>45046</c:v>
                </c:pt>
                <c:pt idx="64">
                  <c:v>45077</c:v>
                </c:pt>
                <c:pt idx="65">
                  <c:v>45107</c:v>
                </c:pt>
                <c:pt idx="66">
                  <c:v>45138</c:v>
                </c:pt>
                <c:pt idx="67">
                  <c:v>45169</c:v>
                </c:pt>
                <c:pt idx="68">
                  <c:v>45199</c:v>
                </c:pt>
                <c:pt idx="69">
                  <c:v>45230</c:v>
                </c:pt>
                <c:pt idx="70">
                  <c:v>45260</c:v>
                </c:pt>
                <c:pt idx="71">
                  <c:v>45291</c:v>
                </c:pt>
              </c:numCache>
            </c:numRef>
          </c:cat>
          <c:val>
            <c:numRef>
              <c:f>'Consolidated Forecast Data'!$D$2:$D$73</c:f>
              <c:numCache>
                <c:formatCode>#,##0</c:formatCode>
                <c:ptCount val="72"/>
                <c:pt idx="0">
                  <c:v>205352716.5</c:v>
                </c:pt>
                <c:pt idx="1">
                  <c:v>205352716.5</c:v>
                </c:pt>
                <c:pt idx="2">
                  <c:v>205352716.5</c:v>
                </c:pt>
                <c:pt idx="3">
                  <c:v>205352716.5</c:v>
                </c:pt>
                <c:pt idx="4">
                  <c:v>205352716.5</c:v>
                </c:pt>
                <c:pt idx="5">
                  <c:v>205352716.5</c:v>
                </c:pt>
                <c:pt idx="6">
                  <c:v>205352716.5</c:v>
                </c:pt>
                <c:pt idx="7">
                  <c:v>205352716.5</c:v>
                </c:pt>
                <c:pt idx="8">
                  <c:v>205352716.5</c:v>
                </c:pt>
                <c:pt idx="9">
                  <c:v>205352716.5</c:v>
                </c:pt>
                <c:pt idx="10">
                  <c:v>205352716.5</c:v>
                </c:pt>
                <c:pt idx="11">
                  <c:v>227634282.90000001</c:v>
                </c:pt>
                <c:pt idx="12">
                  <c:v>227634282.90000001</c:v>
                </c:pt>
                <c:pt idx="13">
                  <c:v>227634282.90000001</c:v>
                </c:pt>
                <c:pt idx="14">
                  <c:v>235525578.30000001</c:v>
                </c:pt>
                <c:pt idx="15">
                  <c:v>235525578.30000001</c:v>
                </c:pt>
                <c:pt idx="16">
                  <c:v>235525578.30000001</c:v>
                </c:pt>
                <c:pt idx="17">
                  <c:v>235525578.30000001</c:v>
                </c:pt>
                <c:pt idx="18">
                  <c:v>235525578.30000001</c:v>
                </c:pt>
                <c:pt idx="19">
                  <c:v>235525578.30000001</c:v>
                </c:pt>
                <c:pt idx="20">
                  <c:v>235525578.30000001</c:v>
                </c:pt>
                <c:pt idx="21">
                  <c:v>235525578.30000001</c:v>
                </c:pt>
                <c:pt idx="22">
                  <c:v>235525578.30000001</c:v>
                </c:pt>
                <c:pt idx="23">
                  <c:v>238601800.80000001</c:v>
                </c:pt>
                <c:pt idx="24">
                  <c:v>238601800.80000001</c:v>
                </c:pt>
                <c:pt idx="25">
                  <c:v>238601800.80000001</c:v>
                </c:pt>
                <c:pt idx="26">
                  <c:v>238601800.80000001</c:v>
                </c:pt>
                <c:pt idx="27">
                  <c:v>238601800.80000001</c:v>
                </c:pt>
                <c:pt idx="28">
                  <c:v>238601800.80000001</c:v>
                </c:pt>
                <c:pt idx="29">
                  <c:v>238601800.80000001</c:v>
                </c:pt>
                <c:pt idx="30">
                  <c:v>238601800.80000001</c:v>
                </c:pt>
                <c:pt idx="31">
                  <c:v>238601800.80000001</c:v>
                </c:pt>
                <c:pt idx="32">
                  <c:v>238601800.80000001</c:v>
                </c:pt>
                <c:pt idx="33">
                  <c:v>238601800.80000001</c:v>
                </c:pt>
                <c:pt idx="34">
                  <c:v>238601800.80000001</c:v>
                </c:pt>
                <c:pt idx="35">
                  <c:v>254087361.84470949</c:v>
                </c:pt>
                <c:pt idx="36">
                  <c:v>254087361.84470949</c:v>
                </c:pt>
                <c:pt idx="37">
                  <c:v>254087361.84470949</c:v>
                </c:pt>
                <c:pt idx="38">
                  <c:v>254087361.84470949</c:v>
                </c:pt>
                <c:pt idx="39">
                  <c:v>254087361.84470949</c:v>
                </c:pt>
              </c:numCache>
            </c:numRef>
          </c:val>
          <c:extLst>
            <c:ext xmlns:c16="http://schemas.microsoft.com/office/drawing/2014/chart" uri="{C3380CC4-5D6E-409C-BE32-E72D297353CC}">
              <c16:uniqueId val="{00000001-8E76-40AF-97EE-4465F365B6AF}"/>
            </c:ext>
          </c:extLst>
        </c:ser>
        <c:ser>
          <c:idx val="2"/>
          <c:order val="2"/>
          <c:spPr>
            <a:solidFill>
              <a:srgbClr val="6A8E7D"/>
            </a:solidFill>
          </c:spPr>
          <c:cat>
            <c:numRef>
              <c:f>'Consolidated Forecast Data'!$B$2:$B$82</c:f>
              <c:numCache>
                <c:formatCode>[$-409]mmm\-yy;@</c:formatCode>
                <c:ptCount val="81"/>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pt idx="58">
                  <c:v>44895</c:v>
                </c:pt>
                <c:pt idx="59">
                  <c:v>44926</c:v>
                </c:pt>
                <c:pt idx="60">
                  <c:v>44957</c:v>
                </c:pt>
                <c:pt idx="61">
                  <c:v>44985</c:v>
                </c:pt>
                <c:pt idx="62">
                  <c:v>45016</c:v>
                </c:pt>
                <c:pt idx="63">
                  <c:v>45046</c:v>
                </c:pt>
                <c:pt idx="64">
                  <c:v>45077</c:v>
                </c:pt>
                <c:pt idx="65">
                  <c:v>45107</c:v>
                </c:pt>
                <c:pt idx="66">
                  <c:v>45138</c:v>
                </c:pt>
                <c:pt idx="67">
                  <c:v>45169</c:v>
                </c:pt>
                <c:pt idx="68">
                  <c:v>45199</c:v>
                </c:pt>
                <c:pt idx="69">
                  <c:v>45230</c:v>
                </c:pt>
                <c:pt idx="70">
                  <c:v>45260</c:v>
                </c:pt>
                <c:pt idx="71">
                  <c:v>45291</c:v>
                </c:pt>
              </c:numCache>
            </c:numRef>
          </c:cat>
          <c:val>
            <c:numRef>
              <c:f>'Consolidated Forecast Data'!$E$2:$E$73</c:f>
              <c:numCache>
                <c:formatCode>General</c:formatCode>
                <c:ptCount val="72"/>
                <c:pt idx="35" formatCode="#,##0">
                  <c:v>284543649</c:v>
                </c:pt>
                <c:pt idx="36" formatCode="#,##0">
                  <c:v>291944672.51224536</c:v>
                </c:pt>
                <c:pt idx="37" formatCode="#,##0">
                  <c:v>291944672.51224536</c:v>
                </c:pt>
                <c:pt idx="38" formatCode="#,##0">
                  <c:v>294051328.60186857</c:v>
                </c:pt>
                <c:pt idx="39" formatCode="#,##0">
                  <c:v>294051328.60186857</c:v>
                </c:pt>
                <c:pt idx="40" formatCode="#,##0">
                  <c:v>294051328.60186857</c:v>
                </c:pt>
                <c:pt idx="41" formatCode="#,##0">
                  <c:v>311634317.4057678</c:v>
                </c:pt>
                <c:pt idx="42" formatCode="#,##0">
                  <c:v>311634317.4057678</c:v>
                </c:pt>
                <c:pt idx="43" formatCode="#,##0">
                  <c:v>311634317.4057678</c:v>
                </c:pt>
                <c:pt idx="44" formatCode="#,##0">
                  <c:v>282319290.93856609</c:v>
                </c:pt>
                <c:pt idx="45" formatCode="#,##0">
                  <c:v>282319290.93856609</c:v>
                </c:pt>
                <c:pt idx="46" formatCode="#,##0">
                  <c:v>282319290.93856609</c:v>
                </c:pt>
                <c:pt idx="47" formatCode="#,##0">
                  <c:v>306320264.66166592</c:v>
                </c:pt>
                <c:pt idx="48" formatCode="#,##0">
                  <c:v>306403372.03832918</c:v>
                </c:pt>
                <c:pt idx="49" formatCode="#,##0">
                  <c:v>306403372.03832918</c:v>
                </c:pt>
                <c:pt idx="50" formatCode="#,##0">
                  <c:v>308614361.27828038</c:v>
                </c:pt>
                <c:pt idx="51" formatCode="#,##0">
                  <c:v>308614361.27828038</c:v>
                </c:pt>
                <c:pt idx="52" formatCode="#,##0">
                  <c:v>308614361.27828038</c:v>
                </c:pt>
                <c:pt idx="53" formatCode="#,##0">
                  <c:v>327068156.011599</c:v>
                </c:pt>
                <c:pt idx="54" formatCode="#,##0">
                  <c:v>327068156.011599</c:v>
                </c:pt>
                <c:pt idx="55" formatCode="#,##0">
                  <c:v>327068156.011599</c:v>
                </c:pt>
                <c:pt idx="56" formatCode="#,##0">
                  <c:v>296301288.8389613</c:v>
                </c:pt>
                <c:pt idx="57" formatCode="#,##0">
                  <c:v>296301288.8389613</c:v>
                </c:pt>
                <c:pt idx="58" formatCode="#,##0">
                  <c:v>296301288.8389613</c:v>
                </c:pt>
                <c:pt idx="59" formatCode="#,##0">
                  <c:v>321490922.26394755</c:v>
                </c:pt>
                <c:pt idx="60" formatCode="#,##0">
                  <c:v>321578145.57318544</c:v>
                </c:pt>
                <c:pt idx="61" formatCode="#,##0">
                  <c:v>321578145.57318544</c:v>
                </c:pt>
                <c:pt idx="62" formatCode="#,##0">
                  <c:v>323898635.11263084</c:v>
                </c:pt>
                <c:pt idx="63" formatCode="#,##0">
                  <c:v>323898635.11263084</c:v>
                </c:pt>
                <c:pt idx="64" formatCode="#,##0">
                  <c:v>323898635.11263084</c:v>
                </c:pt>
                <c:pt idx="65" formatCode="#,##0">
                  <c:v>343266362.85547858</c:v>
                </c:pt>
                <c:pt idx="66" formatCode="#,##0">
                  <c:v>343266362.85547858</c:v>
                </c:pt>
                <c:pt idx="67" formatCode="#,##0">
                  <c:v>343266362.85547858</c:v>
                </c:pt>
                <c:pt idx="68" formatCode="#,##0">
                  <c:v>310975751.87213832</c:v>
                </c:pt>
                <c:pt idx="69" formatCode="#,##0">
                  <c:v>310975751.87213832</c:v>
                </c:pt>
                <c:pt idx="70" formatCode="#,##0">
                  <c:v>310975751.87213832</c:v>
                </c:pt>
                <c:pt idx="71" formatCode="#,##0">
                  <c:v>337412913.93921274</c:v>
                </c:pt>
              </c:numCache>
            </c:numRef>
          </c:val>
          <c:extLst>
            <c:ext xmlns:c16="http://schemas.microsoft.com/office/drawing/2014/chart" uri="{C3380CC4-5D6E-409C-BE32-E72D297353CC}">
              <c16:uniqueId val="{00000002-8E76-40AF-97EE-4465F365B6AF}"/>
            </c:ext>
          </c:extLst>
        </c:ser>
        <c:dLbls>
          <c:showLegendKey val="0"/>
          <c:showVal val="0"/>
          <c:showCatName val="0"/>
          <c:showSerName val="0"/>
          <c:showPercent val="0"/>
          <c:showBubbleSize val="0"/>
        </c:dLbls>
        <c:axId val="355360768"/>
        <c:axId val="355362304"/>
      </c:areaChart>
      <c:lineChart>
        <c:grouping val="standard"/>
        <c:varyColors val="0"/>
        <c:ser>
          <c:idx val="4"/>
          <c:order val="3"/>
          <c:tx>
            <c:strRef>
              <c:f>'Balance Data- Consolidated'!$L$6:$L$7</c:f>
              <c:strCache>
                <c:ptCount val="2"/>
                <c:pt idx="0">
                  <c:v>Total Actual Core Balances</c:v>
                </c:pt>
              </c:strCache>
            </c:strRef>
          </c:tx>
          <c:spPr>
            <a:ln>
              <a:solidFill>
                <a:schemeClr val="bg1">
                  <a:lumMod val="95000"/>
                </a:schemeClr>
              </a:solidFill>
            </a:ln>
          </c:spPr>
          <c:marker>
            <c:symbol val="none"/>
          </c:marker>
          <c:cat>
            <c:numRef>
              <c:f>'Consolidated Forecast Data'!$B$2:$B$73</c:f>
              <c:numCache>
                <c:formatCode>[$-409]mmm\-yy;@</c:formatCode>
                <c:ptCount val="72"/>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pt idx="58">
                  <c:v>44895</c:v>
                </c:pt>
                <c:pt idx="59">
                  <c:v>44926</c:v>
                </c:pt>
                <c:pt idx="60">
                  <c:v>44957</c:v>
                </c:pt>
                <c:pt idx="61">
                  <c:v>44985</c:v>
                </c:pt>
                <c:pt idx="62">
                  <c:v>45016</c:v>
                </c:pt>
                <c:pt idx="63">
                  <c:v>45046</c:v>
                </c:pt>
                <c:pt idx="64">
                  <c:v>45077</c:v>
                </c:pt>
                <c:pt idx="65">
                  <c:v>45107</c:v>
                </c:pt>
                <c:pt idx="66">
                  <c:v>45138</c:v>
                </c:pt>
                <c:pt idx="67">
                  <c:v>45169</c:v>
                </c:pt>
                <c:pt idx="68">
                  <c:v>45199</c:v>
                </c:pt>
                <c:pt idx="69">
                  <c:v>45230</c:v>
                </c:pt>
                <c:pt idx="70">
                  <c:v>45260</c:v>
                </c:pt>
                <c:pt idx="71">
                  <c:v>45291</c:v>
                </c:pt>
              </c:numCache>
            </c:numRef>
          </c:cat>
          <c:val>
            <c:numRef>
              <c:f>'Balance Data- Consolidated'!$L$8:$L$79</c:f>
              <c:numCache>
                <c:formatCode>#,##0.00</c:formatCode>
                <c:ptCount val="72"/>
                <c:pt idx="0">
                  <c:v>139977256</c:v>
                </c:pt>
                <c:pt idx="1">
                  <c:v>139977256</c:v>
                </c:pt>
                <c:pt idx="2">
                  <c:v>139423817</c:v>
                </c:pt>
                <c:pt idx="3">
                  <c:v>139423817</c:v>
                </c:pt>
                <c:pt idx="4">
                  <c:v>139423817</c:v>
                </c:pt>
                <c:pt idx="5">
                  <c:v>139771877</c:v>
                </c:pt>
                <c:pt idx="6">
                  <c:v>139771877</c:v>
                </c:pt>
                <c:pt idx="7">
                  <c:v>139771877</c:v>
                </c:pt>
                <c:pt idx="8">
                  <c:v>140057360</c:v>
                </c:pt>
                <c:pt idx="9">
                  <c:v>140057360</c:v>
                </c:pt>
                <c:pt idx="10">
                  <c:v>140057360</c:v>
                </c:pt>
                <c:pt idx="11">
                  <c:v>142234928</c:v>
                </c:pt>
                <c:pt idx="12">
                  <c:v>142234928</c:v>
                </c:pt>
                <c:pt idx="13">
                  <c:v>142234928</c:v>
                </c:pt>
                <c:pt idx="14">
                  <c:v>144069478</c:v>
                </c:pt>
                <c:pt idx="15">
                  <c:v>144069478</c:v>
                </c:pt>
                <c:pt idx="16">
                  <c:v>144069478</c:v>
                </c:pt>
                <c:pt idx="17">
                  <c:v>161868505</c:v>
                </c:pt>
                <c:pt idx="18">
                  <c:v>161868505</c:v>
                </c:pt>
                <c:pt idx="19">
                  <c:v>161868505</c:v>
                </c:pt>
                <c:pt idx="20">
                  <c:v>163558985</c:v>
                </c:pt>
                <c:pt idx="21">
                  <c:v>163558985</c:v>
                </c:pt>
                <c:pt idx="22">
                  <c:v>163558985</c:v>
                </c:pt>
                <c:pt idx="23">
                  <c:v>163934459</c:v>
                </c:pt>
                <c:pt idx="24">
                  <c:v>163934459</c:v>
                </c:pt>
                <c:pt idx="25">
                  <c:v>163934459</c:v>
                </c:pt>
                <c:pt idx="26">
                  <c:v>168057522</c:v>
                </c:pt>
                <c:pt idx="27">
                  <c:v>168057522</c:v>
                </c:pt>
                <c:pt idx="28">
                  <c:v>168057522</c:v>
                </c:pt>
                <c:pt idx="29">
                  <c:v>171031020</c:v>
                </c:pt>
                <c:pt idx="30">
                  <c:v>171031020</c:v>
                </c:pt>
                <c:pt idx="31">
                  <c:v>171031020</c:v>
                </c:pt>
                <c:pt idx="32">
                  <c:v>161318760</c:v>
                </c:pt>
                <c:pt idx="33">
                  <c:v>161318760</c:v>
                </c:pt>
                <c:pt idx="34">
                  <c:v>161318760</c:v>
                </c:pt>
                <c:pt idx="35">
                  <c:v>161273861</c:v>
                </c:pt>
                <c:pt idx="36">
                  <c:v>254087361.84470949</c:v>
                </c:pt>
                <c:pt idx="37">
                  <c:v>254087361.84470949</c:v>
                </c:pt>
                <c:pt idx="38">
                  <c:v>254087361.84470949</c:v>
                </c:pt>
                <c:pt idx="39">
                  <c:v>254087361.84470949</c:v>
                </c:pt>
                <c:pt idx="40">
                  <c:v>254087361.84470949</c:v>
                </c:pt>
                <c:pt idx="41">
                  <c:v>254087361.84470949</c:v>
                </c:pt>
                <c:pt idx="42">
                  <c:v>254087361.84470949</c:v>
                </c:pt>
                <c:pt idx="43">
                  <c:v>254087361.84470949</c:v>
                </c:pt>
                <c:pt idx="44">
                  <c:v>254087361.84470949</c:v>
                </c:pt>
                <c:pt idx="45">
                  <c:v>254087361.84470949</c:v>
                </c:pt>
                <c:pt idx="46">
                  <c:v>254087361.84470949</c:v>
                </c:pt>
                <c:pt idx="47">
                  <c:v>266671159.95506516</c:v>
                </c:pt>
                <c:pt idx="48">
                  <c:v>266671159.95506516</c:v>
                </c:pt>
                <c:pt idx="49">
                  <c:v>266671159.95506516</c:v>
                </c:pt>
                <c:pt idx="50">
                  <c:v>266671159.95506516</c:v>
                </c:pt>
                <c:pt idx="51">
                  <c:v>266671159.95506516</c:v>
                </c:pt>
                <c:pt idx="52">
                  <c:v>266671159.95506516</c:v>
                </c:pt>
                <c:pt idx="53">
                  <c:v>266671159.95506516</c:v>
                </c:pt>
                <c:pt idx="54">
                  <c:v>266671159.95506516</c:v>
                </c:pt>
                <c:pt idx="55">
                  <c:v>266671159.95506516</c:v>
                </c:pt>
                <c:pt idx="56">
                  <c:v>266671159.95506516</c:v>
                </c:pt>
                <c:pt idx="57">
                  <c:v>266671159.95506516</c:v>
                </c:pt>
                <c:pt idx="58">
                  <c:v>266671159.95506516</c:v>
                </c:pt>
                <c:pt idx="59">
                  <c:v>279878176.68492448</c:v>
                </c:pt>
                <c:pt idx="60">
                  <c:v>279878176.68492448</c:v>
                </c:pt>
                <c:pt idx="61">
                  <c:v>279878176.68492448</c:v>
                </c:pt>
                <c:pt idx="62">
                  <c:v>279878176.68492448</c:v>
                </c:pt>
                <c:pt idx="63">
                  <c:v>279878176.68492448</c:v>
                </c:pt>
                <c:pt idx="64">
                  <c:v>279878176.68492448</c:v>
                </c:pt>
                <c:pt idx="65">
                  <c:v>279878176.68492448</c:v>
                </c:pt>
                <c:pt idx="66">
                  <c:v>279878176.68492448</c:v>
                </c:pt>
                <c:pt idx="67">
                  <c:v>279878176.68492448</c:v>
                </c:pt>
                <c:pt idx="68">
                  <c:v>279878176.68492448</c:v>
                </c:pt>
                <c:pt idx="69">
                  <c:v>279878176.68492448</c:v>
                </c:pt>
                <c:pt idx="70">
                  <c:v>279878176.68492448</c:v>
                </c:pt>
                <c:pt idx="71">
                  <c:v>279878176.68492448</c:v>
                </c:pt>
              </c:numCache>
            </c:numRef>
          </c:val>
          <c:smooth val="0"/>
          <c:extLst>
            <c:ext xmlns:c16="http://schemas.microsoft.com/office/drawing/2014/chart" uri="{C3380CC4-5D6E-409C-BE32-E72D297353CC}">
              <c16:uniqueId val="{00000003-8E76-40AF-97EE-4465F365B6AF}"/>
            </c:ext>
          </c:extLst>
        </c:ser>
        <c:dLbls>
          <c:showLegendKey val="0"/>
          <c:showVal val="0"/>
          <c:showCatName val="0"/>
          <c:showSerName val="0"/>
          <c:showPercent val="0"/>
          <c:showBubbleSize val="0"/>
        </c:dLbls>
        <c:marker val="1"/>
        <c:smooth val="0"/>
        <c:axId val="355360768"/>
        <c:axId val="355362304"/>
      </c:lineChart>
      <c:dateAx>
        <c:axId val="355360768"/>
        <c:scaling>
          <c:orientation val="minMax"/>
          <c:max val="45291"/>
          <c:min val="43101"/>
        </c:scaling>
        <c:delete val="0"/>
        <c:axPos val="b"/>
        <c:numFmt formatCode="[$-409]mmm\-yy;@" sourceLinked="1"/>
        <c:majorTickMark val="out"/>
        <c:minorTickMark val="none"/>
        <c:tickLblPos val="nextTo"/>
        <c:crossAx val="355362304"/>
        <c:crosses val="autoZero"/>
        <c:auto val="1"/>
        <c:lblOffset val="100"/>
        <c:baseTimeUnit val="months"/>
        <c:majorUnit val="6"/>
        <c:majorTimeUnit val="months"/>
      </c:dateAx>
      <c:valAx>
        <c:axId val="355362304"/>
        <c:scaling>
          <c:orientation val="minMax"/>
        </c:scaling>
        <c:delete val="0"/>
        <c:axPos val="l"/>
        <c:majorGridlines/>
        <c:numFmt formatCode="&quot;$&quot;#,##0" sourceLinked="0"/>
        <c:majorTickMark val="out"/>
        <c:minorTickMark val="none"/>
        <c:tickLblPos val="nextTo"/>
        <c:crossAx val="355360768"/>
        <c:crosses val="autoZero"/>
        <c:crossBetween val="between"/>
        <c:dispUnits>
          <c:builtInUnit val="millions"/>
          <c:dispUnitsLbl>
            <c:layout>
              <c:manualLayout>
                <c:xMode val="edge"/>
                <c:yMode val="edge"/>
                <c:x val="1.1716461628588167E-2"/>
                <c:y val="0.45218426086569696"/>
              </c:manualLayout>
            </c:layout>
          </c:dispUnitsLbl>
        </c:dispUnits>
      </c:valAx>
    </c:plotArea>
    <c:plotVisOnly val="1"/>
    <c:dispBlanksAs val="zero"/>
    <c:showDLblsOverMax val="0"/>
  </c:chart>
  <c:txPr>
    <a:bodyPr/>
    <a:lstStyle/>
    <a:p>
      <a:pPr>
        <a:defRPr>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6817979820468"/>
          <c:y val="2.1457865290907169E-2"/>
          <c:w val="0.77145235378614663"/>
          <c:h val="0.7414811012687057"/>
        </c:manualLayout>
      </c:layout>
      <c:barChart>
        <c:barDir val="col"/>
        <c:grouping val="clustered"/>
        <c:varyColors val="0"/>
        <c:ser>
          <c:idx val="0"/>
          <c:order val="0"/>
          <c:tx>
            <c:strRef>
              <c:f>Sheet1!$B$1</c:f>
              <c:strCache>
                <c:ptCount val="1"/>
                <c:pt idx="0">
                  <c:v>Investments</c:v>
                </c:pt>
              </c:strCache>
            </c:strRef>
          </c:tx>
          <c:spPr>
            <a:solidFill>
              <a:srgbClr val="204A36"/>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Overnight</c:v>
                </c:pt>
                <c:pt idx="1">
                  <c:v>1 Day - 1 Year</c:v>
                </c:pt>
                <c:pt idx="2">
                  <c:v>1-2 Years</c:v>
                </c:pt>
                <c:pt idx="3">
                  <c:v>2-3 Years</c:v>
                </c:pt>
                <c:pt idx="4">
                  <c:v>3-5 Years</c:v>
                </c:pt>
              </c:strCache>
            </c:strRef>
          </c:cat>
          <c:val>
            <c:numRef>
              <c:f>Sheet1!$B$2:$B$6</c:f>
              <c:numCache>
                <c:formatCode>General</c:formatCode>
                <c:ptCount val="5"/>
                <c:pt idx="0">
                  <c:v>16000000</c:v>
                </c:pt>
                <c:pt idx="1">
                  <c:v>16000000</c:v>
                </c:pt>
                <c:pt idx="2">
                  <c:v>16000000</c:v>
                </c:pt>
                <c:pt idx="3">
                  <c:v>16000000</c:v>
                </c:pt>
                <c:pt idx="4">
                  <c:v>0</c:v>
                </c:pt>
              </c:numCache>
            </c:numRef>
          </c:val>
          <c:extLst>
            <c:ext xmlns:c16="http://schemas.microsoft.com/office/drawing/2014/chart" uri="{C3380CC4-5D6E-409C-BE32-E72D297353CC}">
              <c16:uniqueId val="{00000000-9969-42F9-8A62-32CDAFBC8302}"/>
            </c:ext>
          </c:extLst>
        </c:ser>
        <c:dLbls>
          <c:showLegendKey val="0"/>
          <c:showVal val="0"/>
          <c:showCatName val="0"/>
          <c:showSerName val="0"/>
          <c:showPercent val="0"/>
          <c:showBubbleSize val="0"/>
        </c:dLbls>
        <c:gapWidth val="219"/>
        <c:overlap val="-27"/>
        <c:axId val="624959824"/>
        <c:axId val="624958512"/>
      </c:barChart>
      <c:catAx>
        <c:axId val="6249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crossAx val="624958512"/>
        <c:crosses val="autoZero"/>
        <c:auto val="1"/>
        <c:lblAlgn val="ctr"/>
        <c:lblOffset val="100"/>
        <c:noMultiLvlLbl val="0"/>
      </c:catAx>
      <c:valAx>
        <c:axId val="624958512"/>
        <c:scaling>
          <c:orientation val="minMax"/>
          <c:max val="200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crossAx val="624959824"/>
        <c:crosses val="autoZero"/>
        <c:crossBetween val="between"/>
        <c:dispUnits>
          <c:builtInUnit val="millions"/>
          <c:dispUnitsLbl>
            <c:layout>
              <c:manualLayout>
                <c:xMode val="edge"/>
                <c:yMode val="edge"/>
                <c:x val="1.6166005081530176E-2"/>
                <c:y val="0.39231741019689015"/>
              </c:manualLayout>
            </c:layout>
            <c:spPr>
              <a:noFill/>
              <a:ln>
                <a:noFill/>
              </a:ln>
              <a:effectLst/>
            </c:spPr>
            <c:txPr>
              <a:bodyPr rot="-5400000" spcFirstLastPara="1" vertOverflow="ellipsis" vert="horz" wrap="square" anchor="ctr" anchorCtr="1"/>
              <a:lstStyle/>
              <a:p>
                <a:pPr>
                  <a:defRPr sz="1200" b="1"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85000"/>
              <a:lumOff val="15000"/>
            </a:schemeClr>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4982658292194"/>
          <c:y val="4.3605041294220416E-2"/>
          <c:w val="0.78900816213498681"/>
          <c:h val="0.64422536225112625"/>
        </c:manualLayout>
      </c:layout>
      <c:barChart>
        <c:barDir val="col"/>
        <c:grouping val="clustered"/>
        <c:varyColors val="0"/>
        <c:ser>
          <c:idx val="0"/>
          <c:order val="0"/>
          <c:tx>
            <c:strRef>
              <c:f>Sheet1!$B$1</c:f>
              <c:strCache>
                <c:ptCount val="1"/>
                <c:pt idx="0">
                  <c:v>Investments</c:v>
                </c:pt>
              </c:strCache>
            </c:strRef>
          </c:tx>
          <c:spPr>
            <a:solidFill>
              <a:srgbClr val="204A36"/>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Overnight</c:v>
                </c:pt>
                <c:pt idx="1">
                  <c:v>1 Day - 1 Year</c:v>
                </c:pt>
                <c:pt idx="2">
                  <c:v>1-2 Years</c:v>
                </c:pt>
                <c:pt idx="3">
                  <c:v>2-3 Years</c:v>
                </c:pt>
                <c:pt idx="4">
                  <c:v>3-5 Years</c:v>
                </c:pt>
              </c:strCache>
            </c:strRef>
          </c:cat>
          <c:val>
            <c:numRef>
              <c:f>Sheet1!$B$2:$B$6</c:f>
              <c:numCache>
                <c:formatCode>General</c:formatCode>
                <c:ptCount val="5"/>
                <c:pt idx="0">
                  <c:v>8000000</c:v>
                </c:pt>
                <c:pt idx="1">
                  <c:v>9000000</c:v>
                </c:pt>
                <c:pt idx="2">
                  <c:v>18000000</c:v>
                </c:pt>
                <c:pt idx="3">
                  <c:v>10000000</c:v>
                </c:pt>
                <c:pt idx="4">
                  <c:v>6000000</c:v>
                </c:pt>
              </c:numCache>
            </c:numRef>
          </c:val>
          <c:extLst>
            <c:ext xmlns:c16="http://schemas.microsoft.com/office/drawing/2014/chart" uri="{C3380CC4-5D6E-409C-BE32-E72D297353CC}">
              <c16:uniqueId val="{00000000-92DE-4EF7-8009-51F8269EB5CE}"/>
            </c:ext>
          </c:extLst>
        </c:ser>
        <c:dLbls>
          <c:showLegendKey val="0"/>
          <c:showVal val="0"/>
          <c:showCatName val="0"/>
          <c:showSerName val="0"/>
          <c:showPercent val="0"/>
          <c:showBubbleSize val="0"/>
        </c:dLbls>
        <c:gapWidth val="219"/>
        <c:overlap val="-27"/>
        <c:axId val="624959824"/>
        <c:axId val="624958512"/>
      </c:barChart>
      <c:catAx>
        <c:axId val="6249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crossAx val="624958512"/>
        <c:crosses val="autoZero"/>
        <c:auto val="1"/>
        <c:lblAlgn val="ctr"/>
        <c:lblOffset val="100"/>
        <c:noMultiLvlLbl val="0"/>
      </c:catAx>
      <c:valAx>
        <c:axId val="624958512"/>
        <c:scaling>
          <c:orientation val="minMax"/>
          <c:max val="200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crossAx val="624959824"/>
        <c:crosses val="autoZero"/>
        <c:crossBetween val="between"/>
        <c:dispUnits>
          <c:builtInUnit val="millions"/>
          <c:dispUnitsLbl>
            <c:layout>
              <c:manualLayout>
                <c:xMode val="edge"/>
                <c:yMode val="edge"/>
                <c:x val="0"/>
                <c:y val="0.39231743047348167"/>
              </c:manualLayout>
            </c:layout>
            <c:spPr>
              <a:noFill/>
              <a:ln>
                <a:noFill/>
              </a:ln>
              <a:effectLst/>
            </c:spPr>
            <c:txPr>
              <a:bodyPr rot="-5400000" spcFirstLastPara="1" vertOverflow="ellipsis" vert="horz" wrap="square" anchor="ctr" anchorCtr="1"/>
              <a:lstStyle/>
              <a:p>
                <a:pPr>
                  <a:defRPr sz="1200" b="1"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85000"/>
              <a:lumOff val="15000"/>
            </a:schemeClr>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3759125235813"/>
          <c:y val="2.1457865290907169E-2"/>
          <c:w val="0.79372131340473107"/>
          <c:h val="0.7414811012687057"/>
        </c:manualLayout>
      </c:layout>
      <c:barChart>
        <c:barDir val="col"/>
        <c:grouping val="clustered"/>
        <c:varyColors val="0"/>
        <c:ser>
          <c:idx val="0"/>
          <c:order val="0"/>
          <c:tx>
            <c:strRef>
              <c:f>Sheet1!$B$1</c:f>
              <c:strCache>
                <c:ptCount val="1"/>
                <c:pt idx="0">
                  <c:v>Investments</c:v>
                </c:pt>
              </c:strCache>
            </c:strRef>
          </c:tx>
          <c:spPr>
            <a:solidFill>
              <a:srgbClr val="204A36"/>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Overnight</c:v>
                </c:pt>
                <c:pt idx="1">
                  <c:v>1 Day - 1 Year</c:v>
                </c:pt>
                <c:pt idx="2">
                  <c:v>1-2 Years</c:v>
                </c:pt>
                <c:pt idx="3">
                  <c:v>2-3 Years</c:v>
                </c:pt>
                <c:pt idx="4">
                  <c:v>3-5 Years</c:v>
                </c:pt>
              </c:strCache>
            </c:strRef>
          </c:cat>
          <c:val>
            <c:numRef>
              <c:f>Sheet1!$B$2:$B$6</c:f>
              <c:numCache>
                <c:formatCode>General</c:formatCode>
                <c:ptCount val="5"/>
                <c:pt idx="0">
                  <c:v>12000000</c:v>
                </c:pt>
                <c:pt idx="1">
                  <c:v>9000000</c:v>
                </c:pt>
                <c:pt idx="2">
                  <c:v>6000000</c:v>
                </c:pt>
                <c:pt idx="3">
                  <c:v>6000000</c:v>
                </c:pt>
                <c:pt idx="4">
                  <c:v>9000000</c:v>
                </c:pt>
              </c:numCache>
            </c:numRef>
          </c:val>
          <c:extLst>
            <c:ext xmlns:c16="http://schemas.microsoft.com/office/drawing/2014/chart" uri="{C3380CC4-5D6E-409C-BE32-E72D297353CC}">
              <c16:uniqueId val="{00000000-C923-4E41-9D77-3B8B64FE9B6E}"/>
            </c:ext>
          </c:extLst>
        </c:ser>
        <c:dLbls>
          <c:showLegendKey val="0"/>
          <c:showVal val="0"/>
          <c:showCatName val="0"/>
          <c:showSerName val="0"/>
          <c:showPercent val="0"/>
          <c:showBubbleSize val="0"/>
        </c:dLbls>
        <c:gapWidth val="219"/>
        <c:overlap val="-27"/>
        <c:axId val="624959824"/>
        <c:axId val="624958512"/>
      </c:barChart>
      <c:catAx>
        <c:axId val="6249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crossAx val="624958512"/>
        <c:crosses val="autoZero"/>
        <c:auto val="1"/>
        <c:lblAlgn val="ctr"/>
        <c:lblOffset val="100"/>
        <c:noMultiLvlLbl val="0"/>
      </c:catAx>
      <c:valAx>
        <c:axId val="624958512"/>
        <c:scaling>
          <c:orientation val="minMax"/>
          <c:max val="150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crossAx val="624959824"/>
        <c:crosses val="autoZero"/>
        <c:crossBetween val="between"/>
        <c:majorUnit val="5000000"/>
        <c:dispUnits>
          <c:builtInUnit val="millions"/>
          <c:dispUnitsLbl>
            <c:layout>
              <c:manualLayout>
                <c:xMode val="edge"/>
                <c:yMode val="edge"/>
                <c:x val="1.6166005081530176E-2"/>
                <c:y val="0.39231741019689015"/>
              </c:manualLayout>
            </c:layout>
            <c:spPr>
              <a:noFill/>
              <a:ln>
                <a:noFill/>
              </a:ln>
              <a:effectLst/>
            </c:spPr>
            <c:txPr>
              <a:bodyPr rot="-5400000" spcFirstLastPara="1" vertOverflow="ellipsis" vert="horz" wrap="square" anchor="ctr" anchorCtr="1"/>
              <a:lstStyle/>
              <a:p>
                <a:pPr>
                  <a:defRPr sz="1200" b="1" i="0" u="none" strike="noStrike" kern="1200" baseline="0">
                    <a:solidFill>
                      <a:schemeClr val="tx1">
                        <a:lumMod val="85000"/>
                        <a:lumOff val="15000"/>
                      </a:schemeClr>
                    </a:solidFill>
                    <a:latin typeface="Arial Nova" panose="020B0504020202020204" pitchFamily="34" charset="0"/>
                    <a:ea typeface="+mn-ea"/>
                    <a:cs typeface="Calibri" panose="020F0502020204030204" pitchFamily="34" charset="0"/>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85000"/>
              <a:lumOff val="15000"/>
            </a:schemeClr>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58806618130606E-2"/>
          <c:y val="2.9019456235305253E-2"/>
          <c:w val="0.92226373588002164"/>
          <c:h val="0.8094348457083308"/>
        </c:manualLayout>
      </c:layout>
      <c:barChart>
        <c:barDir val="col"/>
        <c:grouping val="clustered"/>
        <c:varyColors val="0"/>
        <c:ser>
          <c:idx val="0"/>
          <c:order val="0"/>
          <c:tx>
            <c:strRef>
              <c:f>Sheet1!$B$1</c:f>
              <c:strCache>
                <c:ptCount val="1"/>
                <c:pt idx="0">
                  <c:v>Sample Portfolio</c:v>
                </c:pt>
              </c:strCache>
            </c:strRef>
          </c:tx>
          <c:spPr>
            <a:solidFill>
              <a:srgbClr val="204A36"/>
            </a:solidFill>
          </c:spPr>
          <c:invertIfNegative val="0"/>
          <c:cat>
            <c:strRef>
              <c:f>Sheet1!$A$2:$A$9</c:f>
              <c:strCache>
                <c:ptCount val="8"/>
                <c:pt idx="0">
                  <c:v>0 - 0.25</c:v>
                </c:pt>
                <c:pt idx="1">
                  <c:v>0.25 - 0.50</c:v>
                </c:pt>
                <c:pt idx="2">
                  <c:v>0.50 - 1</c:v>
                </c:pt>
                <c:pt idx="3">
                  <c:v>1 - 2</c:v>
                </c:pt>
                <c:pt idx="4">
                  <c:v>2 - 3</c:v>
                </c:pt>
                <c:pt idx="5">
                  <c:v>3 - 4</c:v>
                </c:pt>
                <c:pt idx="6">
                  <c:v>4 - 5</c:v>
                </c:pt>
                <c:pt idx="7">
                  <c:v>5+</c:v>
                </c:pt>
              </c:strCache>
            </c:strRef>
          </c:cat>
          <c:val>
            <c:numRef>
              <c:f>Sheet1!$B$2:$B$9</c:f>
              <c:numCache>
                <c:formatCode>0.0%</c:formatCode>
                <c:ptCount val="8"/>
                <c:pt idx="0">
                  <c:v>4.5999999999999999E-2</c:v>
                </c:pt>
                <c:pt idx="1">
                  <c:v>0.02</c:v>
                </c:pt>
                <c:pt idx="2">
                  <c:v>8.2000000000000003E-2</c:v>
                </c:pt>
                <c:pt idx="3">
                  <c:v>0.249</c:v>
                </c:pt>
                <c:pt idx="4">
                  <c:v>0.16500000000000001</c:v>
                </c:pt>
                <c:pt idx="5">
                  <c:v>0.34899999999999998</c:v>
                </c:pt>
                <c:pt idx="6">
                  <c:v>8.7999999999999995E-2</c:v>
                </c:pt>
                <c:pt idx="7">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97A-41FA-B2FA-DF6C6B256DEB}"/>
            </c:ext>
          </c:extLst>
        </c:ser>
        <c:ser>
          <c:idx val="1"/>
          <c:order val="1"/>
          <c:tx>
            <c:strRef>
              <c:f>Sheet1!$C$1</c:f>
              <c:strCache>
                <c:ptCount val="1"/>
                <c:pt idx="0">
                  <c:v>ICE BofA 1-5 Yr US Treasury &amp; Agency Index</c:v>
                </c:pt>
              </c:strCache>
            </c:strRef>
          </c:tx>
          <c:spPr>
            <a:solidFill>
              <a:schemeClr val="bg1">
                <a:lumMod val="65000"/>
              </a:schemeClr>
            </a:solidFill>
            <a:ln>
              <a:noFill/>
            </a:ln>
          </c:spPr>
          <c:invertIfNegative val="0"/>
          <c:cat>
            <c:strRef>
              <c:f>Sheet1!$A$2:$A$9</c:f>
              <c:strCache>
                <c:ptCount val="8"/>
                <c:pt idx="0">
                  <c:v>0 - 0.25</c:v>
                </c:pt>
                <c:pt idx="1">
                  <c:v>0.25 - 0.50</c:v>
                </c:pt>
                <c:pt idx="2">
                  <c:v>0.50 - 1</c:v>
                </c:pt>
                <c:pt idx="3">
                  <c:v>1 - 2</c:v>
                </c:pt>
                <c:pt idx="4">
                  <c:v>2 - 3</c:v>
                </c:pt>
                <c:pt idx="5">
                  <c:v>3 - 4</c:v>
                </c:pt>
                <c:pt idx="6">
                  <c:v>4 - 5</c:v>
                </c:pt>
                <c:pt idx="7">
                  <c:v>5+</c:v>
                </c:pt>
              </c:strCache>
            </c:strRef>
          </c:cat>
          <c:val>
            <c:numRef>
              <c:f>Sheet1!$C$2:$C$9</c:f>
              <c:numCache>
                <c:formatCode>0.0%</c:formatCode>
                <c:ptCount val="8"/>
                <c:pt idx="0">
                  <c:v>0</c:v>
                </c:pt>
                <c:pt idx="1">
                  <c:v>0</c:v>
                </c:pt>
                <c:pt idx="2">
                  <c:v>2.1999999999999999E-2</c:v>
                </c:pt>
                <c:pt idx="3">
                  <c:v>0.34699999999999998</c:v>
                </c:pt>
                <c:pt idx="4">
                  <c:v>0.25900000000000001</c:v>
                </c:pt>
                <c:pt idx="5">
                  <c:v>0.23</c:v>
                </c:pt>
                <c:pt idx="6">
                  <c:v>0.14099999999999999</c:v>
                </c:pt>
                <c:pt idx="7">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97A-41FA-B2FA-DF6C6B256DEB}"/>
            </c:ext>
          </c:extLst>
        </c:ser>
        <c:dLbls>
          <c:showLegendKey val="0"/>
          <c:showVal val="0"/>
          <c:showCatName val="0"/>
          <c:showSerName val="0"/>
          <c:showPercent val="0"/>
          <c:showBubbleSize val="0"/>
        </c:dLbls>
        <c:gapWidth val="80"/>
        <c:axId val="1038884912"/>
        <c:axId val="1038885472"/>
      </c:barChart>
      <c:catAx>
        <c:axId val="1038884912"/>
        <c:scaling>
          <c:orientation val="minMax"/>
        </c:scaling>
        <c:delete val="0"/>
        <c:axPos val="b"/>
        <c:numFmt formatCode="@" sourceLinked="0"/>
        <c:majorTickMark val="none"/>
        <c:minorTickMark val="none"/>
        <c:tickLblPos val="low"/>
        <c:spPr>
          <a:ln w="19050">
            <a:noFill/>
          </a:ln>
        </c:spPr>
        <c:txPr>
          <a:bodyPr/>
          <a:lstStyle/>
          <a:p>
            <a:pPr>
              <a:defRPr sz="1100" b="0">
                <a:solidFill>
                  <a:schemeClr val="tx1">
                    <a:lumMod val="75000"/>
                    <a:lumOff val="25000"/>
                  </a:schemeClr>
                </a:solidFill>
                <a:latin typeface="Calibri" panose="020F0502020204030204" pitchFamily="34" charset="0"/>
                <a:cs typeface="Calibri" panose="020F0502020204030204" pitchFamily="34" charset="0"/>
              </a:defRPr>
            </a:pPr>
            <a:endParaRPr lang="en-US"/>
          </a:p>
        </c:txPr>
        <c:crossAx val="1038885472"/>
        <c:crosses val="autoZero"/>
        <c:auto val="1"/>
        <c:lblAlgn val="ctr"/>
        <c:lblOffset val="90"/>
        <c:noMultiLvlLbl val="0"/>
      </c:catAx>
      <c:valAx>
        <c:axId val="1038885472"/>
        <c:scaling>
          <c:orientation val="minMax"/>
        </c:scaling>
        <c:delete val="0"/>
        <c:axPos val="l"/>
        <c:majorGridlines>
          <c:spPr>
            <a:ln w="9525">
              <a:solidFill>
                <a:schemeClr val="bg1">
                  <a:lumMod val="85000"/>
                </a:schemeClr>
              </a:solidFill>
            </a:ln>
          </c:spPr>
        </c:majorGridlines>
        <c:numFmt formatCode="0.0%" sourceLinked="0"/>
        <c:majorTickMark val="none"/>
        <c:minorTickMark val="none"/>
        <c:tickLblPos val="nextTo"/>
        <c:spPr>
          <a:ln w="12700">
            <a:noFill/>
          </a:ln>
        </c:spPr>
        <c:txPr>
          <a:bodyPr/>
          <a:lstStyle/>
          <a:p>
            <a:pPr>
              <a:defRPr sz="1100" b="0">
                <a:solidFill>
                  <a:schemeClr val="tx1">
                    <a:lumMod val="75000"/>
                    <a:lumOff val="25000"/>
                  </a:schemeClr>
                </a:solidFill>
                <a:latin typeface="Calibri" panose="020F0502020204030204" pitchFamily="34" charset="0"/>
                <a:cs typeface="Calibri" panose="020F0502020204030204" pitchFamily="34" charset="0"/>
              </a:defRPr>
            </a:pPr>
            <a:endParaRPr lang="en-US"/>
          </a:p>
        </c:txPr>
        <c:crossAx val="1038884912"/>
        <c:crosses val="autoZero"/>
        <c:crossBetween val="between"/>
        <c:minorUnit val="1.0000000000000002E-2"/>
      </c:valAx>
      <c:spPr>
        <a:ln w="12700">
          <a:noFill/>
        </a:ln>
      </c:spPr>
    </c:plotArea>
    <c:legend>
      <c:legendPos val="b"/>
      <c:legendEntry>
        <c:idx val="0"/>
        <c:txPr>
          <a:bodyPr/>
          <a:lstStyle/>
          <a:p>
            <a:pPr>
              <a:defRPr sz="1000" b="0">
                <a:solidFill>
                  <a:schemeClr val="tx1">
                    <a:lumMod val="75000"/>
                    <a:lumOff val="2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000" b="0">
                <a:solidFill>
                  <a:schemeClr val="tx1">
                    <a:lumMod val="75000"/>
                    <a:lumOff val="2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6.1759302146055288E-2"/>
          <c:y val="0.94640567223686223"/>
          <c:w val="0.91678027378930571"/>
          <c:h val="5.0254051409906436E-2"/>
        </c:manualLayout>
      </c:layout>
      <c:overlay val="0"/>
      <c:txPr>
        <a:bodyPr/>
        <a:lstStyle/>
        <a:p>
          <a:pPr>
            <a:defRPr sz="1000" b="0">
              <a:solidFill>
                <a:schemeClr val="tx1">
                  <a:lumMod val="75000"/>
                  <a:lumOff val="2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spPr>
    <a:ln w="19050"/>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53920766337E-2"/>
          <c:y val="5.1162790697674418E-2"/>
          <c:w val="0.90289853233946193"/>
          <c:h val="0.8399846182017946"/>
        </c:manualLayout>
      </c:layout>
      <c:scatterChart>
        <c:scatterStyle val="lineMarker"/>
        <c:varyColors val="0"/>
        <c:ser>
          <c:idx val="0"/>
          <c:order val="0"/>
          <c:tx>
            <c:strRef>
              <c:f>Sheet1!$H$31</c:f>
              <c:strCache>
                <c:ptCount val="1"/>
                <c:pt idx="0">
                  <c:v>Yield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Sheet1!$G$32:$G$38</c:f>
              <c:numCache>
                <c:formatCode>General</c:formatCode>
                <c:ptCount val="7"/>
                <c:pt idx="0">
                  <c:v>0.25</c:v>
                </c:pt>
                <c:pt idx="1">
                  <c:v>0.5</c:v>
                </c:pt>
                <c:pt idx="2">
                  <c:v>1</c:v>
                </c:pt>
                <c:pt idx="3">
                  <c:v>3</c:v>
                </c:pt>
                <c:pt idx="4">
                  <c:v>5</c:v>
                </c:pt>
                <c:pt idx="5">
                  <c:v>10</c:v>
                </c:pt>
                <c:pt idx="6">
                  <c:v>30</c:v>
                </c:pt>
              </c:numCache>
            </c:numRef>
          </c:xVal>
          <c:yVal>
            <c:numRef>
              <c:f>Sheet1!$H$32:$H$38</c:f>
              <c:numCache>
                <c:formatCode>0.0%</c:formatCode>
                <c:ptCount val="7"/>
                <c:pt idx="0">
                  <c:v>1.2E-2</c:v>
                </c:pt>
                <c:pt idx="1">
                  <c:v>2.3E-2</c:v>
                </c:pt>
                <c:pt idx="2">
                  <c:v>3.4000000000000002E-2</c:v>
                </c:pt>
                <c:pt idx="3">
                  <c:v>4.4999999999999998E-2</c:v>
                </c:pt>
                <c:pt idx="4">
                  <c:v>5.6000000000000001E-2</c:v>
                </c:pt>
                <c:pt idx="5">
                  <c:v>6.7000000000000004E-2</c:v>
                </c:pt>
                <c:pt idx="6">
                  <c:v>7.8E-2</c:v>
                </c:pt>
              </c:numCache>
            </c:numRef>
          </c:yVal>
          <c:smooth val="0"/>
          <c:extLst>
            <c:ext xmlns:c16="http://schemas.microsoft.com/office/drawing/2014/chart" uri="{C3380CC4-5D6E-409C-BE32-E72D297353CC}">
              <c16:uniqueId val="{00000000-8532-4AE7-AD1C-558EE55E2403}"/>
            </c:ext>
          </c:extLst>
        </c:ser>
        <c:ser>
          <c:idx val="1"/>
          <c:order val="1"/>
          <c:tx>
            <c:strRef>
              <c:f>Sheet1!$I$31</c:f>
              <c:strCache>
                <c:ptCount val="1"/>
                <c:pt idx="0">
                  <c:v>Inverted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Sheet1!$G$32:$G$38</c:f>
              <c:numCache>
                <c:formatCode>General</c:formatCode>
                <c:ptCount val="7"/>
                <c:pt idx="0">
                  <c:v>0.25</c:v>
                </c:pt>
                <c:pt idx="1">
                  <c:v>0.5</c:v>
                </c:pt>
                <c:pt idx="2">
                  <c:v>1</c:v>
                </c:pt>
                <c:pt idx="3">
                  <c:v>3</c:v>
                </c:pt>
                <c:pt idx="4">
                  <c:v>5</c:v>
                </c:pt>
                <c:pt idx="5">
                  <c:v>10</c:v>
                </c:pt>
                <c:pt idx="6">
                  <c:v>30</c:v>
                </c:pt>
              </c:numCache>
            </c:numRef>
          </c:xVal>
          <c:yVal>
            <c:numRef>
              <c:f>Sheet1!$I$32:$I$38</c:f>
              <c:numCache>
                <c:formatCode>0.0%</c:formatCode>
                <c:ptCount val="7"/>
                <c:pt idx="0">
                  <c:v>7.8E-2</c:v>
                </c:pt>
                <c:pt idx="1">
                  <c:v>6.7000000000000004E-2</c:v>
                </c:pt>
                <c:pt idx="2">
                  <c:v>5.6000000000000001E-2</c:v>
                </c:pt>
                <c:pt idx="3">
                  <c:v>4.4999999999999998E-2</c:v>
                </c:pt>
                <c:pt idx="4">
                  <c:v>3.4000000000000002E-2</c:v>
                </c:pt>
                <c:pt idx="5">
                  <c:v>2.3E-2</c:v>
                </c:pt>
                <c:pt idx="6">
                  <c:v>1.2E-2</c:v>
                </c:pt>
              </c:numCache>
            </c:numRef>
          </c:yVal>
          <c:smooth val="0"/>
          <c:extLst>
            <c:ext xmlns:c16="http://schemas.microsoft.com/office/drawing/2014/chart" uri="{C3380CC4-5D6E-409C-BE32-E72D297353CC}">
              <c16:uniqueId val="{00000001-8532-4AE7-AD1C-558EE55E2403}"/>
            </c:ext>
          </c:extLst>
        </c:ser>
        <c:ser>
          <c:idx val="2"/>
          <c:order val="2"/>
          <c:tx>
            <c:strRef>
              <c:f>Sheet1!$J$31</c:f>
              <c:strCache>
                <c:ptCount val="1"/>
                <c:pt idx="0">
                  <c:v>Flat</c:v>
                </c:pt>
              </c:strCache>
            </c:strRef>
          </c:tx>
          <c:spPr>
            <a:ln w="22225" cap="rnd">
              <a:solidFill>
                <a:srgbClr val="7030A0"/>
              </a:solidFill>
              <a:round/>
            </a:ln>
            <a:effectLst/>
          </c:spPr>
          <c:marker>
            <c:symbol val="circle"/>
            <c:size val="5"/>
            <c:spPr>
              <a:solidFill>
                <a:srgbClr val="7030A0"/>
              </a:solidFill>
              <a:ln w="9525">
                <a:noFill/>
              </a:ln>
              <a:effectLst/>
            </c:spPr>
          </c:marker>
          <c:xVal>
            <c:numRef>
              <c:f>Sheet1!$G$32:$G$38</c:f>
              <c:numCache>
                <c:formatCode>General</c:formatCode>
                <c:ptCount val="7"/>
                <c:pt idx="0">
                  <c:v>0.25</c:v>
                </c:pt>
                <c:pt idx="1">
                  <c:v>0.5</c:v>
                </c:pt>
                <c:pt idx="2">
                  <c:v>1</c:v>
                </c:pt>
                <c:pt idx="3">
                  <c:v>3</c:v>
                </c:pt>
                <c:pt idx="4">
                  <c:v>5</c:v>
                </c:pt>
                <c:pt idx="5">
                  <c:v>10</c:v>
                </c:pt>
                <c:pt idx="6">
                  <c:v>30</c:v>
                </c:pt>
              </c:numCache>
            </c:numRef>
          </c:xVal>
          <c:yVal>
            <c:numRef>
              <c:f>Sheet1!$J$32:$J$38</c:f>
              <c:numCache>
                <c:formatCode>0.0%</c:formatCode>
                <c:ptCount val="7"/>
                <c:pt idx="0">
                  <c:v>4.2000000000000003E-2</c:v>
                </c:pt>
                <c:pt idx="1">
                  <c:v>4.4000000000000004E-2</c:v>
                </c:pt>
                <c:pt idx="2">
                  <c:v>4.4000000000000004E-2</c:v>
                </c:pt>
                <c:pt idx="3">
                  <c:v>4.5999999999999999E-2</c:v>
                </c:pt>
                <c:pt idx="4">
                  <c:v>4.8000000000000001E-2</c:v>
                </c:pt>
                <c:pt idx="5">
                  <c:v>4.8000000000000001E-2</c:v>
                </c:pt>
                <c:pt idx="6">
                  <c:v>4.9000000000000002E-2</c:v>
                </c:pt>
              </c:numCache>
            </c:numRef>
          </c:yVal>
          <c:smooth val="0"/>
          <c:extLst>
            <c:ext xmlns:c16="http://schemas.microsoft.com/office/drawing/2014/chart" uri="{C3380CC4-5D6E-409C-BE32-E72D297353CC}">
              <c16:uniqueId val="{00000002-8532-4AE7-AD1C-558EE55E2403}"/>
            </c:ext>
          </c:extLst>
        </c:ser>
        <c:dLbls>
          <c:showLegendKey val="0"/>
          <c:showVal val="0"/>
          <c:showCatName val="0"/>
          <c:showSerName val="0"/>
          <c:showPercent val="0"/>
          <c:showBubbleSize val="0"/>
        </c:dLbls>
        <c:axId val="758047632"/>
        <c:axId val="758047960"/>
      </c:scatterChart>
      <c:valAx>
        <c:axId val="758047632"/>
        <c:scaling>
          <c:orientation val="minMax"/>
          <c:max val="3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latin typeface="Calibri" panose="020F0502020204030204" pitchFamily="34" charset="0"/>
                    <a:cs typeface="Calibri" panose="020F0502020204030204" pitchFamily="34" charset="0"/>
                  </a:rPr>
                  <a:t>Maturity (Years)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58047960"/>
        <c:crosses val="autoZero"/>
        <c:crossBetween val="midCat"/>
      </c:valAx>
      <c:valAx>
        <c:axId val="7580479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latin typeface="Calibri" panose="020F0502020204030204" pitchFamily="34" charset="0"/>
                    <a:cs typeface="Calibri" panose="020F0502020204030204" pitchFamily="34" charset="0"/>
                  </a:rPr>
                  <a:t>Yield</a:t>
                </a:r>
                <a:r>
                  <a:rPr lang="en-US" sz="2400" baseline="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758047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endParaRPr lang="en-US" sz="3200" kern="1200" dirty="0">
            <a:solidFill>
              <a:schemeClr val="tx1"/>
            </a:solidFill>
          </a:endParaRPr>
        </a:p>
        <a:p>
          <a:pPr marL="0" lvl="0" algn="l" defTabSz="1422400">
            <a:lnSpc>
              <a:spcPct val="90000"/>
            </a:lnSpc>
            <a:spcBef>
              <a:spcPct val="0"/>
            </a:spcBef>
            <a:spcAft>
              <a:spcPct val="35000"/>
            </a:spcAft>
            <a:buNone/>
          </a:pPr>
          <a:r>
            <a:rPr lang="en-US" sz="3200" kern="1200" dirty="0">
              <a:solidFill>
                <a:schemeClr val="tx1"/>
              </a:solidFill>
            </a:rPr>
            <a:t>True or False?</a:t>
          </a:r>
        </a:p>
        <a:p>
          <a:pPr marL="0" lvl="0" algn="l" defTabSz="1422400">
            <a:lnSpc>
              <a:spcPct val="90000"/>
            </a:lnSpc>
            <a:spcBef>
              <a:spcPct val="0"/>
            </a:spcBef>
            <a:spcAft>
              <a:spcPct val="35000"/>
            </a:spcAft>
            <a:buNone/>
          </a:pPr>
          <a:endParaRPr lang="en-US" sz="3200" kern="1200" dirty="0">
            <a:solidFill>
              <a:schemeClr val="tx1"/>
            </a:solidFill>
          </a:endParaRPr>
        </a:p>
        <a:p>
          <a:pPr marL="0" lvl="0" algn="l" defTabSz="685800">
            <a:lnSpc>
              <a:spcPct val="90000"/>
            </a:lnSpc>
            <a:spcBef>
              <a:spcPct val="0"/>
            </a:spcBef>
            <a:spcAft>
              <a:spcPct val="35000"/>
            </a:spcAft>
            <a:buNone/>
          </a:pPr>
          <a:r>
            <a:rPr lang="en-US" sz="3200" kern="1200" dirty="0">
              <a:solidFill>
                <a:schemeClr val="tx1"/>
              </a:solidFill>
            </a:rPr>
            <a:t>	a.  Longer duration portfolios are less sensitive to rate shifts</a:t>
          </a:r>
        </a:p>
        <a:p>
          <a:pPr marL="0" lvl="0" algn="l" defTabSz="685800">
            <a:lnSpc>
              <a:spcPct val="90000"/>
            </a:lnSpc>
            <a:spcBef>
              <a:spcPct val="0"/>
            </a:spcBef>
            <a:spcAft>
              <a:spcPct val="35000"/>
            </a:spcAft>
            <a:buNone/>
          </a:pPr>
          <a:r>
            <a:rPr lang="en-US" sz="3200" kern="1200" dirty="0">
              <a:solidFill>
                <a:schemeClr val="tx1"/>
              </a:solidFill>
            </a:rPr>
            <a:t>	b.  A rise in rates will cause my bond to go up in value</a:t>
          </a:r>
        </a:p>
        <a:p>
          <a:pPr marL="0" lvl="0" algn="l" defTabSz="685800">
            <a:lnSpc>
              <a:spcPct val="90000"/>
            </a:lnSpc>
            <a:spcBef>
              <a:spcPct val="0"/>
            </a:spcBef>
            <a:spcAft>
              <a:spcPct val="35000"/>
            </a:spcAft>
            <a:buNone/>
          </a:pPr>
          <a:r>
            <a:rPr lang="en-US" sz="3200" kern="1200" dirty="0">
              <a:solidFill>
                <a:schemeClr val="tx1"/>
              </a:solidFill>
            </a:rPr>
            <a:t>	c.  Bond prices and rates move in opposite directions	</a:t>
          </a:r>
        </a:p>
        <a:p>
          <a:pPr marL="0" lvl="0" algn="l" defTabSz="1422400">
            <a:lnSpc>
              <a:spcPct val="90000"/>
            </a:lnSpc>
            <a:spcBef>
              <a:spcPct val="0"/>
            </a:spcBef>
            <a:spcAft>
              <a:spcPct val="35000"/>
            </a:spcAft>
            <a:buNone/>
          </a:pPr>
          <a:endParaRPr lang="en-US" sz="3200" kern="1200" dirty="0">
            <a:solidFill>
              <a:schemeClr val="tx1"/>
            </a:solidFill>
          </a:endParaRP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47" custLinFactNeighborY="259">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2DF1E-C344-4327-8760-323EFDD63B8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D264EC5-4381-4AC3-8E83-BBC8CB29083A}">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rtlCol="0" anchor="ctr"/>
        <a:lstStyle/>
        <a:p>
          <a:pPr marL="0" algn="ctr" defTabSz="914400" rtl="0" eaLnBrk="1" latinLnBrk="0" hangingPunct="1"/>
          <a:r>
            <a:rPr lang="en-US" sz="1800" kern="1200">
              <a:latin typeface="+mn-lt"/>
              <a:ea typeface="+mn-ea"/>
              <a:cs typeface="+mn-cs"/>
            </a:rPr>
            <a:t>Scope</a:t>
          </a:r>
          <a:endParaRPr lang="en-US" sz="1800" kern="1200" dirty="0">
            <a:latin typeface="+mn-lt"/>
            <a:ea typeface="+mn-ea"/>
            <a:cs typeface="+mn-cs"/>
          </a:endParaRPr>
        </a:p>
      </dgm:t>
    </dgm:pt>
    <dgm:pt modelId="{FA1ADFF6-F451-483A-8ACB-78A5C7AE6C3F}" type="parTrans" cxnId="{353A4CFF-91B1-4781-8CC6-CE4D6DFCBCB5}">
      <dgm:prSet/>
      <dgm:spPr/>
      <dgm:t>
        <a:bodyPr/>
        <a:lstStyle/>
        <a:p>
          <a:endParaRPr lang="en-US"/>
        </a:p>
      </dgm:t>
    </dgm:pt>
    <dgm:pt modelId="{C2B6B868-1874-4A92-854B-3800B8D20885}" type="sibTrans" cxnId="{353A4CFF-91B1-4781-8CC6-CE4D6DFCBCB5}">
      <dgm:prSet/>
      <dgm:spPr/>
      <dgm:t>
        <a:bodyPr/>
        <a:lstStyle/>
        <a:p>
          <a:endParaRPr lang="en-US"/>
        </a:p>
      </dgm:t>
    </dgm:pt>
    <dgm:pt modelId="{50A5FEA4-C0A6-4831-B00E-45C95C6763A3}">
      <dgm:prSet phldrT="[Text]" custT="1"/>
      <dgm:spPr/>
      <dgm:t>
        <a:bodyPr/>
        <a:lstStyle/>
        <a:p>
          <a:r>
            <a:rPr lang="en-US" sz="1600" b="0" dirty="0"/>
            <a:t>Updates custodial credit risk disclosures and defines other common risks of deposits and investments</a:t>
          </a:r>
        </a:p>
      </dgm:t>
    </dgm:pt>
    <dgm:pt modelId="{33BD3B21-E6F3-4A9D-A720-BC495FABFB9E}" type="parTrans" cxnId="{BEDA9CF5-F9CB-43A7-AB8E-9286D0F9CF3E}">
      <dgm:prSet/>
      <dgm:spPr/>
      <dgm:t>
        <a:bodyPr/>
        <a:lstStyle/>
        <a:p>
          <a:endParaRPr lang="en-US"/>
        </a:p>
      </dgm:t>
    </dgm:pt>
    <dgm:pt modelId="{A8931318-83B5-46E5-AB23-AA1EBE138355}" type="sibTrans" cxnId="{BEDA9CF5-F9CB-43A7-AB8E-9286D0F9CF3E}">
      <dgm:prSet/>
      <dgm:spPr/>
      <dgm:t>
        <a:bodyPr/>
        <a:lstStyle/>
        <a:p>
          <a:endParaRPr lang="en-US"/>
        </a:p>
      </dgm:t>
    </dgm:pt>
    <dgm:pt modelId="{2C7D0A00-53AA-4CC4-A125-1DBA9E2699BE}">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spcFirstLastPara="0" vert="horz" wrap="square" lIns="11430" tIns="11430" rIns="11430" bIns="11430" numCol="1" spcCol="1270" rtlCol="0" anchor="ctr" anchorCtr="0"/>
        <a:lstStyle/>
        <a:p>
          <a:pPr marL="0" lvl="0" indent="0" algn="ctr" defTabSz="914400" rtl="0" eaLnBrk="1" latinLnBrk="0" hangingPunct="1">
            <a:lnSpc>
              <a:spcPct val="90000"/>
            </a:lnSpc>
            <a:spcBef>
              <a:spcPct val="0"/>
            </a:spcBef>
            <a:spcAft>
              <a:spcPct val="35000"/>
            </a:spcAft>
            <a:buNone/>
          </a:pPr>
          <a:r>
            <a:rPr lang="en-US" sz="1800" kern="1200">
              <a:latin typeface="+mn-lt"/>
              <a:ea typeface="+mn-ea"/>
              <a:cs typeface="+mn-cs"/>
            </a:rPr>
            <a:t>Deposit Risks</a:t>
          </a:r>
          <a:endParaRPr lang="en-US" sz="1800" kern="1200" dirty="0">
            <a:latin typeface="+mn-lt"/>
            <a:ea typeface="+mn-ea"/>
            <a:cs typeface="+mn-cs"/>
          </a:endParaRPr>
        </a:p>
      </dgm:t>
    </dgm:pt>
    <dgm:pt modelId="{11C4C0F3-028C-438C-A7FA-19F52BD9F40E}" type="parTrans" cxnId="{90F024BF-0C65-4DD8-957F-493B66040E66}">
      <dgm:prSet/>
      <dgm:spPr/>
      <dgm:t>
        <a:bodyPr/>
        <a:lstStyle/>
        <a:p>
          <a:endParaRPr lang="en-US"/>
        </a:p>
      </dgm:t>
    </dgm:pt>
    <dgm:pt modelId="{F24EF562-FCAC-4170-A579-86A705E17C38}" type="sibTrans" cxnId="{90F024BF-0C65-4DD8-957F-493B66040E66}">
      <dgm:prSet/>
      <dgm:spPr/>
      <dgm:t>
        <a:bodyPr/>
        <a:lstStyle/>
        <a:p>
          <a:endParaRPr lang="en-US"/>
        </a:p>
      </dgm:t>
    </dgm:pt>
    <dgm:pt modelId="{A305A69E-276D-425D-B44E-9D65B8716779}">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spcFirstLastPara="0" vert="horz" wrap="square" lIns="11430" tIns="11430" rIns="11430" bIns="11430" numCol="1" spcCol="1270" rtlCol="0" anchor="ctr" anchorCtr="0"/>
        <a:lstStyle/>
        <a:p>
          <a:pPr marL="0" lvl="0" indent="0" algn="ctr" defTabSz="914400" rtl="0" eaLnBrk="1" latinLnBrk="0" hangingPunct="1">
            <a:lnSpc>
              <a:spcPct val="90000"/>
            </a:lnSpc>
            <a:spcBef>
              <a:spcPct val="0"/>
            </a:spcBef>
            <a:spcAft>
              <a:spcPct val="35000"/>
            </a:spcAft>
            <a:buNone/>
          </a:pPr>
          <a:r>
            <a:rPr lang="en-US" sz="2000" kern="1200">
              <a:latin typeface="+mn-lt"/>
              <a:ea typeface="+mn-ea"/>
              <a:cs typeface="+mn-cs"/>
            </a:rPr>
            <a:t>Investment</a:t>
          </a:r>
          <a:r>
            <a:rPr lang="en-US" sz="2000" kern="1200">
              <a:latin typeface="Calibri" panose="020F0502020204030204"/>
              <a:ea typeface="+mn-ea"/>
              <a:cs typeface="+mn-cs"/>
            </a:rPr>
            <a:t> Risks</a:t>
          </a:r>
          <a:endParaRPr lang="en-US" sz="2000" kern="1200" dirty="0">
            <a:latin typeface="Calibri" panose="020F0502020204030204"/>
            <a:ea typeface="+mn-ea"/>
            <a:cs typeface="+mn-cs"/>
          </a:endParaRPr>
        </a:p>
      </dgm:t>
    </dgm:pt>
    <dgm:pt modelId="{78E15142-242A-4665-80B3-A8E804D400EC}" type="parTrans" cxnId="{087D0660-3787-4D59-AC96-F78D4F747508}">
      <dgm:prSet/>
      <dgm:spPr/>
      <dgm:t>
        <a:bodyPr/>
        <a:lstStyle/>
        <a:p>
          <a:endParaRPr lang="en-US"/>
        </a:p>
      </dgm:t>
    </dgm:pt>
    <dgm:pt modelId="{FCA3D292-D44E-4838-8243-02B549B0EE69}" type="sibTrans" cxnId="{087D0660-3787-4D59-AC96-F78D4F747508}">
      <dgm:prSet/>
      <dgm:spPr/>
      <dgm:t>
        <a:bodyPr/>
        <a:lstStyle/>
        <a:p>
          <a:endParaRPr lang="en-US"/>
        </a:p>
      </dgm:t>
    </dgm:pt>
    <dgm:pt modelId="{A9BDEC24-E4F6-420B-A880-0461832E6110}">
      <dgm:prSet phldrT="[Text]" custT="1"/>
      <dgm:spPr/>
      <dgm:t>
        <a:bodyPr/>
        <a:lstStyle/>
        <a:p>
          <a:pPr>
            <a:buFont typeface="Arial" panose="020B0604020202020204" pitchFamily="34" charset="0"/>
            <a:buChar char="•"/>
          </a:pPr>
          <a:r>
            <a:rPr lang="en-US" sz="1600" b="0" kern="1200" dirty="0">
              <a:latin typeface="+mn-lt"/>
              <a:ea typeface="+mn-ea"/>
              <a:cs typeface="+mn-cs"/>
            </a:rPr>
            <a:t>Credit risk</a:t>
          </a:r>
        </a:p>
      </dgm:t>
    </dgm:pt>
    <dgm:pt modelId="{D43DD2D7-BABF-4A86-B4EF-7FFD5276868F}" type="parTrans" cxnId="{48E26D9F-369D-4BE4-A250-A1F90AC8A9B4}">
      <dgm:prSet/>
      <dgm:spPr/>
      <dgm:t>
        <a:bodyPr/>
        <a:lstStyle/>
        <a:p>
          <a:endParaRPr lang="en-US"/>
        </a:p>
      </dgm:t>
    </dgm:pt>
    <dgm:pt modelId="{124DDBB9-1DB1-470A-B4D2-FF01A71F0B00}" type="sibTrans" cxnId="{48E26D9F-369D-4BE4-A250-A1F90AC8A9B4}">
      <dgm:prSet/>
      <dgm:spPr/>
      <dgm:t>
        <a:bodyPr/>
        <a:lstStyle/>
        <a:p>
          <a:endParaRPr lang="en-US"/>
        </a:p>
      </dgm:t>
    </dgm:pt>
    <dgm:pt modelId="{377E1F39-D18B-40F2-AAAF-F4C0A2C83C49}">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spcFirstLastPara="0" vert="horz" wrap="square" lIns="11430" tIns="11430" rIns="11430" bIns="11430" numCol="1" spcCol="1270" rtlCol="0" anchor="ctr" anchorCtr="0"/>
        <a:lstStyle/>
        <a:p>
          <a:pPr marL="0" lvl="0" indent="0" algn="ctr" defTabSz="914400" rtl="0" eaLnBrk="1" latinLnBrk="0" hangingPunct="1">
            <a:lnSpc>
              <a:spcPct val="90000"/>
            </a:lnSpc>
            <a:spcBef>
              <a:spcPct val="0"/>
            </a:spcBef>
            <a:spcAft>
              <a:spcPct val="35000"/>
            </a:spcAft>
            <a:buNone/>
          </a:pPr>
          <a:r>
            <a:rPr lang="en-US" sz="1600" kern="1200">
              <a:latin typeface="+mn-lt"/>
              <a:ea typeface="+mn-ea"/>
              <a:cs typeface="+mn-cs"/>
            </a:rPr>
            <a:t>Disclose</a:t>
          </a:r>
          <a:endParaRPr lang="en-US" sz="1600" kern="1200" dirty="0">
            <a:latin typeface="+mn-lt"/>
            <a:ea typeface="+mn-ea"/>
            <a:cs typeface="+mn-cs"/>
          </a:endParaRPr>
        </a:p>
      </dgm:t>
    </dgm:pt>
    <dgm:pt modelId="{41CA1E04-1F06-469D-A4D2-99DB650701B1}" type="parTrans" cxnId="{0C1F962D-7921-482A-BD93-CDD853EC119D}">
      <dgm:prSet/>
      <dgm:spPr/>
      <dgm:t>
        <a:bodyPr/>
        <a:lstStyle/>
        <a:p>
          <a:endParaRPr lang="en-US"/>
        </a:p>
      </dgm:t>
    </dgm:pt>
    <dgm:pt modelId="{FA9D253D-40A3-4BD5-8067-468210B7D49D}" type="sibTrans" cxnId="{0C1F962D-7921-482A-BD93-CDD853EC119D}">
      <dgm:prSet/>
      <dgm:spPr/>
      <dgm:t>
        <a:bodyPr/>
        <a:lstStyle/>
        <a:p>
          <a:endParaRPr lang="en-US"/>
        </a:p>
      </dgm:t>
    </dgm:pt>
    <dgm:pt modelId="{D2E97488-B896-4B2C-8573-76FF722F17AB}">
      <dgm:prSet custT="1"/>
      <dgm:spPr/>
      <dgm:t>
        <a:bodyPr/>
        <a:lstStyle/>
        <a:p>
          <a:r>
            <a:rPr lang="en-US" sz="1600" b="0" dirty="0"/>
            <a:t>Investment disclosures organized by type e.g., U.S. Treasuries, corporate bonds, etc. </a:t>
          </a:r>
        </a:p>
      </dgm:t>
    </dgm:pt>
    <dgm:pt modelId="{21FE5FDE-0890-42CC-BFAA-93CD5F334A7D}" type="parTrans" cxnId="{0F6CF2D7-EC46-499E-A3B2-7C89942B7380}">
      <dgm:prSet/>
      <dgm:spPr/>
      <dgm:t>
        <a:bodyPr/>
        <a:lstStyle/>
        <a:p>
          <a:endParaRPr lang="en-US"/>
        </a:p>
      </dgm:t>
    </dgm:pt>
    <dgm:pt modelId="{BB6DDC53-69A0-4C75-AC1D-2B22EAC4796E}" type="sibTrans" cxnId="{0F6CF2D7-EC46-499E-A3B2-7C89942B7380}">
      <dgm:prSet/>
      <dgm:spPr/>
      <dgm:t>
        <a:bodyPr/>
        <a:lstStyle/>
        <a:p>
          <a:endParaRPr lang="en-US"/>
        </a:p>
      </dgm:t>
    </dgm:pt>
    <dgm:pt modelId="{E5D2C163-4A4B-4B73-87EC-1C53D0EFC1D9}">
      <dgm:prSet custT="1"/>
      <dgm:spPr/>
      <dgm:t>
        <a:bodyPr/>
        <a:lstStyle/>
        <a:p>
          <a:pPr>
            <a:buFont typeface="Arial" panose="020B0604020202020204" pitchFamily="34" charset="0"/>
            <a:buChar char="•"/>
          </a:pPr>
          <a:r>
            <a:rPr lang="en-US" sz="1600" b="0" dirty="0"/>
            <a:t>Custodial credit risk</a:t>
          </a:r>
        </a:p>
      </dgm:t>
    </dgm:pt>
    <dgm:pt modelId="{6608348B-2488-4B70-B644-24CF8D3F74F9}" type="parTrans" cxnId="{94A60654-899F-4551-92C1-A237ED48D5CC}">
      <dgm:prSet/>
      <dgm:spPr/>
      <dgm:t>
        <a:bodyPr/>
        <a:lstStyle/>
        <a:p>
          <a:endParaRPr lang="en-US"/>
        </a:p>
      </dgm:t>
    </dgm:pt>
    <dgm:pt modelId="{3666B0F4-2ED7-4944-B4C2-ED8F64EA54B3}" type="sibTrans" cxnId="{94A60654-899F-4551-92C1-A237ED48D5CC}">
      <dgm:prSet/>
      <dgm:spPr/>
      <dgm:t>
        <a:bodyPr/>
        <a:lstStyle/>
        <a:p>
          <a:endParaRPr lang="en-US"/>
        </a:p>
      </dgm:t>
    </dgm:pt>
    <dgm:pt modelId="{64D27792-6F82-4691-86BB-12E471CB09C4}">
      <dgm:prSet custT="1"/>
      <dgm:spPr/>
      <dgm:t>
        <a:bodyPr/>
        <a:lstStyle/>
        <a:p>
          <a:pPr>
            <a:buFont typeface="Arial" panose="020B0604020202020204" pitchFamily="34" charset="0"/>
            <a:buChar char="•"/>
          </a:pPr>
          <a:r>
            <a:rPr lang="en-US" sz="1600" b="0" dirty="0"/>
            <a:t>Foreign currency risk</a:t>
          </a:r>
        </a:p>
      </dgm:t>
    </dgm:pt>
    <dgm:pt modelId="{F0B82D97-4DA4-4ECE-B2D5-6A8192CD49C5}" type="parTrans" cxnId="{D45AF331-6118-447C-BB06-F233965B2809}">
      <dgm:prSet/>
      <dgm:spPr/>
      <dgm:t>
        <a:bodyPr/>
        <a:lstStyle/>
        <a:p>
          <a:endParaRPr lang="en-US"/>
        </a:p>
      </dgm:t>
    </dgm:pt>
    <dgm:pt modelId="{3C3CAE8F-4F47-48A0-B342-C33864EA8DBC}" type="sibTrans" cxnId="{D45AF331-6118-447C-BB06-F233965B2809}">
      <dgm:prSet/>
      <dgm:spPr/>
      <dgm:t>
        <a:bodyPr/>
        <a:lstStyle/>
        <a:p>
          <a:endParaRPr lang="en-US"/>
        </a:p>
      </dgm:t>
    </dgm:pt>
    <dgm:pt modelId="{6CE31E9E-5627-41D3-B7E1-6260097EC803}">
      <dgm:prSet custT="1">
        <dgm:style>
          <a:lnRef idx="2">
            <a:schemeClr val="accent1">
              <a:shade val="15000"/>
            </a:schemeClr>
          </a:lnRef>
          <a:fillRef idx="1">
            <a:schemeClr val="accent1"/>
          </a:fillRef>
          <a:effectRef idx="0">
            <a:schemeClr val="accent1"/>
          </a:effectRef>
          <a:fontRef idx="minor">
            <a:schemeClr val="lt1"/>
          </a:fontRef>
        </dgm:style>
      </dgm:prSet>
      <dgm:spPr/>
      <dgm:t>
        <a:bodyPr spcFirstLastPara="0" vert="horz" wrap="square" lIns="11430" tIns="11430" rIns="11430" bIns="11430" numCol="1" spcCol="1270" rtlCol="0" anchor="ctr" anchorCtr="0"/>
        <a:lstStyle/>
        <a:p>
          <a:pPr marL="0" algn="ctr" defTabSz="914400" rtl="0" eaLnBrk="1" latinLnBrk="0" hangingPunct="1">
            <a:lnSpc>
              <a:spcPct val="90000"/>
            </a:lnSpc>
            <a:spcBef>
              <a:spcPct val="0"/>
            </a:spcBef>
            <a:spcAft>
              <a:spcPct val="35000"/>
            </a:spcAft>
          </a:pPr>
          <a:r>
            <a:rPr lang="en-US" sz="1800" kern="1200">
              <a:latin typeface="+mn-lt"/>
              <a:ea typeface="+mn-ea"/>
              <a:cs typeface="+mn-cs"/>
            </a:rPr>
            <a:t>Policies</a:t>
          </a:r>
          <a:endParaRPr lang="en-US" sz="1800" kern="1200" dirty="0">
            <a:latin typeface="+mn-lt"/>
            <a:ea typeface="+mn-ea"/>
            <a:cs typeface="+mn-cs"/>
          </a:endParaRPr>
        </a:p>
      </dgm:t>
    </dgm:pt>
    <dgm:pt modelId="{00B642AE-4293-411A-90AA-51053F856BAA}" type="parTrans" cxnId="{B303CB55-0359-4366-8E06-B9B561B72EA2}">
      <dgm:prSet/>
      <dgm:spPr/>
      <dgm:t>
        <a:bodyPr/>
        <a:lstStyle/>
        <a:p>
          <a:endParaRPr lang="en-US"/>
        </a:p>
      </dgm:t>
    </dgm:pt>
    <dgm:pt modelId="{363EC03B-56CD-4CE2-B805-97D546CB50CD}" type="sibTrans" cxnId="{B303CB55-0359-4366-8E06-B9B561B72EA2}">
      <dgm:prSet/>
      <dgm:spPr/>
      <dgm:t>
        <a:bodyPr/>
        <a:lstStyle/>
        <a:p>
          <a:endParaRPr lang="en-US"/>
        </a:p>
      </dgm:t>
    </dgm:pt>
    <dgm:pt modelId="{3DD9DA88-FC5C-42B1-AD20-EFBC4115BA38}">
      <dgm:prSet custT="1"/>
      <dgm:spPr/>
      <dgm:t>
        <a:bodyPr/>
        <a:lstStyle/>
        <a:p>
          <a:r>
            <a:rPr lang="en-US" sz="1600" b="0" kern="1200" dirty="0">
              <a:latin typeface="+mn-lt"/>
              <a:ea typeface="+mn-ea"/>
              <a:cs typeface="+mn-cs"/>
            </a:rPr>
            <a:t>Government’s deposit and investment policies</a:t>
          </a:r>
        </a:p>
      </dgm:t>
    </dgm:pt>
    <dgm:pt modelId="{98FC2E5C-5C66-4F09-81CA-07AE25356908}" type="parTrans" cxnId="{FC1E3C50-BAB2-449A-9555-65F90AB1F246}">
      <dgm:prSet/>
      <dgm:spPr/>
      <dgm:t>
        <a:bodyPr/>
        <a:lstStyle/>
        <a:p>
          <a:endParaRPr lang="en-US"/>
        </a:p>
      </dgm:t>
    </dgm:pt>
    <dgm:pt modelId="{CEE39FA4-DCF7-4FFD-825B-D3114147B1FF}" type="sibTrans" cxnId="{FC1E3C50-BAB2-449A-9555-65F90AB1F246}">
      <dgm:prSet/>
      <dgm:spPr/>
      <dgm:t>
        <a:bodyPr/>
        <a:lstStyle/>
        <a:p>
          <a:endParaRPr lang="en-US"/>
        </a:p>
      </dgm:t>
    </dgm:pt>
    <dgm:pt modelId="{4D191DE0-1BFE-4B39-B8A1-85B49EA89967}">
      <dgm:prSet phldrT="[Text]" custT="1"/>
      <dgm:spPr/>
      <dgm:t>
        <a:bodyPr/>
        <a:lstStyle/>
        <a:p>
          <a:pPr>
            <a:buFont typeface="Arial" panose="020B0604020202020204" pitchFamily="34" charset="0"/>
            <a:buChar char="•"/>
          </a:pPr>
          <a:r>
            <a:rPr lang="en-US" sz="1600" b="0" kern="1200" dirty="0">
              <a:latin typeface="+mn-lt"/>
              <a:ea typeface="+mn-ea"/>
              <a:cs typeface="+mn-cs"/>
            </a:rPr>
            <a:t>Concentrations of risk</a:t>
          </a:r>
        </a:p>
      </dgm:t>
    </dgm:pt>
    <dgm:pt modelId="{7B4EDFF5-4032-49F5-BA73-098EFE17A6F7}" type="parTrans" cxnId="{B5BAF2FE-DF15-412E-A098-A51E99084E1A}">
      <dgm:prSet/>
      <dgm:spPr/>
      <dgm:t>
        <a:bodyPr/>
        <a:lstStyle/>
        <a:p>
          <a:endParaRPr lang="en-US"/>
        </a:p>
      </dgm:t>
    </dgm:pt>
    <dgm:pt modelId="{37117D4C-77AD-4698-82A9-5363F5403C10}" type="sibTrans" cxnId="{B5BAF2FE-DF15-412E-A098-A51E99084E1A}">
      <dgm:prSet/>
      <dgm:spPr/>
      <dgm:t>
        <a:bodyPr/>
        <a:lstStyle/>
        <a:p>
          <a:endParaRPr lang="en-US"/>
        </a:p>
      </dgm:t>
    </dgm:pt>
    <dgm:pt modelId="{F18EFC03-46EF-4CC8-8BEB-E7911130349B}">
      <dgm:prSet phldrT="[Text]" custT="1"/>
      <dgm:spPr/>
      <dgm:t>
        <a:bodyPr/>
        <a:lstStyle/>
        <a:p>
          <a:pPr>
            <a:buFont typeface="Arial" panose="020B0604020202020204" pitchFamily="34" charset="0"/>
            <a:buChar char="•"/>
          </a:pPr>
          <a:r>
            <a:rPr lang="en-US" sz="1600" b="0" kern="1200" dirty="0">
              <a:latin typeface="+mn-lt"/>
              <a:ea typeface="+mn-ea"/>
              <a:cs typeface="+mn-cs"/>
            </a:rPr>
            <a:t>Interest rate risk</a:t>
          </a:r>
        </a:p>
      </dgm:t>
    </dgm:pt>
    <dgm:pt modelId="{CA1F489F-F2C8-41B6-BA23-0B7D57433197}" type="parTrans" cxnId="{20757E2D-BE03-4D42-91F2-0A402633D390}">
      <dgm:prSet/>
      <dgm:spPr/>
      <dgm:t>
        <a:bodyPr/>
        <a:lstStyle/>
        <a:p>
          <a:endParaRPr lang="en-US"/>
        </a:p>
      </dgm:t>
    </dgm:pt>
    <dgm:pt modelId="{A49B4719-0643-4AF5-B1DD-C83F7FF85D97}" type="sibTrans" cxnId="{20757E2D-BE03-4D42-91F2-0A402633D390}">
      <dgm:prSet/>
      <dgm:spPr/>
      <dgm:t>
        <a:bodyPr/>
        <a:lstStyle/>
        <a:p>
          <a:endParaRPr lang="en-US"/>
        </a:p>
      </dgm:t>
    </dgm:pt>
    <dgm:pt modelId="{FBA04EE1-B8AF-4FBA-983F-9FA87E07D487}">
      <dgm:prSet phldrT="[Text]" custT="1"/>
      <dgm:spPr/>
      <dgm:t>
        <a:bodyPr/>
        <a:lstStyle/>
        <a:p>
          <a:pPr>
            <a:buFont typeface="Arial" panose="020B0604020202020204" pitchFamily="34" charset="0"/>
            <a:buChar char="•"/>
          </a:pPr>
          <a:r>
            <a:rPr lang="en-US" sz="1600" b="0" kern="1200" dirty="0">
              <a:latin typeface="+mn-lt"/>
              <a:ea typeface="+mn-ea"/>
              <a:cs typeface="+mn-cs"/>
            </a:rPr>
            <a:t>Foreign currency risk</a:t>
          </a:r>
        </a:p>
      </dgm:t>
    </dgm:pt>
    <dgm:pt modelId="{39BE6209-7F59-4A79-A6CB-37402FDF638E}" type="parTrans" cxnId="{BAFFF5C0-71B5-487E-827F-15E844FB3153}">
      <dgm:prSet/>
      <dgm:spPr/>
      <dgm:t>
        <a:bodyPr/>
        <a:lstStyle/>
        <a:p>
          <a:endParaRPr lang="en-US"/>
        </a:p>
      </dgm:t>
    </dgm:pt>
    <dgm:pt modelId="{FD090CCA-E857-4561-A0B8-CC8E67C732F7}" type="sibTrans" cxnId="{BAFFF5C0-71B5-487E-827F-15E844FB3153}">
      <dgm:prSet/>
      <dgm:spPr/>
      <dgm:t>
        <a:bodyPr/>
        <a:lstStyle/>
        <a:p>
          <a:endParaRPr lang="en-US"/>
        </a:p>
      </dgm:t>
    </dgm:pt>
    <dgm:pt modelId="{6EF55082-CFFF-4B7A-8CED-438D428CB50F}">
      <dgm:prSet phldrT="[Text]" custT="1"/>
      <dgm:spPr/>
      <dgm:t>
        <a:bodyPr/>
        <a:lstStyle/>
        <a:p>
          <a:pPr>
            <a:buNone/>
          </a:pPr>
          <a:r>
            <a:rPr lang="en-US" sz="1600" b="0" dirty="0"/>
            <a:t>Deposit risks</a:t>
          </a:r>
        </a:p>
      </dgm:t>
    </dgm:pt>
    <dgm:pt modelId="{D0B5C713-6D3C-4211-8BFD-E50404299031}" type="sibTrans" cxnId="{C30F00C2-CB3D-48E9-819A-B17D296A0AB8}">
      <dgm:prSet/>
      <dgm:spPr/>
      <dgm:t>
        <a:bodyPr/>
        <a:lstStyle/>
        <a:p>
          <a:endParaRPr lang="en-US"/>
        </a:p>
      </dgm:t>
    </dgm:pt>
    <dgm:pt modelId="{B178F6B6-88F1-42AB-9B27-1EF11C681A36}" type="parTrans" cxnId="{C30F00C2-CB3D-48E9-819A-B17D296A0AB8}">
      <dgm:prSet/>
      <dgm:spPr/>
      <dgm:t>
        <a:bodyPr/>
        <a:lstStyle/>
        <a:p>
          <a:endParaRPr lang="en-US"/>
        </a:p>
      </dgm:t>
    </dgm:pt>
    <dgm:pt modelId="{0A35C25C-17EA-44B9-8C2A-80A154D7A5E9}" type="pres">
      <dgm:prSet presAssocID="{B792DF1E-C344-4327-8760-323EFDD63B81}" presName="Name0" presStyleCnt="0">
        <dgm:presLayoutVars>
          <dgm:dir/>
          <dgm:animLvl val="lvl"/>
          <dgm:resizeHandles val="exact"/>
        </dgm:presLayoutVars>
      </dgm:prSet>
      <dgm:spPr/>
    </dgm:pt>
    <dgm:pt modelId="{E8523E3E-BE93-49EA-AB47-3209F57DD397}" type="pres">
      <dgm:prSet presAssocID="{6CE31E9E-5627-41D3-B7E1-6260097EC803}" presName="boxAndChildren" presStyleCnt="0"/>
      <dgm:spPr/>
    </dgm:pt>
    <dgm:pt modelId="{BA99634C-845C-4EA9-9EB6-D789DBA5E120}" type="pres">
      <dgm:prSet presAssocID="{6CE31E9E-5627-41D3-B7E1-6260097EC803}" presName="parentTextBox" presStyleLbl="node1" presStyleIdx="0" presStyleCnt="5"/>
      <dgm:spPr/>
    </dgm:pt>
    <dgm:pt modelId="{CF8B5C60-1523-40E5-A4A0-A0FB855DF568}" type="pres">
      <dgm:prSet presAssocID="{6CE31E9E-5627-41D3-B7E1-6260097EC803}" presName="entireBox" presStyleLbl="node1" presStyleIdx="0" presStyleCnt="5"/>
      <dgm:spPr/>
    </dgm:pt>
    <dgm:pt modelId="{07BEE603-391B-40FD-8C0E-6DDDE66D2971}" type="pres">
      <dgm:prSet presAssocID="{6CE31E9E-5627-41D3-B7E1-6260097EC803}" presName="descendantBox" presStyleCnt="0"/>
      <dgm:spPr/>
    </dgm:pt>
    <dgm:pt modelId="{7008FB5A-DC1F-4EB7-8106-5481BB541B9D}" type="pres">
      <dgm:prSet presAssocID="{3DD9DA88-FC5C-42B1-AD20-EFBC4115BA38}" presName="childTextBox" presStyleLbl="fgAccFollowNode1" presStyleIdx="0" presStyleCnt="10">
        <dgm:presLayoutVars>
          <dgm:bulletEnabled val="1"/>
        </dgm:presLayoutVars>
      </dgm:prSet>
      <dgm:spPr/>
    </dgm:pt>
    <dgm:pt modelId="{3BC6C8F8-F993-44ED-9070-850AF44523ED}" type="pres">
      <dgm:prSet presAssocID="{FA9D253D-40A3-4BD5-8067-468210B7D49D}" presName="sp" presStyleCnt="0"/>
      <dgm:spPr/>
    </dgm:pt>
    <dgm:pt modelId="{436518BE-DCFC-4B58-8015-EA66D7158DAE}" type="pres">
      <dgm:prSet presAssocID="{377E1F39-D18B-40F2-AAAF-F4C0A2C83C49}" presName="arrowAndChildren" presStyleCnt="0"/>
      <dgm:spPr/>
    </dgm:pt>
    <dgm:pt modelId="{7A13B737-BC4B-4920-B698-FC0271800845}" type="pres">
      <dgm:prSet presAssocID="{377E1F39-D18B-40F2-AAAF-F4C0A2C83C49}" presName="parentTextArrow" presStyleLbl="node1" presStyleIdx="0" presStyleCnt="5"/>
      <dgm:spPr/>
    </dgm:pt>
    <dgm:pt modelId="{074C9A93-9B79-4D43-82ED-AD94525337D6}" type="pres">
      <dgm:prSet presAssocID="{377E1F39-D18B-40F2-AAAF-F4C0A2C83C49}" presName="arrow" presStyleLbl="node1" presStyleIdx="1" presStyleCnt="5"/>
      <dgm:spPr/>
    </dgm:pt>
    <dgm:pt modelId="{E45FE735-696B-439F-AA79-20C5A0849CBD}" type="pres">
      <dgm:prSet presAssocID="{377E1F39-D18B-40F2-AAAF-F4C0A2C83C49}" presName="descendantArrow" presStyleCnt="0"/>
      <dgm:spPr/>
    </dgm:pt>
    <dgm:pt modelId="{25CCC6AB-41F1-4B23-9EF9-B7BABBD834EF}" type="pres">
      <dgm:prSet presAssocID="{D2E97488-B896-4B2C-8573-76FF722F17AB}" presName="childTextArrow" presStyleLbl="fgAccFollowNode1" presStyleIdx="1" presStyleCnt="10">
        <dgm:presLayoutVars>
          <dgm:bulletEnabled val="1"/>
        </dgm:presLayoutVars>
      </dgm:prSet>
      <dgm:spPr/>
    </dgm:pt>
    <dgm:pt modelId="{D577BEE1-A204-4AAB-9A5A-0DEE4C9801C0}" type="pres">
      <dgm:prSet presAssocID="{FCA3D292-D44E-4838-8243-02B549B0EE69}" presName="sp" presStyleCnt="0"/>
      <dgm:spPr/>
    </dgm:pt>
    <dgm:pt modelId="{CC93F4B4-9AA1-42FE-AFB8-A74B596B50AA}" type="pres">
      <dgm:prSet presAssocID="{A305A69E-276D-425D-B44E-9D65B8716779}" presName="arrowAndChildren" presStyleCnt="0"/>
      <dgm:spPr/>
    </dgm:pt>
    <dgm:pt modelId="{F0186333-8712-47CE-AAA1-EE519C6A81EC}" type="pres">
      <dgm:prSet presAssocID="{A305A69E-276D-425D-B44E-9D65B8716779}" presName="parentTextArrow" presStyleLbl="node1" presStyleIdx="1" presStyleCnt="5"/>
      <dgm:spPr/>
    </dgm:pt>
    <dgm:pt modelId="{B9CDB69A-4E00-43D7-B9D4-85782E0107BC}" type="pres">
      <dgm:prSet presAssocID="{A305A69E-276D-425D-B44E-9D65B8716779}" presName="arrow" presStyleLbl="node1" presStyleIdx="2" presStyleCnt="5"/>
      <dgm:spPr/>
    </dgm:pt>
    <dgm:pt modelId="{A906AAC7-B71B-40C5-994C-E7D40EAEC0A5}" type="pres">
      <dgm:prSet presAssocID="{A305A69E-276D-425D-B44E-9D65B8716779}" presName="descendantArrow" presStyleCnt="0"/>
      <dgm:spPr/>
    </dgm:pt>
    <dgm:pt modelId="{7B890E70-9A68-4896-8A61-627C2E537C1A}" type="pres">
      <dgm:prSet presAssocID="{A9BDEC24-E4F6-420B-A880-0461832E6110}" presName="childTextArrow" presStyleLbl="fgAccFollowNode1" presStyleIdx="2" presStyleCnt="10">
        <dgm:presLayoutVars>
          <dgm:bulletEnabled val="1"/>
        </dgm:presLayoutVars>
      </dgm:prSet>
      <dgm:spPr/>
    </dgm:pt>
    <dgm:pt modelId="{ADE720D5-EE02-4DD7-9224-24B42B755729}" type="pres">
      <dgm:prSet presAssocID="{4D191DE0-1BFE-4B39-B8A1-85B49EA89967}" presName="childTextArrow" presStyleLbl="fgAccFollowNode1" presStyleIdx="3" presStyleCnt="10">
        <dgm:presLayoutVars>
          <dgm:bulletEnabled val="1"/>
        </dgm:presLayoutVars>
      </dgm:prSet>
      <dgm:spPr/>
    </dgm:pt>
    <dgm:pt modelId="{F9688886-2A61-4571-8EC2-543B96DE3EA1}" type="pres">
      <dgm:prSet presAssocID="{F18EFC03-46EF-4CC8-8BEB-E7911130349B}" presName="childTextArrow" presStyleLbl="fgAccFollowNode1" presStyleIdx="4" presStyleCnt="10">
        <dgm:presLayoutVars>
          <dgm:bulletEnabled val="1"/>
        </dgm:presLayoutVars>
      </dgm:prSet>
      <dgm:spPr/>
    </dgm:pt>
    <dgm:pt modelId="{DF3010A9-1D9D-4F23-9708-17AA4B31EB23}" type="pres">
      <dgm:prSet presAssocID="{FBA04EE1-B8AF-4FBA-983F-9FA87E07D487}" presName="childTextArrow" presStyleLbl="fgAccFollowNode1" presStyleIdx="5" presStyleCnt="10">
        <dgm:presLayoutVars>
          <dgm:bulletEnabled val="1"/>
        </dgm:presLayoutVars>
      </dgm:prSet>
      <dgm:spPr/>
    </dgm:pt>
    <dgm:pt modelId="{FE7D2F65-6489-4F76-9754-51DDB43CFB55}" type="pres">
      <dgm:prSet presAssocID="{F24EF562-FCAC-4170-A579-86A705E17C38}" presName="sp" presStyleCnt="0"/>
      <dgm:spPr/>
    </dgm:pt>
    <dgm:pt modelId="{48A57B0C-37A8-4821-BF12-66135586320F}" type="pres">
      <dgm:prSet presAssocID="{2C7D0A00-53AA-4CC4-A125-1DBA9E2699BE}" presName="arrowAndChildren" presStyleCnt="0"/>
      <dgm:spPr/>
    </dgm:pt>
    <dgm:pt modelId="{9D06F733-5081-4FB2-99F9-F7587D1FF739}" type="pres">
      <dgm:prSet presAssocID="{2C7D0A00-53AA-4CC4-A125-1DBA9E2699BE}" presName="parentTextArrow" presStyleLbl="node1" presStyleIdx="2" presStyleCnt="5"/>
      <dgm:spPr/>
    </dgm:pt>
    <dgm:pt modelId="{638C0456-F968-4C0D-92D6-6D4DED53D795}" type="pres">
      <dgm:prSet presAssocID="{2C7D0A00-53AA-4CC4-A125-1DBA9E2699BE}" presName="arrow" presStyleLbl="node1" presStyleIdx="3" presStyleCnt="5"/>
      <dgm:spPr/>
    </dgm:pt>
    <dgm:pt modelId="{6F5C8BBC-B646-4ED5-9425-32375DEBC36E}" type="pres">
      <dgm:prSet presAssocID="{2C7D0A00-53AA-4CC4-A125-1DBA9E2699BE}" presName="descendantArrow" presStyleCnt="0"/>
      <dgm:spPr/>
    </dgm:pt>
    <dgm:pt modelId="{773AE62A-94BA-47D3-8886-AD659F271F02}" type="pres">
      <dgm:prSet presAssocID="{6EF55082-CFFF-4B7A-8CED-438D428CB50F}" presName="childTextArrow" presStyleLbl="fgAccFollowNode1" presStyleIdx="6" presStyleCnt="10">
        <dgm:presLayoutVars>
          <dgm:bulletEnabled val="1"/>
        </dgm:presLayoutVars>
      </dgm:prSet>
      <dgm:spPr/>
    </dgm:pt>
    <dgm:pt modelId="{1AC14AA5-C050-4DFB-9118-8BB04743D46F}" type="pres">
      <dgm:prSet presAssocID="{E5D2C163-4A4B-4B73-87EC-1C53D0EFC1D9}" presName="childTextArrow" presStyleLbl="fgAccFollowNode1" presStyleIdx="7" presStyleCnt="10">
        <dgm:presLayoutVars>
          <dgm:bulletEnabled val="1"/>
        </dgm:presLayoutVars>
      </dgm:prSet>
      <dgm:spPr/>
    </dgm:pt>
    <dgm:pt modelId="{17550F6C-4E72-4941-BD51-85F6ABE7217B}" type="pres">
      <dgm:prSet presAssocID="{64D27792-6F82-4691-86BB-12E471CB09C4}" presName="childTextArrow" presStyleLbl="fgAccFollowNode1" presStyleIdx="8" presStyleCnt="10">
        <dgm:presLayoutVars>
          <dgm:bulletEnabled val="1"/>
        </dgm:presLayoutVars>
      </dgm:prSet>
      <dgm:spPr/>
    </dgm:pt>
    <dgm:pt modelId="{C5E3809E-77D5-414E-A343-C9C99B0EFDEB}" type="pres">
      <dgm:prSet presAssocID="{C2B6B868-1874-4A92-854B-3800B8D20885}" presName="sp" presStyleCnt="0"/>
      <dgm:spPr/>
    </dgm:pt>
    <dgm:pt modelId="{6C2DCEDE-81B9-4BA8-A421-C8394FAD4FC8}" type="pres">
      <dgm:prSet presAssocID="{7D264EC5-4381-4AC3-8E83-BBC8CB29083A}" presName="arrowAndChildren" presStyleCnt="0"/>
      <dgm:spPr/>
    </dgm:pt>
    <dgm:pt modelId="{858C1459-DE0B-4AFB-B2F9-306274C97B35}" type="pres">
      <dgm:prSet presAssocID="{7D264EC5-4381-4AC3-8E83-BBC8CB29083A}" presName="parentTextArrow" presStyleLbl="node1" presStyleIdx="3" presStyleCnt="5"/>
      <dgm:spPr/>
    </dgm:pt>
    <dgm:pt modelId="{263F012D-1169-4ACD-AABE-8115152E5A17}" type="pres">
      <dgm:prSet presAssocID="{7D264EC5-4381-4AC3-8E83-BBC8CB29083A}" presName="arrow" presStyleLbl="node1" presStyleIdx="4" presStyleCnt="5" custLinFactNeighborX="14744" custLinFactNeighborY="-8715"/>
      <dgm:spPr/>
    </dgm:pt>
    <dgm:pt modelId="{BC97BFAA-61D8-4106-BA77-AA639CC0BFBD}" type="pres">
      <dgm:prSet presAssocID="{7D264EC5-4381-4AC3-8E83-BBC8CB29083A}" presName="descendantArrow" presStyleCnt="0"/>
      <dgm:spPr/>
    </dgm:pt>
    <dgm:pt modelId="{A0044DD7-D42F-4A93-9D78-FDE0FB33EC2F}" type="pres">
      <dgm:prSet presAssocID="{50A5FEA4-C0A6-4831-B00E-45C95C6763A3}" presName="childTextArrow" presStyleLbl="fgAccFollowNode1" presStyleIdx="9" presStyleCnt="10">
        <dgm:presLayoutVars>
          <dgm:bulletEnabled val="1"/>
        </dgm:presLayoutVars>
      </dgm:prSet>
      <dgm:spPr/>
    </dgm:pt>
  </dgm:ptLst>
  <dgm:cxnLst>
    <dgm:cxn modelId="{CB919C0E-B824-459A-B7CE-B738C64EAF73}" type="presOf" srcId="{D2E97488-B896-4B2C-8573-76FF722F17AB}" destId="{25CCC6AB-41F1-4B23-9EF9-B7BABBD834EF}" srcOrd="0" destOrd="0" presId="urn:microsoft.com/office/officeart/2005/8/layout/process4"/>
    <dgm:cxn modelId="{BFB19021-74F7-475A-8CDD-BE676470607E}" type="presOf" srcId="{6CE31E9E-5627-41D3-B7E1-6260097EC803}" destId="{BA99634C-845C-4EA9-9EB6-D789DBA5E120}" srcOrd="0" destOrd="0" presId="urn:microsoft.com/office/officeart/2005/8/layout/process4"/>
    <dgm:cxn modelId="{20757E2D-BE03-4D42-91F2-0A402633D390}" srcId="{A305A69E-276D-425D-B44E-9D65B8716779}" destId="{F18EFC03-46EF-4CC8-8BEB-E7911130349B}" srcOrd="2" destOrd="0" parTransId="{CA1F489F-F2C8-41B6-BA23-0B7D57433197}" sibTransId="{A49B4719-0643-4AF5-B1DD-C83F7FF85D97}"/>
    <dgm:cxn modelId="{0C1F962D-7921-482A-BD93-CDD853EC119D}" srcId="{B792DF1E-C344-4327-8760-323EFDD63B81}" destId="{377E1F39-D18B-40F2-AAAF-F4C0A2C83C49}" srcOrd="3" destOrd="0" parTransId="{41CA1E04-1F06-469D-A4D2-99DB650701B1}" sibTransId="{FA9D253D-40A3-4BD5-8067-468210B7D49D}"/>
    <dgm:cxn modelId="{D45AF331-6118-447C-BB06-F233965B2809}" srcId="{2C7D0A00-53AA-4CC4-A125-1DBA9E2699BE}" destId="{64D27792-6F82-4691-86BB-12E471CB09C4}" srcOrd="2" destOrd="0" parTransId="{F0B82D97-4DA4-4ECE-B2D5-6A8192CD49C5}" sibTransId="{3C3CAE8F-4F47-48A0-B342-C33864EA8DBC}"/>
    <dgm:cxn modelId="{087D0660-3787-4D59-AC96-F78D4F747508}" srcId="{B792DF1E-C344-4327-8760-323EFDD63B81}" destId="{A305A69E-276D-425D-B44E-9D65B8716779}" srcOrd="2" destOrd="0" parTransId="{78E15142-242A-4665-80B3-A8E804D400EC}" sibTransId="{FCA3D292-D44E-4838-8243-02B549B0EE69}"/>
    <dgm:cxn modelId="{9B6DF243-26AD-4644-9EFD-CC2275E1B6FC}" type="presOf" srcId="{A305A69E-276D-425D-B44E-9D65B8716779}" destId="{F0186333-8712-47CE-AAA1-EE519C6A81EC}" srcOrd="0" destOrd="0" presId="urn:microsoft.com/office/officeart/2005/8/layout/process4"/>
    <dgm:cxn modelId="{FC1E3C50-BAB2-449A-9555-65F90AB1F246}" srcId="{6CE31E9E-5627-41D3-B7E1-6260097EC803}" destId="{3DD9DA88-FC5C-42B1-AD20-EFBC4115BA38}" srcOrd="0" destOrd="0" parTransId="{98FC2E5C-5C66-4F09-81CA-07AE25356908}" sibTransId="{CEE39FA4-DCF7-4FFD-825B-D3114147B1FF}"/>
    <dgm:cxn modelId="{46BCB451-B760-4949-A3A5-AF81A3C30FB2}" type="presOf" srcId="{B792DF1E-C344-4327-8760-323EFDD63B81}" destId="{0A35C25C-17EA-44B9-8C2A-80A154D7A5E9}" srcOrd="0" destOrd="0" presId="urn:microsoft.com/office/officeart/2005/8/layout/process4"/>
    <dgm:cxn modelId="{94A60654-899F-4551-92C1-A237ED48D5CC}" srcId="{2C7D0A00-53AA-4CC4-A125-1DBA9E2699BE}" destId="{E5D2C163-4A4B-4B73-87EC-1C53D0EFC1D9}" srcOrd="1" destOrd="0" parTransId="{6608348B-2488-4B70-B644-24CF8D3F74F9}" sibTransId="{3666B0F4-2ED7-4944-B4C2-ED8F64EA54B3}"/>
    <dgm:cxn modelId="{B303CB55-0359-4366-8E06-B9B561B72EA2}" srcId="{B792DF1E-C344-4327-8760-323EFDD63B81}" destId="{6CE31E9E-5627-41D3-B7E1-6260097EC803}" srcOrd="4" destOrd="0" parTransId="{00B642AE-4293-411A-90AA-51053F856BAA}" sibTransId="{363EC03B-56CD-4CE2-B805-97D546CB50CD}"/>
    <dgm:cxn modelId="{962D3679-1D0B-4790-9CC6-2ACBC3B25E3F}" type="presOf" srcId="{7D264EC5-4381-4AC3-8E83-BBC8CB29083A}" destId="{858C1459-DE0B-4AFB-B2F9-306274C97B35}" srcOrd="0" destOrd="0" presId="urn:microsoft.com/office/officeart/2005/8/layout/process4"/>
    <dgm:cxn modelId="{CB1D0B7D-B5D8-45A6-B0B9-55C2F3C004A0}" type="presOf" srcId="{A9BDEC24-E4F6-420B-A880-0461832E6110}" destId="{7B890E70-9A68-4896-8A61-627C2E537C1A}" srcOrd="0" destOrd="0" presId="urn:microsoft.com/office/officeart/2005/8/layout/process4"/>
    <dgm:cxn modelId="{67CE307D-12EB-46C5-AFA6-20B39253AB79}" type="presOf" srcId="{7D264EC5-4381-4AC3-8E83-BBC8CB29083A}" destId="{263F012D-1169-4ACD-AABE-8115152E5A17}" srcOrd="1" destOrd="0" presId="urn:microsoft.com/office/officeart/2005/8/layout/process4"/>
    <dgm:cxn modelId="{18A2E388-5EE0-4C42-8D21-60C4A172A1B6}" type="presOf" srcId="{50A5FEA4-C0A6-4831-B00E-45C95C6763A3}" destId="{A0044DD7-D42F-4A93-9D78-FDE0FB33EC2F}" srcOrd="0" destOrd="0" presId="urn:microsoft.com/office/officeart/2005/8/layout/process4"/>
    <dgm:cxn modelId="{C11D8899-02E0-4184-A06A-0E9BB8E23D26}" type="presOf" srcId="{377E1F39-D18B-40F2-AAAF-F4C0A2C83C49}" destId="{7A13B737-BC4B-4920-B698-FC0271800845}" srcOrd="0" destOrd="0" presId="urn:microsoft.com/office/officeart/2005/8/layout/process4"/>
    <dgm:cxn modelId="{48E26D9F-369D-4BE4-A250-A1F90AC8A9B4}" srcId="{A305A69E-276D-425D-B44E-9D65B8716779}" destId="{A9BDEC24-E4F6-420B-A880-0461832E6110}" srcOrd="0" destOrd="0" parTransId="{D43DD2D7-BABF-4A86-B4EF-7FFD5276868F}" sibTransId="{124DDBB9-1DB1-470A-B4D2-FF01A71F0B00}"/>
    <dgm:cxn modelId="{B4376DA3-330B-4967-BFD2-18D9181EE6CF}" type="presOf" srcId="{4D191DE0-1BFE-4B39-B8A1-85B49EA89967}" destId="{ADE720D5-EE02-4DD7-9224-24B42B755729}" srcOrd="0" destOrd="0" presId="urn:microsoft.com/office/officeart/2005/8/layout/process4"/>
    <dgm:cxn modelId="{261BABA9-E382-4C14-A16A-6A7DDF8C59EE}" type="presOf" srcId="{FBA04EE1-B8AF-4FBA-983F-9FA87E07D487}" destId="{DF3010A9-1D9D-4F23-9708-17AA4B31EB23}" srcOrd="0" destOrd="0" presId="urn:microsoft.com/office/officeart/2005/8/layout/process4"/>
    <dgm:cxn modelId="{544ABBB2-0CE4-440B-9BB1-B754900477D5}" type="presOf" srcId="{3DD9DA88-FC5C-42B1-AD20-EFBC4115BA38}" destId="{7008FB5A-DC1F-4EB7-8106-5481BB541B9D}" srcOrd="0" destOrd="0" presId="urn:microsoft.com/office/officeart/2005/8/layout/process4"/>
    <dgm:cxn modelId="{19FBABBC-8ECE-4336-8BE0-D9DD27FB5354}" type="presOf" srcId="{6CE31E9E-5627-41D3-B7E1-6260097EC803}" destId="{CF8B5C60-1523-40E5-A4A0-A0FB855DF568}" srcOrd="1" destOrd="0" presId="urn:microsoft.com/office/officeart/2005/8/layout/process4"/>
    <dgm:cxn modelId="{43B6EFBE-78E9-4064-B8DB-A04199595FE4}" type="presOf" srcId="{A305A69E-276D-425D-B44E-9D65B8716779}" destId="{B9CDB69A-4E00-43D7-B9D4-85782E0107BC}" srcOrd="1" destOrd="0" presId="urn:microsoft.com/office/officeart/2005/8/layout/process4"/>
    <dgm:cxn modelId="{90F024BF-0C65-4DD8-957F-493B66040E66}" srcId="{B792DF1E-C344-4327-8760-323EFDD63B81}" destId="{2C7D0A00-53AA-4CC4-A125-1DBA9E2699BE}" srcOrd="1" destOrd="0" parTransId="{11C4C0F3-028C-438C-A7FA-19F52BD9F40E}" sibTransId="{F24EF562-FCAC-4170-A579-86A705E17C38}"/>
    <dgm:cxn modelId="{A02ACFBF-14F5-493A-BA35-8659B1E3B034}" type="presOf" srcId="{F18EFC03-46EF-4CC8-8BEB-E7911130349B}" destId="{F9688886-2A61-4571-8EC2-543B96DE3EA1}" srcOrd="0" destOrd="0" presId="urn:microsoft.com/office/officeart/2005/8/layout/process4"/>
    <dgm:cxn modelId="{BAFFF5C0-71B5-487E-827F-15E844FB3153}" srcId="{A305A69E-276D-425D-B44E-9D65B8716779}" destId="{FBA04EE1-B8AF-4FBA-983F-9FA87E07D487}" srcOrd="3" destOrd="0" parTransId="{39BE6209-7F59-4A79-A6CB-37402FDF638E}" sibTransId="{FD090CCA-E857-4561-A0B8-CC8E67C732F7}"/>
    <dgm:cxn modelId="{C30F00C2-CB3D-48E9-819A-B17D296A0AB8}" srcId="{2C7D0A00-53AA-4CC4-A125-1DBA9E2699BE}" destId="{6EF55082-CFFF-4B7A-8CED-438D428CB50F}" srcOrd="0" destOrd="0" parTransId="{B178F6B6-88F1-42AB-9B27-1EF11C681A36}" sibTransId="{D0B5C713-6D3C-4211-8BFD-E50404299031}"/>
    <dgm:cxn modelId="{50E409C4-6B71-438D-9D72-31F0C8FB7104}" type="presOf" srcId="{2C7D0A00-53AA-4CC4-A125-1DBA9E2699BE}" destId="{638C0456-F968-4C0D-92D6-6D4DED53D795}" srcOrd="1" destOrd="0" presId="urn:microsoft.com/office/officeart/2005/8/layout/process4"/>
    <dgm:cxn modelId="{C4C918D3-47F3-4084-AACF-68678E68300E}" type="presOf" srcId="{377E1F39-D18B-40F2-AAAF-F4C0A2C83C49}" destId="{074C9A93-9B79-4D43-82ED-AD94525337D6}" srcOrd="1" destOrd="0" presId="urn:microsoft.com/office/officeart/2005/8/layout/process4"/>
    <dgm:cxn modelId="{0F6CF2D7-EC46-499E-A3B2-7C89942B7380}" srcId="{377E1F39-D18B-40F2-AAAF-F4C0A2C83C49}" destId="{D2E97488-B896-4B2C-8573-76FF722F17AB}" srcOrd="0" destOrd="0" parTransId="{21FE5FDE-0890-42CC-BFAA-93CD5F334A7D}" sibTransId="{BB6DDC53-69A0-4C75-AC1D-2B22EAC4796E}"/>
    <dgm:cxn modelId="{4A9845DC-46D3-4715-AFB2-4E293AA7D44D}" type="presOf" srcId="{E5D2C163-4A4B-4B73-87EC-1C53D0EFC1D9}" destId="{1AC14AA5-C050-4DFB-9118-8BB04743D46F}" srcOrd="0" destOrd="0" presId="urn:microsoft.com/office/officeart/2005/8/layout/process4"/>
    <dgm:cxn modelId="{0F70BDDD-6CD2-4608-A6B8-782E541085B4}" type="presOf" srcId="{6EF55082-CFFF-4B7A-8CED-438D428CB50F}" destId="{773AE62A-94BA-47D3-8886-AD659F271F02}" srcOrd="0" destOrd="0" presId="urn:microsoft.com/office/officeart/2005/8/layout/process4"/>
    <dgm:cxn modelId="{27D0D0EC-BF3C-45B6-8D7C-299290CD293B}" type="presOf" srcId="{64D27792-6F82-4691-86BB-12E471CB09C4}" destId="{17550F6C-4E72-4941-BD51-85F6ABE7217B}" srcOrd="0" destOrd="0" presId="urn:microsoft.com/office/officeart/2005/8/layout/process4"/>
    <dgm:cxn modelId="{BEDA9CF5-F9CB-43A7-AB8E-9286D0F9CF3E}" srcId="{7D264EC5-4381-4AC3-8E83-BBC8CB29083A}" destId="{50A5FEA4-C0A6-4831-B00E-45C95C6763A3}" srcOrd="0" destOrd="0" parTransId="{33BD3B21-E6F3-4A9D-A720-BC495FABFB9E}" sibTransId="{A8931318-83B5-46E5-AB23-AA1EBE138355}"/>
    <dgm:cxn modelId="{0E42DEF7-0FB8-4884-9572-3CFCA82C2219}" type="presOf" srcId="{2C7D0A00-53AA-4CC4-A125-1DBA9E2699BE}" destId="{9D06F733-5081-4FB2-99F9-F7587D1FF739}" srcOrd="0" destOrd="0" presId="urn:microsoft.com/office/officeart/2005/8/layout/process4"/>
    <dgm:cxn modelId="{B5BAF2FE-DF15-412E-A098-A51E99084E1A}" srcId="{A305A69E-276D-425D-B44E-9D65B8716779}" destId="{4D191DE0-1BFE-4B39-B8A1-85B49EA89967}" srcOrd="1" destOrd="0" parTransId="{7B4EDFF5-4032-49F5-BA73-098EFE17A6F7}" sibTransId="{37117D4C-77AD-4698-82A9-5363F5403C10}"/>
    <dgm:cxn modelId="{353A4CFF-91B1-4781-8CC6-CE4D6DFCBCB5}" srcId="{B792DF1E-C344-4327-8760-323EFDD63B81}" destId="{7D264EC5-4381-4AC3-8E83-BBC8CB29083A}" srcOrd="0" destOrd="0" parTransId="{FA1ADFF6-F451-483A-8ACB-78A5C7AE6C3F}" sibTransId="{C2B6B868-1874-4A92-854B-3800B8D20885}"/>
    <dgm:cxn modelId="{652F95F2-ED79-4E89-A799-5D77796EC44D}" type="presParOf" srcId="{0A35C25C-17EA-44B9-8C2A-80A154D7A5E9}" destId="{E8523E3E-BE93-49EA-AB47-3209F57DD397}" srcOrd="0" destOrd="0" presId="urn:microsoft.com/office/officeart/2005/8/layout/process4"/>
    <dgm:cxn modelId="{623B99A2-9A63-42D7-B251-7E24B5984FE0}" type="presParOf" srcId="{E8523E3E-BE93-49EA-AB47-3209F57DD397}" destId="{BA99634C-845C-4EA9-9EB6-D789DBA5E120}" srcOrd="0" destOrd="0" presId="urn:microsoft.com/office/officeart/2005/8/layout/process4"/>
    <dgm:cxn modelId="{A964A343-AFF5-4827-AC7E-71F6D0B71CC6}" type="presParOf" srcId="{E8523E3E-BE93-49EA-AB47-3209F57DD397}" destId="{CF8B5C60-1523-40E5-A4A0-A0FB855DF568}" srcOrd="1" destOrd="0" presId="urn:microsoft.com/office/officeart/2005/8/layout/process4"/>
    <dgm:cxn modelId="{26442E8C-12A9-4B6A-99A2-746BC10FA33E}" type="presParOf" srcId="{E8523E3E-BE93-49EA-AB47-3209F57DD397}" destId="{07BEE603-391B-40FD-8C0E-6DDDE66D2971}" srcOrd="2" destOrd="0" presId="urn:microsoft.com/office/officeart/2005/8/layout/process4"/>
    <dgm:cxn modelId="{0DD6820B-E2A8-4F29-A516-7F2029F162F2}" type="presParOf" srcId="{07BEE603-391B-40FD-8C0E-6DDDE66D2971}" destId="{7008FB5A-DC1F-4EB7-8106-5481BB541B9D}" srcOrd="0" destOrd="0" presId="urn:microsoft.com/office/officeart/2005/8/layout/process4"/>
    <dgm:cxn modelId="{A0C89A62-21C5-4E2B-8FED-1A2C965B27B1}" type="presParOf" srcId="{0A35C25C-17EA-44B9-8C2A-80A154D7A5E9}" destId="{3BC6C8F8-F993-44ED-9070-850AF44523ED}" srcOrd="1" destOrd="0" presId="urn:microsoft.com/office/officeart/2005/8/layout/process4"/>
    <dgm:cxn modelId="{D22D06EF-FC5D-42DC-ACD3-DB7DF14A5391}" type="presParOf" srcId="{0A35C25C-17EA-44B9-8C2A-80A154D7A5E9}" destId="{436518BE-DCFC-4B58-8015-EA66D7158DAE}" srcOrd="2" destOrd="0" presId="urn:microsoft.com/office/officeart/2005/8/layout/process4"/>
    <dgm:cxn modelId="{2A207153-F485-4EEE-9D40-5F098806DBB6}" type="presParOf" srcId="{436518BE-DCFC-4B58-8015-EA66D7158DAE}" destId="{7A13B737-BC4B-4920-B698-FC0271800845}" srcOrd="0" destOrd="0" presId="urn:microsoft.com/office/officeart/2005/8/layout/process4"/>
    <dgm:cxn modelId="{B7C285AF-A848-4967-BDF2-A05D79CD081A}" type="presParOf" srcId="{436518BE-DCFC-4B58-8015-EA66D7158DAE}" destId="{074C9A93-9B79-4D43-82ED-AD94525337D6}" srcOrd="1" destOrd="0" presId="urn:microsoft.com/office/officeart/2005/8/layout/process4"/>
    <dgm:cxn modelId="{A3AE2A96-7D04-444C-BE44-B51EA41A2C70}" type="presParOf" srcId="{436518BE-DCFC-4B58-8015-EA66D7158DAE}" destId="{E45FE735-696B-439F-AA79-20C5A0849CBD}" srcOrd="2" destOrd="0" presId="urn:microsoft.com/office/officeart/2005/8/layout/process4"/>
    <dgm:cxn modelId="{C11BD439-4515-4EB6-829B-75FB1C7CA3DA}" type="presParOf" srcId="{E45FE735-696B-439F-AA79-20C5A0849CBD}" destId="{25CCC6AB-41F1-4B23-9EF9-B7BABBD834EF}" srcOrd="0" destOrd="0" presId="urn:microsoft.com/office/officeart/2005/8/layout/process4"/>
    <dgm:cxn modelId="{49C0C6D0-CA17-4998-90A7-C89C234D68AD}" type="presParOf" srcId="{0A35C25C-17EA-44B9-8C2A-80A154D7A5E9}" destId="{D577BEE1-A204-4AAB-9A5A-0DEE4C9801C0}" srcOrd="3" destOrd="0" presId="urn:microsoft.com/office/officeart/2005/8/layout/process4"/>
    <dgm:cxn modelId="{028FB1AA-A87D-4D69-8F8F-9849A2EB57C0}" type="presParOf" srcId="{0A35C25C-17EA-44B9-8C2A-80A154D7A5E9}" destId="{CC93F4B4-9AA1-42FE-AFB8-A74B596B50AA}" srcOrd="4" destOrd="0" presId="urn:microsoft.com/office/officeart/2005/8/layout/process4"/>
    <dgm:cxn modelId="{CA890213-C50B-409F-BE90-98E35C27677A}" type="presParOf" srcId="{CC93F4B4-9AA1-42FE-AFB8-A74B596B50AA}" destId="{F0186333-8712-47CE-AAA1-EE519C6A81EC}" srcOrd="0" destOrd="0" presId="urn:microsoft.com/office/officeart/2005/8/layout/process4"/>
    <dgm:cxn modelId="{F5278C18-A083-4255-9AAB-8B08F74715D9}" type="presParOf" srcId="{CC93F4B4-9AA1-42FE-AFB8-A74B596B50AA}" destId="{B9CDB69A-4E00-43D7-B9D4-85782E0107BC}" srcOrd="1" destOrd="0" presId="urn:microsoft.com/office/officeart/2005/8/layout/process4"/>
    <dgm:cxn modelId="{F153D8E3-84A8-499C-8603-43611DE663F0}" type="presParOf" srcId="{CC93F4B4-9AA1-42FE-AFB8-A74B596B50AA}" destId="{A906AAC7-B71B-40C5-994C-E7D40EAEC0A5}" srcOrd="2" destOrd="0" presId="urn:microsoft.com/office/officeart/2005/8/layout/process4"/>
    <dgm:cxn modelId="{F187BCE8-A637-4AAE-AE49-499CC9F8986C}" type="presParOf" srcId="{A906AAC7-B71B-40C5-994C-E7D40EAEC0A5}" destId="{7B890E70-9A68-4896-8A61-627C2E537C1A}" srcOrd="0" destOrd="0" presId="urn:microsoft.com/office/officeart/2005/8/layout/process4"/>
    <dgm:cxn modelId="{AC31058A-6110-45AD-9FC6-7AB79B58A02C}" type="presParOf" srcId="{A906AAC7-B71B-40C5-994C-E7D40EAEC0A5}" destId="{ADE720D5-EE02-4DD7-9224-24B42B755729}" srcOrd="1" destOrd="0" presId="urn:microsoft.com/office/officeart/2005/8/layout/process4"/>
    <dgm:cxn modelId="{9B8B3AFB-D5B9-4A7C-AA52-BE7B458696F3}" type="presParOf" srcId="{A906AAC7-B71B-40C5-994C-E7D40EAEC0A5}" destId="{F9688886-2A61-4571-8EC2-543B96DE3EA1}" srcOrd="2" destOrd="0" presId="urn:microsoft.com/office/officeart/2005/8/layout/process4"/>
    <dgm:cxn modelId="{6D74E181-DA44-4324-8685-BD916EB723E4}" type="presParOf" srcId="{A906AAC7-B71B-40C5-994C-E7D40EAEC0A5}" destId="{DF3010A9-1D9D-4F23-9708-17AA4B31EB23}" srcOrd="3" destOrd="0" presId="urn:microsoft.com/office/officeart/2005/8/layout/process4"/>
    <dgm:cxn modelId="{45259341-5EB7-42CB-BD33-A9B7C0EC24CB}" type="presParOf" srcId="{0A35C25C-17EA-44B9-8C2A-80A154D7A5E9}" destId="{FE7D2F65-6489-4F76-9754-51DDB43CFB55}" srcOrd="5" destOrd="0" presId="urn:microsoft.com/office/officeart/2005/8/layout/process4"/>
    <dgm:cxn modelId="{DD528625-5F37-4A99-9AEE-C37ECB20C81A}" type="presParOf" srcId="{0A35C25C-17EA-44B9-8C2A-80A154D7A5E9}" destId="{48A57B0C-37A8-4821-BF12-66135586320F}" srcOrd="6" destOrd="0" presId="urn:microsoft.com/office/officeart/2005/8/layout/process4"/>
    <dgm:cxn modelId="{3FBE71EA-227D-4CD5-99F5-8A76C7F8D177}" type="presParOf" srcId="{48A57B0C-37A8-4821-BF12-66135586320F}" destId="{9D06F733-5081-4FB2-99F9-F7587D1FF739}" srcOrd="0" destOrd="0" presId="urn:microsoft.com/office/officeart/2005/8/layout/process4"/>
    <dgm:cxn modelId="{A72ACABA-719A-44AA-B77A-C351117EDC23}" type="presParOf" srcId="{48A57B0C-37A8-4821-BF12-66135586320F}" destId="{638C0456-F968-4C0D-92D6-6D4DED53D795}" srcOrd="1" destOrd="0" presId="urn:microsoft.com/office/officeart/2005/8/layout/process4"/>
    <dgm:cxn modelId="{7209A588-9252-47E9-87C0-FB6DE2115FEC}" type="presParOf" srcId="{48A57B0C-37A8-4821-BF12-66135586320F}" destId="{6F5C8BBC-B646-4ED5-9425-32375DEBC36E}" srcOrd="2" destOrd="0" presId="urn:microsoft.com/office/officeart/2005/8/layout/process4"/>
    <dgm:cxn modelId="{4359D36A-A405-4EB0-ADD1-877847812532}" type="presParOf" srcId="{6F5C8BBC-B646-4ED5-9425-32375DEBC36E}" destId="{773AE62A-94BA-47D3-8886-AD659F271F02}" srcOrd="0" destOrd="0" presId="urn:microsoft.com/office/officeart/2005/8/layout/process4"/>
    <dgm:cxn modelId="{B6342762-11F7-42C5-B5DD-6B5FCD7192F6}" type="presParOf" srcId="{6F5C8BBC-B646-4ED5-9425-32375DEBC36E}" destId="{1AC14AA5-C050-4DFB-9118-8BB04743D46F}" srcOrd="1" destOrd="0" presId="urn:microsoft.com/office/officeart/2005/8/layout/process4"/>
    <dgm:cxn modelId="{42F4B3B3-0572-400F-90A1-6141BF9CB03E}" type="presParOf" srcId="{6F5C8BBC-B646-4ED5-9425-32375DEBC36E}" destId="{17550F6C-4E72-4941-BD51-85F6ABE7217B}" srcOrd="2" destOrd="0" presId="urn:microsoft.com/office/officeart/2005/8/layout/process4"/>
    <dgm:cxn modelId="{B3933078-E5CB-45D7-8121-A70781DC95F5}" type="presParOf" srcId="{0A35C25C-17EA-44B9-8C2A-80A154D7A5E9}" destId="{C5E3809E-77D5-414E-A343-C9C99B0EFDEB}" srcOrd="7" destOrd="0" presId="urn:microsoft.com/office/officeart/2005/8/layout/process4"/>
    <dgm:cxn modelId="{6319B2A6-117F-4299-BFE0-13D193A9BDDC}" type="presParOf" srcId="{0A35C25C-17EA-44B9-8C2A-80A154D7A5E9}" destId="{6C2DCEDE-81B9-4BA8-A421-C8394FAD4FC8}" srcOrd="8" destOrd="0" presId="urn:microsoft.com/office/officeart/2005/8/layout/process4"/>
    <dgm:cxn modelId="{12854813-9F59-4FEC-BE87-66EB43127B87}" type="presParOf" srcId="{6C2DCEDE-81B9-4BA8-A421-C8394FAD4FC8}" destId="{858C1459-DE0B-4AFB-B2F9-306274C97B35}" srcOrd="0" destOrd="0" presId="urn:microsoft.com/office/officeart/2005/8/layout/process4"/>
    <dgm:cxn modelId="{9C7B211F-3004-46EC-8367-B617BD63FA58}" type="presParOf" srcId="{6C2DCEDE-81B9-4BA8-A421-C8394FAD4FC8}" destId="{263F012D-1169-4ACD-AABE-8115152E5A17}" srcOrd="1" destOrd="0" presId="urn:microsoft.com/office/officeart/2005/8/layout/process4"/>
    <dgm:cxn modelId="{DB3CD41D-AE04-41D8-A783-8BCE91D53A9A}" type="presParOf" srcId="{6C2DCEDE-81B9-4BA8-A421-C8394FAD4FC8}" destId="{BC97BFAA-61D8-4106-BA77-AA639CC0BFBD}" srcOrd="2" destOrd="0" presId="urn:microsoft.com/office/officeart/2005/8/layout/process4"/>
    <dgm:cxn modelId="{E185A162-2259-4909-BC11-14EF18FA9926}" type="presParOf" srcId="{BC97BFAA-61D8-4106-BA77-AA639CC0BFBD}" destId="{A0044DD7-D42F-4A93-9D78-FDE0FB33EC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3CBDE40-6E57-4160-8632-EC6D7B63B9D5}"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12D8D0EA-8BB5-412E-B6DD-44802B95F334}">
      <dgm:prSet phldrT="[Text]" custT="1"/>
      <dgm:spPr/>
      <dgm:t>
        <a:bodyPr/>
        <a:lstStyle/>
        <a:p>
          <a:r>
            <a:rPr lang="en-US" sz="1600" kern="1200" dirty="0"/>
            <a:t>1) Senior, Unsecured Debt </a:t>
          </a:r>
        </a:p>
        <a:p>
          <a:r>
            <a:rPr lang="en-US" sz="1600" kern="1200" dirty="0"/>
            <a:t>2) Prime Credit Only</a:t>
          </a:r>
        </a:p>
        <a:p>
          <a:r>
            <a:rPr lang="en-US" sz="1600" kern="1200" dirty="0">
              <a:solidFill>
                <a:prstClr val="white"/>
              </a:solidFill>
              <a:latin typeface="Gill Sans MT" panose="020B0502020104020203"/>
              <a:ea typeface="+mn-ea"/>
              <a:cs typeface="+mn-cs"/>
            </a:rPr>
            <a:t>3) Credit Enhancements on Programs </a:t>
          </a:r>
        </a:p>
        <a:p>
          <a:r>
            <a:rPr lang="en-US" sz="1600" kern="1200" dirty="0"/>
            <a:t>* Liquidity programs</a:t>
          </a:r>
        </a:p>
        <a:p>
          <a:r>
            <a:rPr lang="en-US" sz="1600" kern="1200" dirty="0"/>
            <a:t>* Standby letters of credit</a:t>
          </a:r>
        </a:p>
        <a:p>
          <a:r>
            <a:rPr lang="en-US" sz="1600" kern="1200" dirty="0"/>
            <a:t>4) Short Maturities</a:t>
          </a:r>
        </a:p>
      </dgm:t>
    </dgm:pt>
    <dgm:pt modelId="{7036EBF8-9DF6-47B9-A44E-674FCE9AAE8C}" type="parTrans" cxnId="{0FD02B18-A0DD-4483-A7EB-37EAD8033AF5}">
      <dgm:prSet/>
      <dgm:spPr/>
      <dgm:t>
        <a:bodyPr/>
        <a:lstStyle/>
        <a:p>
          <a:endParaRPr lang="en-US"/>
        </a:p>
      </dgm:t>
    </dgm:pt>
    <dgm:pt modelId="{E4022953-E61C-4F3C-B31D-A4E48E8BDD2C}" type="sibTrans" cxnId="{0FD02B18-A0DD-4483-A7EB-37EAD8033AF5}">
      <dgm:prSet/>
      <dgm:spPr/>
      <dgm:t>
        <a:bodyPr/>
        <a:lstStyle/>
        <a:p>
          <a:endParaRPr lang="en-US"/>
        </a:p>
      </dgm:t>
    </dgm:pt>
    <dgm:pt modelId="{661D4790-78CB-43FE-8145-956CF2A74753}">
      <dgm:prSet phldrT="[Text]" custT="1"/>
      <dgm:spPr/>
      <dgm:t>
        <a:bodyPr/>
        <a:lstStyle/>
        <a:p>
          <a:r>
            <a:rPr lang="en-US" sz="1600" kern="1200" dirty="0"/>
            <a:t>* Exempt from SEC Registration</a:t>
          </a:r>
        </a:p>
        <a:p>
          <a:r>
            <a:rPr lang="en-US" sz="1600" kern="1200" dirty="0"/>
            <a:t>- 3(a)3 vs (4)(2)</a:t>
          </a:r>
          <a:br>
            <a:rPr lang="en-US" sz="1600" kern="1200" dirty="0"/>
          </a:br>
          <a:endParaRPr lang="en-US" sz="1600" kern="1200" dirty="0"/>
        </a:p>
        <a:p>
          <a:r>
            <a:rPr lang="en-US" sz="1600" kern="1200" dirty="0"/>
            <a:t>* Multiple kinds of CP:</a:t>
          </a:r>
        </a:p>
        <a:p>
          <a:r>
            <a:rPr lang="en-US" sz="1400" kern="1200" dirty="0"/>
            <a:t>- Asset Backed CP (ABCP)</a:t>
          </a:r>
        </a:p>
        <a:p>
          <a:r>
            <a:rPr lang="en-US" sz="1400" kern="1200" dirty="0"/>
            <a:t>- Structured Investment Vehicles (SIVs) </a:t>
          </a:r>
        </a:p>
        <a:p>
          <a:r>
            <a:rPr lang="en-US" sz="1400" kern="1200" dirty="0"/>
            <a:t>- Extendible Liquidity </a:t>
          </a:r>
          <a:r>
            <a:rPr lang="en-US" sz="1400" kern="1200" dirty="0">
              <a:solidFill>
                <a:prstClr val="white"/>
              </a:solidFill>
              <a:latin typeface="Gill Sans MT" panose="020B0502020104020203"/>
              <a:ea typeface="+mn-ea"/>
              <a:cs typeface="+mn-cs"/>
            </a:rPr>
            <a:t>Notes</a:t>
          </a:r>
        </a:p>
        <a:p>
          <a:endParaRPr lang="en-US" sz="1600" kern="1200" dirty="0"/>
        </a:p>
      </dgm:t>
    </dgm:pt>
    <dgm:pt modelId="{9CF5FF73-F2BE-41E0-BD15-261D091C55B0}" type="parTrans" cxnId="{7403F1B1-75B7-40D4-AC70-BE5E0980E118}">
      <dgm:prSet/>
      <dgm:spPr/>
      <dgm:t>
        <a:bodyPr/>
        <a:lstStyle/>
        <a:p>
          <a:endParaRPr lang="en-US"/>
        </a:p>
      </dgm:t>
    </dgm:pt>
    <dgm:pt modelId="{77497B9A-6A99-42F6-9A29-C8A2538A0FD0}" type="sibTrans" cxnId="{7403F1B1-75B7-40D4-AC70-BE5E0980E118}">
      <dgm:prSet/>
      <dgm:spPr/>
      <dgm:t>
        <a:bodyPr/>
        <a:lstStyle/>
        <a:p>
          <a:endParaRPr lang="en-US"/>
        </a:p>
      </dgm:t>
    </dgm:pt>
    <dgm:pt modelId="{ABE1A946-A67A-462A-B436-6A07CA89F1DB}">
      <dgm:prSet phldrT="[Text]" custT="1"/>
      <dgm:spPr/>
      <dgm:t>
        <a:bodyPr/>
        <a:lstStyle/>
        <a:p>
          <a:r>
            <a:rPr lang="en-US" sz="1600" dirty="0"/>
            <a:t>* CP disruption has occurred in the past</a:t>
          </a:r>
        </a:p>
        <a:p>
          <a:br>
            <a:rPr lang="en-US" sz="1600" dirty="0"/>
          </a:br>
          <a:r>
            <a:rPr lang="en-US" sz="1600" dirty="0"/>
            <a:t>* CP is less liquid than UST / Agencies</a:t>
          </a:r>
        </a:p>
        <a:p>
          <a:br>
            <a:rPr lang="en-US" sz="1600" dirty="0"/>
          </a:br>
          <a:r>
            <a:rPr lang="en-US" sz="1600" dirty="0"/>
            <a:t>* Direct-issue or dealer-placed</a:t>
          </a:r>
        </a:p>
        <a:p>
          <a:br>
            <a:rPr lang="en-US" sz="1600" dirty="0"/>
          </a:br>
          <a:r>
            <a:rPr lang="en-US" sz="1600" dirty="0"/>
            <a:t>* Many LGIPs utilize CP</a:t>
          </a:r>
        </a:p>
      </dgm:t>
    </dgm:pt>
    <dgm:pt modelId="{3A4842D4-45E8-4537-B343-6F679C96C0B6}" type="parTrans" cxnId="{E80E0A24-04D4-4835-890D-6733085353B9}">
      <dgm:prSet/>
      <dgm:spPr/>
      <dgm:t>
        <a:bodyPr/>
        <a:lstStyle/>
        <a:p>
          <a:endParaRPr lang="en-US"/>
        </a:p>
      </dgm:t>
    </dgm:pt>
    <dgm:pt modelId="{93282E3F-E418-4407-91F9-B026BB97DA58}" type="sibTrans" cxnId="{E80E0A24-04D4-4835-890D-6733085353B9}">
      <dgm:prSet/>
      <dgm:spPr/>
      <dgm:t>
        <a:bodyPr/>
        <a:lstStyle/>
        <a:p>
          <a:endParaRPr lang="en-US"/>
        </a:p>
      </dgm:t>
    </dgm:pt>
    <dgm:pt modelId="{61B483DD-2256-4743-9B6F-229820F20076}" type="pres">
      <dgm:prSet presAssocID="{53CBDE40-6E57-4160-8632-EC6D7B63B9D5}" presName="Name0" presStyleCnt="0">
        <dgm:presLayoutVars>
          <dgm:dir/>
          <dgm:resizeHandles val="exact"/>
        </dgm:presLayoutVars>
      </dgm:prSet>
      <dgm:spPr/>
    </dgm:pt>
    <dgm:pt modelId="{FC343FA8-D967-4E56-8527-4B26453D5E86}" type="pres">
      <dgm:prSet presAssocID="{53CBDE40-6E57-4160-8632-EC6D7B63B9D5}" presName="bkgdShp" presStyleLbl="alignAccFollowNode1" presStyleIdx="0" presStyleCnt="1" custLinFactNeighborX="1373" custLinFactNeighborY="-4072"/>
      <dgm:spPr/>
    </dgm:pt>
    <dgm:pt modelId="{8E7A93BB-ECE6-44C0-87E7-5E81025D1C57}" type="pres">
      <dgm:prSet presAssocID="{53CBDE40-6E57-4160-8632-EC6D7B63B9D5}" presName="linComp" presStyleCnt="0"/>
      <dgm:spPr/>
    </dgm:pt>
    <dgm:pt modelId="{C5D8FB92-BAAF-40F5-9F1B-C7B31E972187}" type="pres">
      <dgm:prSet presAssocID="{12D8D0EA-8BB5-412E-B6DD-44802B95F334}" presName="compNode" presStyleCnt="0"/>
      <dgm:spPr/>
    </dgm:pt>
    <dgm:pt modelId="{555EF254-FFDF-44E0-8953-E62E0F1F5BD1}" type="pres">
      <dgm:prSet presAssocID="{12D8D0EA-8BB5-412E-B6DD-44802B95F334}" presName="node" presStyleLbl="node1" presStyleIdx="0" presStyleCnt="3">
        <dgm:presLayoutVars>
          <dgm:bulletEnabled val="1"/>
        </dgm:presLayoutVars>
      </dgm:prSet>
      <dgm:spPr/>
    </dgm:pt>
    <dgm:pt modelId="{A6152DC4-A862-43EE-9417-0666DA7EBB89}" type="pres">
      <dgm:prSet presAssocID="{12D8D0EA-8BB5-412E-B6DD-44802B95F334}" presName="invisiNode" presStyleLbl="node1" presStyleIdx="0" presStyleCnt="3"/>
      <dgm:spPr/>
    </dgm:pt>
    <dgm:pt modelId="{3F79691E-6EDB-46E8-90D2-34B5E27000E3}" type="pres">
      <dgm:prSet presAssocID="{12D8D0EA-8BB5-412E-B6DD-44802B95F334}" presName="imagNod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dgm:spPr>
    </dgm:pt>
    <dgm:pt modelId="{FA1563BF-7B22-4985-818D-34173F401CD6}" type="pres">
      <dgm:prSet presAssocID="{E4022953-E61C-4F3C-B31D-A4E48E8BDD2C}" presName="sibTrans" presStyleLbl="sibTrans2D1" presStyleIdx="0" presStyleCnt="0"/>
      <dgm:spPr/>
    </dgm:pt>
    <dgm:pt modelId="{5B2DE720-4456-4DC4-AE9F-8D405EA065FD}" type="pres">
      <dgm:prSet presAssocID="{661D4790-78CB-43FE-8145-956CF2A74753}" presName="compNode" presStyleCnt="0"/>
      <dgm:spPr/>
    </dgm:pt>
    <dgm:pt modelId="{8A885BF3-1271-4028-B3A4-C688A22F84D3}" type="pres">
      <dgm:prSet presAssocID="{661D4790-78CB-43FE-8145-956CF2A74753}" presName="node" presStyleLbl="node1" presStyleIdx="1" presStyleCnt="3">
        <dgm:presLayoutVars>
          <dgm:bulletEnabled val="1"/>
        </dgm:presLayoutVars>
      </dgm:prSet>
      <dgm:spPr/>
    </dgm:pt>
    <dgm:pt modelId="{C472CA2E-4DD9-4AF0-B54A-C29D7C9CD1F4}" type="pres">
      <dgm:prSet presAssocID="{661D4790-78CB-43FE-8145-956CF2A74753}" presName="invisiNode" presStyleLbl="node1" presStyleIdx="1" presStyleCnt="3"/>
      <dgm:spPr/>
    </dgm:pt>
    <dgm:pt modelId="{BA98C515-BD47-45E8-9792-2F5727CA8FF8}" type="pres">
      <dgm:prSet presAssocID="{661D4790-78CB-43FE-8145-956CF2A74753}"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3D76B0A3-1A3F-4A42-9C53-0AE333CBDCA3}" type="pres">
      <dgm:prSet presAssocID="{77497B9A-6A99-42F6-9A29-C8A2538A0FD0}" presName="sibTrans" presStyleLbl="sibTrans2D1" presStyleIdx="0" presStyleCnt="0"/>
      <dgm:spPr/>
    </dgm:pt>
    <dgm:pt modelId="{677A3ECE-6AB5-4E48-BEB1-AD9D817DCAFE}" type="pres">
      <dgm:prSet presAssocID="{ABE1A946-A67A-462A-B436-6A07CA89F1DB}" presName="compNode" presStyleCnt="0"/>
      <dgm:spPr/>
    </dgm:pt>
    <dgm:pt modelId="{313AFE30-0ED7-4CEA-B23A-B1331DCFA9A9}" type="pres">
      <dgm:prSet presAssocID="{ABE1A946-A67A-462A-B436-6A07CA89F1DB}" presName="node" presStyleLbl="node1" presStyleIdx="2" presStyleCnt="3">
        <dgm:presLayoutVars>
          <dgm:bulletEnabled val="1"/>
        </dgm:presLayoutVars>
      </dgm:prSet>
      <dgm:spPr/>
    </dgm:pt>
    <dgm:pt modelId="{02F471EF-EF45-4202-8F5D-F712FFB62BDB}" type="pres">
      <dgm:prSet presAssocID="{ABE1A946-A67A-462A-B436-6A07CA89F1DB}" presName="invisiNode" presStyleLbl="node1" presStyleIdx="2" presStyleCnt="3"/>
      <dgm:spPr/>
    </dgm:pt>
    <dgm:pt modelId="{54A5A014-C34B-48EE-A6F7-10242B6CF117}" type="pres">
      <dgm:prSet presAssocID="{ABE1A946-A67A-462A-B436-6A07CA89F1DB}"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Lst>
  <dgm:cxnLst>
    <dgm:cxn modelId="{6AFCD117-EDC5-4BEF-88C2-C6DE7BB68821}" type="presOf" srcId="{12D8D0EA-8BB5-412E-B6DD-44802B95F334}" destId="{555EF254-FFDF-44E0-8953-E62E0F1F5BD1}" srcOrd="0" destOrd="0" presId="urn:microsoft.com/office/officeart/2005/8/layout/pList2"/>
    <dgm:cxn modelId="{0FD02B18-A0DD-4483-A7EB-37EAD8033AF5}" srcId="{53CBDE40-6E57-4160-8632-EC6D7B63B9D5}" destId="{12D8D0EA-8BB5-412E-B6DD-44802B95F334}" srcOrd="0" destOrd="0" parTransId="{7036EBF8-9DF6-47B9-A44E-674FCE9AAE8C}" sibTransId="{E4022953-E61C-4F3C-B31D-A4E48E8BDD2C}"/>
    <dgm:cxn modelId="{8BA7891E-83B2-4FDE-97A8-AE8639042B14}" type="presOf" srcId="{ABE1A946-A67A-462A-B436-6A07CA89F1DB}" destId="{313AFE30-0ED7-4CEA-B23A-B1331DCFA9A9}" srcOrd="0" destOrd="0" presId="urn:microsoft.com/office/officeart/2005/8/layout/pList2"/>
    <dgm:cxn modelId="{E80E0A24-04D4-4835-890D-6733085353B9}" srcId="{53CBDE40-6E57-4160-8632-EC6D7B63B9D5}" destId="{ABE1A946-A67A-462A-B436-6A07CA89F1DB}" srcOrd="2" destOrd="0" parTransId="{3A4842D4-45E8-4537-B343-6F679C96C0B6}" sibTransId="{93282E3F-E418-4407-91F9-B026BB97DA58}"/>
    <dgm:cxn modelId="{0BFEC84B-6FB5-4CAE-8D92-177A2F54751C}" type="presOf" srcId="{E4022953-E61C-4F3C-B31D-A4E48E8BDD2C}" destId="{FA1563BF-7B22-4985-818D-34173F401CD6}" srcOrd="0" destOrd="0" presId="urn:microsoft.com/office/officeart/2005/8/layout/pList2"/>
    <dgm:cxn modelId="{82C4A66D-1FA7-4CF3-A87D-C2F795502841}" type="presOf" srcId="{77497B9A-6A99-42F6-9A29-C8A2538A0FD0}" destId="{3D76B0A3-1A3F-4A42-9C53-0AE333CBDCA3}" srcOrd="0" destOrd="0" presId="urn:microsoft.com/office/officeart/2005/8/layout/pList2"/>
    <dgm:cxn modelId="{8F6C8D96-154A-43AA-85CA-3D9EB7DCC5C9}" type="presOf" srcId="{53CBDE40-6E57-4160-8632-EC6D7B63B9D5}" destId="{61B483DD-2256-4743-9B6F-229820F20076}" srcOrd="0" destOrd="0" presId="urn:microsoft.com/office/officeart/2005/8/layout/pList2"/>
    <dgm:cxn modelId="{7403F1B1-75B7-40D4-AC70-BE5E0980E118}" srcId="{53CBDE40-6E57-4160-8632-EC6D7B63B9D5}" destId="{661D4790-78CB-43FE-8145-956CF2A74753}" srcOrd="1" destOrd="0" parTransId="{9CF5FF73-F2BE-41E0-BD15-261D091C55B0}" sibTransId="{77497B9A-6A99-42F6-9A29-C8A2538A0FD0}"/>
    <dgm:cxn modelId="{ED3F43BD-D7DA-4789-8067-90FABE8E1859}" type="presOf" srcId="{661D4790-78CB-43FE-8145-956CF2A74753}" destId="{8A885BF3-1271-4028-B3A4-C688A22F84D3}" srcOrd="0" destOrd="0" presId="urn:microsoft.com/office/officeart/2005/8/layout/pList2"/>
    <dgm:cxn modelId="{0EB5000B-CDA6-447B-AEE1-1A8A73C6C423}" type="presParOf" srcId="{61B483DD-2256-4743-9B6F-229820F20076}" destId="{FC343FA8-D967-4E56-8527-4B26453D5E86}" srcOrd="0" destOrd="0" presId="urn:microsoft.com/office/officeart/2005/8/layout/pList2"/>
    <dgm:cxn modelId="{67DC1534-A067-47FA-9890-FA8E6148E5EE}" type="presParOf" srcId="{61B483DD-2256-4743-9B6F-229820F20076}" destId="{8E7A93BB-ECE6-44C0-87E7-5E81025D1C57}" srcOrd="1" destOrd="0" presId="urn:microsoft.com/office/officeart/2005/8/layout/pList2"/>
    <dgm:cxn modelId="{5D6D4D8D-362C-446E-B39C-7E147D46EA35}" type="presParOf" srcId="{8E7A93BB-ECE6-44C0-87E7-5E81025D1C57}" destId="{C5D8FB92-BAAF-40F5-9F1B-C7B31E972187}" srcOrd="0" destOrd="0" presId="urn:microsoft.com/office/officeart/2005/8/layout/pList2"/>
    <dgm:cxn modelId="{D768C51B-DF7E-4BFF-BA52-14A87BC7A0F8}" type="presParOf" srcId="{C5D8FB92-BAAF-40F5-9F1B-C7B31E972187}" destId="{555EF254-FFDF-44E0-8953-E62E0F1F5BD1}" srcOrd="0" destOrd="0" presId="urn:microsoft.com/office/officeart/2005/8/layout/pList2"/>
    <dgm:cxn modelId="{E987488C-29B1-40E9-82ED-CE1F3F15771E}" type="presParOf" srcId="{C5D8FB92-BAAF-40F5-9F1B-C7B31E972187}" destId="{A6152DC4-A862-43EE-9417-0666DA7EBB89}" srcOrd="1" destOrd="0" presId="urn:microsoft.com/office/officeart/2005/8/layout/pList2"/>
    <dgm:cxn modelId="{ED1F6DB3-1504-4961-92EC-6470BB51FE81}" type="presParOf" srcId="{C5D8FB92-BAAF-40F5-9F1B-C7B31E972187}" destId="{3F79691E-6EDB-46E8-90D2-34B5E27000E3}" srcOrd="2" destOrd="0" presId="urn:microsoft.com/office/officeart/2005/8/layout/pList2"/>
    <dgm:cxn modelId="{093FB62F-9881-4F39-B1A9-C25E20361F39}" type="presParOf" srcId="{8E7A93BB-ECE6-44C0-87E7-5E81025D1C57}" destId="{FA1563BF-7B22-4985-818D-34173F401CD6}" srcOrd="1" destOrd="0" presId="urn:microsoft.com/office/officeart/2005/8/layout/pList2"/>
    <dgm:cxn modelId="{43A14810-D19C-4954-8AB1-BF3C4854550F}" type="presParOf" srcId="{8E7A93BB-ECE6-44C0-87E7-5E81025D1C57}" destId="{5B2DE720-4456-4DC4-AE9F-8D405EA065FD}" srcOrd="2" destOrd="0" presId="urn:microsoft.com/office/officeart/2005/8/layout/pList2"/>
    <dgm:cxn modelId="{351B346D-5BC4-46CA-8425-A7113A214134}" type="presParOf" srcId="{5B2DE720-4456-4DC4-AE9F-8D405EA065FD}" destId="{8A885BF3-1271-4028-B3A4-C688A22F84D3}" srcOrd="0" destOrd="0" presId="urn:microsoft.com/office/officeart/2005/8/layout/pList2"/>
    <dgm:cxn modelId="{E8513A05-E815-44DA-B19B-14790A919252}" type="presParOf" srcId="{5B2DE720-4456-4DC4-AE9F-8D405EA065FD}" destId="{C472CA2E-4DD9-4AF0-B54A-C29D7C9CD1F4}" srcOrd="1" destOrd="0" presId="urn:microsoft.com/office/officeart/2005/8/layout/pList2"/>
    <dgm:cxn modelId="{7C19F38B-B93A-4861-A55C-2FC956AB165A}" type="presParOf" srcId="{5B2DE720-4456-4DC4-AE9F-8D405EA065FD}" destId="{BA98C515-BD47-45E8-9792-2F5727CA8FF8}" srcOrd="2" destOrd="0" presId="urn:microsoft.com/office/officeart/2005/8/layout/pList2"/>
    <dgm:cxn modelId="{5763C74F-2208-4AB6-ADAD-7F8E4C123A89}" type="presParOf" srcId="{8E7A93BB-ECE6-44C0-87E7-5E81025D1C57}" destId="{3D76B0A3-1A3F-4A42-9C53-0AE333CBDCA3}" srcOrd="3" destOrd="0" presId="urn:microsoft.com/office/officeart/2005/8/layout/pList2"/>
    <dgm:cxn modelId="{D046D2FF-BF10-4114-B7A9-83AF67C4BE46}" type="presParOf" srcId="{8E7A93BB-ECE6-44C0-87E7-5E81025D1C57}" destId="{677A3ECE-6AB5-4E48-BEB1-AD9D817DCAFE}" srcOrd="4" destOrd="0" presId="urn:microsoft.com/office/officeart/2005/8/layout/pList2"/>
    <dgm:cxn modelId="{0D8854B2-20A1-483E-8851-73CECBF9FFBE}" type="presParOf" srcId="{677A3ECE-6AB5-4E48-BEB1-AD9D817DCAFE}" destId="{313AFE30-0ED7-4CEA-B23A-B1331DCFA9A9}" srcOrd="0" destOrd="0" presId="urn:microsoft.com/office/officeart/2005/8/layout/pList2"/>
    <dgm:cxn modelId="{087B2128-3AD0-4647-B4AB-EBB22D405028}" type="presParOf" srcId="{677A3ECE-6AB5-4E48-BEB1-AD9D817DCAFE}" destId="{02F471EF-EF45-4202-8F5D-F712FFB62BDB}" srcOrd="1" destOrd="0" presId="urn:microsoft.com/office/officeart/2005/8/layout/pList2"/>
    <dgm:cxn modelId="{A1BE02F7-AFCC-406B-A42D-B75FF5982640}" type="presParOf" srcId="{677A3ECE-6AB5-4E48-BEB1-AD9D817DCAFE}" destId="{54A5A014-C34B-48EE-A6F7-10242B6CF11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A04B9D-8E45-4BB6-8CAE-33303B4B3F68}"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BB28C00B-EEEB-4566-96ED-5D868FE37826}">
      <dgm:prSet phldrT="[Text]" custT="1"/>
      <dgm:spPr/>
      <dgm:t>
        <a:bodyPr/>
        <a:lstStyle/>
        <a:p>
          <a:r>
            <a:rPr lang="en-US" sz="2000" kern="1200" dirty="0">
              <a:latin typeface="+mn-lt"/>
              <a:ea typeface="+mn-ea"/>
              <a:cs typeface="+mn-cs"/>
            </a:rPr>
            <a:t>Manage Internally</a:t>
          </a:r>
        </a:p>
      </dgm:t>
    </dgm:pt>
    <dgm:pt modelId="{2DE7C650-E683-40DA-90A3-077B62E451B2}" type="parTrans" cxnId="{9AD2E283-1450-4BD9-82C2-22E1FC4360FA}">
      <dgm:prSet/>
      <dgm:spPr/>
      <dgm:t>
        <a:bodyPr/>
        <a:lstStyle/>
        <a:p>
          <a:endParaRPr lang="en-US"/>
        </a:p>
      </dgm:t>
    </dgm:pt>
    <dgm:pt modelId="{27317DAD-F53C-42B0-8647-3A604222929F}" type="sibTrans" cxnId="{9AD2E283-1450-4BD9-82C2-22E1FC4360FA}">
      <dgm:prSet/>
      <dgm:spPr/>
      <dgm:t>
        <a:bodyPr/>
        <a:lstStyle/>
        <a:p>
          <a:endParaRPr lang="en-US"/>
        </a:p>
      </dgm:t>
    </dgm:pt>
    <dgm:pt modelId="{2BF077A9-3F4B-4B8E-ADDB-9EBF22B1DCA3}">
      <dgm:prSet phldrT="[Text]" custT="1"/>
      <dgm:spPr/>
      <dgm:t>
        <a:bodyPr/>
        <a:lstStyle/>
        <a:p>
          <a:pPr marL="0" lvl="0" algn="ctr" defTabSz="711200">
            <a:lnSpc>
              <a:spcPct val="90000"/>
            </a:lnSpc>
            <a:spcBef>
              <a:spcPct val="0"/>
            </a:spcBef>
            <a:spcAft>
              <a:spcPct val="35000"/>
            </a:spcAft>
            <a:buFont typeface="Arial" panose="020B0604020202020204" pitchFamily="34" charset="0"/>
            <a:buNone/>
          </a:pPr>
          <a:r>
            <a:rPr lang="en-US" sz="2000" kern="1200">
              <a:latin typeface="Gill Sans MT" panose="020B0502020104020203"/>
              <a:ea typeface="+mn-ea"/>
              <a:cs typeface="+mn-cs"/>
            </a:rPr>
            <a:t>Pooled Investments</a:t>
          </a:r>
          <a:endParaRPr lang="en-US" sz="2000" kern="1200" dirty="0">
            <a:latin typeface="Gill Sans MT" panose="020B0502020104020203"/>
            <a:ea typeface="+mn-ea"/>
            <a:cs typeface="+mn-cs"/>
          </a:endParaRPr>
        </a:p>
      </dgm:t>
    </dgm:pt>
    <dgm:pt modelId="{093C0EDD-17DD-4CF0-B39B-12210A5527E2}" type="parTrans" cxnId="{B69C260C-E102-47B9-A242-D9F3EFCD2AD6}">
      <dgm:prSet/>
      <dgm:spPr/>
      <dgm:t>
        <a:bodyPr/>
        <a:lstStyle/>
        <a:p>
          <a:endParaRPr lang="en-US"/>
        </a:p>
      </dgm:t>
    </dgm:pt>
    <dgm:pt modelId="{55A7A05A-66B5-45D2-BB21-60D948BAC468}" type="sibTrans" cxnId="{B69C260C-E102-47B9-A242-D9F3EFCD2AD6}">
      <dgm:prSet/>
      <dgm:spPr/>
      <dgm:t>
        <a:bodyPr/>
        <a:lstStyle/>
        <a:p>
          <a:endParaRPr lang="en-US"/>
        </a:p>
      </dgm:t>
    </dgm:pt>
    <dgm:pt modelId="{3193C0FA-A713-4120-9587-F160119245C4}">
      <dgm:prSet phldrT="[Text]" custT="1"/>
      <dgm:spPr/>
      <dgm:t>
        <a:bodyPr/>
        <a:lstStyle/>
        <a:p>
          <a:pPr marL="0" lvl="0" algn="ctr" defTabSz="711200">
            <a:lnSpc>
              <a:spcPct val="90000"/>
            </a:lnSpc>
            <a:spcBef>
              <a:spcPct val="0"/>
            </a:spcBef>
            <a:spcAft>
              <a:spcPct val="35000"/>
            </a:spcAft>
            <a:buNone/>
          </a:pPr>
          <a:r>
            <a:rPr lang="en-US" sz="2000" kern="1200" dirty="0">
              <a:latin typeface="Gill Sans MT" panose="020B0502020104020203"/>
              <a:ea typeface="+mn-ea"/>
              <a:cs typeface="+mn-cs"/>
            </a:rPr>
            <a:t>Work with </a:t>
          </a:r>
        </a:p>
        <a:p>
          <a:pPr marL="0" lvl="0" algn="ctr" defTabSz="711200">
            <a:lnSpc>
              <a:spcPct val="90000"/>
            </a:lnSpc>
            <a:spcBef>
              <a:spcPct val="0"/>
            </a:spcBef>
            <a:spcAft>
              <a:spcPct val="35000"/>
            </a:spcAft>
            <a:buNone/>
          </a:pPr>
          <a:r>
            <a:rPr lang="en-US" sz="2000" kern="1200" dirty="0">
              <a:latin typeface="Gill Sans MT" panose="020B0502020104020203"/>
              <a:ea typeface="+mn-ea"/>
              <a:cs typeface="+mn-cs"/>
            </a:rPr>
            <a:t>Investment Adviser</a:t>
          </a:r>
        </a:p>
      </dgm:t>
    </dgm:pt>
    <dgm:pt modelId="{60F9A425-A71A-4CAE-92A1-55B0F9A5BE39}" type="parTrans" cxnId="{F0D850A0-7F57-462D-B102-963482D6B100}">
      <dgm:prSet/>
      <dgm:spPr/>
      <dgm:t>
        <a:bodyPr/>
        <a:lstStyle/>
        <a:p>
          <a:endParaRPr lang="en-US"/>
        </a:p>
      </dgm:t>
    </dgm:pt>
    <dgm:pt modelId="{6E317845-2C4C-4BB5-849D-3E7CB44447CF}" type="sibTrans" cxnId="{F0D850A0-7F57-462D-B102-963482D6B100}">
      <dgm:prSet/>
      <dgm:spPr/>
      <dgm:t>
        <a:bodyPr/>
        <a:lstStyle/>
        <a:p>
          <a:endParaRPr lang="en-US"/>
        </a:p>
      </dgm:t>
    </dgm:pt>
    <dgm:pt modelId="{5BA15030-7E62-4892-BA6A-7E41FD3438D2}">
      <dgm:prSet phldrT="[Text]" custT="1"/>
      <dgm:spPr/>
      <dgm:t>
        <a:bodyPr/>
        <a:lstStyle/>
        <a:p>
          <a:pPr marL="0" lvl="0" algn="ctr" defTabSz="711200">
            <a:lnSpc>
              <a:spcPct val="90000"/>
            </a:lnSpc>
            <a:spcBef>
              <a:spcPct val="0"/>
            </a:spcBef>
            <a:spcAft>
              <a:spcPct val="35000"/>
            </a:spcAft>
            <a:buFont typeface="Arial" panose="020B0604020202020204" pitchFamily="34" charset="0"/>
            <a:buNone/>
          </a:pPr>
          <a:r>
            <a:rPr lang="en-US" sz="2000" kern="1200">
              <a:latin typeface="Gill Sans MT" panose="020B0502020104020203"/>
              <a:ea typeface="+mn-ea"/>
              <a:cs typeface="+mn-cs"/>
            </a:rPr>
            <a:t>Combination Approach</a:t>
          </a:r>
          <a:endParaRPr lang="en-US" sz="2000" kern="1200" dirty="0">
            <a:latin typeface="Gill Sans MT" panose="020B0502020104020203"/>
            <a:ea typeface="+mn-ea"/>
            <a:cs typeface="+mn-cs"/>
          </a:endParaRPr>
        </a:p>
      </dgm:t>
    </dgm:pt>
    <dgm:pt modelId="{88E91988-B7C8-4A81-9790-7F9D00821E17}" type="parTrans" cxnId="{945D730F-6605-45BF-BC95-43D6FD67771B}">
      <dgm:prSet/>
      <dgm:spPr/>
      <dgm:t>
        <a:bodyPr/>
        <a:lstStyle/>
        <a:p>
          <a:endParaRPr lang="en-US"/>
        </a:p>
      </dgm:t>
    </dgm:pt>
    <dgm:pt modelId="{D74D9966-17EE-4001-A8EB-3C48F6D7CDFF}" type="sibTrans" cxnId="{945D730F-6605-45BF-BC95-43D6FD67771B}">
      <dgm:prSet/>
      <dgm:spPr/>
      <dgm:t>
        <a:bodyPr/>
        <a:lstStyle/>
        <a:p>
          <a:endParaRPr lang="en-US"/>
        </a:p>
      </dgm:t>
    </dgm:pt>
    <dgm:pt modelId="{E88B1F9E-9B15-4F46-AD16-C4CE9B556FCF}">
      <dgm:prSet custT="1"/>
      <dgm:spPr/>
      <dgm:t>
        <a:bodyPr/>
        <a:lstStyle/>
        <a:p>
          <a:r>
            <a:rPr lang="en-US" sz="1800" kern="1200" dirty="0">
              <a:latin typeface="+mn-lt"/>
              <a:ea typeface="+mn-ea"/>
              <a:cs typeface="+mn-cs"/>
            </a:rPr>
            <a:t>Set up policy internally based on desired liquidity, duration and term structure </a:t>
          </a:r>
        </a:p>
      </dgm:t>
    </dgm:pt>
    <dgm:pt modelId="{84FBDF1D-DD4F-4BDF-BDD8-B5DA38DA6FBB}" type="parTrans" cxnId="{EA281421-431B-436D-A207-51C8BE28D0D5}">
      <dgm:prSet/>
      <dgm:spPr/>
      <dgm:t>
        <a:bodyPr/>
        <a:lstStyle/>
        <a:p>
          <a:endParaRPr lang="en-US"/>
        </a:p>
      </dgm:t>
    </dgm:pt>
    <dgm:pt modelId="{428EAFBD-F265-441E-8B60-454A1650BB70}" type="sibTrans" cxnId="{EA281421-431B-436D-A207-51C8BE28D0D5}">
      <dgm:prSet/>
      <dgm:spPr/>
      <dgm:t>
        <a:bodyPr/>
        <a:lstStyle/>
        <a:p>
          <a:endParaRPr lang="en-US"/>
        </a:p>
      </dgm:t>
    </dgm:pt>
    <dgm:pt modelId="{C3C6423C-3BE1-40D2-802E-B398125CB467}">
      <dgm:prSet custT="1"/>
      <dgm:spPr/>
      <dgm:t>
        <a:bodyPr/>
        <a:lstStyle/>
        <a:p>
          <a:r>
            <a:rPr lang="en-US" sz="1800" kern="1200" dirty="0">
              <a:latin typeface="+mn-lt"/>
              <a:ea typeface="+mn-ea"/>
              <a:cs typeface="+mn-cs"/>
            </a:rPr>
            <a:t>Unit executes trades with broker dealers directly </a:t>
          </a:r>
        </a:p>
      </dgm:t>
    </dgm:pt>
    <dgm:pt modelId="{0AF71196-8CE6-4888-BB28-A34D567D6350}" type="parTrans" cxnId="{411460C4-AD59-4342-9064-95C325456BAE}">
      <dgm:prSet/>
      <dgm:spPr/>
      <dgm:t>
        <a:bodyPr/>
        <a:lstStyle/>
        <a:p>
          <a:endParaRPr lang="en-US"/>
        </a:p>
      </dgm:t>
    </dgm:pt>
    <dgm:pt modelId="{4CA240AC-ED37-4591-A04E-3B71E0A33BF1}" type="sibTrans" cxnId="{411460C4-AD59-4342-9064-95C325456BAE}">
      <dgm:prSet/>
      <dgm:spPr/>
      <dgm:t>
        <a:bodyPr/>
        <a:lstStyle/>
        <a:p>
          <a:endParaRPr lang="en-US"/>
        </a:p>
      </dgm:t>
    </dgm:pt>
    <dgm:pt modelId="{077C7DED-AF9A-4AD9-B096-CD07BF1B7C30}">
      <dgm:prSet custT="1"/>
      <dgm:spPr/>
      <dgm:t>
        <a:bodyPr/>
        <a:lstStyle/>
        <a:p>
          <a:r>
            <a:rPr lang="en-US" sz="1800" kern="1200" dirty="0">
              <a:latin typeface="+mn-lt"/>
              <a:ea typeface="+mn-ea"/>
              <a:cs typeface="+mn-cs"/>
            </a:rPr>
            <a:t>Best for a Unit desiring high level of control over portfolio</a:t>
          </a:r>
        </a:p>
      </dgm:t>
    </dgm:pt>
    <dgm:pt modelId="{5CF845D3-2C11-410E-9998-6D2F6DD7A6AF}" type="parTrans" cxnId="{AE2FAD1F-FEF0-4143-99CF-000C0C27A691}">
      <dgm:prSet/>
      <dgm:spPr/>
      <dgm:t>
        <a:bodyPr/>
        <a:lstStyle/>
        <a:p>
          <a:endParaRPr lang="en-US"/>
        </a:p>
      </dgm:t>
    </dgm:pt>
    <dgm:pt modelId="{38936F54-ED00-405C-AC67-7ED49166D467}" type="sibTrans" cxnId="{AE2FAD1F-FEF0-4143-99CF-000C0C27A691}">
      <dgm:prSet/>
      <dgm:spPr/>
      <dgm:t>
        <a:bodyPr/>
        <a:lstStyle/>
        <a:p>
          <a:endParaRPr lang="en-US"/>
        </a:p>
      </dgm:t>
    </dgm:pt>
    <dgm:pt modelId="{3B2C6BEF-0868-4609-9EC3-E4CA9B869201}">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Easy access to liquidity</a:t>
          </a:r>
          <a:endParaRPr lang="en-US" sz="1800" kern="1200" dirty="0">
            <a:latin typeface="Gill Sans MT" panose="020B0502020104020203"/>
            <a:ea typeface="+mn-ea"/>
            <a:cs typeface="+mn-cs"/>
          </a:endParaRPr>
        </a:p>
      </dgm:t>
    </dgm:pt>
    <dgm:pt modelId="{7056D683-DAA0-4E75-B385-2A805D23198F}" type="parTrans" cxnId="{1EF18384-8ADF-413A-BF2F-BA498BAFF657}">
      <dgm:prSet/>
      <dgm:spPr/>
      <dgm:t>
        <a:bodyPr/>
        <a:lstStyle/>
        <a:p>
          <a:endParaRPr lang="en-US"/>
        </a:p>
      </dgm:t>
    </dgm:pt>
    <dgm:pt modelId="{2165B9C6-ABA6-4B2E-87DE-A4329F94E39A}" type="sibTrans" cxnId="{1EF18384-8ADF-413A-BF2F-BA498BAFF657}">
      <dgm:prSet/>
      <dgm:spPr/>
      <dgm:t>
        <a:bodyPr/>
        <a:lstStyle/>
        <a:p>
          <a:endParaRPr lang="en-US"/>
        </a:p>
      </dgm:t>
    </dgm:pt>
    <dgm:pt modelId="{ACF2ECFB-BBF4-4C93-8355-1FE2130A7955}">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Investment Strategy and Portfolio Structure recommendations</a:t>
          </a:r>
          <a:endParaRPr lang="en-US" sz="1800" kern="1200" dirty="0">
            <a:latin typeface="Gill Sans MT" panose="020B0502020104020203"/>
            <a:ea typeface="+mn-ea"/>
            <a:cs typeface="+mn-cs"/>
          </a:endParaRPr>
        </a:p>
      </dgm:t>
    </dgm:pt>
    <dgm:pt modelId="{35E4F706-3658-42E8-B2D0-A656340316F0}" type="parTrans" cxnId="{44A15F72-FA97-4084-B07F-43836CDA47CC}">
      <dgm:prSet/>
      <dgm:spPr/>
      <dgm:t>
        <a:bodyPr/>
        <a:lstStyle/>
        <a:p>
          <a:endParaRPr lang="en-US"/>
        </a:p>
      </dgm:t>
    </dgm:pt>
    <dgm:pt modelId="{42589945-AFE3-4EED-A4F7-E59B6B240F06}" type="sibTrans" cxnId="{44A15F72-FA97-4084-B07F-43836CDA47CC}">
      <dgm:prSet/>
      <dgm:spPr/>
      <dgm:t>
        <a:bodyPr/>
        <a:lstStyle/>
        <a:p>
          <a:endParaRPr lang="en-US"/>
        </a:p>
      </dgm:t>
    </dgm:pt>
    <dgm:pt modelId="{5FD0511F-9BDB-43DB-877A-951EAF5DF33B}">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Portfolio managers discuss investment recommendations with the unit</a:t>
          </a:r>
        </a:p>
      </dgm:t>
    </dgm:pt>
    <dgm:pt modelId="{AAD986B3-B1DD-46D1-8F20-8256E8EA91D7}" type="parTrans" cxnId="{B57BB561-7E7E-4A2F-A4A1-A2036CD98FA9}">
      <dgm:prSet/>
      <dgm:spPr/>
      <dgm:t>
        <a:bodyPr/>
        <a:lstStyle/>
        <a:p>
          <a:endParaRPr lang="en-US"/>
        </a:p>
      </dgm:t>
    </dgm:pt>
    <dgm:pt modelId="{5A689875-4BB9-4262-B38F-AB8E0D9761E5}" type="sibTrans" cxnId="{B57BB561-7E7E-4A2F-A4A1-A2036CD98FA9}">
      <dgm:prSet/>
      <dgm:spPr/>
      <dgm:t>
        <a:bodyPr/>
        <a:lstStyle/>
        <a:p>
          <a:endParaRPr lang="en-US"/>
        </a:p>
      </dgm:t>
    </dgm:pt>
    <dgm:pt modelId="{67C51F69-5785-49C6-9C98-5B14BF901856}">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Finance Officer approves trade</a:t>
          </a:r>
        </a:p>
      </dgm:t>
    </dgm:pt>
    <dgm:pt modelId="{1D7FB860-E031-4C7F-9558-BA5AD6F36CE5}" type="parTrans" cxnId="{110C398C-22AE-4471-98CD-C4C3F0972FC8}">
      <dgm:prSet/>
      <dgm:spPr/>
      <dgm:t>
        <a:bodyPr/>
        <a:lstStyle/>
        <a:p>
          <a:endParaRPr lang="en-US"/>
        </a:p>
      </dgm:t>
    </dgm:pt>
    <dgm:pt modelId="{0EA48C5C-D42C-4A6A-9A7A-163632C40C0F}" type="sibTrans" cxnId="{110C398C-22AE-4471-98CD-C4C3F0972FC8}">
      <dgm:prSet/>
      <dgm:spPr/>
      <dgm:t>
        <a:bodyPr/>
        <a:lstStyle/>
        <a:p>
          <a:endParaRPr lang="en-US"/>
        </a:p>
      </dgm:t>
    </dgm:pt>
    <dgm:pt modelId="{C6707FF9-AFD1-4762-B485-39F69C15DFD2}">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Finance Manager remains responsible for investment portfolio</a:t>
          </a:r>
        </a:p>
      </dgm:t>
    </dgm:pt>
    <dgm:pt modelId="{37B44830-69B1-45FA-BB13-E7E120F08048}" type="parTrans" cxnId="{2D4B0025-44B4-4F82-9AB0-B192637FAB12}">
      <dgm:prSet/>
      <dgm:spPr/>
      <dgm:t>
        <a:bodyPr/>
        <a:lstStyle/>
        <a:p>
          <a:endParaRPr lang="en-US"/>
        </a:p>
      </dgm:t>
    </dgm:pt>
    <dgm:pt modelId="{6F7617DA-C2D6-451D-A549-553FE9664823}" type="sibTrans" cxnId="{2D4B0025-44B4-4F82-9AB0-B192637FAB12}">
      <dgm:prSet/>
      <dgm:spPr/>
      <dgm:t>
        <a:bodyPr/>
        <a:lstStyle/>
        <a:p>
          <a:endParaRPr lang="en-US"/>
        </a:p>
      </dgm:t>
    </dgm:pt>
    <dgm:pt modelId="{9F82AAFE-7ED0-4F5E-9767-A32DC193A2B1}">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Access pools for liquidity portfolio </a:t>
          </a:r>
        </a:p>
      </dgm:t>
    </dgm:pt>
    <dgm:pt modelId="{6BF12C47-EAC0-47BE-9F6D-F7777C9E914E}" type="parTrans" cxnId="{AB9CC58C-BF0A-4D97-A2F0-2EF1F2C2DABB}">
      <dgm:prSet/>
      <dgm:spPr/>
      <dgm:t>
        <a:bodyPr/>
        <a:lstStyle/>
        <a:p>
          <a:endParaRPr lang="en-US"/>
        </a:p>
      </dgm:t>
    </dgm:pt>
    <dgm:pt modelId="{785696ED-AD32-43A0-98A7-F33AE19C6207}" type="sibTrans" cxnId="{AB9CC58C-BF0A-4D97-A2F0-2EF1F2C2DABB}">
      <dgm:prSet/>
      <dgm:spPr/>
      <dgm:t>
        <a:bodyPr/>
        <a:lstStyle/>
        <a:p>
          <a:endParaRPr lang="en-US"/>
        </a:p>
      </dgm:t>
    </dgm:pt>
    <dgm:pt modelId="{75D1CD3E-31B1-4629-BDE5-73589802BC4F}">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Work with broker dealers for internally managed portfolio segments</a:t>
          </a:r>
        </a:p>
      </dgm:t>
    </dgm:pt>
    <dgm:pt modelId="{3E2F0E4E-FD1F-4292-8A18-6478921A57EA}" type="parTrans" cxnId="{FB6157E5-A146-4341-A1B2-6957555ABE71}">
      <dgm:prSet/>
      <dgm:spPr/>
      <dgm:t>
        <a:bodyPr/>
        <a:lstStyle/>
        <a:p>
          <a:endParaRPr lang="en-US"/>
        </a:p>
      </dgm:t>
    </dgm:pt>
    <dgm:pt modelId="{EAA707CF-42CE-41A6-95F0-2A45498F1472}" type="sibTrans" cxnId="{FB6157E5-A146-4341-A1B2-6957555ABE71}">
      <dgm:prSet/>
      <dgm:spPr/>
      <dgm:t>
        <a:bodyPr/>
        <a:lstStyle/>
        <a:p>
          <a:endParaRPr lang="en-US"/>
        </a:p>
      </dgm:t>
    </dgm:pt>
    <dgm:pt modelId="{AE456254-0772-4198-AAA6-E7D057C49A3C}">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Provides sector diversification</a:t>
          </a:r>
          <a:endParaRPr lang="en-US" sz="1800" kern="1200" dirty="0">
            <a:latin typeface="Gill Sans MT" panose="020B0502020104020203"/>
            <a:ea typeface="+mn-ea"/>
            <a:cs typeface="+mn-cs"/>
          </a:endParaRPr>
        </a:p>
      </dgm:t>
    </dgm:pt>
    <dgm:pt modelId="{73EEC2CC-6748-4721-A6FF-CDDE9E2B3353}" type="parTrans" cxnId="{71C5DBC0-C3A1-4D0B-B000-88891F16CFF3}">
      <dgm:prSet/>
      <dgm:spPr/>
      <dgm:t>
        <a:bodyPr/>
        <a:lstStyle/>
        <a:p>
          <a:endParaRPr lang="en-US"/>
        </a:p>
      </dgm:t>
    </dgm:pt>
    <dgm:pt modelId="{28EDF704-7AB9-42C8-89AA-D81B1ED7CF6C}" type="sibTrans" cxnId="{71C5DBC0-C3A1-4D0B-B000-88891F16CFF3}">
      <dgm:prSet/>
      <dgm:spPr/>
      <dgm:t>
        <a:bodyPr/>
        <a:lstStyle/>
        <a:p>
          <a:endParaRPr lang="en-US"/>
        </a:p>
      </dgm:t>
    </dgm:pt>
    <dgm:pt modelId="{EEBC00AF-A544-4AB5-878D-60D74101D8A5}">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Limited exposure to yield curve </a:t>
          </a:r>
          <a:endParaRPr lang="en-US" sz="1800" kern="1200" dirty="0">
            <a:latin typeface="Gill Sans MT" panose="020B0502020104020203"/>
            <a:ea typeface="+mn-ea"/>
            <a:cs typeface="+mn-cs"/>
          </a:endParaRPr>
        </a:p>
      </dgm:t>
    </dgm:pt>
    <dgm:pt modelId="{FF729ED6-B7B2-4540-B0CC-4ECF70D06529}" type="parTrans" cxnId="{1D63593A-7432-4695-921B-8D06EA7A73C2}">
      <dgm:prSet/>
      <dgm:spPr/>
      <dgm:t>
        <a:bodyPr/>
        <a:lstStyle/>
        <a:p>
          <a:endParaRPr lang="en-US"/>
        </a:p>
      </dgm:t>
    </dgm:pt>
    <dgm:pt modelId="{85777FB1-B485-433C-BB47-AF8458EA3BF7}" type="sibTrans" cxnId="{1D63593A-7432-4695-921B-8D06EA7A73C2}">
      <dgm:prSet/>
      <dgm:spPr/>
      <dgm:t>
        <a:bodyPr/>
        <a:lstStyle/>
        <a:p>
          <a:endParaRPr lang="en-US"/>
        </a:p>
      </dgm:t>
    </dgm:pt>
    <dgm:pt modelId="{1E14DD8F-8157-443E-89FF-B0A327400120}">
      <dgm:prSet custT="1"/>
      <dgm:spPr/>
      <dgm: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Adviser shares fiduciary responsibility</a:t>
          </a:r>
        </a:p>
      </dgm:t>
    </dgm:pt>
    <dgm:pt modelId="{59914402-D652-448A-A93D-16C34AE4D851}" type="parTrans" cxnId="{EBA50AB2-6AB9-482A-A8C3-0D4F51EE7C03}">
      <dgm:prSet/>
      <dgm:spPr/>
      <dgm:t>
        <a:bodyPr/>
        <a:lstStyle/>
        <a:p>
          <a:endParaRPr lang="en-US"/>
        </a:p>
      </dgm:t>
    </dgm:pt>
    <dgm:pt modelId="{216C0327-BD9A-400C-B8BD-41BED00D4057}" type="sibTrans" cxnId="{EBA50AB2-6AB9-482A-A8C3-0D4F51EE7C03}">
      <dgm:prSet/>
      <dgm:spPr/>
      <dgm:t>
        <a:bodyPr/>
        <a:lstStyle/>
        <a:p>
          <a:endParaRPr lang="en-US"/>
        </a:p>
      </dgm:t>
    </dgm:pt>
    <dgm:pt modelId="{7D9A8B25-68B4-455F-90DE-0B9EB88C672A}" type="pres">
      <dgm:prSet presAssocID="{3CA04B9D-8E45-4BB6-8CAE-33303B4B3F68}" presName="Name0" presStyleCnt="0">
        <dgm:presLayoutVars>
          <dgm:dir/>
          <dgm:animLvl val="lvl"/>
          <dgm:resizeHandles val="exact"/>
        </dgm:presLayoutVars>
      </dgm:prSet>
      <dgm:spPr/>
    </dgm:pt>
    <dgm:pt modelId="{18EDF153-6BC0-47B3-B80D-E424C4EF4694}" type="pres">
      <dgm:prSet presAssocID="{BB28C00B-EEEB-4566-96ED-5D868FE37826}" presName="composite" presStyleCnt="0"/>
      <dgm:spPr/>
    </dgm:pt>
    <dgm:pt modelId="{0B67382C-FFF3-4E5C-9AF0-8392709F67F6}" type="pres">
      <dgm:prSet presAssocID="{BB28C00B-EEEB-4566-96ED-5D868FE37826}" presName="parTx" presStyleLbl="alignNode1" presStyleIdx="0" presStyleCnt="4">
        <dgm:presLayoutVars>
          <dgm:chMax val="0"/>
          <dgm:chPref val="0"/>
          <dgm:bulletEnabled val="1"/>
        </dgm:presLayoutVars>
      </dgm:prSet>
      <dgm:spPr/>
    </dgm:pt>
    <dgm:pt modelId="{C138892C-F54B-4A2B-B885-9792BD8E51AC}" type="pres">
      <dgm:prSet presAssocID="{BB28C00B-EEEB-4566-96ED-5D868FE37826}" presName="desTx" presStyleLbl="alignAccFollowNode1" presStyleIdx="0" presStyleCnt="4">
        <dgm:presLayoutVars>
          <dgm:bulletEnabled val="1"/>
        </dgm:presLayoutVars>
      </dgm:prSet>
      <dgm:spPr/>
    </dgm:pt>
    <dgm:pt modelId="{B421A40D-BF14-46A8-B35F-5C3DCF23FCCB}" type="pres">
      <dgm:prSet presAssocID="{27317DAD-F53C-42B0-8647-3A604222929F}" presName="space" presStyleCnt="0"/>
      <dgm:spPr/>
    </dgm:pt>
    <dgm:pt modelId="{BE7AC921-1434-48B5-9450-5BD822DA8253}" type="pres">
      <dgm:prSet presAssocID="{2BF077A9-3F4B-4B8E-ADDB-9EBF22B1DCA3}" presName="composite" presStyleCnt="0"/>
      <dgm:spPr/>
    </dgm:pt>
    <dgm:pt modelId="{40DE116F-D841-42D9-9AEB-26DD6031604E}" type="pres">
      <dgm:prSet presAssocID="{2BF077A9-3F4B-4B8E-ADDB-9EBF22B1DCA3}" presName="parTx" presStyleLbl="alignNode1" presStyleIdx="1" presStyleCnt="4">
        <dgm:presLayoutVars>
          <dgm:chMax val="0"/>
          <dgm:chPref val="0"/>
          <dgm:bulletEnabled val="1"/>
        </dgm:presLayoutVars>
      </dgm:prSet>
      <dgm:spPr/>
    </dgm:pt>
    <dgm:pt modelId="{63A3CC5C-DC5C-4323-8087-B9CAB9478166}" type="pres">
      <dgm:prSet presAssocID="{2BF077A9-3F4B-4B8E-ADDB-9EBF22B1DCA3}" presName="desTx" presStyleLbl="alignAccFollowNode1" presStyleIdx="1" presStyleCnt="4">
        <dgm:presLayoutVars>
          <dgm:bulletEnabled val="1"/>
        </dgm:presLayoutVars>
      </dgm:prSet>
      <dgm:spPr/>
    </dgm:pt>
    <dgm:pt modelId="{33598D6B-581A-42BD-9CF6-3F1DEE2CB26D}" type="pres">
      <dgm:prSet presAssocID="{55A7A05A-66B5-45D2-BB21-60D948BAC468}" presName="space" presStyleCnt="0"/>
      <dgm:spPr/>
    </dgm:pt>
    <dgm:pt modelId="{7D1F6828-F127-4F51-A1B7-EB39DAFB47BB}" type="pres">
      <dgm:prSet presAssocID="{3193C0FA-A713-4120-9587-F160119245C4}" presName="composite" presStyleCnt="0"/>
      <dgm:spPr/>
    </dgm:pt>
    <dgm:pt modelId="{8E655D9A-EF60-4DB1-B892-ED54641192C8}" type="pres">
      <dgm:prSet presAssocID="{3193C0FA-A713-4120-9587-F160119245C4}" presName="parTx" presStyleLbl="alignNode1" presStyleIdx="2" presStyleCnt="4">
        <dgm:presLayoutVars>
          <dgm:chMax val="0"/>
          <dgm:chPref val="0"/>
          <dgm:bulletEnabled val="1"/>
        </dgm:presLayoutVars>
      </dgm:prSet>
      <dgm:spPr/>
    </dgm:pt>
    <dgm:pt modelId="{F8FCD0E4-AEF9-4859-815E-56683B5746C9}" type="pres">
      <dgm:prSet presAssocID="{3193C0FA-A713-4120-9587-F160119245C4}" presName="desTx" presStyleLbl="alignAccFollowNode1" presStyleIdx="2" presStyleCnt="4">
        <dgm:presLayoutVars>
          <dgm:bulletEnabled val="1"/>
        </dgm:presLayoutVars>
      </dgm:prSet>
      <dgm:spPr/>
    </dgm:pt>
    <dgm:pt modelId="{78369E39-B8ED-4D2A-8CE0-AFB44A0B0F10}" type="pres">
      <dgm:prSet presAssocID="{6E317845-2C4C-4BB5-849D-3E7CB44447CF}" presName="space" presStyleCnt="0"/>
      <dgm:spPr/>
    </dgm:pt>
    <dgm:pt modelId="{067C8D54-B670-4164-8C44-3E19752FBCDA}" type="pres">
      <dgm:prSet presAssocID="{5BA15030-7E62-4892-BA6A-7E41FD3438D2}" presName="composite" presStyleCnt="0"/>
      <dgm:spPr/>
    </dgm:pt>
    <dgm:pt modelId="{142F9467-5B41-40CC-96F6-398A910191A6}" type="pres">
      <dgm:prSet presAssocID="{5BA15030-7E62-4892-BA6A-7E41FD3438D2}" presName="parTx" presStyleLbl="alignNode1" presStyleIdx="3" presStyleCnt="4">
        <dgm:presLayoutVars>
          <dgm:chMax val="0"/>
          <dgm:chPref val="0"/>
          <dgm:bulletEnabled val="1"/>
        </dgm:presLayoutVars>
      </dgm:prSet>
      <dgm:spPr/>
    </dgm:pt>
    <dgm:pt modelId="{9C791572-CC54-4F0C-A554-AC2E5442C0A0}" type="pres">
      <dgm:prSet presAssocID="{5BA15030-7E62-4892-BA6A-7E41FD3438D2}" presName="desTx" presStyleLbl="alignAccFollowNode1" presStyleIdx="3" presStyleCnt="4">
        <dgm:presLayoutVars>
          <dgm:bulletEnabled val="1"/>
        </dgm:presLayoutVars>
      </dgm:prSet>
      <dgm:spPr/>
    </dgm:pt>
  </dgm:ptLst>
  <dgm:cxnLst>
    <dgm:cxn modelId="{B69C260C-E102-47B9-A242-D9F3EFCD2AD6}" srcId="{3CA04B9D-8E45-4BB6-8CAE-33303B4B3F68}" destId="{2BF077A9-3F4B-4B8E-ADDB-9EBF22B1DCA3}" srcOrd="1" destOrd="0" parTransId="{093C0EDD-17DD-4CF0-B39B-12210A5527E2}" sibTransId="{55A7A05A-66B5-45D2-BB21-60D948BAC468}"/>
    <dgm:cxn modelId="{945D730F-6605-45BF-BC95-43D6FD67771B}" srcId="{3CA04B9D-8E45-4BB6-8CAE-33303B4B3F68}" destId="{5BA15030-7E62-4892-BA6A-7E41FD3438D2}" srcOrd="3" destOrd="0" parTransId="{88E91988-B7C8-4A81-9790-7F9D00821E17}" sibTransId="{D74D9966-17EE-4001-A8EB-3C48F6D7CDFF}"/>
    <dgm:cxn modelId="{B7F4EF10-ED6D-419B-A40A-58EA03A87A45}" type="presOf" srcId="{2BF077A9-3F4B-4B8E-ADDB-9EBF22B1DCA3}" destId="{40DE116F-D841-42D9-9AEB-26DD6031604E}" srcOrd="0" destOrd="0" presId="urn:microsoft.com/office/officeart/2005/8/layout/hList1"/>
    <dgm:cxn modelId="{D4168B17-68F8-4A24-BC59-B87CE7DB3BCB}" type="presOf" srcId="{1E14DD8F-8157-443E-89FF-B0A327400120}" destId="{9C791572-CC54-4F0C-A554-AC2E5442C0A0}" srcOrd="0" destOrd="1" presId="urn:microsoft.com/office/officeart/2005/8/layout/hList1"/>
    <dgm:cxn modelId="{6E980E18-C576-4F1B-BC2A-FA77FB5DFE73}" type="presOf" srcId="{E88B1F9E-9B15-4F46-AD16-C4CE9B556FCF}" destId="{C138892C-F54B-4A2B-B885-9792BD8E51AC}" srcOrd="0" destOrd="0" presId="urn:microsoft.com/office/officeart/2005/8/layout/hList1"/>
    <dgm:cxn modelId="{AE2FAD1F-FEF0-4143-99CF-000C0C27A691}" srcId="{BB28C00B-EEEB-4566-96ED-5D868FE37826}" destId="{077C7DED-AF9A-4AD9-B096-CD07BF1B7C30}" srcOrd="2" destOrd="0" parTransId="{5CF845D3-2C11-410E-9998-6D2F6DD7A6AF}" sibTransId="{38936F54-ED00-405C-AC67-7ED49166D467}"/>
    <dgm:cxn modelId="{EA281421-431B-436D-A207-51C8BE28D0D5}" srcId="{BB28C00B-EEEB-4566-96ED-5D868FE37826}" destId="{E88B1F9E-9B15-4F46-AD16-C4CE9B556FCF}" srcOrd="0" destOrd="0" parTransId="{84FBDF1D-DD4F-4BDF-BDD8-B5DA38DA6FBB}" sibTransId="{428EAFBD-F265-441E-8B60-454A1650BB70}"/>
    <dgm:cxn modelId="{2D4B0025-44B4-4F82-9AB0-B192637FAB12}" srcId="{5BA15030-7E62-4892-BA6A-7E41FD3438D2}" destId="{C6707FF9-AFD1-4762-B485-39F69C15DFD2}" srcOrd="0" destOrd="0" parTransId="{37B44830-69B1-45FA-BB13-E7E120F08048}" sibTransId="{6F7617DA-C2D6-451D-A549-553FE9664823}"/>
    <dgm:cxn modelId="{1D63593A-7432-4695-921B-8D06EA7A73C2}" srcId="{2BF077A9-3F4B-4B8E-ADDB-9EBF22B1DCA3}" destId="{EEBC00AF-A544-4AB5-878D-60D74101D8A5}" srcOrd="2" destOrd="0" parTransId="{FF729ED6-B7B2-4540-B0CC-4ECF70D06529}" sibTransId="{85777FB1-B485-433C-BB47-AF8458EA3BF7}"/>
    <dgm:cxn modelId="{F374245D-E930-4933-B7A6-6F3811141053}" type="presOf" srcId="{C6707FF9-AFD1-4762-B485-39F69C15DFD2}" destId="{9C791572-CC54-4F0C-A554-AC2E5442C0A0}" srcOrd="0" destOrd="0" presId="urn:microsoft.com/office/officeart/2005/8/layout/hList1"/>
    <dgm:cxn modelId="{16C7925E-A6E1-4E62-8783-2CDD854FC673}" type="presOf" srcId="{3CA04B9D-8E45-4BB6-8CAE-33303B4B3F68}" destId="{7D9A8B25-68B4-455F-90DE-0B9EB88C672A}" srcOrd="0" destOrd="0" presId="urn:microsoft.com/office/officeart/2005/8/layout/hList1"/>
    <dgm:cxn modelId="{B57BB561-7E7E-4A2F-A4A1-A2036CD98FA9}" srcId="{3193C0FA-A713-4120-9587-F160119245C4}" destId="{5FD0511F-9BDB-43DB-877A-951EAF5DF33B}" srcOrd="1" destOrd="0" parTransId="{AAD986B3-B1DD-46D1-8F20-8256E8EA91D7}" sibTransId="{5A689875-4BB9-4262-B38F-AB8E0D9761E5}"/>
    <dgm:cxn modelId="{B58C8743-7FDA-45C3-A807-37558D0CF7B9}" type="presOf" srcId="{9F82AAFE-7ED0-4F5E-9767-A32DC193A2B1}" destId="{9C791572-CC54-4F0C-A554-AC2E5442C0A0}" srcOrd="0" destOrd="2" presId="urn:microsoft.com/office/officeart/2005/8/layout/hList1"/>
    <dgm:cxn modelId="{44A15F72-FA97-4084-B07F-43836CDA47CC}" srcId="{3193C0FA-A713-4120-9587-F160119245C4}" destId="{ACF2ECFB-BBF4-4C93-8355-1FE2130A7955}" srcOrd="0" destOrd="0" parTransId="{35E4F706-3658-42E8-B2D0-A656340316F0}" sibTransId="{42589945-AFE3-4EED-A4F7-E59B6B240F06}"/>
    <dgm:cxn modelId="{D4BCC374-E456-4E75-8784-EAE68D82694D}" type="presOf" srcId="{BB28C00B-EEEB-4566-96ED-5D868FE37826}" destId="{0B67382C-FFF3-4E5C-9AF0-8392709F67F6}" srcOrd="0" destOrd="0" presId="urn:microsoft.com/office/officeart/2005/8/layout/hList1"/>
    <dgm:cxn modelId="{DB9A0E7E-F798-415B-AF0F-C1555F84DBEE}" type="presOf" srcId="{C3C6423C-3BE1-40D2-802E-B398125CB467}" destId="{C138892C-F54B-4A2B-B885-9792BD8E51AC}" srcOrd="0" destOrd="1" presId="urn:microsoft.com/office/officeart/2005/8/layout/hList1"/>
    <dgm:cxn modelId="{9AD2E283-1450-4BD9-82C2-22E1FC4360FA}" srcId="{3CA04B9D-8E45-4BB6-8CAE-33303B4B3F68}" destId="{BB28C00B-EEEB-4566-96ED-5D868FE37826}" srcOrd="0" destOrd="0" parTransId="{2DE7C650-E683-40DA-90A3-077B62E451B2}" sibTransId="{27317DAD-F53C-42B0-8647-3A604222929F}"/>
    <dgm:cxn modelId="{1EF18384-8ADF-413A-BF2F-BA498BAFF657}" srcId="{2BF077A9-3F4B-4B8E-ADDB-9EBF22B1DCA3}" destId="{3B2C6BEF-0868-4609-9EC3-E4CA9B869201}" srcOrd="0" destOrd="0" parTransId="{7056D683-DAA0-4E75-B385-2A805D23198F}" sibTransId="{2165B9C6-ABA6-4B2E-87DE-A4329F94E39A}"/>
    <dgm:cxn modelId="{110C398C-22AE-4471-98CD-C4C3F0972FC8}" srcId="{3193C0FA-A713-4120-9587-F160119245C4}" destId="{67C51F69-5785-49C6-9C98-5B14BF901856}" srcOrd="2" destOrd="0" parTransId="{1D7FB860-E031-4C7F-9558-BA5AD6F36CE5}" sibTransId="{0EA48C5C-D42C-4A6A-9A7A-163632C40C0F}"/>
    <dgm:cxn modelId="{AB9CC58C-BF0A-4D97-A2F0-2EF1F2C2DABB}" srcId="{5BA15030-7E62-4892-BA6A-7E41FD3438D2}" destId="{9F82AAFE-7ED0-4F5E-9767-A32DC193A2B1}" srcOrd="2" destOrd="0" parTransId="{6BF12C47-EAC0-47BE-9F6D-F7777C9E914E}" sibTransId="{785696ED-AD32-43A0-98A7-F33AE19C6207}"/>
    <dgm:cxn modelId="{6F14DD8F-5940-489F-A1C4-E7BD2887DD16}" type="presOf" srcId="{75D1CD3E-31B1-4629-BDE5-73589802BC4F}" destId="{9C791572-CC54-4F0C-A554-AC2E5442C0A0}" srcOrd="0" destOrd="3" presId="urn:microsoft.com/office/officeart/2005/8/layout/hList1"/>
    <dgm:cxn modelId="{F2C8129D-B2DD-4C1E-8013-2DC0E5B23D16}" type="presOf" srcId="{3193C0FA-A713-4120-9587-F160119245C4}" destId="{8E655D9A-EF60-4DB1-B892-ED54641192C8}" srcOrd="0" destOrd="0" presId="urn:microsoft.com/office/officeart/2005/8/layout/hList1"/>
    <dgm:cxn modelId="{F0D850A0-7F57-462D-B102-963482D6B100}" srcId="{3CA04B9D-8E45-4BB6-8CAE-33303B4B3F68}" destId="{3193C0FA-A713-4120-9587-F160119245C4}" srcOrd="2" destOrd="0" parTransId="{60F9A425-A71A-4CAE-92A1-55B0F9A5BE39}" sibTransId="{6E317845-2C4C-4BB5-849D-3E7CB44447CF}"/>
    <dgm:cxn modelId="{C18C8AB1-D65B-4D37-B31D-36CA20EE5947}" type="presOf" srcId="{077C7DED-AF9A-4AD9-B096-CD07BF1B7C30}" destId="{C138892C-F54B-4A2B-B885-9792BD8E51AC}" srcOrd="0" destOrd="2" presId="urn:microsoft.com/office/officeart/2005/8/layout/hList1"/>
    <dgm:cxn modelId="{EBA50AB2-6AB9-482A-A8C3-0D4F51EE7C03}" srcId="{5BA15030-7E62-4892-BA6A-7E41FD3438D2}" destId="{1E14DD8F-8157-443E-89FF-B0A327400120}" srcOrd="1" destOrd="0" parTransId="{59914402-D652-448A-A93D-16C34AE4D851}" sibTransId="{216C0327-BD9A-400C-B8BD-41BED00D4057}"/>
    <dgm:cxn modelId="{8F54C2B5-EC51-4C45-8134-7466BB31078A}" type="presOf" srcId="{AE456254-0772-4198-AAA6-E7D057C49A3C}" destId="{63A3CC5C-DC5C-4323-8087-B9CAB9478166}" srcOrd="0" destOrd="1" presId="urn:microsoft.com/office/officeart/2005/8/layout/hList1"/>
    <dgm:cxn modelId="{71C5DBC0-C3A1-4D0B-B000-88891F16CFF3}" srcId="{2BF077A9-3F4B-4B8E-ADDB-9EBF22B1DCA3}" destId="{AE456254-0772-4198-AAA6-E7D057C49A3C}" srcOrd="1" destOrd="0" parTransId="{73EEC2CC-6748-4721-A6FF-CDDE9E2B3353}" sibTransId="{28EDF704-7AB9-42C8-89AA-D81B1ED7CF6C}"/>
    <dgm:cxn modelId="{411460C4-AD59-4342-9064-95C325456BAE}" srcId="{BB28C00B-EEEB-4566-96ED-5D868FE37826}" destId="{C3C6423C-3BE1-40D2-802E-B398125CB467}" srcOrd="1" destOrd="0" parTransId="{0AF71196-8CE6-4888-BB28-A34D567D6350}" sibTransId="{4CA240AC-ED37-4591-A04E-3B71E0A33BF1}"/>
    <dgm:cxn modelId="{F5B055DC-8CBB-49F2-9B8B-AE4EADB68AD7}" type="presOf" srcId="{ACF2ECFB-BBF4-4C93-8355-1FE2130A7955}" destId="{F8FCD0E4-AEF9-4859-815E-56683B5746C9}" srcOrd="0" destOrd="0" presId="urn:microsoft.com/office/officeart/2005/8/layout/hList1"/>
    <dgm:cxn modelId="{FB6157E5-A146-4341-A1B2-6957555ABE71}" srcId="{5BA15030-7E62-4892-BA6A-7E41FD3438D2}" destId="{75D1CD3E-31B1-4629-BDE5-73589802BC4F}" srcOrd="3" destOrd="0" parTransId="{3E2F0E4E-FD1F-4292-8A18-6478921A57EA}" sibTransId="{EAA707CF-42CE-41A6-95F0-2A45498F1472}"/>
    <dgm:cxn modelId="{DDBC43E8-DD00-4239-AB0A-C9CE7040BA4E}" type="presOf" srcId="{5BA15030-7E62-4892-BA6A-7E41FD3438D2}" destId="{142F9467-5B41-40CC-96F6-398A910191A6}" srcOrd="0" destOrd="0" presId="urn:microsoft.com/office/officeart/2005/8/layout/hList1"/>
    <dgm:cxn modelId="{7A6480EA-BCD6-466F-A443-3FCF99CC399E}" type="presOf" srcId="{5FD0511F-9BDB-43DB-877A-951EAF5DF33B}" destId="{F8FCD0E4-AEF9-4859-815E-56683B5746C9}" srcOrd="0" destOrd="1" presId="urn:microsoft.com/office/officeart/2005/8/layout/hList1"/>
    <dgm:cxn modelId="{095F1CF4-EA2F-48B3-9861-0B739BE5A54A}" type="presOf" srcId="{EEBC00AF-A544-4AB5-878D-60D74101D8A5}" destId="{63A3CC5C-DC5C-4323-8087-B9CAB9478166}" srcOrd="0" destOrd="2" presId="urn:microsoft.com/office/officeart/2005/8/layout/hList1"/>
    <dgm:cxn modelId="{1442CAFA-17EB-4F63-B120-6549AA0D021D}" type="presOf" srcId="{3B2C6BEF-0868-4609-9EC3-E4CA9B869201}" destId="{63A3CC5C-DC5C-4323-8087-B9CAB9478166}" srcOrd="0" destOrd="0" presId="urn:microsoft.com/office/officeart/2005/8/layout/hList1"/>
    <dgm:cxn modelId="{B9D4CEFE-72F4-4576-A9FA-B5C6AE7B5F35}" type="presOf" srcId="{67C51F69-5785-49C6-9C98-5B14BF901856}" destId="{F8FCD0E4-AEF9-4859-815E-56683B5746C9}" srcOrd="0" destOrd="2" presId="urn:microsoft.com/office/officeart/2005/8/layout/hList1"/>
    <dgm:cxn modelId="{275D021F-2B8A-4139-A673-70D54EACFDC5}" type="presParOf" srcId="{7D9A8B25-68B4-455F-90DE-0B9EB88C672A}" destId="{18EDF153-6BC0-47B3-B80D-E424C4EF4694}" srcOrd="0" destOrd="0" presId="urn:microsoft.com/office/officeart/2005/8/layout/hList1"/>
    <dgm:cxn modelId="{27CB11F7-ACB2-43AF-8733-A3555C0E7D9F}" type="presParOf" srcId="{18EDF153-6BC0-47B3-B80D-E424C4EF4694}" destId="{0B67382C-FFF3-4E5C-9AF0-8392709F67F6}" srcOrd="0" destOrd="0" presId="urn:microsoft.com/office/officeart/2005/8/layout/hList1"/>
    <dgm:cxn modelId="{B7986418-D829-4226-9986-6C788F5E3FCA}" type="presParOf" srcId="{18EDF153-6BC0-47B3-B80D-E424C4EF4694}" destId="{C138892C-F54B-4A2B-B885-9792BD8E51AC}" srcOrd="1" destOrd="0" presId="urn:microsoft.com/office/officeart/2005/8/layout/hList1"/>
    <dgm:cxn modelId="{FC0FCD12-235B-454E-9607-FFEE58EE913C}" type="presParOf" srcId="{7D9A8B25-68B4-455F-90DE-0B9EB88C672A}" destId="{B421A40D-BF14-46A8-B35F-5C3DCF23FCCB}" srcOrd="1" destOrd="0" presId="urn:microsoft.com/office/officeart/2005/8/layout/hList1"/>
    <dgm:cxn modelId="{5D212D3B-1CBA-408C-994F-EA96047C9DEA}" type="presParOf" srcId="{7D9A8B25-68B4-455F-90DE-0B9EB88C672A}" destId="{BE7AC921-1434-48B5-9450-5BD822DA8253}" srcOrd="2" destOrd="0" presId="urn:microsoft.com/office/officeart/2005/8/layout/hList1"/>
    <dgm:cxn modelId="{200E992E-678F-4FB5-836B-B26158F93BFC}" type="presParOf" srcId="{BE7AC921-1434-48B5-9450-5BD822DA8253}" destId="{40DE116F-D841-42D9-9AEB-26DD6031604E}" srcOrd="0" destOrd="0" presId="urn:microsoft.com/office/officeart/2005/8/layout/hList1"/>
    <dgm:cxn modelId="{C6756C9B-35EF-49E6-AC75-26A909DE70C0}" type="presParOf" srcId="{BE7AC921-1434-48B5-9450-5BD822DA8253}" destId="{63A3CC5C-DC5C-4323-8087-B9CAB9478166}" srcOrd="1" destOrd="0" presId="urn:microsoft.com/office/officeart/2005/8/layout/hList1"/>
    <dgm:cxn modelId="{0B0C6BE4-017B-425A-A39E-CB00739BC92F}" type="presParOf" srcId="{7D9A8B25-68B4-455F-90DE-0B9EB88C672A}" destId="{33598D6B-581A-42BD-9CF6-3F1DEE2CB26D}" srcOrd="3" destOrd="0" presId="urn:microsoft.com/office/officeart/2005/8/layout/hList1"/>
    <dgm:cxn modelId="{47044437-DF76-4D3B-AF1C-DACC9A1EC0E3}" type="presParOf" srcId="{7D9A8B25-68B4-455F-90DE-0B9EB88C672A}" destId="{7D1F6828-F127-4F51-A1B7-EB39DAFB47BB}" srcOrd="4" destOrd="0" presId="urn:microsoft.com/office/officeart/2005/8/layout/hList1"/>
    <dgm:cxn modelId="{1AA5F212-18F5-4A67-8ECC-61F94901C87E}" type="presParOf" srcId="{7D1F6828-F127-4F51-A1B7-EB39DAFB47BB}" destId="{8E655D9A-EF60-4DB1-B892-ED54641192C8}" srcOrd="0" destOrd="0" presId="urn:microsoft.com/office/officeart/2005/8/layout/hList1"/>
    <dgm:cxn modelId="{92B1A36A-266D-4702-8714-37F50ACF7628}" type="presParOf" srcId="{7D1F6828-F127-4F51-A1B7-EB39DAFB47BB}" destId="{F8FCD0E4-AEF9-4859-815E-56683B5746C9}" srcOrd="1" destOrd="0" presId="urn:microsoft.com/office/officeart/2005/8/layout/hList1"/>
    <dgm:cxn modelId="{F1C6A5A5-B20F-483F-8FE2-A7CA2922EE5E}" type="presParOf" srcId="{7D9A8B25-68B4-455F-90DE-0B9EB88C672A}" destId="{78369E39-B8ED-4D2A-8CE0-AFB44A0B0F10}" srcOrd="5" destOrd="0" presId="urn:microsoft.com/office/officeart/2005/8/layout/hList1"/>
    <dgm:cxn modelId="{F687B81A-6AA8-4940-B34E-9412D7C2DC74}" type="presParOf" srcId="{7D9A8B25-68B4-455F-90DE-0B9EB88C672A}" destId="{067C8D54-B670-4164-8C44-3E19752FBCDA}" srcOrd="6" destOrd="0" presId="urn:microsoft.com/office/officeart/2005/8/layout/hList1"/>
    <dgm:cxn modelId="{91538DC7-E5C5-4080-A7D6-FCDE67157607}" type="presParOf" srcId="{067C8D54-B670-4164-8C44-3E19752FBCDA}" destId="{142F9467-5B41-40CC-96F6-398A910191A6}" srcOrd="0" destOrd="0" presId="urn:microsoft.com/office/officeart/2005/8/layout/hList1"/>
    <dgm:cxn modelId="{E8143547-D27E-43A5-9BFF-63B53A37BB52}" type="presParOf" srcId="{067C8D54-B670-4164-8C44-3E19752FBCDA}" destId="{9C791572-CC54-4F0C-A554-AC2E5442C0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5732" y="0"/>
          <a:ext cx="11284103" cy="3954463"/>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endParaRPr lang="en-US" sz="3200" kern="1200" dirty="0">
            <a:solidFill>
              <a:schemeClr val="tx1"/>
            </a:solidFill>
          </a:endParaRPr>
        </a:p>
        <a:p>
          <a:pPr marL="0" lvl="0" indent="0" algn="l" defTabSz="1422400">
            <a:lnSpc>
              <a:spcPct val="90000"/>
            </a:lnSpc>
            <a:spcBef>
              <a:spcPct val="0"/>
            </a:spcBef>
            <a:spcAft>
              <a:spcPct val="35000"/>
            </a:spcAft>
            <a:buNone/>
          </a:pPr>
          <a:r>
            <a:rPr lang="en-US" sz="3200" kern="1200" dirty="0">
              <a:solidFill>
                <a:schemeClr val="tx1"/>
              </a:solidFill>
            </a:rPr>
            <a:t>True or False?</a:t>
          </a:r>
        </a:p>
        <a:p>
          <a:pPr marL="0" lvl="0" indent="0" algn="l" defTabSz="1422400">
            <a:lnSpc>
              <a:spcPct val="90000"/>
            </a:lnSpc>
            <a:spcBef>
              <a:spcPct val="0"/>
            </a:spcBef>
            <a:spcAft>
              <a:spcPct val="35000"/>
            </a:spcAft>
            <a:buNone/>
          </a:pPr>
          <a:endParaRPr lang="en-US" sz="3200" kern="1200" dirty="0">
            <a:solidFill>
              <a:schemeClr val="tx1"/>
            </a:solidFill>
          </a:endParaRPr>
        </a:p>
        <a:p>
          <a:pPr marL="0" lvl="0" indent="0" algn="l" defTabSz="685800">
            <a:lnSpc>
              <a:spcPct val="90000"/>
            </a:lnSpc>
            <a:spcBef>
              <a:spcPct val="0"/>
            </a:spcBef>
            <a:spcAft>
              <a:spcPct val="35000"/>
            </a:spcAft>
            <a:buNone/>
          </a:pPr>
          <a:r>
            <a:rPr lang="en-US" sz="3200" kern="1200" dirty="0">
              <a:solidFill>
                <a:schemeClr val="tx1"/>
              </a:solidFill>
            </a:rPr>
            <a:t>	a.  Longer duration portfolios are less sensitive to rate shifts</a:t>
          </a:r>
        </a:p>
        <a:p>
          <a:pPr marL="0" lvl="0" indent="0" algn="l" defTabSz="685800">
            <a:lnSpc>
              <a:spcPct val="90000"/>
            </a:lnSpc>
            <a:spcBef>
              <a:spcPct val="0"/>
            </a:spcBef>
            <a:spcAft>
              <a:spcPct val="35000"/>
            </a:spcAft>
            <a:buNone/>
          </a:pPr>
          <a:r>
            <a:rPr lang="en-US" sz="3200" kern="1200" dirty="0">
              <a:solidFill>
                <a:schemeClr val="tx1"/>
              </a:solidFill>
            </a:rPr>
            <a:t>	b.  A rise in rates will cause my bond to go up in value</a:t>
          </a:r>
        </a:p>
        <a:p>
          <a:pPr marL="0" lvl="0" indent="0" algn="l" defTabSz="685800">
            <a:lnSpc>
              <a:spcPct val="90000"/>
            </a:lnSpc>
            <a:spcBef>
              <a:spcPct val="0"/>
            </a:spcBef>
            <a:spcAft>
              <a:spcPct val="35000"/>
            </a:spcAft>
            <a:buNone/>
          </a:pPr>
          <a:r>
            <a:rPr lang="en-US" sz="3200" kern="1200" dirty="0">
              <a:solidFill>
                <a:schemeClr val="tx1"/>
              </a:solidFill>
            </a:rPr>
            <a:t>	c.  Bond prices and rates move in opposite directions	</a:t>
          </a:r>
        </a:p>
        <a:p>
          <a:pPr marL="0" lvl="0" indent="0" algn="l" defTabSz="1422400">
            <a:lnSpc>
              <a:spcPct val="90000"/>
            </a:lnSpc>
            <a:spcBef>
              <a:spcPct val="0"/>
            </a:spcBef>
            <a:spcAft>
              <a:spcPct val="35000"/>
            </a:spcAft>
            <a:buNone/>
          </a:pPr>
          <a:endParaRPr lang="en-US" sz="3200" kern="1200" dirty="0">
            <a:solidFill>
              <a:schemeClr val="tx1"/>
            </a:solidFill>
          </a:endParaRPr>
        </a:p>
      </dsp:txBody>
      <dsp:txXfrm>
        <a:off x="5732" y="0"/>
        <a:ext cx="11284103" cy="3954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B5C60-1523-40E5-A4A0-A0FB855DF568}">
      <dsp:nvSpPr>
        <dsp:cNvPr id="0" name=""/>
        <dsp:cNvSpPr/>
      </dsp:nvSpPr>
      <dsp:spPr>
        <a:xfrm>
          <a:off x="0" y="3953285"/>
          <a:ext cx="9748073" cy="648569"/>
        </a:xfrm>
        <a:prstGeom prst="rect">
          <a:avLst/>
        </a:prstGeom>
        <a:solidFill>
          <a:schemeClr val="accent1"/>
        </a:solidFill>
        <a:ln w="22225" cap="rnd"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800" kern="1200">
              <a:latin typeface="+mn-lt"/>
              <a:ea typeface="+mn-ea"/>
              <a:cs typeface="+mn-cs"/>
            </a:rPr>
            <a:t>Policies</a:t>
          </a:r>
          <a:endParaRPr lang="en-US" sz="1800" kern="1200" dirty="0">
            <a:latin typeface="+mn-lt"/>
            <a:ea typeface="+mn-ea"/>
            <a:cs typeface="+mn-cs"/>
          </a:endParaRPr>
        </a:p>
      </dsp:txBody>
      <dsp:txXfrm>
        <a:off x="0" y="3953285"/>
        <a:ext cx="9748073" cy="350227"/>
      </dsp:txXfrm>
    </dsp:sp>
    <dsp:sp modelId="{7008FB5A-DC1F-4EB7-8106-5481BB541B9D}">
      <dsp:nvSpPr>
        <dsp:cNvPr id="0" name=""/>
        <dsp:cNvSpPr/>
      </dsp:nvSpPr>
      <dsp:spPr>
        <a:xfrm>
          <a:off x="0" y="4290541"/>
          <a:ext cx="9748073" cy="29834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ea typeface="+mn-ea"/>
              <a:cs typeface="+mn-cs"/>
            </a:rPr>
            <a:t>Government’s deposit and investment policies</a:t>
          </a:r>
        </a:p>
      </dsp:txBody>
      <dsp:txXfrm>
        <a:off x="0" y="4290541"/>
        <a:ext cx="9748073" cy="298341"/>
      </dsp:txXfrm>
    </dsp:sp>
    <dsp:sp modelId="{074C9A93-9B79-4D43-82ED-AD94525337D6}">
      <dsp:nvSpPr>
        <dsp:cNvPr id="0" name=""/>
        <dsp:cNvSpPr/>
      </dsp:nvSpPr>
      <dsp:spPr>
        <a:xfrm rot="10800000">
          <a:off x="0" y="2965514"/>
          <a:ext cx="9748073" cy="997499"/>
        </a:xfrm>
        <a:prstGeom prst="upArrowCallout">
          <a:avLst/>
        </a:prstGeom>
        <a:solidFill>
          <a:schemeClr val="accent1"/>
        </a:solidFill>
        <a:ln w="22225" cap="rnd"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600" kern="1200">
              <a:latin typeface="+mn-lt"/>
              <a:ea typeface="+mn-ea"/>
              <a:cs typeface="+mn-cs"/>
            </a:rPr>
            <a:t>Disclose</a:t>
          </a:r>
          <a:endParaRPr lang="en-US" sz="1600" kern="1200" dirty="0">
            <a:latin typeface="+mn-lt"/>
            <a:ea typeface="+mn-ea"/>
            <a:cs typeface="+mn-cs"/>
          </a:endParaRPr>
        </a:p>
      </dsp:txBody>
      <dsp:txXfrm rot="-10800000">
        <a:off x="0" y="2965514"/>
        <a:ext cx="9748073" cy="350122"/>
      </dsp:txXfrm>
    </dsp:sp>
    <dsp:sp modelId="{25CCC6AB-41F1-4B23-9EF9-B7BABBD834EF}">
      <dsp:nvSpPr>
        <dsp:cNvPr id="0" name=""/>
        <dsp:cNvSpPr/>
      </dsp:nvSpPr>
      <dsp:spPr>
        <a:xfrm>
          <a:off x="0" y="3315636"/>
          <a:ext cx="9748073" cy="298252"/>
        </a:xfrm>
        <a:prstGeom prst="rect">
          <a:avLst/>
        </a:prstGeom>
        <a:solidFill>
          <a:schemeClr val="accent2">
            <a:tint val="40000"/>
            <a:alpha val="90000"/>
            <a:hueOff val="350240"/>
            <a:satOff val="1215"/>
            <a:lumOff val="437"/>
            <a:alphaOff val="0"/>
          </a:schemeClr>
        </a:solidFill>
        <a:ln w="22225" cap="rnd" cmpd="sng" algn="ctr">
          <a:solidFill>
            <a:schemeClr val="accent2">
              <a:tint val="40000"/>
              <a:alpha val="90000"/>
              <a:hueOff val="350240"/>
              <a:satOff val="1215"/>
              <a:lumOff val="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Investment disclosures organized by type e.g., U.S. Treasuries, corporate bonds, etc. </a:t>
          </a:r>
        </a:p>
      </dsp:txBody>
      <dsp:txXfrm>
        <a:off x="0" y="3315636"/>
        <a:ext cx="9748073" cy="298252"/>
      </dsp:txXfrm>
    </dsp:sp>
    <dsp:sp modelId="{B9CDB69A-4E00-43D7-B9D4-85782E0107BC}">
      <dsp:nvSpPr>
        <dsp:cNvPr id="0" name=""/>
        <dsp:cNvSpPr/>
      </dsp:nvSpPr>
      <dsp:spPr>
        <a:xfrm rot="10800000">
          <a:off x="0" y="1977743"/>
          <a:ext cx="9748073" cy="997499"/>
        </a:xfrm>
        <a:prstGeom prst="upArrowCallout">
          <a:avLst/>
        </a:prstGeom>
        <a:solidFill>
          <a:schemeClr val="accent1"/>
        </a:solidFill>
        <a:ln w="22225" cap="rnd"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2000" kern="1200">
              <a:latin typeface="+mn-lt"/>
              <a:ea typeface="+mn-ea"/>
              <a:cs typeface="+mn-cs"/>
            </a:rPr>
            <a:t>Investment</a:t>
          </a:r>
          <a:r>
            <a:rPr lang="en-US" sz="2000" kern="1200">
              <a:latin typeface="Calibri" panose="020F0502020204030204"/>
              <a:ea typeface="+mn-ea"/>
              <a:cs typeface="+mn-cs"/>
            </a:rPr>
            <a:t> Risks</a:t>
          </a:r>
          <a:endParaRPr lang="en-US" sz="2000" kern="1200" dirty="0">
            <a:latin typeface="Calibri" panose="020F0502020204030204"/>
            <a:ea typeface="+mn-ea"/>
            <a:cs typeface="+mn-cs"/>
          </a:endParaRPr>
        </a:p>
      </dsp:txBody>
      <dsp:txXfrm rot="-10800000">
        <a:off x="0" y="1977743"/>
        <a:ext cx="9748073" cy="350122"/>
      </dsp:txXfrm>
    </dsp:sp>
    <dsp:sp modelId="{7B890E70-9A68-4896-8A61-627C2E537C1A}">
      <dsp:nvSpPr>
        <dsp:cNvPr id="0" name=""/>
        <dsp:cNvSpPr/>
      </dsp:nvSpPr>
      <dsp:spPr>
        <a:xfrm>
          <a:off x="0" y="2327865"/>
          <a:ext cx="2437018" cy="298252"/>
        </a:xfrm>
        <a:prstGeom prst="rect">
          <a:avLst/>
        </a:prstGeom>
        <a:solidFill>
          <a:schemeClr val="accent2">
            <a:tint val="40000"/>
            <a:alpha val="90000"/>
            <a:hueOff val="700479"/>
            <a:satOff val="2431"/>
            <a:lumOff val="873"/>
            <a:alphaOff val="0"/>
          </a:schemeClr>
        </a:solidFill>
        <a:ln w="22225" cap="rnd" cmpd="sng" algn="ctr">
          <a:solidFill>
            <a:schemeClr val="accent2">
              <a:tint val="40000"/>
              <a:alpha val="90000"/>
              <a:hueOff val="700479"/>
              <a:satOff val="2431"/>
              <a:lumOff val="8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latin typeface="+mn-lt"/>
              <a:ea typeface="+mn-ea"/>
              <a:cs typeface="+mn-cs"/>
            </a:rPr>
            <a:t>Credit risk</a:t>
          </a:r>
        </a:p>
      </dsp:txBody>
      <dsp:txXfrm>
        <a:off x="0" y="2327865"/>
        <a:ext cx="2437018" cy="298252"/>
      </dsp:txXfrm>
    </dsp:sp>
    <dsp:sp modelId="{ADE720D5-EE02-4DD7-9224-24B42B755729}">
      <dsp:nvSpPr>
        <dsp:cNvPr id="0" name=""/>
        <dsp:cNvSpPr/>
      </dsp:nvSpPr>
      <dsp:spPr>
        <a:xfrm>
          <a:off x="2437018" y="2327865"/>
          <a:ext cx="2437018" cy="298252"/>
        </a:xfrm>
        <a:prstGeom prst="rect">
          <a:avLst/>
        </a:prstGeom>
        <a:solidFill>
          <a:schemeClr val="accent2">
            <a:tint val="40000"/>
            <a:alpha val="90000"/>
            <a:hueOff val="1050719"/>
            <a:satOff val="3646"/>
            <a:lumOff val="1310"/>
            <a:alphaOff val="0"/>
          </a:schemeClr>
        </a:solidFill>
        <a:ln w="22225" cap="rnd" cmpd="sng" algn="ctr">
          <a:solidFill>
            <a:schemeClr val="accent2">
              <a:tint val="40000"/>
              <a:alpha val="90000"/>
              <a:hueOff val="1050719"/>
              <a:satOff val="3646"/>
              <a:lumOff val="13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latin typeface="+mn-lt"/>
              <a:ea typeface="+mn-ea"/>
              <a:cs typeface="+mn-cs"/>
            </a:rPr>
            <a:t>Concentrations of risk</a:t>
          </a:r>
        </a:p>
      </dsp:txBody>
      <dsp:txXfrm>
        <a:off x="2437018" y="2327865"/>
        <a:ext cx="2437018" cy="298252"/>
      </dsp:txXfrm>
    </dsp:sp>
    <dsp:sp modelId="{F9688886-2A61-4571-8EC2-543B96DE3EA1}">
      <dsp:nvSpPr>
        <dsp:cNvPr id="0" name=""/>
        <dsp:cNvSpPr/>
      </dsp:nvSpPr>
      <dsp:spPr>
        <a:xfrm>
          <a:off x="4874036" y="2327865"/>
          <a:ext cx="2437018" cy="298252"/>
        </a:xfrm>
        <a:prstGeom prst="rect">
          <a:avLst/>
        </a:prstGeom>
        <a:solidFill>
          <a:schemeClr val="accent2">
            <a:tint val="40000"/>
            <a:alpha val="90000"/>
            <a:hueOff val="1400958"/>
            <a:satOff val="4861"/>
            <a:lumOff val="1746"/>
            <a:alphaOff val="0"/>
          </a:schemeClr>
        </a:solidFill>
        <a:ln w="22225" cap="rnd" cmpd="sng" algn="ctr">
          <a:solidFill>
            <a:schemeClr val="accent2">
              <a:tint val="40000"/>
              <a:alpha val="90000"/>
              <a:hueOff val="1400958"/>
              <a:satOff val="4861"/>
              <a:lumOff val="1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latin typeface="+mn-lt"/>
              <a:ea typeface="+mn-ea"/>
              <a:cs typeface="+mn-cs"/>
            </a:rPr>
            <a:t>Interest rate risk</a:t>
          </a:r>
        </a:p>
      </dsp:txBody>
      <dsp:txXfrm>
        <a:off x="4874036" y="2327865"/>
        <a:ext cx="2437018" cy="298252"/>
      </dsp:txXfrm>
    </dsp:sp>
    <dsp:sp modelId="{DF3010A9-1D9D-4F23-9708-17AA4B31EB23}">
      <dsp:nvSpPr>
        <dsp:cNvPr id="0" name=""/>
        <dsp:cNvSpPr/>
      </dsp:nvSpPr>
      <dsp:spPr>
        <a:xfrm>
          <a:off x="7311054" y="2327865"/>
          <a:ext cx="2437018" cy="298252"/>
        </a:xfrm>
        <a:prstGeom prst="rect">
          <a:avLst/>
        </a:prstGeom>
        <a:solidFill>
          <a:schemeClr val="accent2">
            <a:tint val="40000"/>
            <a:alpha val="90000"/>
            <a:hueOff val="1751198"/>
            <a:satOff val="6077"/>
            <a:lumOff val="2183"/>
            <a:alphaOff val="0"/>
          </a:schemeClr>
        </a:solidFill>
        <a:ln w="22225" cap="rnd" cmpd="sng" algn="ctr">
          <a:solidFill>
            <a:schemeClr val="accent2">
              <a:tint val="40000"/>
              <a:alpha val="90000"/>
              <a:hueOff val="1751198"/>
              <a:satOff val="6077"/>
              <a:lumOff val="21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latin typeface="+mn-lt"/>
              <a:ea typeface="+mn-ea"/>
              <a:cs typeface="+mn-cs"/>
            </a:rPr>
            <a:t>Foreign currency risk</a:t>
          </a:r>
        </a:p>
      </dsp:txBody>
      <dsp:txXfrm>
        <a:off x="7311054" y="2327865"/>
        <a:ext cx="2437018" cy="298252"/>
      </dsp:txXfrm>
    </dsp:sp>
    <dsp:sp modelId="{638C0456-F968-4C0D-92D6-6D4DED53D795}">
      <dsp:nvSpPr>
        <dsp:cNvPr id="0" name=""/>
        <dsp:cNvSpPr/>
      </dsp:nvSpPr>
      <dsp:spPr>
        <a:xfrm rot="10800000">
          <a:off x="0" y="989972"/>
          <a:ext cx="9748073" cy="997499"/>
        </a:xfrm>
        <a:prstGeom prst="upArrowCallout">
          <a:avLst/>
        </a:prstGeom>
        <a:solidFill>
          <a:schemeClr val="accent1"/>
        </a:solidFill>
        <a:ln w="22225" cap="rnd"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800" kern="1200">
              <a:latin typeface="+mn-lt"/>
              <a:ea typeface="+mn-ea"/>
              <a:cs typeface="+mn-cs"/>
            </a:rPr>
            <a:t>Deposit Risks</a:t>
          </a:r>
          <a:endParaRPr lang="en-US" sz="1800" kern="1200" dirty="0">
            <a:latin typeface="+mn-lt"/>
            <a:ea typeface="+mn-ea"/>
            <a:cs typeface="+mn-cs"/>
          </a:endParaRPr>
        </a:p>
      </dsp:txBody>
      <dsp:txXfrm rot="-10800000">
        <a:off x="0" y="989972"/>
        <a:ext cx="9748073" cy="350122"/>
      </dsp:txXfrm>
    </dsp:sp>
    <dsp:sp modelId="{773AE62A-94BA-47D3-8886-AD659F271F02}">
      <dsp:nvSpPr>
        <dsp:cNvPr id="0" name=""/>
        <dsp:cNvSpPr/>
      </dsp:nvSpPr>
      <dsp:spPr>
        <a:xfrm>
          <a:off x="4759" y="1340094"/>
          <a:ext cx="3246184" cy="298252"/>
        </a:xfrm>
        <a:prstGeom prst="rect">
          <a:avLst/>
        </a:prstGeom>
        <a:solidFill>
          <a:schemeClr val="accent2">
            <a:tint val="40000"/>
            <a:alpha val="90000"/>
            <a:hueOff val="2101438"/>
            <a:satOff val="7292"/>
            <a:lumOff val="2619"/>
            <a:alphaOff val="0"/>
          </a:schemeClr>
        </a:solidFill>
        <a:ln w="22225" cap="rnd" cmpd="sng" algn="ctr">
          <a:solidFill>
            <a:schemeClr val="accent2">
              <a:tint val="40000"/>
              <a:alpha val="90000"/>
              <a:hueOff val="2101438"/>
              <a:satOff val="7292"/>
              <a:lumOff val="26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Deposit risks</a:t>
          </a:r>
        </a:p>
      </dsp:txBody>
      <dsp:txXfrm>
        <a:off x="4759" y="1340094"/>
        <a:ext cx="3246184" cy="298252"/>
      </dsp:txXfrm>
    </dsp:sp>
    <dsp:sp modelId="{1AC14AA5-C050-4DFB-9118-8BB04743D46F}">
      <dsp:nvSpPr>
        <dsp:cNvPr id="0" name=""/>
        <dsp:cNvSpPr/>
      </dsp:nvSpPr>
      <dsp:spPr>
        <a:xfrm>
          <a:off x="3250944" y="1340094"/>
          <a:ext cx="3246184" cy="298252"/>
        </a:xfrm>
        <a:prstGeom prst="rect">
          <a:avLst/>
        </a:prstGeom>
        <a:solidFill>
          <a:schemeClr val="accent2">
            <a:tint val="40000"/>
            <a:alpha val="90000"/>
            <a:hueOff val="2451677"/>
            <a:satOff val="8507"/>
            <a:lumOff val="3056"/>
            <a:alphaOff val="0"/>
          </a:schemeClr>
        </a:solidFill>
        <a:ln w="22225" cap="rnd" cmpd="sng" algn="ctr">
          <a:solidFill>
            <a:schemeClr val="accent2">
              <a:tint val="40000"/>
              <a:alpha val="90000"/>
              <a:hueOff val="2451677"/>
              <a:satOff val="8507"/>
              <a:lumOff val="3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t>Custodial credit risk</a:t>
          </a:r>
        </a:p>
      </dsp:txBody>
      <dsp:txXfrm>
        <a:off x="3250944" y="1340094"/>
        <a:ext cx="3246184" cy="298252"/>
      </dsp:txXfrm>
    </dsp:sp>
    <dsp:sp modelId="{17550F6C-4E72-4941-BD51-85F6ABE7217B}">
      <dsp:nvSpPr>
        <dsp:cNvPr id="0" name=""/>
        <dsp:cNvSpPr/>
      </dsp:nvSpPr>
      <dsp:spPr>
        <a:xfrm>
          <a:off x="6497128" y="1340094"/>
          <a:ext cx="3246184" cy="298252"/>
        </a:xfrm>
        <a:prstGeom prst="rect">
          <a:avLst/>
        </a:prstGeom>
        <a:solidFill>
          <a:schemeClr val="accent2">
            <a:tint val="40000"/>
            <a:alpha val="90000"/>
            <a:hueOff val="2801917"/>
            <a:satOff val="9723"/>
            <a:lumOff val="3492"/>
            <a:alphaOff val="0"/>
          </a:schemeClr>
        </a:solidFill>
        <a:ln w="22225" cap="rnd" cmpd="sng" algn="ctr">
          <a:solidFill>
            <a:schemeClr val="accent2">
              <a:tint val="40000"/>
              <a:alpha val="90000"/>
              <a:hueOff val="2801917"/>
              <a:satOff val="9723"/>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t>Foreign currency risk</a:t>
          </a:r>
        </a:p>
      </dsp:txBody>
      <dsp:txXfrm>
        <a:off x="6497128" y="1340094"/>
        <a:ext cx="3246184" cy="298252"/>
      </dsp:txXfrm>
    </dsp:sp>
    <dsp:sp modelId="{263F012D-1169-4ACD-AABE-8115152E5A17}">
      <dsp:nvSpPr>
        <dsp:cNvPr id="0" name=""/>
        <dsp:cNvSpPr/>
      </dsp:nvSpPr>
      <dsp:spPr>
        <a:xfrm rot="10800000">
          <a:off x="0" y="0"/>
          <a:ext cx="9748073" cy="997499"/>
        </a:xfrm>
        <a:prstGeom prst="upArrowCallout">
          <a:avLst/>
        </a:prstGeom>
        <a:solidFill>
          <a:schemeClr val="accent1"/>
        </a:solidFill>
        <a:ln w="22225" cap="rnd"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800" kern="1200">
              <a:latin typeface="+mn-lt"/>
              <a:ea typeface="+mn-ea"/>
              <a:cs typeface="+mn-cs"/>
            </a:rPr>
            <a:t>Scope</a:t>
          </a:r>
          <a:endParaRPr lang="en-US" sz="1800" kern="1200" dirty="0">
            <a:latin typeface="+mn-lt"/>
            <a:ea typeface="+mn-ea"/>
            <a:cs typeface="+mn-cs"/>
          </a:endParaRPr>
        </a:p>
      </dsp:txBody>
      <dsp:txXfrm rot="-10800000">
        <a:off x="0" y="0"/>
        <a:ext cx="9748073" cy="350122"/>
      </dsp:txXfrm>
    </dsp:sp>
    <dsp:sp modelId="{A0044DD7-D42F-4A93-9D78-FDE0FB33EC2F}">
      <dsp:nvSpPr>
        <dsp:cNvPr id="0" name=""/>
        <dsp:cNvSpPr/>
      </dsp:nvSpPr>
      <dsp:spPr>
        <a:xfrm>
          <a:off x="0" y="352323"/>
          <a:ext cx="9748073" cy="298252"/>
        </a:xfrm>
        <a:prstGeom prst="rect">
          <a:avLst/>
        </a:prstGeom>
        <a:solidFill>
          <a:schemeClr val="accent2">
            <a:tint val="40000"/>
            <a:alpha val="90000"/>
            <a:hueOff val="3152157"/>
            <a:satOff val="10938"/>
            <a:lumOff val="3929"/>
            <a:alphaOff val="0"/>
          </a:schemeClr>
        </a:solidFill>
        <a:ln w="22225" cap="rnd" cmpd="sng" algn="ctr">
          <a:solidFill>
            <a:schemeClr val="accent2">
              <a:tint val="40000"/>
              <a:alpha val="90000"/>
              <a:hueOff val="3152157"/>
              <a:satOff val="10938"/>
              <a:lumOff val="3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Updates custodial credit risk disclosures and defines other common risks of deposits and investments</a:t>
          </a:r>
        </a:p>
      </dsp:txBody>
      <dsp:txXfrm>
        <a:off x="0" y="352323"/>
        <a:ext cx="9748073" cy="298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3FA8-D967-4E56-8527-4B26453D5E86}">
      <dsp:nvSpPr>
        <dsp:cNvPr id="0" name=""/>
        <dsp:cNvSpPr/>
      </dsp:nvSpPr>
      <dsp:spPr>
        <a:xfrm>
          <a:off x="0" y="0"/>
          <a:ext cx="7910786" cy="2322844"/>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9691E-6EDB-46E8-90D2-34B5E27000E3}">
      <dsp:nvSpPr>
        <dsp:cNvPr id="0" name=""/>
        <dsp:cNvSpPr/>
      </dsp:nvSpPr>
      <dsp:spPr>
        <a:xfrm>
          <a:off x="237323" y="309712"/>
          <a:ext cx="2323793" cy="1703419"/>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EF254-FFDF-44E0-8953-E62E0F1F5BD1}">
      <dsp:nvSpPr>
        <dsp:cNvPr id="0" name=""/>
        <dsp:cNvSpPr/>
      </dsp:nvSpPr>
      <dsp:spPr>
        <a:xfrm rot="10800000">
          <a:off x="237323" y="2322844"/>
          <a:ext cx="2323793" cy="2839031"/>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1) Senior, Unsecured Debt </a:t>
          </a:r>
        </a:p>
        <a:p>
          <a:pPr marL="0" lvl="0" indent="0" algn="ctr" defTabSz="711200">
            <a:lnSpc>
              <a:spcPct val="90000"/>
            </a:lnSpc>
            <a:spcBef>
              <a:spcPct val="0"/>
            </a:spcBef>
            <a:spcAft>
              <a:spcPct val="35000"/>
            </a:spcAft>
            <a:buNone/>
          </a:pPr>
          <a:r>
            <a:rPr lang="en-US" sz="1600" kern="1200" dirty="0"/>
            <a:t>2) Prime Credit Only</a:t>
          </a:r>
        </a:p>
        <a:p>
          <a:pPr marL="0" lvl="0" indent="0" algn="ctr" defTabSz="711200">
            <a:lnSpc>
              <a:spcPct val="90000"/>
            </a:lnSpc>
            <a:spcBef>
              <a:spcPct val="0"/>
            </a:spcBef>
            <a:spcAft>
              <a:spcPct val="35000"/>
            </a:spcAft>
            <a:buNone/>
          </a:pPr>
          <a:r>
            <a:rPr lang="en-US" sz="1600" kern="1200" dirty="0">
              <a:solidFill>
                <a:prstClr val="white"/>
              </a:solidFill>
              <a:latin typeface="Gill Sans MT" panose="020B0502020104020203"/>
              <a:ea typeface="+mn-ea"/>
              <a:cs typeface="+mn-cs"/>
            </a:rPr>
            <a:t>3) Credit Enhancements on Programs </a:t>
          </a:r>
        </a:p>
        <a:p>
          <a:pPr marL="0" lvl="0" indent="0" algn="ctr" defTabSz="711200">
            <a:lnSpc>
              <a:spcPct val="90000"/>
            </a:lnSpc>
            <a:spcBef>
              <a:spcPct val="0"/>
            </a:spcBef>
            <a:spcAft>
              <a:spcPct val="35000"/>
            </a:spcAft>
            <a:buNone/>
          </a:pPr>
          <a:r>
            <a:rPr lang="en-US" sz="1600" kern="1200" dirty="0"/>
            <a:t>* Liquidity programs</a:t>
          </a:r>
        </a:p>
        <a:p>
          <a:pPr marL="0" lvl="0" indent="0" algn="ctr" defTabSz="711200">
            <a:lnSpc>
              <a:spcPct val="90000"/>
            </a:lnSpc>
            <a:spcBef>
              <a:spcPct val="0"/>
            </a:spcBef>
            <a:spcAft>
              <a:spcPct val="35000"/>
            </a:spcAft>
            <a:buNone/>
          </a:pPr>
          <a:r>
            <a:rPr lang="en-US" sz="1600" kern="1200" dirty="0"/>
            <a:t>* Standby letters of credit</a:t>
          </a:r>
        </a:p>
        <a:p>
          <a:pPr marL="0" lvl="0" indent="0" algn="ctr" defTabSz="711200">
            <a:lnSpc>
              <a:spcPct val="90000"/>
            </a:lnSpc>
            <a:spcBef>
              <a:spcPct val="0"/>
            </a:spcBef>
            <a:spcAft>
              <a:spcPct val="35000"/>
            </a:spcAft>
            <a:buNone/>
          </a:pPr>
          <a:r>
            <a:rPr lang="en-US" sz="1600" kern="1200" dirty="0"/>
            <a:t>4) Short Maturities</a:t>
          </a:r>
        </a:p>
      </dsp:txBody>
      <dsp:txXfrm rot="10800000">
        <a:off x="308788" y="2322844"/>
        <a:ext cx="2180863" cy="2767566"/>
      </dsp:txXfrm>
    </dsp:sp>
    <dsp:sp modelId="{BA98C515-BD47-45E8-9792-2F5727CA8FF8}">
      <dsp:nvSpPr>
        <dsp:cNvPr id="0" name=""/>
        <dsp:cNvSpPr/>
      </dsp:nvSpPr>
      <dsp:spPr>
        <a:xfrm>
          <a:off x="2793496" y="309712"/>
          <a:ext cx="2323793" cy="1703419"/>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85BF3-1271-4028-B3A4-C688A22F84D3}">
      <dsp:nvSpPr>
        <dsp:cNvPr id="0" name=""/>
        <dsp:cNvSpPr/>
      </dsp:nvSpPr>
      <dsp:spPr>
        <a:xfrm rot="10800000">
          <a:off x="2793496" y="2322844"/>
          <a:ext cx="2323793" cy="2839031"/>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 Exempt from SEC Registration</a:t>
          </a:r>
        </a:p>
        <a:p>
          <a:pPr marL="0" lvl="0" indent="0" algn="ctr" defTabSz="711200">
            <a:lnSpc>
              <a:spcPct val="90000"/>
            </a:lnSpc>
            <a:spcBef>
              <a:spcPct val="0"/>
            </a:spcBef>
            <a:spcAft>
              <a:spcPct val="35000"/>
            </a:spcAft>
            <a:buNone/>
          </a:pPr>
          <a:r>
            <a:rPr lang="en-US" sz="1600" kern="1200" dirty="0"/>
            <a:t>- 3(a)3 vs (4)(2)</a:t>
          </a:r>
          <a:br>
            <a:rPr lang="en-US" sz="1600" kern="1200" dirty="0"/>
          </a:br>
          <a:endParaRPr lang="en-US" sz="1600" kern="1200" dirty="0"/>
        </a:p>
        <a:p>
          <a:pPr marL="0" lvl="0" indent="0" algn="ctr" defTabSz="711200">
            <a:lnSpc>
              <a:spcPct val="90000"/>
            </a:lnSpc>
            <a:spcBef>
              <a:spcPct val="0"/>
            </a:spcBef>
            <a:spcAft>
              <a:spcPct val="35000"/>
            </a:spcAft>
            <a:buNone/>
          </a:pPr>
          <a:r>
            <a:rPr lang="en-US" sz="1600" kern="1200" dirty="0"/>
            <a:t>* Multiple kinds of CP:</a:t>
          </a:r>
        </a:p>
        <a:p>
          <a:pPr marL="0" lvl="0" indent="0" algn="ctr" defTabSz="711200">
            <a:lnSpc>
              <a:spcPct val="90000"/>
            </a:lnSpc>
            <a:spcBef>
              <a:spcPct val="0"/>
            </a:spcBef>
            <a:spcAft>
              <a:spcPct val="35000"/>
            </a:spcAft>
            <a:buNone/>
          </a:pPr>
          <a:r>
            <a:rPr lang="en-US" sz="1400" kern="1200" dirty="0"/>
            <a:t>- Asset Backed CP (ABCP)</a:t>
          </a:r>
        </a:p>
        <a:p>
          <a:pPr marL="0" lvl="0" indent="0" algn="ctr" defTabSz="711200">
            <a:lnSpc>
              <a:spcPct val="90000"/>
            </a:lnSpc>
            <a:spcBef>
              <a:spcPct val="0"/>
            </a:spcBef>
            <a:spcAft>
              <a:spcPct val="35000"/>
            </a:spcAft>
            <a:buNone/>
          </a:pPr>
          <a:r>
            <a:rPr lang="en-US" sz="1400" kern="1200" dirty="0"/>
            <a:t>- Structured Investment Vehicles (SIVs) </a:t>
          </a:r>
        </a:p>
        <a:p>
          <a:pPr marL="0" lvl="0" indent="0" algn="ctr" defTabSz="711200">
            <a:lnSpc>
              <a:spcPct val="90000"/>
            </a:lnSpc>
            <a:spcBef>
              <a:spcPct val="0"/>
            </a:spcBef>
            <a:spcAft>
              <a:spcPct val="35000"/>
            </a:spcAft>
            <a:buNone/>
          </a:pPr>
          <a:r>
            <a:rPr lang="en-US" sz="1400" kern="1200" dirty="0"/>
            <a:t>- Extendible Liquidity </a:t>
          </a:r>
          <a:r>
            <a:rPr lang="en-US" sz="1400" kern="1200" dirty="0">
              <a:solidFill>
                <a:prstClr val="white"/>
              </a:solidFill>
              <a:latin typeface="Gill Sans MT" panose="020B0502020104020203"/>
              <a:ea typeface="+mn-ea"/>
              <a:cs typeface="+mn-cs"/>
            </a:rPr>
            <a:t>Notes</a:t>
          </a:r>
        </a:p>
        <a:p>
          <a:pPr marL="0" lvl="0" indent="0" algn="ctr" defTabSz="711200">
            <a:lnSpc>
              <a:spcPct val="90000"/>
            </a:lnSpc>
            <a:spcBef>
              <a:spcPct val="0"/>
            </a:spcBef>
            <a:spcAft>
              <a:spcPct val="35000"/>
            </a:spcAft>
            <a:buNone/>
          </a:pPr>
          <a:endParaRPr lang="en-US" sz="1600" kern="1200" dirty="0"/>
        </a:p>
      </dsp:txBody>
      <dsp:txXfrm rot="10800000">
        <a:off x="2864961" y="2322844"/>
        <a:ext cx="2180863" cy="2767566"/>
      </dsp:txXfrm>
    </dsp:sp>
    <dsp:sp modelId="{54A5A014-C34B-48EE-A6F7-10242B6CF117}">
      <dsp:nvSpPr>
        <dsp:cNvPr id="0" name=""/>
        <dsp:cNvSpPr/>
      </dsp:nvSpPr>
      <dsp:spPr>
        <a:xfrm>
          <a:off x="5349669" y="309712"/>
          <a:ext cx="2323793" cy="170341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AFE30-0ED7-4CEA-B23A-B1331DCFA9A9}">
      <dsp:nvSpPr>
        <dsp:cNvPr id="0" name=""/>
        <dsp:cNvSpPr/>
      </dsp:nvSpPr>
      <dsp:spPr>
        <a:xfrm rot="10800000">
          <a:off x="5349669" y="2322844"/>
          <a:ext cx="2323793" cy="2839031"/>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 CP disruption has occurred in the past</a:t>
          </a:r>
        </a:p>
        <a:p>
          <a:pPr marL="0" lvl="0" indent="0" algn="ctr" defTabSz="711200">
            <a:lnSpc>
              <a:spcPct val="90000"/>
            </a:lnSpc>
            <a:spcBef>
              <a:spcPct val="0"/>
            </a:spcBef>
            <a:spcAft>
              <a:spcPct val="35000"/>
            </a:spcAft>
            <a:buNone/>
          </a:pPr>
          <a:br>
            <a:rPr lang="en-US" sz="1600" kern="1200" dirty="0"/>
          </a:br>
          <a:r>
            <a:rPr lang="en-US" sz="1600" kern="1200" dirty="0"/>
            <a:t>* CP is less liquid than UST / Agencies</a:t>
          </a:r>
        </a:p>
        <a:p>
          <a:pPr marL="0" lvl="0" indent="0" algn="ctr" defTabSz="711200">
            <a:lnSpc>
              <a:spcPct val="90000"/>
            </a:lnSpc>
            <a:spcBef>
              <a:spcPct val="0"/>
            </a:spcBef>
            <a:spcAft>
              <a:spcPct val="35000"/>
            </a:spcAft>
            <a:buNone/>
          </a:pPr>
          <a:br>
            <a:rPr lang="en-US" sz="1600" kern="1200" dirty="0"/>
          </a:br>
          <a:r>
            <a:rPr lang="en-US" sz="1600" kern="1200" dirty="0"/>
            <a:t>* Direct-issue or dealer-placed</a:t>
          </a:r>
        </a:p>
        <a:p>
          <a:pPr marL="0" lvl="0" indent="0" algn="ctr" defTabSz="711200">
            <a:lnSpc>
              <a:spcPct val="90000"/>
            </a:lnSpc>
            <a:spcBef>
              <a:spcPct val="0"/>
            </a:spcBef>
            <a:spcAft>
              <a:spcPct val="35000"/>
            </a:spcAft>
            <a:buNone/>
          </a:pPr>
          <a:br>
            <a:rPr lang="en-US" sz="1600" kern="1200" dirty="0"/>
          </a:br>
          <a:r>
            <a:rPr lang="en-US" sz="1600" kern="1200" dirty="0"/>
            <a:t>* Many LGIPs utilize CP</a:t>
          </a:r>
        </a:p>
      </dsp:txBody>
      <dsp:txXfrm rot="10800000">
        <a:off x="5421134" y="2322844"/>
        <a:ext cx="2180863" cy="2767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7382C-FFF3-4E5C-9AF0-8392709F67F6}">
      <dsp:nvSpPr>
        <dsp:cNvPr id="0" name=""/>
        <dsp:cNvSpPr/>
      </dsp:nvSpPr>
      <dsp:spPr>
        <a:xfrm>
          <a:off x="4146" y="484226"/>
          <a:ext cx="2493511" cy="997404"/>
        </a:xfrm>
        <a:prstGeom prst="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mn-ea"/>
              <a:cs typeface="+mn-cs"/>
            </a:rPr>
            <a:t>Manage Internally</a:t>
          </a:r>
        </a:p>
      </dsp:txBody>
      <dsp:txXfrm>
        <a:off x="4146" y="484226"/>
        <a:ext cx="2493511" cy="997404"/>
      </dsp:txXfrm>
    </dsp:sp>
    <dsp:sp modelId="{C138892C-F54B-4A2B-B885-9792BD8E51AC}">
      <dsp:nvSpPr>
        <dsp:cNvPr id="0" name=""/>
        <dsp:cNvSpPr/>
      </dsp:nvSpPr>
      <dsp:spPr>
        <a:xfrm>
          <a:off x="4146" y="1481631"/>
          <a:ext cx="2493511" cy="346273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n-lt"/>
              <a:ea typeface="+mn-ea"/>
              <a:cs typeface="+mn-cs"/>
            </a:rPr>
            <a:t>Set up policy internally based on desired liquidity, duration and term structure </a:t>
          </a:r>
        </a:p>
        <a:p>
          <a:pPr marL="171450" lvl="1" indent="-171450" algn="l" defTabSz="800100">
            <a:lnSpc>
              <a:spcPct val="90000"/>
            </a:lnSpc>
            <a:spcBef>
              <a:spcPct val="0"/>
            </a:spcBef>
            <a:spcAft>
              <a:spcPct val="15000"/>
            </a:spcAft>
            <a:buChar char="•"/>
          </a:pPr>
          <a:r>
            <a:rPr lang="en-US" sz="1800" kern="1200" dirty="0">
              <a:latin typeface="+mn-lt"/>
              <a:ea typeface="+mn-ea"/>
              <a:cs typeface="+mn-cs"/>
            </a:rPr>
            <a:t>Unit executes trades with broker dealers directly </a:t>
          </a:r>
        </a:p>
        <a:p>
          <a:pPr marL="171450" lvl="1" indent="-171450" algn="l" defTabSz="800100">
            <a:lnSpc>
              <a:spcPct val="90000"/>
            </a:lnSpc>
            <a:spcBef>
              <a:spcPct val="0"/>
            </a:spcBef>
            <a:spcAft>
              <a:spcPct val="15000"/>
            </a:spcAft>
            <a:buChar char="•"/>
          </a:pPr>
          <a:r>
            <a:rPr lang="en-US" sz="1800" kern="1200" dirty="0">
              <a:latin typeface="+mn-lt"/>
              <a:ea typeface="+mn-ea"/>
              <a:cs typeface="+mn-cs"/>
            </a:rPr>
            <a:t>Best for a Unit desiring high level of control over portfolio</a:t>
          </a:r>
        </a:p>
      </dsp:txBody>
      <dsp:txXfrm>
        <a:off x="4146" y="1481631"/>
        <a:ext cx="2493511" cy="3462734"/>
      </dsp:txXfrm>
    </dsp:sp>
    <dsp:sp modelId="{40DE116F-D841-42D9-9AEB-26DD6031604E}">
      <dsp:nvSpPr>
        <dsp:cNvPr id="0" name=""/>
        <dsp:cNvSpPr/>
      </dsp:nvSpPr>
      <dsp:spPr>
        <a:xfrm>
          <a:off x="2846750" y="484226"/>
          <a:ext cx="2493511" cy="997404"/>
        </a:xfrm>
        <a:prstGeom prst="rect">
          <a:avLst/>
        </a:prstGeom>
        <a:solidFill>
          <a:schemeClr val="accent1">
            <a:shade val="80000"/>
            <a:hueOff val="-76067"/>
            <a:satOff val="-8000"/>
            <a:lumOff val="11974"/>
            <a:alphaOff val="0"/>
          </a:schemeClr>
        </a:solidFill>
        <a:ln w="22225" cap="rnd" cmpd="sng" algn="ctr">
          <a:solidFill>
            <a:schemeClr val="accent1">
              <a:shade val="80000"/>
              <a:hueOff val="-76067"/>
              <a:satOff val="-8000"/>
              <a:lumOff val="119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2000" kern="1200">
              <a:latin typeface="Gill Sans MT" panose="020B0502020104020203"/>
              <a:ea typeface="+mn-ea"/>
              <a:cs typeface="+mn-cs"/>
            </a:rPr>
            <a:t>Pooled Investments</a:t>
          </a:r>
          <a:endParaRPr lang="en-US" sz="2000" kern="1200" dirty="0">
            <a:latin typeface="Gill Sans MT" panose="020B0502020104020203"/>
            <a:ea typeface="+mn-ea"/>
            <a:cs typeface="+mn-cs"/>
          </a:endParaRPr>
        </a:p>
      </dsp:txBody>
      <dsp:txXfrm>
        <a:off x="2846750" y="484226"/>
        <a:ext cx="2493511" cy="997404"/>
      </dsp:txXfrm>
    </dsp:sp>
    <dsp:sp modelId="{63A3CC5C-DC5C-4323-8087-B9CAB9478166}">
      <dsp:nvSpPr>
        <dsp:cNvPr id="0" name=""/>
        <dsp:cNvSpPr/>
      </dsp:nvSpPr>
      <dsp:spPr>
        <a:xfrm>
          <a:off x="2846750" y="1481631"/>
          <a:ext cx="2493511" cy="346273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Easy access to liquidity</a:t>
          </a:r>
          <a:endParaRPr lang="en-US" sz="1800" kern="1200" dirty="0">
            <a:latin typeface="Gill Sans MT" panose="020B0502020104020203"/>
            <a:ea typeface="+mn-ea"/>
            <a:cs typeface="+mn-cs"/>
          </a:endParaRPr>
        </a:p>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Provides sector diversification</a:t>
          </a:r>
          <a:endParaRPr lang="en-US" sz="1800" kern="1200" dirty="0">
            <a:latin typeface="Gill Sans MT" panose="020B0502020104020203"/>
            <a:ea typeface="+mn-ea"/>
            <a:cs typeface="+mn-cs"/>
          </a:endParaRPr>
        </a:p>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Limited exposure to yield curve </a:t>
          </a:r>
          <a:endParaRPr lang="en-US" sz="1800" kern="1200" dirty="0">
            <a:latin typeface="Gill Sans MT" panose="020B0502020104020203"/>
            <a:ea typeface="+mn-ea"/>
            <a:cs typeface="+mn-cs"/>
          </a:endParaRPr>
        </a:p>
      </dsp:txBody>
      <dsp:txXfrm>
        <a:off x="2846750" y="1481631"/>
        <a:ext cx="2493511" cy="3462734"/>
      </dsp:txXfrm>
    </dsp:sp>
    <dsp:sp modelId="{8E655D9A-EF60-4DB1-B892-ED54641192C8}">
      <dsp:nvSpPr>
        <dsp:cNvPr id="0" name=""/>
        <dsp:cNvSpPr/>
      </dsp:nvSpPr>
      <dsp:spPr>
        <a:xfrm>
          <a:off x="5689353" y="484226"/>
          <a:ext cx="2493511" cy="997404"/>
        </a:xfrm>
        <a:prstGeom prst="rect">
          <a:avLst/>
        </a:prstGeom>
        <a:solidFill>
          <a:schemeClr val="accent1">
            <a:shade val="80000"/>
            <a:hueOff val="-152134"/>
            <a:satOff val="-16000"/>
            <a:lumOff val="23947"/>
            <a:alphaOff val="0"/>
          </a:schemeClr>
        </a:solidFill>
        <a:ln w="22225" cap="rnd" cmpd="sng" algn="ctr">
          <a:solidFill>
            <a:schemeClr val="accent1">
              <a:shade val="80000"/>
              <a:hueOff val="-152134"/>
              <a:satOff val="-16000"/>
              <a:lumOff val="239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711200">
            <a:lnSpc>
              <a:spcPct val="90000"/>
            </a:lnSpc>
            <a:spcBef>
              <a:spcPct val="0"/>
            </a:spcBef>
            <a:spcAft>
              <a:spcPct val="35000"/>
            </a:spcAft>
            <a:buNone/>
          </a:pPr>
          <a:r>
            <a:rPr lang="en-US" sz="2000" kern="1200" dirty="0">
              <a:latin typeface="Gill Sans MT" panose="020B0502020104020203"/>
              <a:ea typeface="+mn-ea"/>
              <a:cs typeface="+mn-cs"/>
            </a:rPr>
            <a:t>Work with </a:t>
          </a:r>
        </a:p>
        <a:p>
          <a:pPr marL="0" lvl="0" indent="0" algn="ctr" defTabSz="711200">
            <a:lnSpc>
              <a:spcPct val="90000"/>
            </a:lnSpc>
            <a:spcBef>
              <a:spcPct val="0"/>
            </a:spcBef>
            <a:spcAft>
              <a:spcPct val="35000"/>
            </a:spcAft>
            <a:buNone/>
          </a:pPr>
          <a:r>
            <a:rPr lang="en-US" sz="2000" kern="1200" dirty="0">
              <a:latin typeface="Gill Sans MT" panose="020B0502020104020203"/>
              <a:ea typeface="+mn-ea"/>
              <a:cs typeface="+mn-cs"/>
            </a:rPr>
            <a:t>Investment Adviser</a:t>
          </a:r>
        </a:p>
      </dsp:txBody>
      <dsp:txXfrm>
        <a:off x="5689353" y="484226"/>
        <a:ext cx="2493511" cy="997404"/>
      </dsp:txXfrm>
    </dsp:sp>
    <dsp:sp modelId="{F8FCD0E4-AEF9-4859-815E-56683B5746C9}">
      <dsp:nvSpPr>
        <dsp:cNvPr id="0" name=""/>
        <dsp:cNvSpPr/>
      </dsp:nvSpPr>
      <dsp:spPr>
        <a:xfrm>
          <a:off x="5689353" y="1481631"/>
          <a:ext cx="2493511" cy="346273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a:latin typeface="Gill Sans MT" panose="020B0502020104020203"/>
              <a:ea typeface="+mn-ea"/>
              <a:cs typeface="+mn-cs"/>
            </a:rPr>
            <a:t>Investment Strategy and Portfolio Structure recommendations</a:t>
          </a:r>
          <a:endParaRPr lang="en-US" sz="1800" kern="1200" dirty="0">
            <a:latin typeface="Gill Sans MT" panose="020B0502020104020203"/>
            <a:ea typeface="+mn-ea"/>
            <a:cs typeface="+mn-cs"/>
          </a:endParaRPr>
        </a:p>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Portfolio managers discuss investment recommendations with the unit</a:t>
          </a:r>
        </a:p>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Finance Officer approves trade</a:t>
          </a:r>
        </a:p>
      </dsp:txBody>
      <dsp:txXfrm>
        <a:off x="5689353" y="1481631"/>
        <a:ext cx="2493511" cy="3462734"/>
      </dsp:txXfrm>
    </dsp:sp>
    <dsp:sp modelId="{142F9467-5B41-40CC-96F6-398A910191A6}">
      <dsp:nvSpPr>
        <dsp:cNvPr id="0" name=""/>
        <dsp:cNvSpPr/>
      </dsp:nvSpPr>
      <dsp:spPr>
        <a:xfrm>
          <a:off x="8531957" y="484226"/>
          <a:ext cx="2493511" cy="997404"/>
        </a:xfrm>
        <a:prstGeom prst="rect">
          <a:avLst/>
        </a:prstGeom>
        <a:solidFill>
          <a:schemeClr val="accent1">
            <a:shade val="80000"/>
            <a:hueOff val="-228202"/>
            <a:satOff val="-24000"/>
            <a:lumOff val="35921"/>
            <a:alphaOff val="0"/>
          </a:schemeClr>
        </a:solidFill>
        <a:ln w="22225" cap="rnd" cmpd="sng" algn="ctr">
          <a:solidFill>
            <a:schemeClr val="accent1">
              <a:shade val="80000"/>
              <a:hueOff val="-228202"/>
              <a:satOff val="-24000"/>
              <a:lumOff val="35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2000" kern="1200">
              <a:latin typeface="Gill Sans MT" panose="020B0502020104020203"/>
              <a:ea typeface="+mn-ea"/>
              <a:cs typeface="+mn-cs"/>
            </a:rPr>
            <a:t>Combination Approach</a:t>
          </a:r>
          <a:endParaRPr lang="en-US" sz="2000" kern="1200" dirty="0">
            <a:latin typeface="Gill Sans MT" panose="020B0502020104020203"/>
            <a:ea typeface="+mn-ea"/>
            <a:cs typeface="+mn-cs"/>
          </a:endParaRPr>
        </a:p>
      </dsp:txBody>
      <dsp:txXfrm>
        <a:off x="8531957" y="484226"/>
        <a:ext cx="2493511" cy="997404"/>
      </dsp:txXfrm>
    </dsp:sp>
    <dsp:sp modelId="{9C791572-CC54-4F0C-A554-AC2E5442C0A0}">
      <dsp:nvSpPr>
        <dsp:cNvPr id="0" name=""/>
        <dsp:cNvSpPr/>
      </dsp:nvSpPr>
      <dsp:spPr>
        <a:xfrm>
          <a:off x="8531957" y="1481631"/>
          <a:ext cx="2493511" cy="346273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Finance Manager remains responsible for investment portfolio</a:t>
          </a:r>
        </a:p>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Adviser shares fiduciary responsibility</a:t>
          </a:r>
        </a:p>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Access pools for liquidity portfolio </a:t>
          </a:r>
        </a:p>
        <a:p>
          <a:pPr marL="228600" lvl="1" indent="-228600" algn="l" defTabSz="977900">
            <a:lnSpc>
              <a:spcPct val="90000"/>
            </a:lnSpc>
            <a:spcBef>
              <a:spcPct val="0"/>
            </a:spcBef>
            <a:spcAft>
              <a:spcPct val="15000"/>
            </a:spcAft>
            <a:buFont typeface="Arial" panose="020B0604020202020204" pitchFamily="34" charset="0"/>
            <a:buChar char="•"/>
          </a:pPr>
          <a:r>
            <a:rPr lang="en-US" sz="1800" kern="1200" dirty="0">
              <a:latin typeface="Gill Sans MT" panose="020B0502020104020203"/>
              <a:ea typeface="+mn-ea"/>
              <a:cs typeface="+mn-cs"/>
            </a:rPr>
            <a:t>Work with broker dealers for internally managed portfolio segments</a:t>
          </a:r>
        </a:p>
      </dsp:txBody>
      <dsp:txXfrm>
        <a:off x="8531957" y="1481631"/>
        <a:ext cx="2493511" cy="346273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0.08177</cdr:x>
      <cdr:y>0.14453</cdr:y>
    </cdr:from>
    <cdr:to>
      <cdr:x>0.50769</cdr:x>
      <cdr:y>0.14674</cdr:y>
    </cdr:to>
    <cdr:cxnSp macro="">
      <cdr:nvCxnSpPr>
        <cdr:cNvPr id="3" name="Straight Connector 2">
          <a:extLst xmlns:a="http://schemas.openxmlformats.org/drawingml/2006/main">
            <a:ext uri="{FF2B5EF4-FFF2-40B4-BE49-F238E27FC236}">
              <a16:creationId xmlns:a16="http://schemas.microsoft.com/office/drawing/2014/main" id="{3608C94F-0CCE-40D4-84E7-A180D22C9524}"/>
            </a:ext>
          </a:extLst>
        </cdr:cNvPr>
        <cdr:cNvCxnSpPr/>
      </cdr:nvCxnSpPr>
      <cdr:spPr>
        <a:xfrm xmlns:a="http://schemas.openxmlformats.org/drawingml/2006/main">
          <a:off x="708780" y="909991"/>
          <a:ext cx="3691768" cy="13915"/>
        </a:xfrm>
        <a:prstGeom xmlns:a="http://schemas.openxmlformats.org/drawingml/2006/main" prst="line">
          <a:avLst/>
        </a:prstGeom>
        <a:ln xmlns:a="http://schemas.openxmlformats.org/drawingml/2006/main" w="31750">
          <a:headEnd type="stealth" w="lg" len="lg"/>
          <a:tailEnd type="stealth" w="lg" len="lg"/>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0.53407</cdr:x>
      <cdr:y>0.07564</cdr:y>
    </cdr:from>
    <cdr:to>
      <cdr:x>0.97363</cdr:x>
      <cdr:y>0.07867</cdr:y>
    </cdr:to>
    <cdr:cxnSp macro="">
      <cdr:nvCxnSpPr>
        <cdr:cNvPr id="4" name="Straight Connector 3">
          <a:extLst xmlns:a="http://schemas.openxmlformats.org/drawingml/2006/main">
            <a:ext uri="{FF2B5EF4-FFF2-40B4-BE49-F238E27FC236}">
              <a16:creationId xmlns:a16="http://schemas.microsoft.com/office/drawing/2014/main" id="{27782A46-72EA-431D-BCC5-45759A67714E}"/>
            </a:ext>
          </a:extLst>
        </cdr:cNvPr>
        <cdr:cNvCxnSpPr/>
      </cdr:nvCxnSpPr>
      <cdr:spPr>
        <a:xfrm xmlns:a="http://schemas.openxmlformats.org/drawingml/2006/main" flipV="1">
          <a:off x="4629150" y="476250"/>
          <a:ext cx="3810000" cy="19050"/>
        </a:xfrm>
        <a:prstGeom xmlns:a="http://schemas.openxmlformats.org/drawingml/2006/main" prst="line">
          <a:avLst/>
        </a:prstGeom>
        <a:ln xmlns:a="http://schemas.openxmlformats.org/drawingml/2006/main" w="31750">
          <a:headEnd type="stealth" w="lg" len="lg"/>
          <a:tailEnd type="stealth" w="lg" len="lg"/>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0.19061</cdr:x>
      <cdr:y>0.08157</cdr:y>
    </cdr:from>
    <cdr:to>
      <cdr:x>0.3968</cdr:x>
      <cdr:y>0.14184</cdr:y>
    </cdr:to>
    <cdr:sp macro="" textlink="">
      <cdr:nvSpPr>
        <cdr:cNvPr id="6" name="TextBox 1"/>
        <cdr:cNvSpPr txBox="1"/>
      </cdr:nvSpPr>
      <cdr:spPr>
        <a:xfrm xmlns:a="http://schemas.openxmlformats.org/drawingml/2006/main">
          <a:off x="1620251" y="367947"/>
          <a:ext cx="1752711" cy="271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1" baseline="0" dirty="0">
              <a:solidFill>
                <a:schemeClr val="tx1"/>
              </a:solidFill>
              <a:latin typeface="Calibri" panose="020F0502020204030204" pitchFamily="34" charset="0"/>
              <a:cs typeface="Calibri" panose="020F0502020204030204" pitchFamily="34" charset="0"/>
            </a:rPr>
            <a:t>Historical Balances</a:t>
          </a:r>
          <a:endParaRPr lang="en-US" sz="1050" b="1" dirty="0">
            <a:solidFill>
              <a:schemeClr val="tx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0.64785</cdr:x>
      <cdr:y>0.0175</cdr:y>
    </cdr:from>
    <cdr:to>
      <cdr:x>0.85404</cdr:x>
      <cdr:y>0.07777</cdr:y>
    </cdr:to>
    <cdr:sp macro="" textlink="">
      <cdr:nvSpPr>
        <cdr:cNvPr id="7" name="TextBox 1"/>
        <cdr:cNvSpPr txBox="1"/>
      </cdr:nvSpPr>
      <cdr:spPr>
        <a:xfrm xmlns:a="http://schemas.openxmlformats.org/drawingml/2006/main">
          <a:off x="5507038" y="78925"/>
          <a:ext cx="1752711" cy="271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1" baseline="0" dirty="0">
              <a:solidFill>
                <a:schemeClr val="tx1"/>
              </a:solidFill>
              <a:latin typeface="Calibri" panose="020F0502020204030204" pitchFamily="34" charset="0"/>
              <a:cs typeface="Calibri" panose="020F0502020204030204" pitchFamily="34" charset="0"/>
            </a:rPr>
            <a:t>Forecast Balances</a:t>
          </a:r>
          <a:endParaRPr lang="en-US" sz="1050" b="1" dirty="0">
            <a:solidFill>
              <a:schemeClr val="tx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0.61059</cdr:x>
      <cdr:y>0.39573</cdr:y>
    </cdr:from>
    <cdr:to>
      <cdr:x>0.84534</cdr:x>
      <cdr:y>0.53773</cdr:y>
    </cdr:to>
    <cdr:sp macro="" textlink="">
      <cdr:nvSpPr>
        <cdr:cNvPr id="8" name="TextBox 1"/>
        <cdr:cNvSpPr txBox="1"/>
      </cdr:nvSpPr>
      <cdr:spPr>
        <a:xfrm xmlns:a="http://schemas.openxmlformats.org/drawingml/2006/main" rot="20756366">
          <a:off x="5190308" y="1785032"/>
          <a:ext cx="1995484" cy="640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latin typeface="Calibri" panose="020F0502020204030204" pitchFamily="34" charset="0"/>
              <a:cs typeface="Calibri" panose="020F0502020204030204" pitchFamily="34" charset="0"/>
            </a:rPr>
            <a:t>Assumes historical growth</a:t>
          </a:r>
        </a:p>
      </cdr:txBody>
    </cdr:sp>
  </cdr:relSizeAnchor>
  <cdr:relSizeAnchor xmlns:cdr="http://schemas.openxmlformats.org/drawingml/2006/chartDrawing">
    <cdr:from>
      <cdr:x>0.08599</cdr:x>
      <cdr:y>0.16139</cdr:y>
    </cdr:from>
    <cdr:to>
      <cdr:x>0.3517</cdr:x>
      <cdr:y>0.25794</cdr:y>
    </cdr:to>
    <cdr:sp macro="" textlink="">
      <cdr:nvSpPr>
        <cdr:cNvPr id="11" name="TextBox 4"/>
        <cdr:cNvSpPr txBox="1"/>
      </cdr:nvSpPr>
      <cdr:spPr>
        <a:xfrm xmlns:a="http://schemas.openxmlformats.org/drawingml/2006/main">
          <a:off x="730953" y="727972"/>
          <a:ext cx="2258628" cy="435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Calibri" panose="020F0502020204030204" pitchFamily="34" charset="0"/>
              <a:cs typeface="Calibri" panose="020F0502020204030204" pitchFamily="34" charset="0"/>
            </a:rPr>
            <a:t>Minimum needed</a:t>
          </a:r>
          <a:r>
            <a:rPr lang="en-US" sz="1200" b="1" baseline="0" dirty="0">
              <a:latin typeface="Calibri" panose="020F0502020204030204" pitchFamily="34" charset="0"/>
              <a:cs typeface="Calibri" panose="020F0502020204030204" pitchFamily="34" charset="0"/>
            </a:rPr>
            <a:t> to cover outflows + 15% Cushion</a:t>
          </a:r>
          <a:endParaRPr lang="en-US"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0.2041</cdr:x>
      <cdr:y>0.25794</cdr:y>
    </cdr:from>
    <cdr:to>
      <cdr:x>0.21884</cdr:x>
      <cdr:y>0.3897</cdr:y>
    </cdr:to>
    <cdr:cxnSp macro="">
      <cdr:nvCxnSpPr>
        <cdr:cNvPr id="12" name="Straight Arrow Connector 11">
          <a:extLst xmlns:a="http://schemas.openxmlformats.org/drawingml/2006/main">
            <a:ext uri="{FF2B5EF4-FFF2-40B4-BE49-F238E27FC236}">
              <a16:creationId xmlns:a16="http://schemas.microsoft.com/office/drawing/2014/main" id="{46C26024-372C-4DD2-8F31-3864D0D4D620}"/>
            </a:ext>
          </a:extLst>
        </cdr:cNvPr>
        <cdr:cNvCxnSpPr>
          <a:stCxn xmlns:a="http://schemas.openxmlformats.org/drawingml/2006/main" id="11" idx="2"/>
        </cdr:cNvCxnSpPr>
      </cdr:nvCxnSpPr>
      <cdr:spPr>
        <a:xfrm xmlns:a="http://schemas.openxmlformats.org/drawingml/2006/main" flipH="1">
          <a:off x="1734945" y="1163486"/>
          <a:ext cx="125322" cy="594358"/>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0.55817</cdr:x>
      <cdr:y>0.35807</cdr:y>
    </cdr:from>
    <cdr:to>
      <cdr:x>0.95738</cdr:x>
      <cdr:y>0.54051</cdr:y>
    </cdr:to>
    <cdr:cxnSp macro="">
      <cdr:nvCxnSpPr>
        <cdr:cNvPr id="14" name="Straight Arrow Connector 13">
          <a:extLst xmlns:a="http://schemas.openxmlformats.org/drawingml/2006/main">
            <a:ext uri="{FF2B5EF4-FFF2-40B4-BE49-F238E27FC236}">
              <a16:creationId xmlns:a16="http://schemas.microsoft.com/office/drawing/2014/main" id="{D7BC1C99-EE70-491B-B70A-AA87501A6870}"/>
            </a:ext>
          </a:extLst>
        </cdr:cNvPr>
        <cdr:cNvCxnSpPr/>
      </cdr:nvCxnSpPr>
      <cdr:spPr>
        <a:xfrm xmlns:a="http://schemas.openxmlformats.org/drawingml/2006/main" flipV="1">
          <a:off x="4744720" y="1615161"/>
          <a:ext cx="3393440" cy="822960"/>
        </a:xfrm>
        <a:prstGeom xmlns:a="http://schemas.openxmlformats.org/drawingml/2006/main" prst="straightConnector1">
          <a:avLst/>
        </a:prstGeom>
        <a:ln xmlns:a="http://schemas.openxmlformats.org/drawingml/2006/main" w="22225">
          <a:solidFill>
            <a:schemeClr val="accent3"/>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13598-7456-4107-BC5B-BCA14EA0AE1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DC1254-8E7B-481E-A1DF-AD5B69B912A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680B3A7-1963-4A1C-9068-2CB700A22CF6}" type="datetimeFigureOut">
              <a:rPr lang="en-US" smtClean="0"/>
              <a:t>7/25/2024</a:t>
            </a:fld>
            <a:endParaRPr lang="en-US" dirty="0"/>
          </a:p>
        </p:txBody>
      </p:sp>
      <p:sp>
        <p:nvSpPr>
          <p:cNvPr id="4" name="Footer Placeholder 3">
            <a:extLst>
              <a:ext uri="{FF2B5EF4-FFF2-40B4-BE49-F238E27FC236}">
                <a16:creationId xmlns:a16="http://schemas.microsoft.com/office/drawing/2014/main" id="{9627596B-B67D-442F-89AE-60970B4B102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71A8D1E-1F5B-4A6F-90FA-D90E1191609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69B6B8E-2864-4449-8336-5B58512ADBFE}" type="slidenum">
              <a:rPr lang="en-US" smtClean="0"/>
              <a:t>‹#›</a:t>
            </a:fld>
            <a:endParaRPr lang="en-US" dirty="0"/>
          </a:p>
        </p:txBody>
      </p:sp>
    </p:spTree>
    <p:extLst>
      <p:ext uri="{BB962C8B-B14F-4D97-AF65-F5344CB8AC3E}">
        <p14:creationId xmlns:p14="http://schemas.microsoft.com/office/powerpoint/2010/main" val="2046913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C673865-6ABD-4740-BDE4-9BD461741079}" type="datetimeFigureOut">
              <a:rPr lang="en-US" smtClean="0"/>
              <a:t>7/25/2024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12621F2-EF34-4016-8E94-B2691FAEB57C}" type="slidenum">
              <a:rPr lang="en-US" smtClean="0"/>
              <a:t>‹#›</a:t>
            </a:fld>
            <a:endParaRPr lang="en-US" dirty="0"/>
          </a:p>
        </p:txBody>
      </p:sp>
    </p:spTree>
    <p:extLst>
      <p:ext uri="{BB962C8B-B14F-4D97-AF65-F5344CB8AC3E}">
        <p14:creationId xmlns:p14="http://schemas.microsoft.com/office/powerpoint/2010/main" val="733231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a:t>
            </a:fld>
            <a:endParaRPr lang="en-US" dirty="0"/>
          </a:p>
        </p:txBody>
      </p:sp>
    </p:spTree>
    <p:extLst>
      <p:ext uri="{BB962C8B-B14F-4D97-AF65-F5344CB8AC3E}">
        <p14:creationId xmlns:p14="http://schemas.microsoft.com/office/powerpoint/2010/main" val="166410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10</a:t>
            </a:fld>
            <a:endParaRPr lang="en-US" dirty="0"/>
          </a:p>
        </p:txBody>
      </p:sp>
    </p:spTree>
    <p:extLst>
      <p:ext uri="{BB962C8B-B14F-4D97-AF65-F5344CB8AC3E}">
        <p14:creationId xmlns:p14="http://schemas.microsoft.com/office/powerpoint/2010/main" val="377593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B2F32-FE40-7A33-6130-7420E620A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BC801-D20D-E701-97C5-7E7271B6D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5F179-9A5A-E54A-7BBA-0067417BC9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4377D-9B98-2C7A-EE54-AAFCF582A0D5}"/>
              </a:ext>
            </a:extLst>
          </p:cNvPr>
          <p:cNvSpPr>
            <a:spLocks noGrp="1"/>
          </p:cNvSpPr>
          <p:nvPr>
            <p:ph type="sldNum" sz="quarter" idx="5"/>
          </p:nvPr>
        </p:nvSpPr>
        <p:spPr/>
        <p:txBody>
          <a:bodyPr/>
          <a:lstStyle/>
          <a:p>
            <a:fld id="{A12621F2-EF34-4016-8E94-B2691FAEB57C}" type="slidenum">
              <a:rPr lang="en-US" smtClean="0"/>
              <a:t>11</a:t>
            </a:fld>
            <a:endParaRPr lang="en-US" dirty="0"/>
          </a:p>
        </p:txBody>
      </p:sp>
    </p:spTree>
    <p:extLst>
      <p:ext uri="{BB962C8B-B14F-4D97-AF65-F5344CB8AC3E}">
        <p14:creationId xmlns:p14="http://schemas.microsoft.com/office/powerpoint/2010/main" val="59300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6EF12-A885-9FA2-8919-DE0EB383A193}"/>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68BF00E2-9B4C-74CD-4988-D6C18E00E6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12</a:t>
            </a:fld>
            <a:endParaRPr lang="en-US" altLang="en-US" sz="1200" dirty="0"/>
          </a:p>
        </p:txBody>
      </p:sp>
      <p:sp>
        <p:nvSpPr>
          <p:cNvPr id="17411" name="Rectangle 2050">
            <a:extLst>
              <a:ext uri="{FF2B5EF4-FFF2-40B4-BE49-F238E27FC236}">
                <a16:creationId xmlns:a16="http://schemas.microsoft.com/office/drawing/2014/main" id="{287A9D61-FBED-097E-2BD4-10AA7968A707}"/>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616E4E45-7EFF-838A-EB15-3C71A1C19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0514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38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EFF63-B801-3B50-4B44-EA1F7DDEADCA}"/>
            </a:ext>
          </a:extLst>
        </p:cNvPr>
        <p:cNvGrpSpPr/>
        <p:nvPr/>
      </p:nvGrpSpPr>
      <p:grpSpPr>
        <a:xfrm>
          <a:off x="0" y="0"/>
          <a:ext cx="0" cy="0"/>
          <a:chOff x="0" y="0"/>
          <a:chExt cx="0" cy="0"/>
        </a:xfrm>
      </p:grpSpPr>
      <p:sp>
        <p:nvSpPr>
          <p:cNvPr id="80898" name="Rectangle 7">
            <a:extLst>
              <a:ext uri="{FF2B5EF4-FFF2-40B4-BE49-F238E27FC236}">
                <a16:creationId xmlns:a16="http://schemas.microsoft.com/office/drawing/2014/main" id="{4D41D3EB-C1AA-9225-BE31-1A566D73CB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Verdana" pitchFamily="34" charset="0"/>
                <a:cs typeface="Times New Roman" pitchFamily="18" charset="0"/>
              </a:defRPr>
            </a:lvl1pPr>
            <a:lvl2pPr marL="742841" indent="-285708" defTabSz="931726" eaLnBrk="0" hangingPunct="0">
              <a:defRPr sz="2400">
                <a:solidFill>
                  <a:schemeClr val="tx1"/>
                </a:solidFill>
                <a:latin typeface="Verdana" pitchFamily="34" charset="0"/>
                <a:cs typeface="Times New Roman" pitchFamily="18" charset="0"/>
              </a:defRPr>
            </a:lvl2pPr>
            <a:lvl3pPr marL="1142833" indent="-228567" defTabSz="931726" eaLnBrk="0" hangingPunct="0">
              <a:defRPr sz="2400">
                <a:solidFill>
                  <a:schemeClr val="tx1"/>
                </a:solidFill>
                <a:latin typeface="Verdana" pitchFamily="34" charset="0"/>
                <a:cs typeface="Times New Roman" pitchFamily="18" charset="0"/>
              </a:defRPr>
            </a:lvl3pPr>
            <a:lvl4pPr marL="1599965" indent="-228567" defTabSz="931726" eaLnBrk="0" hangingPunct="0">
              <a:defRPr sz="2400">
                <a:solidFill>
                  <a:schemeClr val="tx1"/>
                </a:solidFill>
                <a:latin typeface="Verdana" pitchFamily="34" charset="0"/>
                <a:cs typeface="Times New Roman" pitchFamily="18" charset="0"/>
              </a:defRPr>
            </a:lvl4pPr>
            <a:lvl5pPr marL="2057099" indent="-228567" defTabSz="931726" eaLnBrk="0" hangingPunct="0">
              <a:defRPr sz="2400">
                <a:solidFill>
                  <a:schemeClr val="tx1"/>
                </a:solidFill>
                <a:latin typeface="Verdana" pitchFamily="34" charset="0"/>
                <a:cs typeface="Times New Roman" pitchFamily="18" charset="0"/>
              </a:defRPr>
            </a:lvl5pPr>
            <a:lvl6pPr marL="2514232" indent="-228567" defTabSz="931726"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1364" indent="-228567" defTabSz="931726" eaLnBrk="0" fontAlgn="base" hangingPunct="0">
              <a:spcBef>
                <a:spcPct val="0"/>
              </a:spcBef>
              <a:spcAft>
                <a:spcPct val="0"/>
              </a:spcAft>
              <a:defRPr sz="2400">
                <a:solidFill>
                  <a:schemeClr val="tx1"/>
                </a:solidFill>
                <a:latin typeface="Verdana" pitchFamily="34" charset="0"/>
                <a:cs typeface="Times New Roman" pitchFamily="18" charset="0"/>
              </a:defRPr>
            </a:lvl7pPr>
            <a:lvl8pPr marL="3428498" indent="-228567" defTabSz="931726" eaLnBrk="0" fontAlgn="base" hangingPunct="0">
              <a:spcBef>
                <a:spcPct val="0"/>
              </a:spcBef>
              <a:spcAft>
                <a:spcPct val="0"/>
              </a:spcAft>
              <a:defRPr sz="2400">
                <a:solidFill>
                  <a:schemeClr val="tx1"/>
                </a:solidFill>
                <a:latin typeface="Verdana" pitchFamily="34" charset="0"/>
                <a:cs typeface="Times New Roman" pitchFamily="18" charset="0"/>
              </a:defRPr>
            </a:lvl8pPr>
            <a:lvl9pPr marL="3885630" indent="-228567" defTabSz="931726"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76762854-51BF-4416-8DE4-C9848362C4BD}" type="slidenum">
              <a:rPr lang="en-US" altLang="en-US" sz="1200"/>
              <a:pPr eaLnBrk="1" hangingPunct="1"/>
              <a:t>14</a:t>
            </a:fld>
            <a:endParaRPr lang="en-US" altLang="en-US" sz="1200" dirty="0"/>
          </a:p>
        </p:txBody>
      </p:sp>
      <p:sp>
        <p:nvSpPr>
          <p:cNvPr id="80899" name="Rectangle 2">
            <a:extLst>
              <a:ext uri="{FF2B5EF4-FFF2-40B4-BE49-F238E27FC236}">
                <a16:creationId xmlns:a16="http://schemas.microsoft.com/office/drawing/2014/main" id="{F5E307CE-12D9-9E32-5AAC-354AF41F77FF}"/>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F8AD28C-EACE-4615-CD61-8A7449A0AC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44973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A5627-CC05-8D12-FF35-8E462D7D4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817EE-2725-B99B-B6E0-6F4453CF3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BC4AA-DF3C-75CD-6CDB-1E7ED21426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7610F2-6769-ADDD-077F-D12A3662CA6A}"/>
              </a:ext>
            </a:extLst>
          </p:cNvPr>
          <p:cNvSpPr>
            <a:spLocks noGrp="1"/>
          </p:cNvSpPr>
          <p:nvPr>
            <p:ph type="sldNum" sz="quarter" idx="5"/>
          </p:nvPr>
        </p:nvSpPr>
        <p:spPr/>
        <p:txBody>
          <a:bodyPr/>
          <a:lstStyle/>
          <a:p>
            <a:pPr>
              <a:defRPr/>
            </a:pPr>
            <a:fld id="{5842926E-FCC6-4AF8-A884-A6430D4A6BDC}" type="slidenum">
              <a:rPr lang="en-US" smtClean="0"/>
              <a:pPr>
                <a:defRPr/>
              </a:pPr>
              <a:t>15</a:t>
            </a:fld>
            <a:endParaRPr lang="en-US" dirty="0"/>
          </a:p>
        </p:txBody>
      </p:sp>
    </p:spTree>
    <p:extLst>
      <p:ext uri="{BB962C8B-B14F-4D97-AF65-F5344CB8AC3E}">
        <p14:creationId xmlns:p14="http://schemas.microsoft.com/office/powerpoint/2010/main" val="855168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16</a:t>
            </a:fld>
            <a:endParaRPr lang="en-US" dirty="0"/>
          </a:p>
        </p:txBody>
      </p:sp>
    </p:spTree>
    <p:extLst>
      <p:ext uri="{BB962C8B-B14F-4D97-AF65-F5344CB8AC3E}">
        <p14:creationId xmlns:p14="http://schemas.microsoft.com/office/powerpoint/2010/main" val="9002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Slide Image Placeholder 1"/>
          <p:cNvSpPr>
            <a:spLocks noGrp="1" noRot="1" noChangeAspect="1"/>
          </p:cNvSpPr>
          <p:nvPr>
            <p:ph type="sldImg"/>
          </p:nvPr>
        </p:nvSpPr>
        <p:spPr>
          <a:ln/>
        </p:spPr>
      </p:sp>
      <p:sp>
        <p:nvSpPr>
          <p:cNvPr id="410626" name="Slide Number Placeholder 3"/>
          <p:cNvSpPr>
            <a:spLocks noGrp="1"/>
          </p:cNvSpPr>
          <p:nvPr>
            <p:ph type="sldNum" sz="quarter" idx="5"/>
          </p:nvPr>
        </p:nvSpPr>
        <p:spPr>
          <a:noFill/>
        </p:spPr>
        <p:txBody>
          <a:bodyPr/>
          <a:lstStyle/>
          <a:p>
            <a:pPr marL="0" marR="0" lvl="0" indent="0" algn="r" defTabSz="930270" rtl="0" eaLnBrk="1" fontAlgn="base" latinLnBrk="0" hangingPunct="1">
              <a:lnSpc>
                <a:spcPct val="100000"/>
              </a:lnSpc>
              <a:spcBef>
                <a:spcPct val="0"/>
              </a:spcBef>
              <a:spcAft>
                <a:spcPct val="0"/>
              </a:spcAft>
              <a:buClrTx/>
              <a:buSzTx/>
              <a:buFontTx/>
              <a:buNone/>
              <a:tabLst/>
              <a:defRPr/>
            </a:pPr>
            <a:fld id="{D636461D-98D9-4313-AA99-597DE7B2E2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27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627" name="Rectangle 3"/>
          <p:cNvSpPr>
            <a:spLocks noGrp="1" noChangeArrowheads="1"/>
          </p:cNvSpPr>
          <p:nvPr>
            <p:ph type="body" idx="1"/>
          </p:nvPr>
        </p:nvSpPr>
        <p:spPr>
          <a:noFill/>
          <a:ln/>
        </p:spPr>
        <p:txBody>
          <a:bodyPr lIns="92782" tIns="46392" rIns="92782" bIns="46392"/>
          <a:lstStyle/>
          <a:p>
            <a:pPr eaLnBrk="1" hangingPunct="1"/>
            <a:endParaRPr lang="en-US" dirty="0">
              <a:latin typeface="Arial" charset="0"/>
            </a:endParaRPr>
          </a:p>
        </p:txBody>
      </p:sp>
    </p:spTree>
    <p:extLst>
      <p:ext uri="{BB962C8B-B14F-4D97-AF65-F5344CB8AC3E}">
        <p14:creationId xmlns:p14="http://schemas.microsoft.com/office/powerpoint/2010/main" val="423665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18</a:t>
            </a:fld>
            <a:endParaRPr lang="en-US" dirty="0"/>
          </a:p>
        </p:txBody>
      </p:sp>
    </p:spTree>
    <p:extLst>
      <p:ext uri="{BB962C8B-B14F-4D97-AF65-F5344CB8AC3E}">
        <p14:creationId xmlns:p14="http://schemas.microsoft.com/office/powerpoint/2010/main" val="277964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19</a:t>
            </a:fld>
            <a:endParaRPr lang="en-US" dirty="0"/>
          </a:p>
        </p:txBody>
      </p:sp>
    </p:spTree>
    <p:extLst>
      <p:ext uri="{BB962C8B-B14F-4D97-AF65-F5344CB8AC3E}">
        <p14:creationId xmlns:p14="http://schemas.microsoft.com/office/powerpoint/2010/main" val="345256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BB13B5-DAA1-4766-BD26-FB1759E46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882650" rtl="0" eaLnBrk="1" fontAlgn="auto" latinLnBrk="0" hangingPunct="1">
              <a:lnSpc>
                <a:spcPct val="100000"/>
              </a:lnSpc>
              <a:spcBef>
                <a:spcPct val="0"/>
              </a:spcBef>
              <a:spcAft>
                <a:spcPts val="0"/>
              </a:spcAft>
              <a:buClrTx/>
              <a:buSzTx/>
              <a:buFontTx/>
              <a:buNone/>
              <a:tabLst/>
              <a:defRPr/>
            </a:pPr>
            <a:fld id="{3570CB04-B76F-4CD8-B07F-56C73F39D76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88265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F05E117B-F3D4-4905-8733-725D3146AD9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28E56AB-36B8-4793-948C-1B4E9CC62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Slide Image Placeholder 1"/>
          <p:cNvSpPr>
            <a:spLocks noGrp="1" noRot="1" noChangeAspect="1"/>
          </p:cNvSpPr>
          <p:nvPr>
            <p:ph type="sldImg"/>
          </p:nvPr>
        </p:nvSpPr>
        <p:spPr>
          <a:ln/>
        </p:spPr>
      </p:sp>
      <p:sp>
        <p:nvSpPr>
          <p:cNvPr id="414722" name="Slide Number Placeholder 3"/>
          <p:cNvSpPr>
            <a:spLocks noGrp="1"/>
          </p:cNvSpPr>
          <p:nvPr>
            <p:ph type="sldNum" sz="quarter" idx="5"/>
          </p:nvPr>
        </p:nvSpPr>
        <p:spPr>
          <a:noFill/>
        </p:spPr>
        <p:txBody>
          <a:bodyPr/>
          <a:lstStyle/>
          <a:p>
            <a:pPr marL="0" marR="0" lvl="0" indent="0" algn="r" defTabSz="930270" rtl="0" eaLnBrk="1" fontAlgn="base" latinLnBrk="0" hangingPunct="1">
              <a:lnSpc>
                <a:spcPct val="100000"/>
              </a:lnSpc>
              <a:spcBef>
                <a:spcPct val="0"/>
              </a:spcBef>
              <a:spcAft>
                <a:spcPct val="0"/>
              </a:spcAft>
              <a:buClrTx/>
              <a:buSzTx/>
              <a:buFontTx/>
              <a:buNone/>
              <a:tabLst/>
              <a:defRPr/>
            </a:pPr>
            <a:fld id="{099F4BBF-535F-41E8-B058-58F168EBF24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27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4723" name="Rectangle 3"/>
          <p:cNvSpPr>
            <a:spLocks noGrp="1" noChangeArrowheads="1"/>
          </p:cNvSpPr>
          <p:nvPr>
            <p:ph type="body" idx="1"/>
          </p:nvPr>
        </p:nvSpPr>
        <p:spPr>
          <a:noFill/>
          <a:ln/>
        </p:spPr>
        <p:txBody>
          <a:bodyPr lIns="92782" tIns="46392" rIns="92782" bIns="46392"/>
          <a:lstStyle/>
          <a:p>
            <a:pPr eaLnBrk="1" hangingPunct="1"/>
            <a:endParaRPr lang="en-US" dirty="0">
              <a:latin typeface="Arial" charset="0"/>
            </a:endParaRPr>
          </a:p>
        </p:txBody>
      </p:sp>
    </p:spTree>
    <p:extLst>
      <p:ext uri="{BB962C8B-B14F-4D97-AF65-F5344CB8AC3E}">
        <p14:creationId xmlns:p14="http://schemas.microsoft.com/office/powerpoint/2010/main" val="405597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Slide Image Placeholder 1"/>
          <p:cNvSpPr>
            <a:spLocks noGrp="1" noRot="1" noChangeAspect="1"/>
          </p:cNvSpPr>
          <p:nvPr>
            <p:ph type="sldImg"/>
          </p:nvPr>
        </p:nvSpPr>
        <p:spPr>
          <a:ln/>
        </p:spPr>
      </p:sp>
      <p:sp>
        <p:nvSpPr>
          <p:cNvPr id="587778" name="Notes Placeholder 2"/>
          <p:cNvSpPr>
            <a:spLocks noGrp="1"/>
          </p:cNvSpPr>
          <p:nvPr>
            <p:ph type="body" idx="1"/>
          </p:nvPr>
        </p:nvSpPr>
        <p:spPr>
          <a:noFill/>
          <a:ln/>
        </p:spPr>
        <p:txBody>
          <a:bodyPr/>
          <a:lstStyle/>
          <a:p>
            <a:pPr eaLnBrk="1" hangingPunct="1"/>
            <a:endParaRPr lang="en-US" dirty="0">
              <a:latin typeface="Arial" charset="0"/>
            </a:endParaRPr>
          </a:p>
        </p:txBody>
      </p:sp>
      <p:sp>
        <p:nvSpPr>
          <p:cNvPr id="587779" name="Slide Number Placeholder 3"/>
          <p:cNvSpPr>
            <a:spLocks noGrp="1"/>
          </p:cNvSpPr>
          <p:nvPr>
            <p:ph type="sldNum" sz="quarter" idx="5"/>
          </p:nvPr>
        </p:nvSpPr>
        <p:spPr>
          <a:noFill/>
        </p:spPr>
        <p:txBody>
          <a:bodyPr/>
          <a:lstStyle/>
          <a:p>
            <a:pPr marL="0" marR="0" lvl="0" indent="0" algn="r" defTabSz="930270" rtl="0" eaLnBrk="1" fontAlgn="base" latinLnBrk="0" hangingPunct="1">
              <a:lnSpc>
                <a:spcPct val="100000"/>
              </a:lnSpc>
              <a:spcBef>
                <a:spcPct val="0"/>
              </a:spcBef>
              <a:spcAft>
                <a:spcPct val="0"/>
              </a:spcAft>
              <a:buClrTx/>
              <a:buSzTx/>
              <a:buFontTx/>
              <a:buNone/>
              <a:tabLst/>
              <a:defRPr/>
            </a:pPr>
            <a:fld id="{84DC7F5F-B04B-46AB-9426-FE9BC8E8125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27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2994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Slide Image Placeholder 1"/>
          <p:cNvSpPr>
            <a:spLocks noGrp="1" noRot="1" noChangeAspect="1"/>
          </p:cNvSpPr>
          <p:nvPr>
            <p:ph type="sldImg"/>
          </p:nvPr>
        </p:nvSpPr>
        <p:spPr>
          <a:ln/>
        </p:spPr>
      </p:sp>
      <p:sp>
        <p:nvSpPr>
          <p:cNvPr id="416770" name="Notes Placeholder 2"/>
          <p:cNvSpPr>
            <a:spLocks noGrp="1"/>
          </p:cNvSpPr>
          <p:nvPr>
            <p:ph type="body" idx="1"/>
          </p:nvPr>
        </p:nvSpPr>
        <p:spPr>
          <a:noFill/>
          <a:ln/>
        </p:spPr>
        <p:txBody>
          <a:bodyPr/>
          <a:lstStyle/>
          <a:p>
            <a:pPr eaLnBrk="1" hangingPunct="1"/>
            <a:endParaRPr lang="en-US" dirty="0">
              <a:latin typeface="Arial" charset="0"/>
            </a:endParaRPr>
          </a:p>
        </p:txBody>
      </p:sp>
      <p:sp>
        <p:nvSpPr>
          <p:cNvPr id="416771" name="Slide Number Placeholder 3"/>
          <p:cNvSpPr>
            <a:spLocks noGrp="1"/>
          </p:cNvSpPr>
          <p:nvPr>
            <p:ph type="sldNum" sz="quarter" idx="5"/>
          </p:nvPr>
        </p:nvSpPr>
        <p:spPr>
          <a:noFill/>
        </p:spPr>
        <p:txBody>
          <a:bodyPr/>
          <a:lstStyle/>
          <a:p>
            <a:pPr marL="0" marR="0" lvl="0" indent="0" algn="r" defTabSz="930270" rtl="0" eaLnBrk="1" fontAlgn="base" latinLnBrk="0" hangingPunct="1">
              <a:lnSpc>
                <a:spcPct val="100000"/>
              </a:lnSpc>
              <a:spcBef>
                <a:spcPct val="0"/>
              </a:spcBef>
              <a:spcAft>
                <a:spcPct val="0"/>
              </a:spcAft>
              <a:buClrTx/>
              <a:buSzTx/>
              <a:buFontTx/>
              <a:buNone/>
              <a:tabLst/>
              <a:defRPr/>
            </a:pPr>
            <a:fld id="{61484A98-3155-4B4A-B38B-6634A34BD08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27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803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23</a:t>
            </a:fld>
            <a:endParaRPr lang="en-US" dirty="0"/>
          </a:p>
        </p:txBody>
      </p:sp>
    </p:spTree>
    <p:extLst>
      <p:ext uri="{BB962C8B-B14F-4D97-AF65-F5344CB8AC3E}">
        <p14:creationId xmlns:p14="http://schemas.microsoft.com/office/powerpoint/2010/main" val="297436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24</a:t>
            </a:fld>
            <a:endParaRPr lang="en-US" dirty="0"/>
          </a:p>
        </p:txBody>
      </p:sp>
    </p:spTree>
    <p:extLst>
      <p:ext uri="{BB962C8B-B14F-4D97-AF65-F5344CB8AC3E}">
        <p14:creationId xmlns:p14="http://schemas.microsoft.com/office/powerpoint/2010/main" val="112623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25</a:t>
            </a:fld>
            <a:endParaRPr lang="en-US" dirty="0"/>
          </a:p>
        </p:txBody>
      </p:sp>
    </p:spTree>
    <p:extLst>
      <p:ext uri="{BB962C8B-B14F-4D97-AF65-F5344CB8AC3E}">
        <p14:creationId xmlns:p14="http://schemas.microsoft.com/office/powerpoint/2010/main" val="3975831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BB13B5-DAA1-4766-BD26-FB1759E46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570CB04-B76F-4CD8-B07F-56C73F39D76B}" type="slidenum">
              <a:rPr lang="en-US" altLang="en-US" sz="1200" smtClean="0"/>
              <a:pPr>
                <a:spcBef>
                  <a:spcPct val="0"/>
                </a:spcBef>
              </a:pPr>
              <a:t>26</a:t>
            </a:fld>
            <a:endParaRPr lang="en-US" altLang="en-US" sz="1200" dirty="0"/>
          </a:p>
        </p:txBody>
      </p:sp>
      <p:sp>
        <p:nvSpPr>
          <p:cNvPr id="15363" name="Rectangle 2">
            <a:extLst>
              <a:ext uri="{FF2B5EF4-FFF2-40B4-BE49-F238E27FC236}">
                <a16:creationId xmlns:a16="http://schemas.microsoft.com/office/drawing/2014/main" id="{F05E117B-F3D4-4905-8733-725D3146AD9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28E56AB-36B8-4793-948C-1B4E9CC62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8147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28</a:t>
            </a:fld>
            <a:endParaRPr lang="en-US" dirty="0"/>
          </a:p>
        </p:txBody>
      </p:sp>
    </p:spTree>
    <p:extLst>
      <p:ext uri="{BB962C8B-B14F-4D97-AF65-F5344CB8AC3E}">
        <p14:creationId xmlns:p14="http://schemas.microsoft.com/office/powerpoint/2010/main" val="280453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30</a:t>
            </a:fld>
            <a:endParaRPr lang="en-US" dirty="0"/>
          </a:p>
        </p:txBody>
      </p:sp>
    </p:spTree>
    <p:extLst>
      <p:ext uri="{BB962C8B-B14F-4D97-AF65-F5344CB8AC3E}">
        <p14:creationId xmlns:p14="http://schemas.microsoft.com/office/powerpoint/2010/main" val="1414834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35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3</a:t>
            </a:fld>
            <a:endParaRPr lang="en-US" dirty="0"/>
          </a:p>
        </p:txBody>
      </p:sp>
    </p:spTree>
    <p:extLst>
      <p:ext uri="{BB962C8B-B14F-4D97-AF65-F5344CB8AC3E}">
        <p14:creationId xmlns:p14="http://schemas.microsoft.com/office/powerpoint/2010/main" val="45846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34</a:t>
            </a:fld>
            <a:endParaRPr lang="en-US" dirty="0"/>
          </a:p>
        </p:txBody>
      </p:sp>
    </p:spTree>
    <p:extLst>
      <p:ext uri="{BB962C8B-B14F-4D97-AF65-F5344CB8AC3E}">
        <p14:creationId xmlns:p14="http://schemas.microsoft.com/office/powerpoint/2010/main" val="2998004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36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BB13B5-DAA1-4766-BD26-FB1759E46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570CB04-B76F-4CD8-B07F-56C73F39D76B}" type="slidenum">
              <a:rPr lang="en-US" altLang="en-US" sz="1200" smtClean="0"/>
              <a:pPr>
                <a:spcBef>
                  <a:spcPct val="0"/>
                </a:spcBef>
              </a:pPr>
              <a:t>36</a:t>
            </a:fld>
            <a:endParaRPr lang="en-US" altLang="en-US" sz="1200" dirty="0"/>
          </a:p>
        </p:txBody>
      </p:sp>
      <p:sp>
        <p:nvSpPr>
          <p:cNvPr id="15363" name="Rectangle 2">
            <a:extLst>
              <a:ext uri="{FF2B5EF4-FFF2-40B4-BE49-F238E27FC236}">
                <a16:creationId xmlns:a16="http://schemas.microsoft.com/office/drawing/2014/main" id="{F05E117B-F3D4-4905-8733-725D3146AD9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28E56AB-36B8-4793-948C-1B4E9CC62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84207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37</a:t>
            </a:fld>
            <a:endParaRPr lang="en-US" dirty="0"/>
          </a:p>
        </p:txBody>
      </p:sp>
    </p:spTree>
    <p:extLst>
      <p:ext uri="{BB962C8B-B14F-4D97-AF65-F5344CB8AC3E}">
        <p14:creationId xmlns:p14="http://schemas.microsoft.com/office/powerpoint/2010/main" val="3549355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38</a:t>
            </a:fld>
            <a:endParaRPr lang="en-US" dirty="0"/>
          </a:p>
        </p:txBody>
      </p:sp>
    </p:spTree>
    <p:extLst>
      <p:ext uri="{BB962C8B-B14F-4D97-AF65-F5344CB8AC3E}">
        <p14:creationId xmlns:p14="http://schemas.microsoft.com/office/powerpoint/2010/main" val="110412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Slide Image Placeholder 1"/>
          <p:cNvSpPr>
            <a:spLocks noGrp="1" noRot="1" noChangeAspect="1"/>
          </p:cNvSpPr>
          <p:nvPr>
            <p:ph type="sldImg"/>
          </p:nvPr>
        </p:nvSpPr>
        <p:spPr>
          <a:ln/>
        </p:spPr>
      </p:sp>
      <p:sp>
        <p:nvSpPr>
          <p:cNvPr id="406530" name="Notes Placeholder 2"/>
          <p:cNvSpPr>
            <a:spLocks noGrp="1"/>
          </p:cNvSpPr>
          <p:nvPr>
            <p:ph type="body" idx="1"/>
          </p:nvPr>
        </p:nvSpPr>
        <p:spPr>
          <a:noFill/>
          <a:ln/>
        </p:spPr>
        <p:txBody>
          <a:bodyPr/>
          <a:lstStyle/>
          <a:p>
            <a:pPr eaLnBrk="1" hangingPunct="1"/>
            <a:endParaRPr lang="en-US" dirty="0">
              <a:latin typeface="Arial" charset="0"/>
            </a:endParaRPr>
          </a:p>
        </p:txBody>
      </p:sp>
      <p:sp>
        <p:nvSpPr>
          <p:cNvPr id="406531" name="Slide Number Placeholder 3"/>
          <p:cNvSpPr>
            <a:spLocks noGrp="1"/>
          </p:cNvSpPr>
          <p:nvPr>
            <p:ph type="sldNum" sz="quarter" idx="5"/>
          </p:nvPr>
        </p:nvSpPr>
        <p:spPr>
          <a:noFill/>
        </p:spPr>
        <p:txBody>
          <a:bodyPr/>
          <a:lstStyle/>
          <a:p>
            <a:pPr defTabSz="930270"/>
            <a:fld id="{1A5B1EDE-B689-4334-85B6-903A27171BA0}" type="slidenum">
              <a:rPr lang="en-US" smtClean="0">
                <a:latin typeface="Arial" charset="0"/>
              </a:rPr>
              <a:pPr defTabSz="930270"/>
              <a:t>41</a:t>
            </a:fld>
            <a:endParaRPr lang="en-US" dirty="0">
              <a:latin typeface="Arial" charset="0"/>
            </a:endParaRPr>
          </a:p>
        </p:txBody>
      </p:sp>
    </p:spTree>
    <p:extLst>
      <p:ext uri="{BB962C8B-B14F-4D97-AF65-F5344CB8AC3E}">
        <p14:creationId xmlns:p14="http://schemas.microsoft.com/office/powerpoint/2010/main" val="2656412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2926E-FCC6-4AF8-A884-A6430D4A6BDC}" type="slidenum">
              <a:rPr lang="en-US" smtClean="0"/>
              <a:pPr>
                <a:defRPr/>
              </a:pPr>
              <a:t>42</a:t>
            </a:fld>
            <a:endParaRPr lang="en-US" dirty="0"/>
          </a:p>
        </p:txBody>
      </p:sp>
    </p:spTree>
    <p:extLst>
      <p:ext uri="{BB962C8B-B14F-4D97-AF65-F5344CB8AC3E}">
        <p14:creationId xmlns:p14="http://schemas.microsoft.com/office/powerpoint/2010/main" val="2119447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79B3-4A03-DB86-714F-ED49BFD26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1C82C-F507-2862-DC75-32BF7C706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3AF03-8F91-5DBD-5CE2-CA3B5F702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3BA9CD-4DEA-8729-D0B6-EDD1F654BDF9}"/>
              </a:ext>
            </a:extLst>
          </p:cNvPr>
          <p:cNvSpPr>
            <a:spLocks noGrp="1"/>
          </p:cNvSpPr>
          <p:nvPr>
            <p:ph type="sldNum" sz="quarter" idx="5"/>
          </p:nvPr>
        </p:nvSpPr>
        <p:spPr/>
        <p:txBody>
          <a:bodyPr/>
          <a:lstStyle/>
          <a:p>
            <a:pPr>
              <a:defRPr/>
            </a:pPr>
            <a:fld id="{5842926E-FCC6-4AF8-A884-A6430D4A6BDC}" type="slidenum">
              <a:rPr lang="en-US" smtClean="0"/>
              <a:pPr>
                <a:defRPr/>
              </a:pPr>
              <a:t>43</a:t>
            </a:fld>
            <a:endParaRPr lang="en-US" dirty="0"/>
          </a:p>
        </p:txBody>
      </p:sp>
    </p:spTree>
    <p:extLst>
      <p:ext uri="{BB962C8B-B14F-4D97-AF65-F5344CB8AC3E}">
        <p14:creationId xmlns:p14="http://schemas.microsoft.com/office/powerpoint/2010/main" val="345569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Slide Image Placeholder 1"/>
          <p:cNvSpPr>
            <a:spLocks noGrp="1" noRot="1" noChangeAspect="1"/>
          </p:cNvSpPr>
          <p:nvPr>
            <p:ph type="sldImg"/>
          </p:nvPr>
        </p:nvSpPr>
        <p:spPr>
          <a:ln/>
        </p:spPr>
      </p:sp>
      <p:sp>
        <p:nvSpPr>
          <p:cNvPr id="406530" name="Notes Placeholder 2"/>
          <p:cNvSpPr>
            <a:spLocks noGrp="1"/>
          </p:cNvSpPr>
          <p:nvPr>
            <p:ph type="body" idx="1"/>
          </p:nvPr>
        </p:nvSpPr>
        <p:spPr>
          <a:noFill/>
          <a:ln/>
        </p:spPr>
        <p:txBody>
          <a:bodyPr/>
          <a:lstStyle/>
          <a:p>
            <a:pPr eaLnBrk="1" hangingPunct="1"/>
            <a:endParaRPr lang="en-US" dirty="0">
              <a:latin typeface="Arial" charset="0"/>
            </a:endParaRPr>
          </a:p>
        </p:txBody>
      </p:sp>
      <p:sp>
        <p:nvSpPr>
          <p:cNvPr id="406531" name="Slide Number Placeholder 3"/>
          <p:cNvSpPr>
            <a:spLocks noGrp="1"/>
          </p:cNvSpPr>
          <p:nvPr>
            <p:ph type="sldNum" sz="quarter" idx="5"/>
          </p:nvPr>
        </p:nvSpPr>
        <p:spPr>
          <a:noFill/>
        </p:spPr>
        <p:txBody>
          <a:bodyPr/>
          <a:lstStyle/>
          <a:p>
            <a:pPr defTabSz="930270"/>
            <a:fld id="{1A5B1EDE-B689-4334-85B6-903A27171BA0}" type="slidenum">
              <a:rPr lang="en-US" smtClean="0">
                <a:latin typeface="Arial" charset="0"/>
              </a:rPr>
              <a:pPr defTabSz="930270"/>
              <a:t>44</a:t>
            </a:fld>
            <a:endParaRPr lang="en-US" dirty="0">
              <a:latin typeface="Arial" charset="0"/>
            </a:endParaRPr>
          </a:p>
        </p:txBody>
      </p:sp>
    </p:spTree>
    <p:extLst>
      <p:ext uri="{BB962C8B-B14F-4D97-AF65-F5344CB8AC3E}">
        <p14:creationId xmlns:p14="http://schemas.microsoft.com/office/powerpoint/2010/main" val="1026647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EB4B-583A-92E5-03E9-F6C6DDC782AA}"/>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F6CAECE-0D95-1CD4-D1F5-D601AEE4BC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45</a:t>
            </a:fld>
            <a:endParaRPr lang="en-US" altLang="en-US" sz="1200" dirty="0"/>
          </a:p>
        </p:txBody>
      </p:sp>
      <p:sp>
        <p:nvSpPr>
          <p:cNvPr id="21507" name="Rectangle 2">
            <a:extLst>
              <a:ext uri="{FF2B5EF4-FFF2-40B4-BE49-F238E27FC236}">
                <a16:creationId xmlns:a16="http://schemas.microsoft.com/office/drawing/2014/main" id="{27DBCCA9-243C-6DA6-55BE-7CE1E201C23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AE574A0-BE5D-7D72-A35B-426E59014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91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79B3-4A03-DB86-714F-ED49BFD26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1C82C-F507-2862-DC75-32BF7C706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3AF03-8F91-5DBD-5CE2-CA3B5F702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3BA9CD-4DEA-8729-D0B6-EDD1F654BDF9}"/>
              </a:ext>
            </a:extLst>
          </p:cNvPr>
          <p:cNvSpPr>
            <a:spLocks noGrp="1"/>
          </p:cNvSpPr>
          <p:nvPr>
            <p:ph type="sldNum" sz="quarter" idx="5"/>
          </p:nvPr>
        </p:nvSpPr>
        <p:spPr/>
        <p:txBody>
          <a:bodyPr/>
          <a:lstStyle/>
          <a:p>
            <a:pPr>
              <a:defRPr/>
            </a:pPr>
            <a:fld id="{5842926E-FCC6-4AF8-A884-A6430D4A6BDC}" type="slidenum">
              <a:rPr lang="en-US" smtClean="0"/>
              <a:pPr>
                <a:defRPr/>
              </a:pPr>
              <a:t>4</a:t>
            </a:fld>
            <a:endParaRPr lang="en-US" dirty="0"/>
          </a:p>
        </p:txBody>
      </p:sp>
    </p:spTree>
    <p:extLst>
      <p:ext uri="{BB962C8B-B14F-4D97-AF65-F5344CB8AC3E}">
        <p14:creationId xmlns:p14="http://schemas.microsoft.com/office/powerpoint/2010/main" val="2998265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E261F48-6622-4B47-8CF0-ADB78F59F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46</a:t>
            </a:fld>
            <a:endParaRPr lang="en-US" altLang="en-US" sz="1200" dirty="0"/>
          </a:p>
        </p:txBody>
      </p:sp>
      <p:sp>
        <p:nvSpPr>
          <p:cNvPr id="21507" name="Rectangle 2">
            <a:extLst>
              <a:ext uri="{FF2B5EF4-FFF2-40B4-BE49-F238E27FC236}">
                <a16:creationId xmlns:a16="http://schemas.microsoft.com/office/drawing/2014/main" id="{B392FC95-687C-4EFA-AFD6-68F41A5AD7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537AE10-2D13-4E76-8F9A-DDE5F55E0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9268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2621F2-EF34-4016-8E94-B2691FAEB57C}" type="slidenum">
              <a:rPr lang="en-US" smtClean="0"/>
              <a:t>47</a:t>
            </a:fld>
            <a:endParaRPr lang="en-US"/>
          </a:p>
        </p:txBody>
      </p:sp>
    </p:spTree>
    <p:extLst>
      <p:ext uri="{BB962C8B-B14F-4D97-AF65-F5344CB8AC3E}">
        <p14:creationId xmlns:p14="http://schemas.microsoft.com/office/powerpoint/2010/main" val="261032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48</a:t>
            </a:fld>
            <a:endParaRPr lang="en-US" dirty="0"/>
          </a:p>
        </p:txBody>
      </p:sp>
    </p:spTree>
    <p:extLst>
      <p:ext uri="{BB962C8B-B14F-4D97-AF65-F5344CB8AC3E}">
        <p14:creationId xmlns:p14="http://schemas.microsoft.com/office/powerpoint/2010/main" val="2348028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51</a:t>
            </a:fld>
            <a:endParaRPr lang="en-US" dirty="0"/>
          </a:p>
        </p:txBody>
      </p:sp>
    </p:spTree>
    <p:extLst>
      <p:ext uri="{BB962C8B-B14F-4D97-AF65-F5344CB8AC3E}">
        <p14:creationId xmlns:p14="http://schemas.microsoft.com/office/powerpoint/2010/main" val="4059748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BB13B5-DAA1-4766-BD26-FB1759E46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570CB04-B76F-4CD8-B07F-56C73F39D76B}" type="slidenum">
              <a:rPr lang="en-US" altLang="en-US" sz="1200" smtClean="0"/>
              <a:pPr>
                <a:spcBef>
                  <a:spcPct val="0"/>
                </a:spcBef>
              </a:pPr>
              <a:t>52</a:t>
            </a:fld>
            <a:endParaRPr lang="en-US" altLang="en-US" sz="1200" dirty="0"/>
          </a:p>
        </p:txBody>
      </p:sp>
      <p:sp>
        <p:nvSpPr>
          <p:cNvPr id="15363" name="Rectangle 2">
            <a:extLst>
              <a:ext uri="{FF2B5EF4-FFF2-40B4-BE49-F238E27FC236}">
                <a16:creationId xmlns:a16="http://schemas.microsoft.com/office/drawing/2014/main" id="{F05E117B-F3D4-4905-8733-725D3146AD9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28E56AB-36B8-4793-948C-1B4E9CC62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0116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1675"/>
            <a:ext cx="6262687" cy="3522663"/>
          </a:xfrm>
        </p:spPr>
      </p:sp>
      <p:sp>
        <p:nvSpPr>
          <p:cNvPr id="3" name="Notes Placeholder 2"/>
          <p:cNvSpPr>
            <a:spLocks noGrp="1"/>
          </p:cNvSpPr>
          <p:nvPr>
            <p:ph type="body" idx="1"/>
          </p:nvPr>
        </p:nvSpPr>
        <p:spPr/>
        <p:txBody>
          <a:bodyPr/>
          <a:lstStyle/>
          <a:p>
            <a:r>
              <a:rPr lang="en-US" dirty="0"/>
              <a:t>In reporting, there are many standards that we have to meet.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Reporting to public officials</a:t>
            </a:r>
          </a:p>
          <a:p>
            <a:pPr marL="171450" indent="-171450">
              <a:buFont typeface="Arial" panose="020B0604020202020204" pitchFamily="34" charset="0"/>
              <a:buChar char="•"/>
            </a:pPr>
            <a:r>
              <a:rPr lang="en-US" dirty="0"/>
              <a:t>Reporting for stakeholders (like </a:t>
            </a:r>
            <a:r>
              <a:rPr lang="en-US" dirty="0" err="1"/>
              <a:t>consitutents</a:t>
            </a:r>
            <a:r>
              <a:rPr lang="en-US" dirty="0"/>
              <a:t>, rating agencies)</a:t>
            </a:r>
          </a:p>
          <a:p>
            <a:pPr marL="171450" indent="-171450">
              <a:buFont typeface="Arial" panose="020B0604020202020204" pitchFamily="34" charset="0"/>
              <a:buChar char="•"/>
            </a:pPr>
            <a:r>
              <a:rPr lang="en-US" dirty="0"/>
              <a:t>Reporting for internal staff</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needs of each of these customers of the investment data are different. The underlying requirement is to be: </a:t>
            </a:r>
          </a:p>
          <a:p>
            <a:pPr marL="171450" indent="-171450">
              <a:buFont typeface="Arial" panose="020B0604020202020204" pitchFamily="34" charset="0"/>
              <a:buChar char="•"/>
            </a:pPr>
            <a:r>
              <a:rPr lang="en-US" dirty="0"/>
              <a:t>Be transparent</a:t>
            </a:r>
          </a:p>
          <a:p>
            <a:pPr marL="171450" indent="-171450">
              <a:buFont typeface="Arial" panose="020B0604020202020204" pitchFamily="34" charset="0"/>
              <a:buChar char="•"/>
            </a:pPr>
            <a:r>
              <a:rPr lang="en-US" dirty="0"/>
              <a:t>Be precise</a:t>
            </a:r>
          </a:p>
          <a:p>
            <a:pPr marL="171450" indent="-171450">
              <a:buFont typeface="Arial" panose="020B0604020202020204" pitchFamily="34" charset="0"/>
              <a:buChar char="•"/>
            </a:pPr>
            <a:r>
              <a:rPr lang="en-US" dirty="0"/>
              <a:t>Be confident</a:t>
            </a:r>
          </a:p>
          <a:p>
            <a:pPr marL="171450" indent="-171450">
              <a:buFont typeface="Arial" panose="020B0604020202020204" pitchFamily="34" charset="0"/>
              <a:buChar char="•"/>
            </a:pPr>
            <a:r>
              <a:rPr lang="en-US" dirty="0"/>
              <a:t>Be consistent</a:t>
            </a:r>
          </a:p>
          <a:p>
            <a:endParaRPr lang="en-US" dirty="0"/>
          </a:p>
          <a:p>
            <a:r>
              <a:rPr lang="en-US" dirty="0"/>
              <a:t>That can be achieved through ongoing monitoring, appropriate accounting, and having performance metrics that align to the information being requested.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2926E-FCC6-4AF8-A884-A6430D4A6B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856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BB13B5-DAA1-4766-BD26-FB1759E46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882650" rtl="0" eaLnBrk="1" fontAlgn="auto" latinLnBrk="0" hangingPunct="1">
              <a:lnSpc>
                <a:spcPct val="100000"/>
              </a:lnSpc>
              <a:spcBef>
                <a:spcPct val="0"/>
              </a:spcBef>
              <a:spcAft>
                <a:spcPts val="0"/>
              </a:spcAft>
              <a:buClrTx/>
              <a:buSzTx/>
              <a:buFontTx/>
              <a:buNone/>
              <a:tabLst/>
              <a:defRPr/>
            </a:pPr>
            <a:fld id="{3570CB04-B76F-4CD8-B07F-56C73F39D76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882650" rtl="0" eaLnBrk="1" fontAlgn="auto" latinLnBrk="0" hangingPunct="1">
                <a:lnSpc>
                  <a:spcPct val="100000"/>
                </a:lnSpc>
                <a:spcBef>
                  <a:spcPct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F05E117B-F3D4-4905-8733-725D3146AD9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28E56AB-36B8-4793-948C-1B4E9CC62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21570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55</a:t>
            </a:fld>
            <a:endParaRPr lang="en-US" dirty="0"/>
          </a:p>
        </p:txBody>
      </p:sp>
    </p:spTree>
    <p:extLst>
      <p:ext uri="{BB962C8B-B14F-4D97-AF65-F5344CB8AC3E}">
        <p14:creationId xmlns:p14="http://schemas.microsoft.com/office/powerpoint/2010/main" val="1678226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B1812-75F7-4A42-A8B6-4CB7F4407120}" type="slidenum">
              <a:rPr lang="en-US" smtClean="0"/>
              <a:t>56</a:t>
            </a:fld>
            <a:endParaRPr lang="en-US" dirty="0"/>
          </a:p>
        </p:txBody>
      </p:sp>
    </p:spTree>
    <p:extLst>
      <p:ext uri="{BB962C8B-B14F-4D97-AF65-F5344CB8AC3E}">
        <p14:creationId xmlns:p14="http://schemas.microsoft.com/office/powerpoint/2010/main" val="2838050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79B3-4A03-DB86-714F-ED49BFD26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1C82C-F507-2862-DC75-32BF7C706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3AF03-8F91-5DBD-5CE2-CA3B5F702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3BA9CD-4DEA-8729-D0B6-EDD1F654BDF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2926E-FCC6-4AF8-A884-A6430D4A6B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26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5</a:t>
            </a:fld>
            <a:endParaRPr lang="en-US" dirty="0"/>
          </a:p>
        </p:txBody>
      </p:sp>
    </p:spTree>
    <p:extLst>
      <p:ext uri="{BB962C8B-B14F-4D97-AF65-F5344CB8AC3E}">
        <p14:creationId xmlns:p14="http://schemas.microsoft.com/office/powerpoint/2010/main" val="1478859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66</a:t>
            </a:fld>
            <a:endParaRPr lang="en-US" dirty="0"/>
          </a:p>
        </p:txBody>
      </p:sp>
    </p:spTree>
    <p:extLst>
      <p:ext uri="{BB962C8B-B14F-4D97-AF65-F5344CB8AC3E}">
        <p14:creationId xmlns:p14="http://schemas.microsoft.com/office/powerpoint/2010/main" val="128511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2926E-FCC6-4AF8-A884-A6430D4A6BDC}" type="slidenum">
              <a:rPr lang="en-US" smtClean="0"/>
              <a:pPr>
                <a:defRPr/>
              </a:pPr>
              <a:t>69</a:t>
            </a:fld>
            <a:endParaRPr lang="en-US" dirty="0"/>
          </a:p>
        </p:txBody>
      </p:sp>
    </p:spTree>
    <p:extLst>
      <p:ext uri="{BB962C8B-B14F-4D97-AF65-F5344CB8AC3E}">
        <p14:creationId xmlns:p14="http://schemas.microsoft.com/office/powerpoint/2010/main" val="3827340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2926E-FCC6-4AF8-A884-A6430D4A6BDC}" type="slidenum">
              <a:rPr lang="en-US" smtClean="0"/>
              <a:pPr>
                <a:defRPr/>
              </a:pPr>
              <a:t>70</a:t>
            </a:fld>
            <a:endParaRPr lang="en-US" dirty="0"/>
          </a:p>
        </p:txBody>
      </p:sp>
    </p:spTree>
    <p:extLst>
      <p:ext uri="{BB962C8B-B14F-4D97-AF65-F5344CB8AC3E}">
        <p14:creationId xmlns:p14="http://schemas.microsoft.com/office/powerpoint/2010/main" val="1941070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2926E-FCC6-4AF8-A884-A6430D4A6BDC}" type="slidenum">
              <a:rPr lang="en-US" smtClean="0"/>
              <a:pPr>
                <a:defRPr/>
              </a:pPr>
              <a:t>71</a:t>
            </a:fld>
            <a:endParaRPr lang="en-US" dirty="0"/>
          </a:p>
        </p:txBody>
      </p:sp>
    </p:spTree>
    <p:extLst>
      <p:ext uri="{BB962C8B-B14F-4D97-AF65-F5344CB8AC3E}">
        <p14:creationId xmlns:p14="http://schemas.microsoft.com/office/powerpoint/2010/main" val="1830262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2926E-FCC6-4AF8-A884-A6430D4A6BDC}" type="slidenum">
              <a:rPr lang="en-US" smtClean="0"/>
              <a:pPr>
                <a:defRPr/>
              </a:pPr>
              <a:t>72</a:t>
            </a:fld>
            <a:endParaRPr lang="en-US" dirty="0"/>
          </a:p>
        </p:txBody>
      </p:sp>
    </p:spTree>
    <p:extLst>
      <p:ext uri="{BB962C8B-B14F-4D97-AF65-F5344CB8AC3E}">
        <p14:creationId xmlns:p14="http://schemas.microsoft.com/office/powerpoint/2010/main" val="203824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E73F-6E77-7484-F481-84EBAAA103BD}"/>
            </a:ext>
          </a:extLst>
        </p:cNvPr>
        <p:cNvGrpSpPr/>
        <p:nvPr/>
      </p:nvGrpSpPr>
      <p:grpSpPr>
        <a:xfrm>
          <a:off x="0" y="0"/>
          <a:ext cx="0" cy="0"/>
          <a:chOff x="0" y="0"/>
          <a:chExt cx="0" cy="0"/>
        </a:xfrm>
      </p:grpSpPr>
      <p:sp>
        <p:nvSpPr>
          <p:cNvPr id="387073" name="Slide Image Placeholder 1">
            <a:extLst>
              <a:ext uri="{FF2B5EF4-FFF2-40B4-BE49-F238E27FC236}">
                <a16:creationId xmlns:a16="http://schemas.microsoft.com/office/drawing/2014/main" id="{E9A4A5AE-F8C5-5CB7-01CA-4BCFD709C24D}"/>
              </a:ext>
            </a:extLst>
          </p:cNvPr>
          <p:cNvSpPr>
            <a:spLocks noGrp="1" noRot="1" noChangeAspect="1"/>
          </p:cNvSpPr>
          <p:nvPr>
            <p:ph type="sldImg"/>
          </p:nvPr>
        </p:nvSpPr>
        <p:spPr>
          <a:ln/>
        </p:spPr>
      </p:sp>
      <p:sp>
        <p:nvSpPr>
          <p:cNvPr id="387074" name="Notes Placeholder 2">
            <a:extLst>
              <a:ext uri="{FF2B5EF4-FFF2-40B4-BE49-F238E27FC236}">
                <a16:creationId xmlns:a16="http://schemas.microsoft.com/office/drawing/2014/main" id="{4E14C431-124C-F938-0FE6-8041AD7DCF9D}"/>
              </a:ext>
            </a:extLst>
          </p:cNvPr>
          <p:cNvSpPr>
            <a:spLocks noGrp="1"/>
          </p:cNvSpPr>
          <p:nvPr>
            <p:ph type="body" idx="1"/>
          </p:nvPr>
        </p:nvSpPr>
        <p:spPr>
          <a:noFill/>
          <a:ln/>
        </p:spPr>
        <p:txBody>
          <a:bodyPr/>
          <a:lstStyle/>
          <a:p>
            <a:pPr eaLnBrk="1" hangingPunct="1"/>
            <a:endParaRPr lang="en-US" dirty="0">
              <a:latin typeface="Arial" charset="0"/>
            </a:endParaRPr>
          </a:p>
        </p:txBody>
      </p:sp>
      <p:sp>
        <p:nvSpPr>
          <p:cNvPr id="387075" name="Slide Number Placeholder 3">
            <a:extLst>
              <a:ext uri="{FF2B5EF4-FFF2-40B4-BE49-F238E27FC236}">
                <a16:creationId xmlns:a16="http://schemas.microsoft.com/office/drawing/2014/main" id="{3F5DF03A-C117-8EF8-F5B6-E076A2303FF0}"/>
              </a:ext>
            </a:extLst>
          </p:cNvPr>
          <p:cNvSpPr>
            <a:spLocks noGrp="1"/>
          </p:cNvSpPr>
          <p:nvPr>
            <p:ph type="sldNum" sz="quarter" idx="5"/>
          </p:nvPr>
        </p:nvSpPr>
        <p:spPr>
          <a:noFill/>
        </p:spPr>
        <p:txBody>
          <a:bodyPr/>
          <a:lstStyle/>
          <a:p>
            <a:pPr defTabSz="930270"/>
            <a:fld id="{7C72B687-5C5E-4C7D-A44F-E86009269411}" type="slidenum">
              <a:rPr lang="en-US" smtClean="0">
                <a:latin typeface="Arial" charset="0"/>
              </a:rPr>
              <a:pPr defTabSz="930270"/>
              <a:t>6</a:t>
            </a:fld>
            <a:endParaRPr lang="en-US" dirty="0">
              <a:latin typeface="Arial" charset="0"/>
            </a:endParaRPr>
          </a:p>
        </p:txBody>
      </p:sp>
    </p:spTree>
    <p:extLst>
      <p:ext uri="{BB962C8B-B14F-4D97-AF65-F5344CB8AC3E}">
        <p14:creationId xmlns:p14="http://schemas.microsoft.com/office/powerpoint/2010/main" val="229129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7</a:t>
            </a:fld>
            <a:endParaRPr lang="en-US" dirty="0"/>
          </a:p>
        </p:txBody>
      </p:sp>
    </p:spTree>
    <p:extLst>
      <p:ext uri="{BB962C8B-B14F-4D97-AF65-F5344CB8AC3E}">
        <p14:creationId xmlns:p14="http://schemas.microsoft.com/office/powerpoint/2010/main" val="23840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C0FF-B4CD-FC0E-1176-75517ED08FBB}"/>
            </a:ext>
          </a:extLst>
        </p:cNvPr>
        <p:cNvGrpSpPr/>
        <p:nvPr/>
      </p:nvGrpSpPr>
      <p:grpSpPr>
        <a:xfrm>
          <a:off x="0" y="0"/>
          <a:ext cx="0" cy="0"/>
          <a:chOff x="0" y="0"/>
          <a:chExt cx="0" cy="0"/>
        </a:xfrm>
      </p:grpSpPr>
      <p:sp>
        <p:nvSpPr>
          <p:cNvPr id="391169" name="Slide Image Placeholder 1">
            <a:extLst>
              <a:ext uri="{FF2B5EF4-FFF2-40B4-BE49-F238E27FC236}">
                <a16:creationId xmlns:a16="http://schemas.microsoft.com/office/drawing/2014/main" id="{0A85231E-D9AF-FE79-EA5F-B03B3E5F51E6}"/>
              </a:ext>
            </a:extLst>
          </p:cNvPr>
          <p:cNvSpPr>
            <a:spLocks noGrp="1" noRot="1" noChangeAspect="1"/>
          </p:cNvSpPr>
          <p:nvPr>
            <p:ph type="sldImg"/>
          </p:nvPr>
        </p:nvSpPr>
        <p:spPr>
          <a:ln/>
        </p:spPr>
      </p:sp>
      <p:sp>
        <p:nvSpPr>
          <p:cNvPr id="391170" name="Notes Placeholder 2">
            <a:extLst>
              <a:ext uri="{FF2B5EF4-FFF2-40B4-BE49-F238E27FC236}">
                <a16:creationId xmlns:a16="http://schemas.microsoft.com/office/drawing/2014/main" id="{9534772A-4317-191C-C9D0-4F9E7D17183E}"/>
              </a:ext>
            </a:extLst>
          </p:cNvPr>
          <p:cNvSpPr>
            <a:spLocks noGrp="1"/>
          </p:cNvSpPr>
          <p:nvPr>
            <p:ph type="body" idx="1"/>
          </p:nvPr>
        </p:nvSpPr>
        <p:spPr>
          <a:noFill/>
          <a:ln/>
        </p:spPr>
        <p:txBody>
          <a:bodyPr/>
          <a:lstStyle/>
          <a:p>
            <a:pPr eaLnBrk="1" hangingPunct="1"/>
            <a:endParaRPr lang="en-US" dirty="0">
              <a:latin typeface="Arial" charset="0"/>
            </a:endParaRPr>
          </a:p>
        </p:txBody>
      </p:sp>
      <p:sp>
        <p:nvSpPr>
          <p:cNvPr id="391171" name="Slide Number Placeholder 3">
            <a:extLst>
              <a:ext uri="{FF2B5EF4-FFF2-40B4-BE49-F238E27FC236}">
                <a16:creationId xmlns:a16="http://schemas.microsoft.com/office/drawing/2014/main" id="{5A0F6D01-729F-C29E-DD1C-ADBA9E912576}"/>
              </a:ext>
            </a:extLst>
          </p:cNvPr>
          <p:cNvSpPr>
            <a:spLocks noGrp="1"/>
          </p:cNvSpPr>
          <p:nvPr>
            <p:ph type="sldNum" sz="quarter" idx="5"/>
          </p:nvPr>
        </p:nvSpPr>
        <p:spPr>
          <a:noFill/>
        </p:spPr>
        <p:txBody>
          <a:bodyPr/>
          <a:lstStyle/>
          <a:p>
            <a:pPr defTabSz="930270"/>
            <a:fld id="{855EE81B-F6AC-404D-BFCF-69C55745287A}" type="slidenum">
              <a:rPr lang="en-US" smtClean="0">
                <a:latin typeface="Arial" charset="0"/>
              </a:rPr>
              <a:pPr defTabSz="930270"/>
              <a:t>8</a:t>
            </a:fld>
            <a:endParaRPr lang="en-US" dirty="0">
              <a:latin typeface="Arial" charset="0"/>
            </a:endParaRPr>
          </a:p>
        </p:txBody>
      </p:sp>
    </p:spTree>
    <p:extLst>
      <p:ext uri="{BB962C8B-B14F-4D97-AF65-F5344CB8AC3E}">
        <p14:creationId xmlns:p14="http://schemas.microsoft.com/office/powerpoint/2010/main" val="80287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780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9520638" y="536738"/>
            <a:ext cx="224729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10184525" y="675726"/>
            <a:ext cx="109570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42512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416445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43143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2291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8811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F6496F-71BC-99AD-ED28-FCCD57ADEE85}"/>
              </a:ext>
            </a:extLst>
          </p:cNvPr>
          <p:cNvSpPr>
            <a:spLocks noGrp="1"/>
          </p:cNvSpPr>
          <p:nvPr>
            <p:ph type="title"/>
          </p:nvPr>
        </p:nvSpPr>
        <p:spPr>
          <a:xfrm>
            <a:off x="584548" y="448173"/>
            <a:ext cx="5486400" cy="298525"/>
          </a:xfrm>
          <a:prstGeom prst="rect">
            <a:avLst/>
          </a:prstGeom>
        </p:spPr>
        <p:txBody>
          <a:bodyPr lIns="0" tIns="0" rIns="0" bIns="0"/>
          <a:lstStyle>
            <a:lvl1pPr>
              <a:lnSpc>
                <a:spcPct val="100000"/>
              </a:lnSpc>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253029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10" name="Rectangle 10"/>
          <p:cNvSpPr/>
          <p:nvPr userDrawn="1"/>
        </p:nvSpPr>
        <p:spPr>
          <a:xfrm>
            <a:off x="-1" y="1"/>
            <a:ext cx="11122247" cy="822960"/>
          </a:xfrm>
          <a:custGeom>
            <a:avLst/>
            <a:gdLst>
              <a:gd name="connsiteX0" fmla="*/ 0 w 10058400"/>
              <a:gd name="connsiteY0" fmla="*/ 0 h 1028468"/>
              <a:gd name="connsiteX1" fmla="*/ 10058400 w 10058400"/>
              <a:gd name="connsiteY1" fmla="*/ 0 h 1028468"/>
              <a:gd name="connsiteX2" fmla="*/ 10058400 w 10058400"/>
              <a:gd name="connsiteY2" fmla="*/ 1028468 h 1028468"/>
              <a:gd name="connsiteX3" fmla="*/ 0 w 10058400"/>
              <a:gd name="connsiteY3" fmla="*/ 1028468 h 1028468"/>
              <a:gd name="connsiteX4" fmla="*/ 0 w 10058400"/>
              <a:gd name="connsiteY4" fmla="*/ 0 h 1028468"/>
              <a:gd name="connsiteX0" fmla="*/ 0 w 10058400"/>
              <a:gd name="connsiteY0" fmla="*/ 0 h 1028468"/>
              <a:gd name="connsiteX1" fmla="*/ 10058400 w 10058400"/>
              <a:gd name="connsiteY1" fmla="*/ 0 h 1028468"/>
              <a:gd name="connsiteX2" fmla="*/ 5632174 w 10058400"/>
              <a:gd name="connsiteY2" fmla="*/ 1028468 h 1028468"/>
              <a:gd name="connsiteX3" fmla="*/ 0 w 10058400"/>
              <a:gd name="connsiteY3" fmla="*/ 1028468 h 1028468"/>
              <a:gd name="connsiteX4" fmla="*/ 0 w 10058400"/>
              <a:gd name="connsiteY4" fmla="*/ 0 h 1028468"/>
              <a:gd name="connsiteX0" fmla="*/ 0 w 10058400"/>
              <a:gd name="connsiteY0" fmla="*/ 0 h 1028468"/>
              <a:gd name="connsiteX1" fmla="*/ 10058400 w 10058400"/>
              <a:gd name="connsiteY1" fmla="*/ 0 h 1028468"/>
              <a:gd name="connsiteX2" fmla="*/ 8987862 w 10058400"/>
              <a:gd name="connsiteY2" fmla="*/ 1015215 h 1028468"/>
              <a:gd name="connsiteX3" fmla="*/ 0 w 10058400"/>
              <a:gd name="connsiteY3" fmla="*/ 1028468 h 1028468"/>
              <a:gd name="connsiteX4" fmla="*/ 0 w 10058400"/>
              <a:gd name="connsiteY4" fmla="*/ 0 h 102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1028468">
                <a:moveTo>
                  <a:pt x="0" y="0"/>
                </a:moveTo>
                <a:lnTo>
                  <a:pt x="10058400" y="0"/>
                </a:lnTo>
                <a:lnTo>
                  <a:pt x="8987862" y="1015215"/>
                </a:lnTo>
                <a:lnTo>
                  <a:pt x="0" y="1028468"/>
                </a:lnTo>
                <a:lnTo>
                  <a:pt x="0" y="0"/>
                </a:lnTo>
                <a:close/>
              </a:path>
            </a:pathLst>
          </a:custGeom>
          <a:solidFill>
            <a:srgbClr val="D9E3DE"/>
          </a:solidFill>
          <a:ln>
            <a:noFill/>
          </a:ln>
        </p:spPr>
        <p:style>
          <a:lnRef idx="1">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822" tIns="39822" rIns="39822" bIns="39822" numCol="1" spcCol="1140" rtlCol="0" anchor="t" anchorCtr="0">
            <a:noAutofit/>
          </a:bodyPr>
          <a:lstStyle/>
          <a:p>
            <a:pPr algn="l" defTabSz="464619">
              <a:lnSpc>
                <a:spcPct val="90000"/>
              </a:lnSpc>
              <a:spcBef>
                <a:spcPct val="0"/>
              </a:spcBef>
              <a:spcAft>
                <a:spcPct val="35000"/>
              </a:spcAft>
              <a:tabLst>
                <a:tab pos="201889" algn="l"/>
              </a:tabLst>
            </a:pPr>
            <a:endParaRPr lang="en-US" sz="1068" b="1" kern="1200" dirty="0"/>
          </a:p>
        </p:txBody>
      </p:sp>
      <p:sp>
        <p:nvSpPr>
          <p:cNvPr id="11" name="Slide Number Placeholder 6"/>
          <p:cNvSpPr txBox="1">
            <a:spLocks/>
          </p:cNvSpPr>
          <p:nvPr userDrawn="1"/>
        </p:nvSpPr>
        <p:spPr>
          <a:xfrm>
            <a:off x="8850263" y="6430046"/>
            <a:ext cx="3169263" cy="365592"/>
          </a:xfrm>
          <a:prstGeom prst="rect">
            <a:avLst/>
          </a:prstGeom>
        </p:spPr>
        <p:txBody>
          <a:bodyPr vert="horz" lIns="0" tIns="39776" rIns="79556" bIns="39776" rtlCol="0" anchor="ctr"/>
          <a:lstStyle>
            <a:defPPr>
              <a:defRPr lang="en-US"/>
            </a:defPPr>
            <a:lvl1pPr marL="0" algn="l" defTabSz="914400" rtl="0" eaLnBrk="1" latinLnBrk="0" hangingPunct="1">
              <a:defRPr sz="1100" kern="1200">
                <a:solidFill>
                  <a:schemeClr val="bg1">
                    <a:lumMod val="6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68" b="0" dirty="0">
                <a:solidFill>
                  <a:srgbClr val="A6A6A6"/>
                </a:solidFill>
                <a:latin typeface="Calibri" panose="020F0502020204030204" pitchFamily="34" charset="0"/>
                <a:cs typeface="Calibri" panose="020F0502020204030204" pitchFamily="34" charset="0"/>
              </a:rPr>
              <a:t>Chandler Asset Management |  </a:t>
            </a:r>
            <a:fld id="{CA40E654-56A8-F544-B6A0-A28952FFEACC}" type="slidenum">
              <a:rPr lang="en-US" sz="1068" b="0" smtClean="0">
                <a:solidFill>
                  <a:srgbClr val="A6A6A6"/>
                </a:solidFill>
                <a:latin typeface="Calibri" panose="020F0502020204030204" pitchFamily="34" charset="0"/>
                <a:cs typeface="Calibri" panose="020F0502020204030204" pitchFamily="34" charset="0"/>
              </a:rPr>
              <a:t>‹#›</a:t>
            </a:fld>
            <a:endParaRPr lang="en-US" sz="1068" b="0" dirty="0">
              <a:solidFill>
                <a:srgbClr val="A6A6A6"/>
              </a:solidFill>
              <a:latin typeface="Calibri" panose="020F0502020204030204" pitchFamily="34" charset="0"/>
              <a:cs typeface="Calibri" panose="020F0502020204030204" pitchFamily="34" charset="0"/>
            </a:endParaRPr>
          </a:p>
        </p:txBody>
      </p:sp>
      <p:sp>
        <p:nvSpPr>
          <p:cNvPr id="7" name="Text Placeholder 8"/>
          <p:cNvSpPr>
            <a:spLocks noGrp="1"/>
          </p:cNvSpPr>
          <p:nvPr>
            <p:ph type="body" sz="quarter" idx="11"/>
          </p:nvPr>
        </p:nvSpPr>
        <p:spPr>
          <a:xfrm>
            <a:off x="421867" y="962026"/>
            <a:ext cx="6392333" cy="338554"/>
          </a:xfrm>
        </p:spPr>
        <p:txBody>
          <a:bodyPr/>
          <a:lstStyle>
            <a:lvl1pPr marL="0" indent="0">
              <a:buNone/>
              <a:defRPr sz="1553" i="1">
                <a:solidFill>
                  <a:srgbClr val="6A8E7D"/>
                </a:solidFill>
              </a:defRPr>
            </a:lvl1pPr>
          </a:lstStyle>
          <a:p>
            <a:r>
              <a:rPr lang="en-US" dirty="0"/>
              <a:t>Seasoned Team with Deep Industry Knowledge</a:t>
            </a:r>
          </a:p>
        </p:txBody>
      </p:sp>
      <p:sp>
        <p:nvSpPr>
          <p:cNvPr id="12" name="Text Placeholder 8"/>
          <p:cNvSpPr>
            <a:spLocks noGrp="1"/>
          </p:cNvSpPr>
          <p:nvPr>
            <p:ph type="body" sz="quarter" idx="12" hasCustomPrompt="1"/>
          </p:nvPr>
        </p:nvSpPr>
        <p:spPr>
          <a:xfrm>
            <a:off x="421868" y="242205"/>
            <a:ext cx="9441148" cy="338554"/>
          </a:xfrm>
        </p:spPr>
        <p:txBody>
          <a:bodyPr/>
          <a:lstStyle>
            <a:lvl1pPr marL="0" indent="0">
              <a:buNone/>
              <a:defRPr sz="2135" i="0">
                <a:solidFill>
                  <a:schemeClr val="tx1">
                    <a:lumMod val="75000"/>
                    <a:lumOff val="25000"/>
                  </a:schemeClr>
                </a:solidFill>
              </a:defRPr>
            </a:lvl1pPr>
          </a:lstStyle>
          <a:p>
            <a:r>
              <a:rPr lang="en-US" dirty="0"/>
              <a:t>Enter title of slide</a:t>
            </a:r>
          </a:p>
        </p:txBody>
      </p:sp>
    </p:spTree>
    <p:extLst>
      <p:ext uri="{BB962C8B-B14F-4D97-AF65-F5344CB8AC3E}">
        <p14:creationId xmlns:p14="http://schemas.microsoft.com/office/powerpoint/2010/main" val="132836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28262" y="6348126"/>
            <a:ext cx="1052508" cy="365125"/>
          </a:xfrm>
        </p:spPr>
        <p:txBody>
          <a:bodyPr/>
          <a:lstStyle>
            <a:lvl1pPr>
              <a:defRPr sz="1000"/>
            </a:lvl1pPr>
          </a:lstStyle>
          <a:p>
            <a:fld id="{D57F1E4F-1CFF-5643-939E-217C01CDF56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423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28262" y="6348126"/>
            <a:ext cx="1052508" cy="365125"/>
          </a:xfrm>
        </p:spPr>
        <p:txBody>
          <a:bodyPr/>
          <a:lstStyle>
            <a:lvl1pPr>
              <a:defRPr sz="1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3815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522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2349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807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3258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4965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3760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65D4-4A5D-42B9-AC58-909E45DE9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5BAD4-A969-456F-BD0C-E0790393363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F147ACE-60D2-42F5-B538-3A702247FB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577BA3-DDA6-49CC-AB46-9FED1A4E0D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2172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411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9554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9520638" y="536738"/>
            <a:ext cx="224729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10184525" y="675726"/>
            <a:ext cx="109570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89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24622A-10DF-61C9-006D-B2BE9D2CD917}"/>
              </a:ext>
            </a:extLst>
          </p:cNvPr>
          <p:cNvSpPr>
            <a:spLocks noGrp="1" noChangeArrowheads="1"/>
          </p:cNvSpPr>
          <p:nvPr>
            <p:ph type="title" hasCustomPrompt="1"/>
          </p:nvPr>
        </p:nvSpPr>
        <p:spPr>
          <a:xfrm>
            <a:off x="401668" y="532016"/>
            <a:ext cx="11264076" cy="615784"/>
          </a:xfrm>
        </p:spPr>
        <p:txBody>
          <a:bodyPr vert="horz" lIns="91440" tIns="45720" rIns="91440" bIns="45720" rtlCol="0" anchor="b">
            <a:normAutofit fontScale="90000"/>
          </a:bodyPr>
          <a:lstStyle>
            <a:lvl1pPr>
              <a:defRPr/>
            </a:lvl1pPr>
          </a:lstStyle>
          <a:p>
            <a:r>
              <a:rPr lang="en-US" sz="3600" dirty="0">
                <a:solidFill>
                  <a:schemeClr val="accent1"/>
                </a:solidFill>
                <a:latin typeface="+mj-lt"/>
                <a:cs typeface="+mj-cs"/>
              </a:rPr>
              <a:t> </a:t>
            </a:r>
          </a:p>
        </p:txBody>
      </p:sp>
    </p:spTree>
    <p:extLst>
      <p:ext uri="{BB962C8B-B14F-4D97-AF65-F5344CB8AC3E}">
        <p14:creationId xmlns:p14="http://schemas.microsoft.com/office/powerpoint/2010/main" val="2734234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890972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592705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10" name="Rectangle 10"/>
          <p:cNvSpPr/>
          <p:nvPr userDrawn="1"/>
        </p:nvSpPr>
        <p:spPr>
          <a:xfrm>
            <a:off x="-1" y="1"/>
            <a:ext cx="11122247" cy="822960"/>
          </a:xfrm>
          <a:custGeom>
            <a:avLst/>
            <a:gdLst>
              <a:gd name="connsiteX0" fmla="*/ 0 w 10058400"/>
              <a:gd name="connsiteY0" fmla="*/ 0 h 1028468"/>
              <a:gd name="connsiteX1" fmla="*/ 10058400 w 10058400"/>
              <a:gd name="connsiteY1" fmla="*/ 0 h 1028468"/>
              <a:gd name="connsiteX2" fmla="*/ 10058400 w 10058400"/>
              <a:gd name="connsiteY2" fmla="*/ 1028468 h 1028468"/>
              <a:gd name="connsiteX3" fmla="*/ 0 w 10058400"/>
              <a:gd name="connsiteY3" fmla="*/ 1028468 h 1028468"/>
              <a:gd name="connsiteX4" fmla="*/ 0 w 10058400"/>
              <a:gd name="connsiteY4" fmla="*/ 0 h 1028468"/>
              <a:gd name="connsiteX0" fmla="*/ 0 w 10058400"/>
              <a:gd name="connsiteY0" fmla="*/ 0 h 1028468"/>
              <a:gd name="connsiteX1" fmla="*/ 10058400 w 10058400"/>
              <a:gd name="connsiteY1" fmla="*/ 0 h 1028468"/>
              <a:gd name="connsiteX2" fmla="*/ 5632174 w 10058400"/>
              <a:gd name="connsiteY2" fmla="*/ 1028468 h 1028468"/>
              <a:gd name="connsiteX3" fmla="*/ 0 w 10058400"/>
              <a:gd name="connsiteY3" fmla="*/ 1028468 h 1028468"/>
              <a:gd name="connsiteX4" fmla="*/ 0 w 10058400"/>
              <a:gd name="connsiteY4" fmla="*/ 0 h 1028468"/>
              <a:gd name="connsiteX0" fmla="*/ 0 w 10058400"/>
              <a:gd name="connsiteY0" fmla="*/ 0 h 1028468"/>
              <a:gd name="connsiteX1" fmla="*/ 10058400 w 10058400"/>
              <a:gd name="connsiteY1" fmla="*/ 0 h 1028468"/>
              <a:gd name="connsiteX2" fmla="*/ 8987862 w 10058400"/>
              <a:gd name="connsiteY2" fmla="*/ 1015215 h 1028468"/>
              <a:gd name="connsiteX3" fmla="*/ 0 w 10058400"/>
              <a:gd name="connsiteY3" fmla="*/ 1028468 h 1028468"/>
              <a:gd name="connsiteX4" fmla="*/ 0 w 10058400"/>
              <a:gd name="connsiteY4" fmla="*/ 0 h 102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1028468">
                <a:moveTo>
                  <a:pt x="0" y="0"/>
                </a:moveTo>
                <a:lnTo>
                  <a:pt x="10058400" y="0"/>
                </a:lnTo>
                <a:lnTo>
                  <a:pt x="8987862" y="1015215"/>
                </a:lnTo>
                <a:lnTo>
                  <a:pt x="0" y="1028468"/>
                </a:lnTo>
                <a:lnTo>
                  <a:pt x="0" y="0"/>
                </a:lnTo>
                <a:close/>
              </a:path>
            </a:pathLst>
          </a:custGeom>
          <a:solidFill>
            <a:srgbClr val="D9E3DE"/>
          </a:solidFill>
          <a:ln>
            <a:noFill/>
          </a:ln>
        </p:spPr>
        <p:style>
          <a:lnRef idx="1">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029" tIns="41029" rIns="41029" bIns="41029" numCol="1" spcCol="1140" rtlCol="0" anchor="t" anchorCtr="0">
            <a:noAutofit/>
          </a:bodyPr>
          <a:lstStyle/>
          <a:p>
            <a:pPr algn="l" defTabSz="478673">
              <a:lnSpc>
                <a:spcPct val="90000"/>
              </a:lnSpc>
              <a:spcBef>
                <a:spcPct val="0"/>
              </a:spcBef>
              <a:spcAft>
                <a:spcPct val="35000"/>
              </a:spcAft>
              <a:tabLst>
                <a:tab pos="207995" algn="l"/>
              </a:tabLst>
            </a:pPr>
            <a:endParaRPr lang="en-US" sz="1100" b="1" kern="1200" dirty="0"/>
          </a:p>
        </p:txBody>
      </p:sp>
      <p:sp>
        <p:nvSpPr>
          <p:cNvPr id="11" name="Slide Number Placeholder 6"/>
          <p:cNvSpPr txBox="1">
            <a:spLocks/>
          </p:cNvSpPr>
          <p:nvPr userDrawn="1"/>
        </p:nvSpPr>
        <p:spPr>
          <a:xfrm>
            <a:off x="8850263" y="6430046"/>
            <a:ext cx="3169263" cy="365592"/>
          </a:xfrm>
          <a:prstGeom prst="rect">
            <a:avLst/>
          </a:prstGeom>
        </p:spPr>
        <p:txBody>
          <a:bodyPr vert="horz" lIns="0" tIns="40982" rIns="81967" bIns="40982" rtlCol="0" anchor="ctr"/>
          <a:lstStyle>
            <a:defPPr>
              <a:defRPr lang="en-US"/>
            </a:defPPr>
            <a:lvl1pPr marL="0" algn="l" defTabSz="914400" rtl="0" eaLnBrk="1" latinLnBrk="0" hangingPunct="1">
              <a:defRPr sz="1100" kern="1200">
                <a:solidFill>
                  <a:schemeClr val="bg1">
                    <a:lumMod val="6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0" dirty="0">
                <a:solidFill>
                  <a:srgbClr val="A6A6A6"/>
                </a:solidFill>
                <a:latin typeface="Calibri" panose="020F0502020204030204" pitchFamily="34" charset="0"/>
                <a:cs typeface="Calibri" panose="020F0502020204030204" pitchFamily="34" charset="0"/>
              </a:rPr>
              <a:t>Chandler Asset Management |  </a:t>
            </a:r>
            <a:fld id="{CA40E654-56A8-F544-B6A0-A28952FFEACC}" type="slidenum">
              <a:rPr lang="en-US" sz="1100" b="0" smtClean="0">
                <a:solidFill>
                  <a:srgbClr val="A6A6A6"/>
                </a:solidFill>
                <a:latin typeface="Calibri" panose="020F0502020204030204" pitchFamily="34" charset="0"/>
                <a:cs typeface="Calibri" panose="020F0502020204030204" pitchFamily="34" charset="0"/>
              </a:rPr>
              <a:t>‹#›</a:t>
            </a:fld>
            <a:endParaRPr lang="en-US" sz="1100" b="0" dirty="0">
              <a:solidFill>
                <a:srgbClr val="A6A6A6"/>
              </a:solidFill>
              <a:latin typeface="Calibri" panose="020F0502020204030204" pitchFamily="34" charset="0"/>
              <a:cs typeface="Calibri" panose="020F0502020204030204" pitchFamily="34" charset="0"/>
            </a:endParaRPr>
          </a:p>
        </p:txBody>
      </p:sp>
      <p:sp>
        <p:nvSpPr>
          <p:cNvPr id="7" name="Text Placeholder 8"/>
          <p:cNvSpPr>
            <a:spLocks noGrp="1"/>
          </p:cNvSpPr>
          <p:nvPr>
            <p:ph type="body" sz="quarter" idx="11"/>
          </p:nvPr>
        </p:nvSpPr>
        <p:spPr>
          <a:xfrm>
            <a:off x="421867" y="962025"/>
            <a:ext cx="6392333" cy="338554"/>
          </a:xfrm>
        </p:spPr>
        <p:txBody>
          <a:bodyPr/>
          <a:lstStyle>
            <a:lvl1pPr marL="0" indent="0">
              <a:buNone/>
              <a:defRPr sz="1600" i="1">
                <a:solidFill>
                  <a:srgbClr val="6A8E7D"/>
                </a:solidFill>
              </a:defRPr>
            </a:lvl1pPr>
          </a:lstStyle>
          <a:p>
            <a:r>
              <a:rPr lang="en-US" dirty="0"/>
              <a:t>Seasoned Team with Deep Industry Knowledge</a:t>
            </a:r>
          </a:p>
        </p:txBody>
      </p:sp>
      <p:sp>
        <p:nvSpPr>
          <p:cNvPr id="12" name="Text Placeholder 8"/>
          <p:cNvSpPr>
            <a:spLocks noGrp="1"/>
          </p:cNvSpPr>
          <p:nvPr>
            <p:ph type="body" sz="quarter" idx="12" hasCustomPrompt="1"/>
          </p:nvPr>
        </p:nvSpPr>
        <p:spPr>
          <a:xfrm>
            <a:off x="421867" y="242204"/>
            <a:ext cx="9441148" cy="338554"/>
          </a:xfrm>
        </p:spPr>
        <p:txBody>
          <a:bodyPr/>
          <a:lstStyle>
            <a:lvl1pPr marL="0" indent="0">
              <a:buNone/>
              <a:defRPr sz="2200" i="0">
                <a:solidFill>
                  <a:schemeClr val="tx1">
                    <a:lumMod val="75000"/>
                    <a:lumOff val="25000"/>
                  </a:schemeClr>
                </a:solidFill>
              </a:defRPr>
            </a:lvl1pPr>
          </a:lstStyle>
          <a:p>
            <a:r>
              <a:rPr lang="en-US" dirty="0"/>
              <a:t>Enter title of slide</a:t>
            </a:r>
          </a:p>
        </p:txBody>
      </p:sp>
    </p:spTree>
    <p:extLst>
      <p:ext uri="{BB962C8B-B14F-4D97-AF65-F5344CB8AC3E}">
        <p14:creationId xmlns:p14="http://schemas.microsoft.com/office/powerpoint/2010/main" val="3223158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517525" indent="-517525">
              <a:buClr>
                <a:srgbClr val="1C529B"/>
              </a:buClr>
              <a:buSzPct val="120000"/>
              <a:buFont typeface="Arial" panose="020B0604020202020204" pitchFamily="34" charset="0"/>
              <a:buChar char="•"/>
              <a:defRPr sz="2600"/>
            </a:lvl1pPr>
            <a:lvl2pPr marL="1082675" indent="-450850">
              <a:buClr>
                <a:srgbClr val="1C529B"/>
              </a:buClr>
              <a:buSzPct val="80000"/>
              <a:buFont typeface="Wingdings" panose="05000000000000000000" pitchFamily="2" charset="2"/>
              <a:buChar char="v"/>
              <a:defRPr sz="2000"/>
            </a:lvl2pPr>
            <a:lvl3pPr marL="1425575" indent="-228600">
              <a:buClr>
                <a:srgbClr val="1C529B"/>
              </a:buClr>
              <a:buFont typeface="Wingdings" panose="05000000000000000000" pitchFamily="2" charset="2"/>
              <a:buChar char="§"/>
              <a:defRPr sz="2000"/>
            </a:lvl3pPr>
            <a:lvl4pPr marL="1768475" indent="-228600">
              <a:buClr>
                <a:srgbClr val="1C529B"/>
              </a:buClr>
              <a:buFont typeface="Wingdings" panose="05000000000000000000" pitchFamily="2" charset="2"/>
              <a:buChar char="Ø"/>
              <a:defRPr/>
            </a:lvl4pPr>
            <a:lvl5pPr>
              <a:buClr>
                <a:srgbClr val="1C5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z="1200"/>
            </a:lvl1pPr>
          </a:lstStyle>
          <a:p>
            <a:pPr>
              <a:defRPr/>
            </a:pPr>
            <a:fld id="{57C92A5D-46CC-4D1E-A162-505904606758}" type="slidenum">
              <a:rPr lang="en-US" smtClean="0"/>
              <a:pPr>
                <a:defRPr/>
              </a:pPr>
              <a:t>‹#›</a:t>
            </a:fld>
            <a:endParaRPr lang="en-US" dirty="0"/>
          </a:p>
        </p:txBody>
      </p:sp>
    </p:spTree>
    <p:extLst>
      <p:ext uri="{BB962C8B-B14F-4D97-AF65-F5344CB8AC3E}">
        <p14:creationId xmlns:p14="http://schemas.microsoft.com/office/powerpoint/2010/main" val="3773201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latin typeface="Arial" pitchFamily="34" charset="0"/>
            </a:endParaRPr>
          </a:p>
        </p:txBody>
      </p:sp>
      <p:pic>
        <p:nvPicPr>
          <p:cNvPr id="5" name="Picture 10" descr="GFOA logo - Blue"/>
          <p:cNvPicPr>
            <a:picLocks noChangeAspect="1" noChangeArrowheads="1"/>
          </p:cNvPicPr>
          <p:nvPr userDrawn="1"/>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b="0"/>
            </a:lvl1pPr>
          </a:lstStyle>
          <a:p>
            <a:pPr>
              <a:defRPr/>
            </a:pPr>
            <a:fld id="{7A50DF8D-8F08-46D5-957C-7B9D33C47B80}" type="slidenum">
              <a:rPr lang="en-US"/>
              <a:pPr>
                <a:defRPr/>
              </a:pPr>
              <a:t>‹#›</a:t>
            </a:fld>
            <a:endParaRPr lang="en-US" dirty="0"/>
          </a:p>
        </p:txBody>
      </p:sp>
    </p:spTree>
    <p:extLst>
      <p:ext uri="{BB962C8B-B14F-4D97-AF65-F5344CB8AC3E}">
        <p14:creationId xmlns:p14="http://schemas.microsoft.com/office/powerpoint/2010/main" val="400588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ADD74C-AC4B-4EF6-8C4A-6AC256A8E8F7}" type="slidenum">
              <a:rPr lang="en-US"/>
              <a:pPr>
                <a:defRPr/>
              </a:pPr>
              <a:t>‹#›</a:t>
            </a:fld>
            <a:endParaRPr lang="en-US" dirty="0"/>
          </a:p>
        </p:txBody>
      </p:sp>
    </p:spTree>
    <p:extLst>
      <p:ext uri="{BB962C8B-B14F-4D97-AF65-F5344CB8AC3E}">
        <p14:creationId xmlns:p14="http://schemas.microsoft.com/office/powerpoint/2010/main" val="1292845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1"/>
            <a:ext cx="5384800" cy="4830763"/>
          </a:xfrm>
        </p:spPr>
        <p:txBody>
          <a:bodyPr/>
          <a:lstStyle>
            <a:lvl1pPr marL="457200" indent="-457200">
              <a:buSzPct val="120000"/>
              <a:buFont typeface="Arial" panose="020B0604020202020204" pitchFamily="34" charset="0"/>
              <a:buChar char="•"/>
              <a:defRPr sz="2600"/>
            </a:lvl1pPr>
            <a:lvl2pPr marL="1082675" indent="-450850">
              <a:buClr>
                <a:srgbClr val="0070C0"/>
              </a:buClr>
              <a:buFont typeface="Wingdings" panose="05000000000000000000" pitchFamily="2" charset="2"/>
              <a:buChar char="v"/>
              <a:defRPr sz="2000"/>
            </a:lvl2pPr>
            <a:lvl3pPr marL="1425575" indent="-228600">
              <a:buClr>
                <a:srgbClr val="0070C0"/>
              </a:buClr>
              <a:buFont typeface="Wingdings" panose="05000000000000000000" pitchFamily="2" charset="2"/>
              <a:buChar char="§"/>
              <a:defRPr sz="2000"/>
            </a:lvl3pPr>
            <a:lvl4pPr marL="1768475" indent="-228600">
              <a:buClr>
                <a:srgbClr val="0070C0"/>
              </a:buClr>
              <a:buFont typeface="Wingdings" panose="05000000000000000000" pitchFamily="2" charset="2"/>
              <a:buChar char="Ø"/>
              <a:defRPr sz="2000"/>
            </a:lvl4pPr>
            <a:lvl5pPr>
              <a:buClr>
                <a:srgbClr val="0070C0"/>
              </a:buCl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1"/>
            <a:ext cx="5384800" cy="4830763"/>
          </a:xfrm>
        </p:spPr>
        <p:txBody>
          <a:bodyPr/>
          <a:lstStyle>
            <a:lvl1pPr marL="517525" indent="-517525" algn="l" rtl="0" eaLnBrk="0" fontAlgn="base" hangingPunct="0">
              <a:spcBef>
                <a:spcPct val="20000"/>
              </a:spcBef>
              <a:spcAft>
                <a:spcPct val="0"/>
              </a:spcAft>
              <a:buSzPct val="120000"/>
              <a:buFont typeface="Arial" panose="020B0604020202020204" pitchFamily="34" charset="0"/>
              <a:buChar char="•"/>
              <a:defRPr lang="en-US" sz="2600" dirty="0" smtClean="0">
                <a:solidFill>
                  <a:schemeClr val="tx1"/>
                </a:solidFill>
                <a:latin typeface="+mn-lt"/>
                <a:ea typeface="+mn-ea"/>
                <a:cs typeface="+mn-cs"/>
              </a:defRPr>
            </a:lvl1pPr>
            <a:lvl2pPr marL="1082675" indent="-450850" algn="l" rtl="0" eaLnBrk="0" fontAlgn="base" hangingPunct="0">
              <a:spcBef>
                <a:spcPct val="20000"/>
              </a:spcBef>
              <a:spcAft>
                <a:spcPct val="0"/>
              </a:spcAft>
              <a:buClr>
                <a:srgbClr val="0070C0"/>
              </a:buClr>
              <a:buFont typeface="Wingdings" panose="05000000000000000000" pitchFamily="2" charset="2"/>
              <a:buChar char="v"/>
              <a:defRPr lang="en-US" sz="2000" dirty="0" smtClean="0">
                <a:solidFill>
                  <a:schemeClr val="tx1"/>
                </a:solidFill>
                <a:latin typeface="+mn-lt"/>
                <a:ea typeface="+mn-ea"/>
                <a:cs typeface="+mn-cs"/>
              </a:defRPr>
            </a:lvl2pPr>
            <a:lvl3pPr marL="1425575" indent="-228600" algn="l" rtl="0" eaLnBrk="0" fontAlgn="base" hangingPunct="0">
              <a:spcBef>
                <a:spcPct val="20000"/>
              </a:spcBef>
              <a:spcAft>
                <a:spcPct val="0"/>
              </a:spcAft>
              <a:buClr>
                <a:srgbClr val="0070C0"/>
              </a:buClr>
              <a:buFont typeface="Wingdings" panose="05000000000000000000" pitchFamily="2" charset="2"/>
              <a:buChar char="§"/>
              <a:defRPr lang="en-US" sz="2000" dirty="0" smtClean="0">
                <a:solidFill>
                  <a:schemeClr val="tx1"/>
                </a:solidFill>
                <a:latin typeface="+mn-lt"/>
                <a:ea typeface="+mn-ea"/>
                <a:cs typeface="+mn-cs"/>
              </a:defRPr>
            </a:lvl3pPr>
            <a:lvl4pPr marL="1768475" indent="-228600" algn="l" rtl="0" eaLnBrk="0" fontAlgn="base" hangingPunct="0">
              <a:spcBef>
                <a:spcPct val="20000"/>
              </a:spcBef>
              <a:spcAft>
                <a:spcPct val="0"/>
              </a:spcAft>
              <a:buClr>
                <a:srgbClr val="0070C0"/>
              </a:buClr>
              <a:buFont typeface="Wingdings" panose="05000000000000000000" pitchFamily="2" charset="2"/>
              <a:buChar char="Ø"/>
              <a:defRPr lang="en-US" sz="2000" dirty="0" smtClean="0">
                <a:solidFill>
                  <a:schemeClr val="tx1"/>
                </a:solidFill>
                <a:latin typeface="+mn-lt"/>
                <a:ea typeface="+mn-ea"/>
                <a:cs typeface="+mn-cs"/>
              </a:defRPr>
            </a:lvl4pPr>
            <a:lvl5pPr algn="l" rtl="0" eaLnBrk="0" fontAlgn="base" hangingPunct="0">
              <a:spcBef>
                <a:spcPct val="20000"/>
              </a:spcBef>
              <a:spcAft>
                <a:spcPct val="0"/>
              </a:spcAft>
              <a:buClr>
                <a:srgbClr val="0070C0"/>
              </a:buClr>
              <a:defRPr lang="en-US" sz="20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E856694-1726-4DB0-BFD5-460AC6446E55}" type="slidenum">
              <a:rPr lang="en-US"/>
              <a:pPr>
                <a:defRPr/>
              </a:pPr>
              <a:t>‹#›</a:t>
            </a:fld>
            <a:endParaRPr lang="en-US" dirty="0"/>
          </a:p>
        </p:txBody>
      </p:sp>
    </p:spTree>
    <p:extLst>
      <p:ext uri="{BB962C8B-B14F-4D97-AF65-F5344CB8AC3E}">
        <p14:creationId xmlns:p14="http://schemas.microsoft.com/office/powerpoint/2010/main" val="226337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384D47B3-C780-4826-B0D9-C66161D0A5F4}" type="slidenum">
              <a:rPr lang="en-US"/>
              <a:pPr>
                <a:defRPr/>
              </a:pPr>
              <a:t>‹#›</a:t>
            </a:fld>
            <a:endParaRPr lang="en-US" dirty="0"/>
          </a:p>
        </p:txBody>
      </p:sp>
    </p:spTree>
    <p:extLst>
      <p:ext uri="{BB962C8B-B14F-4D97-AF65-F5344CB8AC3E}">
        <p14:creationId xmlns:p14="http://schemas.microsoft.com/office/powerpoint/2010/main" val="2541285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8A84984-FD14-40B3-A8FD-49A3FB846E46}" type="slidenum">
              <a:rPr lang="en-US"/>
              <a:pPr>
                <a:defRPr/>
              </a:pPr>
              <a:t>‹#›</a:t>
            </a:fld>
            <a:endParaRPr lang="en-US" dirty="0"/>
          </a:p>
        </p:txBody>
      </p:sp>
    </p:spTree>
    <p:extLst>
      <p:ext uri="{BB962C8B-B14F-4D97-AF65-F5344CB8AC3E}">
        <p14:creationId xmlns:p14="http://schemas.microsoft.com/office/powerpoint/2010/main" val="3357760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D4472BD9-29B3-4868-9FD2-1A3B1A888AFE}" type="slidenum">
              <a:rPr lang="en-US"/>
              <a:pPr>
                <a:defRPr/>
              </a:pPr>
              <a:t>‹#›</a:t>
            </a:fld>
            <a:endParaRPr lang="en-US" dirty="0"/>
          </a:p>
        </p:txBody>
      </p:sp>
    </p:spTree>
    <p:extLst>
      <p:ext uri="{BB962C8B-B14F-4D97-AF65-F5344CB8AC3E}">
        <p14:creationId xmlns:p14="http://schemas.microsoft.com/office/powerpoint/2010/main" val="2848136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13C767D-57B3-4951-95E6-57EFB6207F1B}" type="slidenum">
              <a:rPr lang="en-US"/>
              <a:pPr>
                <a:defRPr/>
              </a:pPr>
              <a:t>‹#›</a:t>
            </a:fld>
            <a:endParaRPr lang="en-US" dirty="0"/>
          </a:p>
        </p:txBody>
      </p:sp>
    </p:spTree>
    <p:extLst>
      <p:ext uri="{BB962C8B-B14F-4D97-AF65-F5344CB8AC3E}">
        <p14:creationId xmlns:p14="http://schemas.microsoft.com/office/powerpoint/2010/main" val="4129837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26A0CF7-12CB-4641-9E3A-68C452429A1F}" type="slidenum">
              <a:rPr lang="en-US"/>
              <a:pPr>
                <a:defRPr/>
              </a:pPr>
              <a:t>‹#›</a:t>
            </a:fld>
            <a:endParaRPr lang="en-US" dirty="0"/>
          </a:p>
        </p:txBody>
      </p:sp>
    </p:spTree>
    <p:extLst>
      <p:ext uri="{BB962C8B-B14F-4D97-AF65-F5344CB8AC3E}">
        <p14:creationId xmlns:p14="http://schemas.microsoft.com/office/powerpoint/2010/main" val="1193192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20295F-BD73-4429-BA77-1C4FD38E7E19}" type="slidenum">
              <a:rPr lang="en-US"/>
              <a:pPr>
                <a:defRPr/>
              </a:pPr>
              <a:t>‹#›</a:t>
            </a:fld>
            <a:endParaRPr lang="en-US" dirty="0"/>
          </a:p>
        </p:txBody>
      </p:sp>
    </p:spTree>
    <p:extLst>
      <p:ext uri="{BB962C8B-B14F-4D97-AF65-F5344CB8AC3E}">
        <p14:creationId xmlns:p14="http://schemas.microsoft.com/office/powerpoint/2010/main" val="2043729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1"/>
            <a:ext cx="2921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
            <a:ext cx="855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50ED20-5C06-4F1F-8014-AA9FC50E019C}" type="slidenum">
              <a:rPr lang="en-US"/>
              <a:pPr>
                <a:defRPr/>
              </a:pPr>
              <a:t>‹#›</a:t>
            </a:fld>
            <a:endParaRPr lang="en-US" dirty="0"/>
          </a:p>
        </p:txBody>
      </p:sp>
    </p:spTree>
    <p:extLst>
      <p:ext uri="{BB962C8B-B14F-4D97-AF65-F5344CB8AC3E}">
        <p14:creationId xmlns:p14="http://schemas.microsoft.com/office/powerpoint/2010/main" val="3537922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2BFE5E8-43D5-4957-BC53-584937089EEF}" type="slidenum">
              <a:rPr lang="en-US"/>
              <a:pPr>
                <a:defRPr/>
              </a:pPr>
              <a:t>‹#›</a:t>
            </a:fld>
            <a:endParaRPr lang="en-US" dirty="0"/>
          </a:p>
        </p:txBody>
      </p:sp>
    </p:spTree>
    <p:extLst>
      <p:ext uri="{BB962C8B-B14F-4D97-AF65-F5344CB8AC3E}">
        <p14:creationId xmlns:p14="http://schemas.microsoft.com/office/powerpoint/2010/main" val="1731278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95400"/>
            <a:ext cx="538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86189"/>
            <a:ext cx="53848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pPr>
              <a:defRPr/>
            </a:pPr>
            <a:endParaRPr lang="en-US" dirty="0"/>
          </a:p>
        </p:txBody>
      </p:sp>
      <p:sp>
        <p:nvSpPr>
          <p:cNvPr id="7" name="Footer Placeholder 6"/>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65498EBE-9E4E-428B-A87C-0F569E4D07A4}" type="slidenum">
              <a:rPr lang="en-US"/>
              <a:pPr>
                <a:defRPr/>
              </a:pPr>
              <a:t>‹#›</a:t>
            </a:fld>
            <a:endParaRPr lang="en-US" dirty="0"/>
          </a:p>
        </p:txBody>
      </p:sp>
    </p:spTree>
    <p:extLst>
      <p:ext uri="{BB962C8B-B14F-4D97-AF65-F5344CB8AC3E}">
        <p14:creationId xmlns:p14="http://schemas.microsoft.com/office/powerpoint/2010/main" val="742679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able Placeholder 2"/>
          <p:cNvSpPr>
            <a:spLocks noGrp="1"/>
          </p:cNvSpPr>
          <p:nvPr>
            <p:ph type="tbl" idx="1"/>
          </p:nvPr>
        </p:nvSpPr>
        <p:spPr>
          <a:xfrm>
            <a:off x="609600" y="1295401"/>
            <a:ext cx="10972800" cy="48307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1722DA-2863-482D-934E-1DF44D18974F}" type="slidenum">
              <a:rPr lang="en-US"/>
              <a:pPr>
                <a:defRPr/>
              </a:pPr>
              <a:t>‹#›</a:t>
            </a:fld>
            <a:endParaRPr lang="en-US" dirty="0"/>
          </a:p>
        </p:txBody>
      </p:sp>
    </p:spTree>
    <p:extLst>
      <p:ext uri="{BB962C8B-B14F-4D97-AF65-F5344CB8AC3E}">
        <p14:creationId xmlns:p14="http://schemas.microsoft.com/office/powerpoint/2010/main" val="228034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295401"/>
            <a:ext cx="5384800" cy="4830763"/>
          </a:xfrm>
        </p:spPr>
        <p:txBody>
          <a:bodyPr/>
          <a:lstStyle/>
          <a:p>
            <a:pPr lvl="0"/>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837BBB8-6202-48F4-9555-37EF4257A962}" type="slidenum">
              <a:rPr lang="en-US"/>
              <a:pPr>
                <a:defRPr/>
              </a:pPr>
              <a:t>‹#›</a:t>
            </a:fld>
            <a:endParaRPr lang="en-US" dirty="0"/>
          </a:p>
        </p:txBody>
      </p:sp>
    </p:spTree>
    <p:extLst>
      <p:ext uri="{BB962C8B-B14F-4D97-AF65-F5344CB8AC3E}">
        <p14:creationId xmlns:p14="http://schemas.microsoft.com/office/powerpoint/2010/main" val="1835750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w/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592826"/>
            <a:ext cx="10972800" cy="4533338"/>
          </a:xfrm>
        </p:spPr>
        <p:txBody>
          <a:bodyPr/>
          <a:lstStyle>
            <a:lvl1pPr algn="just">
              <a:spcAft>
                <a:spcPts val="1450"/>
              </a:spcAft>
              <a:defRPr sz="1800"/>
            </a:lvl1pPr>
            <a:lvl2pPr algn="just">
              <a:spcAft>
                <a:spcPts val="1450"/>
              </a:spcAft>
              <a:defRPr sz="1600"/>
            </a:lvl2pPr>
            <a:lvl3pPr algn="just">
              <a:spcAft>
                <a:spcPts val="1450"/>
              </a:spcAft>
              <a:buClr>
                <a:srgbClr val="325C3C"/>
              </a:buClr>
              <a:defRPr sz="1600"/>
            </a:lvl3pPr>
            <a:lvl4pPr algn="just">
              <a:spcAft>
                <a:spcPts val="1450"/>
              </a:spcAft>
              <a:defRPr sz="1600"/>
            </a:lvl4pPr>
            <a:lvl5pPr algn="just">
              <a:spcAft>
                <a:spcPts val="1450"/>
              </a:spcAft>
              <a:buClr>
                <a:srgbClr val="325C3C"/>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1"/>
          </p:nvPr>
        </p:nvSpPr>
        <p:spPr>
          <a:xfrm>
            <a:off x="609601" y="1132554"/>
            <a:ext cx="10972799" cy="460272"/>
          </a:xfrm>
        </p:spPr>
        <p:txBody>
          <a:bodyPr/>
          <a:lstStyle>
            <a:lvl1pPr algn="ctr">
              <a:buNone/>
              <a:defRPr sz="2000" b="1"/>
            </a:lvl1pPr>
          </a:lstStyle>
          <a:p>
            <a:pPr lvl="0"/>
            <a:r>
              <a:rPr lang="en-US"/>
              <a:t>Click to edit Master text styles</a:t>
            </a:r>
          </a:p>
        </p:txBody>
      </p:sp>
      <p:sp>
        <p:nvSpPr>
          <p:cNvPr id="7" name="Rectangle 8"/>
          <p:cNvSpPr>
            <a:spLocks noGrp="1" noChangeArrowheads="1"/>
          </p:cNvSpPr>
          <p:nvPr>
            <p:ph type="sldNum" sz="quarter" idx="12"/>
          </p:nvPr>
        </p:nvSpPr>
        <p:spPr/>
        <p:txBody>
          <a:bodyPr/>
          <a:lstStyle>
            <a:lvl1pPr>
              <a:defRPr/>
            </a:lvl1pPr>
          </a:lstStyle>
          <a:p>
            <a:pPr>
              <a:defRPr/>
            </a:pPr>
            <a:fld id="{9D4DF06E-0C8A-47B0-8676-F056D221E11F}" type="slidenum">
              <a:rPr lang="en-US"/>
              <a:pPr>
                <a:defRPr/>
              </a:pPr>
              <a:t>‹#›</a:t>
            </a:fld>
            <a:endParaRPr lang="en-US" dirty="0"/>
          </a:p>
        </p:txBody>
      </p:sp>
    </p:spTree>
    <p:extLst>
      <p:ext uri="{BB962C8B-B14F-4D97-AF65-F5344CB8AC3E}">
        <p14:creationId xmlns:p14="http://schemas.microsoft.com/office/powerpoint/2010/main" val="3512661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590676"/>
            <a:ext cx="10972800" cy="4535489"/>
          </a:xfrm>
        </p:spPr>
        <p:txBody>
          <a:bodyPr/>
          <a:lstStyle/>
          <a:p>
            <a:pPr lvl="0"/>
            <a:endParaRPr lang="en-US" noProof="0" dirty="0"/>
          </a:p>
        </p:txBody>
      </p:sp>
      <p:sp>
        <p:nvSpPr>
          <p:cNvPr id="6" name="Text Placeholder 5"/>
          <p:cNvSpPr>
            <a:spLocks noGrp="1"/>
          </p:cNvSpPr>
          <p:nvPr>
            <p:ph type="body" sz="quarter" idx="11"/>
          </p:nvPr>
        </p:nvSpPr>
        <p:spPr>
          <a:xfrm>
            <a:off x="609601" y="1132555"/>
            <a:ext cx="10972799" cy="428625"/>
          </a:xfrm>
        </p:spPr>
        <p:txBody>
          <a:bodyPr/>
          <a:lstStyle>
            <a:lvl1pPr algn="ctr">
              <a:buNone/>
              <a:defRPr sz="2000" b="1"/>
            </a:lvl1pPr>
          </a:lstStyle>
          <a:p>
            <a:pPr lvl="0"/>
            <a:r>
              <a:rPr lang="en-US" dirty="0"/>
              <a:t>Click to edit Master text styles</a:t>
            </a:r>
          </a:p>
        </p:txBody>
      </p:sp>
      <p:sp>
        <p:nvSpPr>
          <p:cNvPr id="5" name="Rectangle 8"/>
          <p:cNvSpPr>
            <a:spLocks noGrp="1" noChangeArrowheads="1"/>
          </p:cNvSpPr>
          <p:nvPr>
            <p:ph type="sldNum" sz="quarter" idx="12"/>
          </p:nvPr>
        </p:nvSpPr>
        <p:spPr>
          <a:ln/>
        </p:spPr>
        <p:txBody>
          <a:bodyPr/>
          <a:lstStyle>
            <a:lvl1pPr>
              <a:defRPr/>
            </a:lvl1pPr>
          </a:lstStyle>
          <a:p>
            <a:pPr>
              <a:defRPr/>
            </a:pPr>
            <a:fld id="{3DA3818D-1DEB-4828-B47B-B7F17B000F16}" type="slidenum">
              <a:rPr lang="en-US">
                <a:solidFill>
                  <a:srgbClr val="FFFFFF"/>
                </a:solidFill>
              </a:rPr>
              <a:pPr>
                <a:defRPr/>
              </a:pPr>
              <a:t>‹#›</a:t>
            </a:fld>
            <a:endParaRPr lang="en-US" dirty="0">
              <a:solidFill>
                <a:srgbClr val="FFFFFF"/>
              </a:solidFill>
            </a:endParaRPr>
          </a:p>
        </p:txBody>
      </p:sp>
      <p:sp>
        <p:nvSpPr>
          <p:cNvPr id="7" name="Title 1"/>
          <p:cNvSpPr>
            <a:spLocks noGrp="1"/>
          </p:cNvSpPr>
          <p:nvPr>
            <p:ph type="title"/>
          </p:nvPr>
        </p:nvSpPr>
        <p:spPr>
          <a:xfrm>
            <a:off x="1801359" y="283423"/>
            <a:ext cx="9742940" cy="495402"/>
          </a:xfrm>
        </p:spPr>
        <p:txBody>
          <a:bodyPr/>
          <a:lstStyle/>
          <a:p>
            <a:r>
              <a:rPr lang="en-US" dirty="0"/>
              <a:t>Click to edit Master title style</a:t>
            </a:r>
          </a:p>
        </p:txBody>
      </p:sp>
    </p:spTree>
    <p:extLst>
      <p:ext uri="{BB962C8B-B14F-4D97-AF65-F5344CB8AC3E}">
        <p14:creationId xmlns:p14="http://schemas.microsoft.com/office/powerpoint/2010/main" val="1650081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190500"/>
            <a:ext cx="11379200" cy="1104900"/>
          </a:xfrm>
        </p:spPr>
        <p:txBody>
          <a:bodyPr/>
          <a:lstStyle/>
          <a:p>
            <a:r>
              <a:rPr lang="en-US"/>
              <a:t>Click to edit Master title style</a:t>
            </a:r>
          </a:p>
        </p:txBody>
      </p:sp>
      <p:sp>
        <p:nvSpPr>
          <p:cNvPr id="3" name="Content Placeholder 2"/>
          <p:cNvSpPr>
            <a:spLocks noGrp="1"/>
          </p:cNvSpPr>
          <p:nvPr>
            <p:ph sz="half" idx="1"/>
          </p:nvPr>
        </p:nvSpPr>
        <p:spPr>
          <a:xfrm>
            <a:off x="677334" y="1981200"/>
            <a:ext cx="5179719"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37675" y="1981200"/>
            <a:ext cx="5181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1738565" y="6399213"/>
            <a:ext cx="451556" cy="457200"/>
          </a:xfrm>
        </p:spPr>
        <p:txBody>
          <a:bodyPr/>
          <a:lstStyle>
            <a:lvl1pPr>
              <a:defRPr/>
            </a:lvl1pPr>
          </a:lstStyle>
          <a:p>
            <a:fld id="{7EC4FDD1-DD02-4E0E-9A06-5EFDD19B1E1B}" type="slidenum">
              <a:rPr lang="en-US" altLang="en-US"/>
              <a:pPr/>
              <a:t>‹#›</a:t>
            </a:fld>
            <a:endParaRPr lang="en-US" altLang="en-US"/>
          </a:p>
        </p:txBody>
      </p:sp>
    </p:spTree>
    <p:extLst>
      <p:ext uri="{BB962C8B-B14F-4D97-AF65-F5344CB8AC3E}">
        <p14:creationId xmlns:p14="http://schemas.microsoft.com/office/powerpoint/2010/main" val="1742869624"/>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190500"/>
            <a:ext cx="11379200" cy="1104900"/>
          </a:xfrm>
        </p:spPr>
        <p:txBody>
          <a:bodyPr/>
          <a:lstStyle/>
          <a:p>
            <a:r>
              <a:rPr lang="en-US"/>
              <a:t>Click to edit Master title style</a:t>
            </a:r>
          </a:p>
        </p:txBody>
      </p:sp>
      <p:sp>
        <p:nvSpPr>
          <p:cNvPr id="3" name="Content Placeholder 2"/>
          <p:cNvSpPr>
            <a:spLocks noGrp="1"/>
          </p:cNvSpPr>
          <p:nvPr>
            <p:ph sz="quarter" idx="1"/>
          </p:nvPr>
        </p:nvSpPr>
        <p:spPr>
          <a:xfrm>
            <a:off x="677334" y="1981200"/>
            <a:ext cx="5179719"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77334" y="4038600"/>
            <a:ext cx="5179719"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37675" y="1981200"/>
            <a:ext cx="5181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11738565" y="6399213"/>
            <a:ext cx="451556" cy="457200"/>
          </a:xfrm>
        </p:spPr>
        <p:txBody>
          <a:bodyPr/>
          <a:lstStyle>
            <a:lvl1pPr>
              <a:defRPr/>
            </a:lvl1pPr>
          </a:lstStyle>
          <a:p>
            <a:fld id="{7552456A-79D5-4094-92AA-6159E3A59028}" type="slidenum">
              <a:rPr lang="en-US" altLang="en-US"/>
              <a:pPr/>
              <a:t>‹#›</a:t>
            </a:fld>
            <a:endParaRPr lang="en-US" altLang="en-US"/>
          </a:p>
        </p:txBody>
      </p:sp>
    </p:spTree>
    <p:extLst>
      <p:ext uri="{BB962C8B-B14F-4D97-AF65-F5344CB8AC3E}">
        <p14:creationId xmlns:p14="http://schemas.microsoft.com/office/powerpoint/2010/main" val="2256973591"/>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Header">
    <p:spTree>
      <p:nvGrpSpPr>
        <p:cNvPr id="1" name=""/>
        <p:cNvGrpSpPr/>
        <p:nvPr/>
      </p:nvGrpSpPr>
      <p:grpSpPr>
        <a:xfrm>
          <a:off x="0" y="0"/>
          <a:ext cx="0" cy="0"/>
          <a:chOff x="0" y="0"/>
          <a:chExt cx="0" cy="0"/>
        </a:xfrm>
      </p:grpSpPr>
      <p:sp>
        <p:nvSpPr>
          <p:cNvPr id="10" name="Line 1027"/>
          <p:cNvSpPr>
            <a:spLocks noChangeShapeType="1"/>
          </p:cNvSpPr>
          <p:nvPr userDrawn="1"/>
        </p:nvSpPr>
        <p:spPr bwMode="auto">
          <a:xfrm>
            <a:off x="5384800" y="838200"/>
            <a:ext cx="0" cy="0"/>
          </a:xfrm>
          <a:prstGeom prst="line">
            <a:avLst/>
          </a:prstGeom>
          <a:noFill/>
          <a:ln w="9525">
            <a:solidFill>
              <a:schemeClr val="tx1"/>
            </a:solidFill>
            <a:round/>
            <a:headEnd/>
            <a:tailEnd/>
          </a:ln>
          <a:effectLst/>
        </p:spPr>
        <p:txBody>
          <a:bodyPr/>
          <a:lstStyle/>
          <a:p>
            <a:pPr>
              <a:defRPr/>
            </a:pPr>
            <a:endParaRPr lang="en-US" sz="1588" dirty="0"/>
          </a:p>
        </p:txBody>
      </p:sp>
      <p:sp>
        <p:nvSpPr>
          <p:cNvPr id="19" name="Rectangle 18"/>
          <p:cNvSpPr/>
          <p:nvPr userDrawn="1"/>
        </p:nvSpPr>
        <p:spPr bwMode="auto">
          <a:xfrm>
            <a:off x="3" y="166689"/>
            <a:ext cx="184731" cy="336695"/>
          </a:xfrm>
          <a:prstGeom prst="rect">
            <a:avLst/>
          </a:prstGeom>
          <a:noFill/>
          <a:ln w="28575" cap="flat" cmpd="sng" algn="ctr">
            <a:noFill/>
            <a:prstDash val="solid"/>
            <a:round/>
            <a:headEnd type="none" w="med" len="med"/>
            <a:tailEnd type="none" w="med" len="med"/>
          </a:ln>
          <a:effectLst/>
        </p:spPr>
        <p:txBody>
          <a:bodyPr wrap="none">
            <a:spAutoFit/>
          </a:bodyPr>
          <a:lstStyle/>
          <a:p>
            <a:pPr>
              <a:defRPr/>
            </a:pPr>
            <a:endParaRPr lang="en-US" sz="1588" dirty="0"/>
          </a:p>
        </p:txBody>
      </p:sp>
      <p:sp>
        <p:nvSpPr>
          <p:cNvPr id="21" name="Rectangle 20"/>
          <p:cNvSpPr/>
          <p:nvPr userDrawn="1"/>
        </p:nvSpPr>
        <p:spPr bwMode="auto">
          <a:xfrm>
            <a:off x="3" y="215902"/>
            <a:ext cx="184731" cy="336695"/>
          </a:xfrm>
          <a:prstGeom prst="rect">
            <a:avLst/>
          </a:prstGeom>
          <a:noFill/>
          <a:ln w="28575" cap="flat" cmpd="sng" algn="ctr">
            <a:noFill/>
            <a:prstDash val="solid"/>
            <a:round/>
            <a:headEnd type="none" w="med" len="med"/>
            <a:tailEnd type="none" w="med" len="med"/>
          </a:ln>
          <a:effectLst/>
        </p:spPr>
        <p:txBody>
          <a:bodyPr wrap="none">
            <a:spAutoFit/>
          </a:bodyPr>
          <a:lstStyle/>
          <a:p>
            <a:pPr>
              <a:defRPr/>
            </a:pPr>
            <a:endParaRPr lang="en-US" sz="1588" dirty="0"/>
          </a:p>
        </p:txBody>
      </p:sp>
      <p:sp>
        <p:nvSpPr>
          <p:cNvPr id="22" name="Rounded Rectangle 21"/>
          <p:cNvSpPr/>
          <p:nvPr userDrawn="1"/>
        </p:nvSpPr>
        <p:spPr bwMode="auto">
          <a:xfrm>
            <a:off x="52918" y="246064"/>
            <a:ext cx="1219200" cy="372514"/>
          </a:xfrm>
          <a:prstGeom prst="roundRect">
            <a:avLst/>
          </a:prstGeom>
          <a:solidFill>
            <a:schemeClr val="bg1"/>
          </a:solidFill>
          <a:ln w="28575" cap="flat" cmpd="sng" algn="ctr">
            <a:noFill/>
            <a:prstDash val="solid"/>
            <a:round/>
            <a:headEnd type="none" w="med" len="med"/>
            <a:tailEnd type="none" w="med" len="med"/>
          </a:ln>
          <a:effectLst/>
        </p:spPr>
        <p:txBody>
          <a:bodyPr>
            <a:spAutoFit/>
          </a:bodyPr>
          <a:lstStyle/>
          <a:p>
            <a:pPr>
              <a:defRPr/>
            </a:pPr>
            <a:endParaRPr lang="en-US" sz="1588" dirty="0"/>
          </a:p>
        </p:txBody>
      </p:sp>
      <p:sp>
        <p:nvSpPr>
          <p:cNvPr id="17" name="Rectangle 10"/>
          <p:cNvSpPr/>
          <p:nvPr userDrawn="1"/>
        </p:nvSpPr>
        <p:spPr>
          <a:xfrm>
            <a:off x="1" y="2"/>
            <a:ext cx="11175164" cy="863917"/>
          </a:xfrm>
          <a:custGeom>
            <a:avLst/>
            <a:gdLst>
              <a:gd name="connsiteX0" fmla="*/ 0 w 10058400"/>
              <a:gd name="connsiteY0" fmla="*/ 0 h 1028468"/>
              <a:gd name="connsiteX1" fmla="*/ 10058400 w 10058400"/>
              <a:gd name="connsiteY1" fmla="*/ 0 h 1028468"/>
              <a:gd name="connsiteX2" fmla="*/ 10058400 w 10058400"/>
              <a:gd name="connsiteY2" fmla="*/ 1028468 h 1028468"/>
              <a:gd name="connsiteX3" fmla="*/ 0 w 10058400"/>
              <a:gd name="connsiteY3" fmla="*/ 1028468 h 1028468"/>
              <a:gd name="connsiteX4" fmla="*/ 0 w 10058400"/>
              <a:gd name="connsiteY4" fmla="*/ 0 h 1028468"/>
              <a:gd name="connsiteX0" fmla="*/ 0 w 10058400"/>
              <a:gd name="connsiteY0" fmla="*/ 0 h 1028468"/>
              <a:gd name="connsiteX1" fmla="*/ 10058400 w 10058400"/>
              <a:gd name="connsiteY1" fmla="*/ 0 h 1028468"/>
              <a:gd name="connsiteX2" fmla="*/ 5632174 w 10058400"/>
              <a:gd name="connsiteY2" fmla="*/ 1028468 h 1028468"/>
              <a:gd name="connsiteX3" fmla="*/ 0 w 10058400"/>
              <a:gd name="connsiteY3" fmla="*/ 1028468 h 1028468"/>
              <a:gd name="connsiteX4" fmla="*/ 0 w 10058400"/>
              <a:gd name="connsiteY4" fmla="*/ 0 h 1028468"/>
              <a:gd name="connsiteX0" fmla="*/ 0 w 10058400"/>
              <a:gd name="connsiteY0" fmla="*/ 0 h 1028468"/>
              <a:gd name="connsiteX1" fmla="*/ 10058400 w 10058400"/>
              <a:gd name="connsiteY1" fmla="*/ 0 h 1028468"/>
              <a:gd name="connsiteX2" fmla="*/ 8987862 w 10058400"/>
              <a:gd name="connsiteY2" fmla="*/ 1015215 h 1028468"/>
              <a:gd name="connsiteX3" fmla="*/ 0 w 10058400"/>
              <a:gd name="connsiteY3" fmla="*/ 1028468 h 1028468"/>
              <a:gd name="connsiteX4" fmla="*/ 0 w 10058400"/>
              <a:gd name="connsiteY4" fmla="*/ 0 h 102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1028468">
                <a:moveTo>
                  <a:pt x="0" y="0"/>
                </a:moveTo>
                <a:lnTo>
                  <a:pt x="10058400" y="0"/>
                </a:lnTo>
                <a:lnTo>
                  <a:pt x="8987862" y="1015215"/>
                </a:lnTo>
                <a:lnTo>
                  <a:pt x="0" y="1028468"/>
                </a:lnTo>
                <a:lnTo>
                  <a:pt x="0" y="0"/>
                </a:lnTo>
                <a:close/>
              </a:path>
            </a:pathLst>
          </a:custGeom>
          <a:solidFill>
            <a:schemeClr val="bg1">
              <a:lumMod val="95000"/>
            </a:schemeClr>
          </a:solidFill>
          <a:ln>
            <a:noFill/>
          </a:ln>
        </p:spPr>
        <p:style>
          <a:lnRef idx="1">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202" tIns="36202" rIns="36202" bIns="36202" numCol="1" spcCol="1140" rtlCol="0" anchor="t" anchorCtr="0">
            <a:noAutofit/>
          </a:bodyPr>
          <a:lstStyle/>
          <a:p>
            <a:pPr algn="l" defTabSz="422381">
              <a:lnSpc>
                <a:spcPct val="90000"/>
              </a:lnSpc>
              <a:spcBef>
                <a:spcPct val="0"/>
              </a:spcBef>
              <a:spcAft>
                <a:spcPct val="35000"/>
              </a:spcAft>
              <a:tabLst>
                <a:tab pos="183535" algn="l"/>
              </a:tabLst>
            </a:pPr>
            <a:endParaRPr lang="en-US" sz="971" b="1" kern="1200" dirty="0"/>
          </a:p>
        </p:txBody>
      </p:sp>
      <p:pic>
        <p:nvPicPr>
          <p:cNvPr id="25" name="Picture 24"/>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0855479" y="312698"/>
            <a:ext cx="1080565" cy="42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a:xfrm>
            <a:off x="374814" y="214868"/>
            <a:ext cx="6470651" cy="391004"/>
          </a:xfrm>
        </p:spPr>
        <p:txBody>
          <a:bodyPr anchor="ctr">
            <a:spAutoFit/>
          </a:bodyPr>
          <a:lstStyle>
            <a:lvl1pPr marL="0" indent="0">
              <a:buNone/>
              <a:defRPr sz="1941">
                <a:solidFill>
                  <a:schemeClr val="tx1">
                    <a:lumMod val="65000"/>
                    <a:lumOff val="35000"/>
                  </a:schemeClr>
                </a:solidFill>
              </a:defRPr>
            </a:lvl1pPr>
            <a:lvl2pPr marL="403433" indent="0">
              <a:buNone/>
              <a:defRPr/>
            </a:lvl2pPr>
            <a:lvl3pPr marL="806867" indent="0">
              <a:buNone/>
              <a:defRPr/>
            </a:lvl3pPr>
            <a:lvl4pPr marL="1210300" indent="0">
              <a:buNone/>
              <a:defRPr/>
            </a:lvl4pPr>
          </a:lstStyle>
          <a:p>
            <a:pPr lvl="0"/>
            <a:r>
              <a:rPr lang="en-US" dirty="0"/>
              <a:t>Click to edit Master text styles</a:t>
            </a:r>
          </a:p>
        </p:txBody>
      </p:sp>
      <p:sp>
        <p:nvSpPr>
          <p:cNvPr id="5" name="Text Placeholder 4"/>
          <p:cNvSpPr>
            <a:spLocks noGrp="1"/>
          </p:cNvSpPr>
          <p:nvPr>
            <p:ph type="body" sz="quarter" idx="11"/>
          </p:nvPr>
        </p:nvSpPr>
        <p:spPr>
          <a:xfrm>
            <a:off x="453133" y="962026"/>
            <a:ext cx="6392333" cy="584775"/>
          </a:xfrm>
        </p:spPr>
        <p:txBody>
          <a:bodyPr>
            <a:spAutoFit/>
          </a:bodyPr>
          <a:lstStyle>
            <a:lvl1pPr marL="0" indent="0">
              <a:buNone/>
              <a:defRPr i="1">
                <a:solidFill>
                  <a:srgbClr val="6A8E7D"/>
                </a:solidFill>
              </a:defRPr>
            </a:lvl1pPr>
            <a:lvl2pPr marL="403433" indent="0">
              <a:buNone/>
              <a:defRPr/>
            </a:lvl2pPr>
            <a:lvl3pPr marL="806867" indent="0">
              <a:buNone/>
              <a:defRPr/>
            </a:lvl3pPr>
            <a:lvl4pPr marL="1210300" indent="0">
              <a:buNone/>
              <a:defRPr/>
            </a:lvl4pPr>
          </a:lstStyle>
          <a:p>
            <a:pPr lvl="0"/>
            <a:r>
              <a:rPr lang="en-US" dirty="0"/>
              <a:t>Click to edit Master text styles</a:t>
            </a:r>
          </a:p>
        </p:txBody>
      </p:sp>
      <p:sp>
        <p:nvSpPr>
          <p:cNvPr id="16" name="Slide Number Placeholder 6"/>
          <p:cNvSpPr txBox="1">
            <a:spLocks/>
          </p:cNvSpPr>
          <p:nvPr userDrawn="1"/>
        </p:nvSpPr>
        <p:spPr>
          <a:xfrm>
            <a:off x="8850263" y="6430046"/>
            <a:ext cx="3169263" cy="365592"/>
          </a:xfrm>
          <a:prstGeom prst="rect">
            <a:avLst/>
          </a:prstGeom>
        </p:spPr>
        <p:txBody>
          <a:bodyPr vert="horz" lIns="0" tIns="36161" rIns="72324" bIns="36161" rtlCol="0" anchor="ctr"/>
          <a:lstStyle>
            <a:defPPr>
              <a:defRPr lang="en-US"/>
            </a:defPPr>
            <a:lvl1pPr marL="0" algn="l" defTabSz="914400" rtl="0" eaLnBrk="1" latinLnBrk="0" hangingPunct="1">
              <a:defRPr sz="1100" kern="1200">
                <a:solidFill>
                  <a:schemeClr val="bg1">
                    <a:lumMod val="6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71" b="0" dirty="0">
                <a:solidFill>
                  <a:srgbClr val="A6A6A6"/>
                </a:solidFill>
                <a:latin typeface="Calibri" panose="020F0502020204030204" pitchFamily="34" charset="0"/>
                <a:cs typeface="Calibri" panose="020F0502020204030204" pitchFamily="34" charset="0"/>
              </a:rPr>
              <a:t>Chandler Asset Management |  </a:t>
            </a:r>
            <a:fld id="{CA40E654-56A8-F544-B6A0-A28952FFEACC}" type="slidenum">
              <a:rPr lang="en-US" sz="971" b="0" smtClean="0">
                <a:solidFill>
                  <a:srgbClr val="A6A6A6"/>
                </a:solidFill>
                <a:latin typeface="Calibri" panose="020F0502020204030204" pitchFamily="34" charset="0"/>
                <a:cs typeface="Calibri" panose="020F0502020204030204" pitchFamily="34" charset="0"/>
              </a:rPr>
              <a:t>‹#›</a:t>
            </a:fld>
            <a:endParaRPr lang="en-US" sz="971" b="0" dirty="0">
              <a:solidFill>
                <a:srgbClr val="A6A6A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855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BC24-F302-714A-87C3-FA6A1215DB63}"/>
              </a:ext>
            </a:extLst>
          </p:cNvPr>
          <p:cNvSpPr>
            <a:spLocks noGrp="1"/>
          </p:cNvSpPr>
          <p:nvPr>
            <p:ph type="ctrTitle"/>
          </p:nvPr>
        </p:nvSpPr>
        <p:spPr>
          <a:xfrm>
            <a:off x="1524000" y="1121990"/>
            <a:ext cx="9144000" cy="2388253"/>
          </a:xfrm>
          <a:prstGeom prst="rect">
            <a:avLst/>
          </a:prstGeom>
        </p:spPr>
        <p:txBody>
          <a:bodyPr anchor="b">
            <a:normAutofit/>
          </a:bodyPr>
          <a:lstStyle>
            <a:lvl1pPr algn="ctr">
              <a:defRPr sz="4236"/>
            </a:lvl1pPr>
          </a:lstStyle>
          <a:p>
            <a:r>
              <a:rPr lang="en-US"/>
              <a:t>Click to edit Master title style</a:t>
            </a:r>
          </a:p>
        </p:txBody>
      </p:sp>
      <p:sp>
        <p:nvSpPr>
          <p:cNvPr id="3" name="Subtitle 2">
            <a:extLst>
              <a:ext uri="{FF2B5EF4-FFF2-40B4-BE49-F238E27FC236}">
                <a16:creationId xmlns:a16="http://schemas.microsoft.com/office/drawing/2014/main" id="{DD0FE325-D75E-5142-B6B9-532798476C29}"/>
              </a:ext>
            </a:extLst>
          </p:cNvPr>
          <p:cNvSpPr>
            <a:spLocks noGrp="1"/>
          </p:cNvSpPr>
          <p:nvPr>
            <p:ph type="subTitle" idx="1"/>
          </p:nvPr>
        </p:nvSpPr>
        <p:spPr>
          <a:xfrm>
            <a:off x="1524000" y="3602692"/>
            <a:ext cx="9144000" cy="1655669"/>
          </a:xfrm>
        </p:spPr>
        <p:txBody>
          <a:bodyPr/>
          <a:lstStyle>
            <a:lvl1pPr marL="0" indent="0" algn="ctr">
              <a:buNone/>
              <a:defRPr sz="2118"/>
            </a:lvl1pPr>
            <a:lvl2pPr marL="403433" indent="0" algn="ctr">
              <a:buNone/>
              <a:defRPr sz="1765"/>
            </a:lvl2pPr>
            <a:lvl3pPr marL="806867" indent="0" algn="ctr">
              <a:buNone/>
              <a:defRPr sz="1588"/>
            </a:lvl3pPr>
            <a:lvl4pPr marL="1210300" indent="0" algn="ctr">
              <a:buNone/>
              <a:defRPr sz="1412"/>
            </a:lvl4pPr>
            <a:lvl5pPr marL="1613733" indent="0" algn="ctr">
              <a:buNone/>
              <a:defRPr sz="1412"/>
            </a:lvl5pPr>
            <a:lvl6pPr marL="2017166" indent="0" algn="ctr">
              <a:buNone/>
              <a:defRPr sz="1412"/>
            </a:lvl6pPr>
            <a:lvl7pPr marL="2420600" indent="0" algn="ctr">
              <a:buNone/>
              <a:defRPr sz="1412"/>
            </a:lvl7pPr>
            <a:lvl8pPr marL="2824033" indent="0" algn="ctr">
              <a:buNone/>
              <a:defRPr sz="1412"/>
            </a:lvl8pPr>
            <a:lvl9pPr marL="3227466" indent="0" algn="ctr">
              <a:buNone/>
              <a:defRPr sz="1412"/>
            </a:lvl9pPr>
          </a:lstStyle>
          <a:p>
            <a:r>
              <a:rPr lang="en-US"/>
              <a:t>Click to edit Master subtitle style</a:t>
            </a:r>
          </a:p>
        </p:txBody>
      </p:sp>
    </p:spTree>
    <p:extLst>
      <p:ext uri="{BB962C8B-B14F-4D97-AF65-F5344CB8AC3E}">
        <p14:creationId xmlns:p14="http://schemas.microsoft.com/office/powerpoint/2010/main" val="2380848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00E6-8E69-CF48-863C-E8C037089073}"/>
              </a:ext>
            </a:extLst>
          </p:cNvPr>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5B99354-5A6F-6B4C-B608-C55FDA486F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680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1DB4-E621-6B43-8058-5F134D28392C}"/>
              </a:ext>
            </a:extLst>
          </p:cNvPr>
          <p:cNvSpPr>
            <a:spLocks noGrp="1"/>
          </p:cNvSpPr>
          <p:nvPr>
            <p:ph type="title"/>
          </p:nvPr>
        </p:nvSpPr>
        <p:spPr>
          <a:xfrm>
            <a:off x="831273" y="1710298"/>
            <a:ext cx="10515985" cy="2851897"/>
          </a:xfrm>
          <a:prstGeom prst="rect">
            <a:avLst/>
          </a:prstGeom>
        </p:spPr>
        <p:txBody>
          <a:bodyPr anchor="b"/>
          <a:lstStyle>
            <a:lvl1pPr>
              <a:defRPr sz="5294"/>
            </a:lvl1pPr>
          </a:lstStyle>
          <a:p>
            <a:r>
              <a:rPr lang="en-US"/>
              <a:t>Click to edit Master title style</a:t>
            </a:r>
          </a:p>
        </p:txBody>
      </p:sp>
      <p:sp>
        <p:nvSpPr>
          <p:cNvPr id="3" name="Text Placeholder 2">
            <a:extLst>
              <a:ext uri="{FF2B5EF4-FFF2-40B4-BE49-F238E27FC236}">
                <a16:creationId xmlns:a16="http://schemas.microsoft.com/office/drawing/2014/main" id="{2691E3FB-B57D-0C4D-9796-EA1A744FEB69}"/>
              </a:ext>
            </a:extLst>
          </p:cNvPr>
          <p:cNvSpPr>
            <a:spLocks noGrp="1"/>
          </p:cNvSpPr>
          <p:nvPr>
            <p:ph type="body" idx="1"/>
          </p:nvPr>
        </p:nvSpPr>
        <p:spPr>
          <a:xfrm>
            <a:off x="831273" y="4588809"/>
            <a:ext cx="10515985" cy="1500188"/>
          </a:xfrm>
        </p:spPr>
        <p:txBody>
          <a:bodyPr/>
          <a:lstStyle>
            <a:lvl1pPr marL="0" indent="0">
              <a:buNone/>
              <a:defRPr sz="2118">
                <a:solidFill>
                  <a:schemeClr val="tx1">
                    <a:tint val="75000"/>
                  </a:schemeClr>
                </a:solidFill>
              </a:defRPr>
            </a:lvl1pPr>
            <a:lvl2pPr marL="403433" indent="0">
              <a:buNone/>
              <a:defRPr sz="1765">
                <a:solidFill>
                  <a:schemeClr val="tx1">
                    <a:tint val="75000"/>
                  </a:schemeClr>
                </a:solidFill>
              </a:defRPr>
            </a:lvl2pPr>
            <a:lvl3pPr marL="806867" indent="0">
              <a:buNone/>
              <a:defRPr sz="1588">
                <a:solidFill>
                  <a:schemeClr val="tx1">
                    <a:tint val="75000"/>
                  </a:schemeClr>
                </a:solidFill>
              </a:defRPr>
            </a:lvl3pPr>
            <a:lvl4pPr marL="1210300" indent="0">
              <a:buNone/>
              <a:defRPr sz="1412">
                <a:solidFill>
                  <a:schemeClr val="tx1">
                    <a:tint val="75000"/>
                  </a:schemeClr>
                </a:solidFill>
              </a:defRPr>
            </a:lvl4pPr>
            <a:lvl5pPr marL="1613733" indent="0">
              <a:buNone/>
              <a:defRPr sz="1412">
                <a:solidFill>
                  <a:schemeClr val="tx1">
                    <a:tint val="75000"/>
                  </a:schemeClr>
                </a:solidFill>
              </a:defRPr>
            </a:lvl5pPr>
            <a:lvl6pPr marL="2017166" indent="0">
              <a:buNone/>
              <a:defRPr sz="1412">
                <a:solidFill>
                  <a:schemeClr val="tx1">
                    <a:tint val="75000"/>
                  </a:schemeClr>
                </a:solidFill>
              </a:defRPr>
            </a:lvl6pPr>
            <a:lvl7pPr marL="2420600" indent="0">
              <a:buNone/>
              <a:defRPr sz="1412">
                <a:solidFill>
                  <a:schemeClr val="tx1">
                    <a:tint val="75000"/>
                  </a:schemeClr>
                </a:solidFill>
              </a:defRPr>
            </a:lvl7pPr>
            <a:lvl8pPr marL="2824033" indent="0">
              <a:buNone/>
              <a:defRPr sz="1412">
                <a:solidFill>
                  <a:schemeClr val="tx1">
                    <a:tint val="75000"/>
                  </a:schemeClr>
                </a:solidFill>
              </a:defRPr>
            </a:lvl8pPr>
            <a:lvl9pPr marL="3227466" indent="0">
              <a:buNone/>
              <a:defRPr sz="1412">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991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Google Shape;25;p13">
            <a:extLst>
              <a:ext uri="{FF2B5EF4-FFF2-40B4-BE49-F238E27FC236}">
                <a16:creationId xmlns:a16="http://schemas.microsoft.com/office/drawing/2014/main" id="{18AD6B90-123F-5941-882A-7EF92C6A9F9A}"/>
              </a:ext>
            </a:extLst>
          </p:cNvPr>
          <p:cNvSpPr/>
          <p:nvPr userDrawn="1"/>
        </p:nvSpPr>
        <p:spPr>
          <a:xfrm flipH="1">
            <a:off x="5812752" y="0"/>
            <a:ext cx="6379248" cy="7126941"/>
          </a:xfrm>
          <a:prstGeom prst="rtTriangle">
            <a:avLst/>
          </a:prstGeom>
          <a:solidFill>
            <a:srgbClr val="CA6241"/>
          </a:solidFill>
          <a:ln>
            <a:noFill/>
          </a:ln>
        </p:spPr>
        <p:txBody>
          <a:bodyPr spcFirstLastPara="1" wrap="square" lIns="66552" tIns="33267" rIns="66552" bIns="33267" anchor="ctr" anchorCtr="0">
            <a:noAutofit/>
          </a:bodyPr>
          <a:lstStyle/>
          <a:p>
            <a:pPr marL="0" marR="0" lvl="0" indent="0" algn="ctr" rtl="0">
              <a:spcBef>
                <a:spcPts val="0"/>
              </a:spcBef>
              <a:spcAft>
                <a:spcPts val="0"/>
              </a:spcAft>
              <a:buNone/>
            </a:pPr>
            <a:endParaRPr sz="131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C8545F27-2275-E945-920B-E92A7764B4EE}"/>
              </a:ext>
            </a:extLst>
          </p:cNvPr>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BBEEF0-295C-9040-BBEF-0D00AD8D5D55}"/>
              </a:ext>
            </a:extLst>
          </p:cNvPr>
          <p:cNvSpPr>
            <a:spLocks noGrp="1"/>
          </p:cNvSpPr>
          <p:nvPr>
            <p:ph sz="half" idx="1"/>
          </p:nvPr>
        </p:nvSpPr>
        <p:spPr>
          <a:xfrm>
            <a:off x="838970" y="1825159"/>
            <a:ext cx="5164667" cy="4352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25071-A28A-8145-8E1A-4F3B5E287ED6}"/>
              </a:ext>
            </a:extLst>
          </p:cNvPr>
          <p:cNvSpPr>
            <a:spLocks noGrp="1"/>
          </p:cNvSpPr>
          <p:nvPr>
            <p:ph sz="half" idx="2"/>
          </p:nvPr>
        </p:nvSpPr>
        <p:spPr>
          <a:xfrm>
            <a:off x="6188363" y="1825159"/>
            <a:ext cx="5164667" cy="4352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B2D29E65-8800-6D84-49F2-20B40CA491A1}"/>
              </a:ext>
            </a:extLst>
          </p:cNvPr>
          <p:cNvSpPr txBox="1">
            <a:spLocks/>
          </p:cNvSpPr>
          <p:nvPr userDrawn="1"/>
        </p:nvSpPr>
        <p:spPr>
          <a:xfrm>
            <a:off x="9153357" y="6454099"/>
            <a:ext cx="2881148" cy="322581"/>
          </a:xfrm>
          <a:prstGeom prst="rect">
            <a:avLst/>
          </a:prstGeom>
        </p:spPr>
        <p:txBody>
          <a:bodyPr vert="horz" lIns="0" tIns="36161" rIns="72324" bIns="36161" rtlCol="0" anchor="ctr"/>
          <a:lstStyle>
            <a:defPPr>
              <a:defRPr lang="en-US"/>
            </a:defPPr>
            <a:lvl1pPr marL="0" algn="l" defTabSz="914400" rtl="0" eaLnBrk="1" latinLnBrk="0" hangingPunct="1">
              <a:defRPr sz="1100" kern="1200">
                <a:solidFill>
                  <a:schemeClr val="bg1">
                    <a:lumMod val="6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71" b="0" dirty="0">
                <a:solidFill>
                  <a:schemeClr val="bg1"/>
                </a:solidFill>
                <a:latin typeface="Calibri" panose="020F0502020204030204" pitchFamily="34" charset="0"/>
                <a:cs typeface="Calibri" panose="020F0502020204030204" pitchFamily="34" charset="0"/>
              </a:rPr>
              <a:t>Chandler Asset Management |  </a:t>
            </a:r>
            <a:fld id="{CA40E654-56A8-F544-B6A0-A28952FFEACC}" type="slidenum">
              <a:rPr lang="en-US" sz="971" b="0" smtClean="0">
                <a:solidFill>
                  <a:schemeClr val="bg1"/>
                </a:solidFill>
                <a:latin typeface="Calibri" panose="020F0502020204030204" pitchFamily="34" charset="0"/>
                <a:cs typeface="Calibri" panose="020F0502020204030204" pitchFamily="34" charset="0"/>
              </a:rPr>
              <a:t>‹#›</a:t>
            </a:fld>
            <a:endParaRPr lang="en-US" sz="971" b="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050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58F9-5EDD-7743-832A-73DDF113A7E8}"/>
              </a:ext>
            </a:extLst>
          </p:cNvPr>
          <p:cNvSpPr>
            <a:spLocks noGrp="1"/>
          </p:cNvSpPr>
          <p:nvPr>
            <p:ph type="title"/>
          </p:nvPr>
        </p:nvSpPr>
        <p:spPr>
          <a:xfrm>
            <a:off x="838970" y="365593"/>
            <a:ext cx="10515985" cy="13250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27986B-0F0C-8640-96A8-8BB96FB53EDE}"/>
              </a:ext>
            </a:extLst>
          </p:cNvPr>
          <p:cNvSpPr>
            <a:spLocks noGrp="1"/>
          </p:cNvSpPr>
          <p:nvPr>
            <p:ph type="body" idx="1"/>
          </p:nvPr>
        </p:nvSpPr>
        <p:spPr>
          <a:xfrm>
            <a:off x="838969" y="1680883"/>
            <a:ext cx="515889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a:extLst>
              <a:ext uri="{FF2B5EF4-FFF2-40B4-BE49-F238E27FC236}">
                <a16:creationId xmlns:a16="http://schemas.microsoft.com/office/drawing/2014/main" id="{201E20FD-DB03-D347-86B7-85AE14369E79}"/>
              </a:ext>
            </a:extLst>
          </p:cNvPr>
          <p:cNvSpPr>
            <a:spLocks noGrp="1"/>
          </p:cNvSpPr>
          <p:nvPr>
            <p:ph sz="half" idx="2"/>
          </p:nvPr>
        </p:nvSpPr>
        <p:spPr>
          <a:xfrm>
            <a:off x="838969" y="2504515"/>
            <a:ext cx="5158895" cy="3685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3CABE8-8D99-B744-8516-6C287991287E}"/>
              </a:ext>
            </a:extLst>
          </p:cNvPr>
          <p:cNvSpPr>
            <a:spLocks noGrp="1"/>
          </p:cNvSpPr>
          <p:nvPr>
            <p:ph type="body" sz="quarter" idx="3"/>
          </p:nvPr>
        </p:nvSpPr>
        <p:spPr>
          <a:xfrm>
            <a:off x="6172970" y="1680883"/>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a:extLst>
              <a:ext uri="{FF2B5EF4-FFF2-40B4-BE49-F238E27FC236}">
                <a16:creationId xmlns:a16="http://schemas.microsoft.com/office/drawing/2014/main" id="{66BD9D18-32B7-3149-A16F-FD88375D18DB}"/>
              </a:ext>
            </a:extLst>
          </p:cNvPr>
          <p:cNvSpPr>
            <a:spLocks noGrp="1"/>
          </p:cNvSpPr>
          <p:nvPr>
            <p:ph sz="quarter" idx="4"/>
          </p:nvPr>
        </p:nvSpPr>
        <p:spPr>
          <a:xfrm>
            <a:off x="6172970" y="2504515"/>
            <a:ext cx="5181985" cy="3685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07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Google Shape;290;p64">
            <a:extLst>
              <a:ext uri="{FF2B5EF4-FFF2-40B4-BE49-F238E27FC236}">
                <a16:creationId xmlns:a16="http://schemas.microsoft.com/office/drawing/2014/main" id="{175B5D8B-1BEB-DDF1-1358-842FF3D72750}"/>
              </a:ext>
            </a:extLst>
          </p:cNvPr>
          <p:cNvSpPr/>
          <p:nvPr userDrawn="1"/>
        </p:nvSpPr>
        <p:spPr>
          <a:xfrm>
            <a:off x="-1" y="-20108"/>
            <a:ext cx="12192000" cy="657705"/>
          </a:xfrm>
          <a:prstGeom prst="rect">
            <a:avLst/>
          </a:prstGeom>
          <a:solidFill>
            <a:schemeClr val="bg1">
              <a:lumMod val="85000"/>
            </a:schemeClr>
          </a:solidFill>
          <a:ln>
            <a:noFill/>
          </a:ln>
        </p:spPr>
        <p:txBody>
          <a:bodyPr spcFirstLastPara="1" wrap="square" lIns="66552" tIns="33267" rIns="66552" bIns="33267" anchor="ctr" anchorCtr="0">
            <a:noAutofit/>
          </a:bodyPr>
          <a:lstStyle/>
          <a:p>
            <a:pPr algn="ctr"/>
            <a:endParaRPr sz="1019" dirty="0">
              <a:solidFill>
                <a:schemeClr val="bg1">
                  <a:lumMod val="75000"/>
                </a:schemeClr>
              </a:solidFill>
            </a:endParaRPr>
          </a:p>
        </p:txBody>
      </p:sp>
      <p:pic>
        <p:nvPicPr>
          <p:cNvPr id="2" name="Google Shape;23;p10">
            <a:extLst>
              <a:ext uri="{FF2B5EF4-FFF2-40B4-BE49-F238E27FC236}">
                <a16:creationId xmlns:a16="http://schemas.microsoft.com/office/drawing/2014/main" id="{CDA83D6D-8C6C-73A9-1A0F-26810C046323}"/>
              </a:ext>
            </a:extLst>
          </p:cNvPr>
          <p:cNvPicPr preferRelativeResize="0"/>
          <p:nvPr userDrawn="1"/>
        </p:nvPicPr>
        <p:blipFill>
          <a:blip r:embed="rId2"/>
          <a:srcRect/>
          <a:stretch/>
        </p:blipFill>
        <p:spPr>
          <a:xfrm>
            <a:off x="10159985" y="81321"/>
            <a:ext cx="1874520" cy="454847"/>
          </a:xfrm>
          <a:prstGeom prst="rect">
            <a:avLst/>
          </a:prstGeom>
          <a:noFill/>
          <a:ln>
            <a:noFill/>
          </a:ln>
        </p:spPr>
      </p:pic>
    </p:spTree>
    <p:extLst>
      <p:ext uri="{BB962C8B-B14F-4D97-AF65-F5344CB8AC3E}">
        <p14:creationId xmlns:p14="http://schemas.microsoft.com/office/powerpoint/2010/main" val="3668956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889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09FC-A34C-3D46-A76E-03C6090A543A}"/>
              </a:ext>
            </a:extLst>
          </p:cNvPr>
          <p:cNvSpPr>
            <a:spLocks noGrp="1"/>
          </p:cNvSpPr>
          <p:nvPr>
            <p:ph type="title"/>
          </p:nvPr>
        </p:nvSpPr>
        <p:spPr>
          <a:xfrm>
            <a:off x="838969" y="456640"/>
            <a:ext cx="3933152" cy="1601041"/>
          </a:xfrm>
          <a:prstGeom prst="rect">
            <a:avLst/>
          </a:prstGeom>
        </p:spPr>
        <p:txBody>
          <a:bodyPr anchor="b"/>
          <a:lstStyle>
            <a:lvl1pPr>
              <a:defRPr sz="2824"/>
            </a:lvl1pPr>
          </a:lstStyle>
          <a:p>
            <a:r>
              <a:rPr lang="en-US"/>
              <a:t>Click to edit Master title style</a:t>
            </a:r>
          </a:p>
        </p:txBody>
      </p:sp>
      <p:sp>
        <p:nvSpPr>
          <p:cNvPr id="3" name="Content Placeholder 2">
            <a:extLst>
              <a:ext uri="{FF2B5EF4-FFF2-40B4-BE49-F238E27FC236}">
                <a16:creationId xmlns:a16="http://schemas.microsoft.com/office/drawing/2014/main" id="{253AD0F0-F5B5-B24F-84B0-137CF3B42440}"/>
              </a:ext>
            </a:extLst>
          </p:cNvPr>
          <p:cNvSpPr>
            <a:spLocks noGrp="1"/>
          </p:cNvSpPr>
          <p:nvPr>
            <p:ph idx="1"/>
          </p:nvPr>
        </p:nvSpPr>
        <p:spPr>
          <a:xfrm>
            <a:off x="5183910" y="987519"/>
            <a:ext cx="6171046" cy="4873158"/>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81EFD-CA8D-0A48-8ED2-E3BF2A3BC69B}"/>
              </a:ext>
            </a:extLst>
          </p:cNvPr>
          <p:cNvSpPr>
            <a:spLocks noGrp="1"/>
          </p:cNvSpPr>
          <p:nvPr>
            <p:ph type="body" sz="half" idx="2"/>
          </p:nvPr>
        </p:nvSpPr>
        <p:spPr>
          <a:xfrm>
            <a:off x="838969" y="2057681"/>
            <a:ext cx="3933152" cy="38114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Click to edit Master text styles</a:t>
            </a:r>
          </a:p>
        </p:txBody>
      </p:sp>
    </p:spTree>
    <p:extLst>
      <p:ext uri="{BB962C8B-B14F-4D97-AF65-F5344CB8AC3E}">
        <p14:creationId xmlns:p14="http://schemas.microsoft.com/office/powerpoint/2010/main" val="2457842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0365-D9E0-1542-9ED7-BE9D34D7992D}"/>
              </a:ext>
            </a:extLst>
          </p:cNvPr>
          <p:cNvSpPr>
            <a:spLocks noGrp="1"/>
          </p:cNvSpPr>
          <p:nvPr>
            <p:ph type="title"/>
          </p:nvPr>
        </p:nvSpPr>
        <p:spPr>
          <a:xfrm>
            <a:off x="838969" y="456640"/>
            <a:ext cx="3933152" cy="1601041"/>
          </a:xfrm>
          <a:prstGeom prst="rect">
            <a:avLst/>
          </a:prstGeom>
        </p:spPr>
        <p:txBody>
          <a:bodyPr anchor="b"/>
          <a:lstStyle>
            <a:lvl1pPr>
              <a:defRPr sz="2824"/>
            </a:lvl1pPr>
          </a:lstStyle>
          <a:p>
            <a:r>
              <a:rPr lang="en-US"/>
              <a:t>Click to edit Master title style</a:t>
            </a:r>
          </a:p>
        </p:txBody>
      </p:sp>
      <p:sp>
        <p:nvSpPr>
          <p:cNvPr id="3" name="Picture Placeholder 2">
            <a:extLst>
              <a:ext uri="{FF2B5EF4-FFF2-40B4-BE49-F238E27FC236}">
                <a16:creationId xmlns:a16="http://schemas.microsoft.com/office/drawing/2014/main" id="{9AC486B5-BD68-624C-8F80-BA9A1F42F2F3}"/>
              </a:ext>
            </a:extLst>
          </p:cNvPr>
          <p:cNvSpPr>
            <a:spLocks noGrp="1"/>
          </p:cNvSpPr>
          <p:nvPr>
            <p:ph type="pic" idx="1"/>
          </p:nvPr>
        </p:nvSpPr>
        <p:spPr>
          <a:xfrm>
            <a:off x="5183910" y="987519"/>
            <a:ext cx="6171046" cy="4873158"/>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a:extLst>
              <a:ext uri="{FF2B5EF4-FFF2-40B4-BE49-F238E27FC236}">
                <a16:creationId xmlns:a16="http://schemas.microsoft.com/office/drawing/2014/main" id="{18FAB43A-E2CE-434A-A557-E68ED9CECDA5}"/>
              </a:ext>
            </a:extLst>
          </p:cNvPr>
          <p:cNvSpPr>
            <a:spLocks noGrp="1"/>
          </p:cNvSpPr>
          <p:nvPr>
            <p:ph type="body" sz="half" idx="2"/>
          </p:nvPr>
        </p:nvSpPr>
        <p:spPr>
          <a:xfrm>
            <a:off x="838969" y="2057681"/>
            <a:ext cx="3933152" cy="38114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Click to edit Master text styles</a:t>
            </a:r>
          </a:p>
        </p:txBody>
      </p:sp>
    </p:spTree>
    <p:extLst>
      <p:ext uri="{BB962C8B-B14F-4D97-AF65-F5344CB8AC3E}">
        <p14:creationId xmlns:p14="http://schemas.microsoft.com/office/powerpoint/2010/main" val="3138356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2267-83BD-9044-98F5-CD727481B641}"/>
              </a:ext>
            </a:extLst>
          </p:cNvPr>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D5CC6-83FD-DA49-899E-EC5E18A8E5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851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9FD8A6-6F6B-9A4A-A63B-9558D336A555}"/>
              </a:ext>
            </a:extLst>
          </p:cNvPr>
          <p:cNvSpPr>
            <a:spLocks noGrp="1"/>
          </p:cNvSpPr>
          <p:nvPr>
            <p:ph type="title" orient="vert"/>
          </p:nvPr>
        </p:nvSpPr>
        <p:spPr>
          <a:xfrm>
            <a:off x="8724516" y="365593"/>
            <a:ext cx="2628515" cy="5811650"/>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E4BE47-711B-6345-9192-56C11EEB7523}"/>
              </a:ext>
            </a:extLst>
          </p:cNvPr>
          <p:cNvSpPr>
            <a:spLocks noGrp="1"/>
          </p:cNvSpPr>
          <p:nvPr>
            <p:ph type="body" orient="vert" idx="1"/>
          </p:nvPr>
        </p:nvSpPr>
        <p:spPr>
          <a:xfrm>
            <a:off x="838970" y="365593"/>
            <a:ext cx="7700818" cy="5811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26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sp>
        <p:nvSpPr>
          <p:cNvPr id="26" name="Google Shape;26;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4A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2" y="1825625"/>
            <a:ext cx="5910944" cy="4351338"/>
          </a:xfrm>
          <a:prstGeom prst="rect">
            <a:avLst/>
          </a:prstGeom>
          <a:noFill/>
          <a:ln>
            <a:noFill/>
          </a:ln>
        </p:spPr>
        <p:txBody>
          <a:bodyPr spcFirstLastPara="1" wrap="square" lIns="91425" tIns="45700" rIns="91425" bIns="45700" anchor="t" anchorCtr="0">
            <a:normAutofit/>
          </a:bodyPr>
          <a:lstStyle>
            <a:lvl1pPr marL="332840" lvl="0" indent="-249631" algn="l">
              <a:lnSpc>
                <a:spcPct val="90000"/>
              </a:lnSpc>
              <a:spcBef>
                <a:spcPts val="728"/>
              </a:spcBef>
              <a:spcAft>
                <a:spcPts val="0"/>
              </a:spcAft>
              <a:buSzPts val="1800"/>
              <a:buChar char="•"/>
              <a:defRPr/>
            </a:lvl1pPr>
            <a:lvl2pPr marL="665681" lvl="1" indent="-249631" algn="l">
              <a:lnSpc>
                <a:spcPct val="90000"/>
              </a:lnSpc>
              <a:spcBef>
                <a:spcPts val="364"/>
              </a:spcBef>
              <a:spcAft>
                <a:spcPts val="0"/>
              </a:spcAft>
              <a:buSzPts val="1800"/>
              <a:buChar char="•"/>
              <a:defRPr/>
            </a:lvl2pPr>
            <a:lvl3pPr marL="998521" lvl="2" indent="-249631" algn="l">
              <a:lnSpc>
                <a:spcPct val="90000"/>
              </a:lnSpc>
              <a:spcBef>
                <a:spcPts val="364"/>
              </a:spcBef>
              <a:spcAft>
                <a:spcPts val="0"/>
              </a:spcAft>
              <a:buSzPts val="1800"/>
              <a:buChar char="•"/>
              <a:defRPr/>
            </a:lvl3pPr>
            <a:lvl4pPr marL="1331362" lvl="3" indent="-249631" algn="l">
              <a:lnSpc>
                <a:spcPct val="90000"/>
              </a:lnSpc>
              <a:spcBef>
                <a:spcPts val="364"/>
              </a:spcBef>
              <a:spcAft>
                <a:spcPts val="0"/>
              </a:spcAft>
              <a:buSzPts val="1800"/>
              <a:buChar char="•"/>
              <a:defRPr/>
            </a:lvl4pPr>
            <a:lvl5pPr marL="1664202" lvl="4" indent="-249631" algn="l">
              <a:lnSpc>
                <a:spcPct val="90000"/>
              </a:lnSpc>
              <a:spcBef>
                <a:spcPts val="364"/>
              </a:spcBef>
              <a:spcAft>
                <a:spcPts val="0"/>
              </a:spcAft>
              <a:buSzPts val="1800"/>
              <a:buChar char="•"/>
              <a:defRPr/>
            </a:lvl5pPr>
            <a:lvl6pPr marL="1997042" lvl="5" indent="-249631" algn="l">
              <a:lnSpc>
                <a:spcPct val="90000"/>
              </a:lnSpc>
              <a:spcBef>
                <a:spcPts val="364"/>
              </a:spcBef>
              <a:spcAft>
                <a:spcPts val="0"/>
              </a:spcAft>
              <a:buClr>
                <a:schemeClr val="dk1"/>
              </a:buClr>
              <a:buSzPts val="1800"/>
              <a:buChar char="•"/>
              <a:defRPr/>
            </a:lvl6pPr>
            <a:lvl7pPr marL="2329883" lvl="6" indent="-249631" algn="l">
              <a:lnSpc>
                <a:spcPct val="90000"/>
              </a:lnSpc>
              <a:spcBef>
                <a:spcPts val="364"/>
              </a:spcBef>
              <a:spcAft>
                <a:spcPts val="0"/>
              </a:spcAft>
              <a:buClr>
                <a:schemeClr val="dk1"/>
              </a:buClr>
              <a:buSzPts val="1800"/>
              <a:buChar char="•"/>
              <a:defRPr/>
            </a:lvl7pPr>
            <a:lvl8pPr marL="2662723" lvl="7" indent="-249631" algn="l">
              <a:lnSpc>
                <a:spcPct val="90000"/>
              </a:lnSpc>
              <a:spcBef>
                <a:spcPts val="364"/>
              </a:spcBef>
              <a:spcAft>
                <a:spcPts val="0"/>
              </a:spcAft>
              <a:buClr>
                <a:schemeClr val="dk1"/>
              </a:buClr>
              <a:buSzPts val="1800"/>
              <a:buChar char="•"/>
              <a:defRPr/>
            </a:lvl8pPr>
            <a:lvl9pPr marL="2995564" lvl="8" indent="-249631" algn="l">
              <a:lnSpc>
                <a:spcPct val="90000"/>
              </a:lnSpc>
              <a:spcBef>
                <a:spcPts val="364"/>
              </a:spcBef>
              <a:spcAft>
                <a:spcPts val="0"/>
              </a:spcAft>
              <a:buClr>
                <a:schemeClr val="dk1"/>
              </a:buClr>
              <a:buSzPts val="1800"/>
              <a:buChar char="•"/>
              <a:defRPr/>
            </a:lvl9pPr>
          </a:lstStyle>
          <a:p>
            <a:endParaRPr/>
          </a:p>
        </p:txBody>
      </p:sp>
      <p:sp>
        <p:nvSpPr>
          <p:cNvPr id="30" name="Google Shape;30;p13"/>
          <p:cNvSpPr txBox="1">
            <a:spLocks noGrp="1"/>
          </p:cNvSpPr>
          <p:nvPr>
            <p:ph type="body" idx="2"/>
          </p:nvPr>
        </p:nvSpPr>
        <p:spPr>
          <a:xfrm>
            <a:off x="7042068" y="1825625"/>
            <a:ext cx="4868882" cy="3553897"/>
          </a:xfrm>
          <a:prstGeom prst="rect">
            <a:avLst/>
          </a:prstGeom>
          <a:noFill/>
          <a:ln>
            <a:noFill/>
          </a:ln>
        </p:spPr>
        <p:txBody>
          <a:bodyPr spcFirstLastPara="1" wrap="square" lIns="91425" tIns="45700" rIns="91425" bIns="45700" anchor="t" anchorCtr="0">
            <a:normAutofit/>
          </a:bodyPr>
          <a:lstStyle>
            <a:lvl1pPr marL="332840" lvl="0" indent="-166420" algn="l">
              <a:lnSpc>
                <a:spcPct val="90000"/>
              </a:lnSpc>
              <a:spcBef>
                <a:spcPts val="728"/>
              </a:spcBef>
              <a:spcAft>
                <a:spcPts val="0"/>
              </a:spcAft>
              <a:buSzPts val="2800"/>
              <a:buNone/>
              <a:defRPr/>
            </a:lvl1pPr>
            <a:lvl2pPr marL="665681" lvl="1" indent="-166420" algn="l">
              <a:lnSpc>
                <a:spcPct val="90000"/>
              </a:lnSpc>
              <a:spcBef>
                <a:spcPts val="364"/>
              </a:spcBef>
              <a:spcAft>
                <a:spcPts val="0"/>
              </a:spcAft>
              <a:buSzPts val="2400"/>
              <a:buNone/>
              <a:defRPr/>
            </a:lvl2pPr>
            <a:lvl3pPr marL="998521" lvl="2" indent="-249631" algn="l">
              <a:lnSpc>
                <a:spcPct val="90000"/>
              </a:lnSpc>
              <a:spcBef>
                <a:spcPts val="364"/>
              </a:spcBef>
              <a:spcAft>
                <a:spcPts val="0"/>
              </a:spcAft>
              <a:buSzPts val="1800"/>
              <a:buChar char="•"/>
              <a:defRPr/>
            </a:lvl3pPr>
            <a:lvl4pPr marL="1331362" lvl="3" indent="-249631" algn="l">
              <a:lnSpc>
                <a:spcPct val="90000"/>
              </a:lnSpc>
              <a:spcBef>
                <a:spcPts val="364"/>
              </a:spcBef>
              <a:spcAft>
                <a:spcPts val="0"/>
              </a:spcAft>
              <a:buSzPts val="1800"/>
              <a:buChar char="•"/>
              <a:defRPr/>
            </a:lvl4pPr>
            <a:lvl5pPr marL="1664202" lvl="4" indent="-249631" algn="l">
              <a:lnSpc>
                <a:spcPct val="90000"/>
              </a:lnSpc>
              <a:spcBef>
                <a:spcPts val="364"/>
              </a:spcBef>
              <a:spcAft>
                <a:spcPts val="0"/>
              </a:spcAft>
              <a:buSzPts val="1800"/>
              <a:buChar char="•"/>
              <a:defRPr/>
            </a:lvl5pPr>
            <a:lvl6pPr marL="1997042" lvl="5" indent="-249631" algn="l">
              <a:lnSpc>
                <a:spcPct val="90000"/>
              </a:lnSpc>
              <a:spcBef>
                <a:spcPts val="364"/>
              </a:spcBef>
              <a:spcAft>
                <a:spcPts val="0"/>
              </a:spcAft>
              <a:buClr>
                <a:schemeClr val="dk1"/>
              </a:buClr>
              <a:buSzPts val="1800"/>
              <a:buChar char="•"/>
              <a:defRPr/>
            </a:lvl6pPr>
            <a:lvl7pPr marL="2329883" lvl="6" indent="-249631" algn="l">
              <a:lnSpc>
                <a:spcPct val="90000"/>
              </a:lnSpc>
              <a:spcBef>
                <a:spcPts val="364"/>
              </a:spcBef>
              <a:spcAft>
                <a:spcPts val="0"/>
              </a:spcAft>
              <a:buClr>
                <a:schemeClr val="dk1"/>
              </a:buClr>
              <a:buSzPts val="1800"/>
              <a:buChar char="•"/>
              <a:defRPr/>
            </a:lvl7pPr>
            <a:lvl8pPr marL="2662723" lvl="7" indent="-249631" algn="l">
              <a:lnSpc>
                <a:spcPct val="90000"/>
              </a:lnSpc>
              <a:spcBef>
                <a:spcPts val="364"/>
              </a:spcBef>
              <a:spcAft>
                <a:spcPts val="0"/>
              </a:spcAft>
              <a:buClr>
                <a:schemeClr val="dk1"/>
              </a:buClr>
              <a:buSzPts val="1800"/>
              <a:buChar char="•"/>
              <a:defRPr/>
            </a:lvl8pPr>
            <a:lvl9pPr marL="2995564" lvl="8" indent="-249631" algn="l">
              <a:lnSpc>
                <a:spcPct val="90000"/>
              </a:lnSpc>
              <a:spcBef>
                <a:spcPts val="364"/>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86574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Header">
    <p:spTree>
      <p:nvGrpSpPr>
        <p:cNvPr id="1" name=""/>
        <p:cNvGrpSpPr/>
        <p:nvPr/>
      </p:nvGrpSpPr>
      <p:grpSpPr>
        <a:xfrm>
          <a:off x="0" y="0"/>
          <a:ext cx="0" cy="0"/>
          <a:chOff x="0" y="0"/>
          <a:chExt cx="0" cy="0"/>
        </a:xfrm>
      </p:grpSpPr>
      <p:sp>
        <p:nvSpPr>
          <p:cNvPr id="10" name="Line 1027"/>
          <p:cNvSpPr>
            <a:spLocks noChangeShapeType="1"/>
          </p:cNvSpPr>
          <p:nvPr userDrawn="1"/>
        </p:nvSpPr>
        <p:spPr bwMode="auto">
          <a:xfrm>
            <a:off x="5384800" y="838200"/>
            <a:ext cx="0" cy="0"/>
          </a:xfrm>
          <a:prstGeom prst="line">
            <a:avLst/>
          </a:prstGeom>
          <a:noFill/>
          <a:ln w="9525">
            <a:solidFill>
              <a:schemeClr val="tx1"/>
            </a:solidFill>
            <a:round/>
            <a:headEnd/>
            <a:tailEnd/>
          </a:ln>
          <a:effectLst/>
        </p:spPr>
        <p:txBody>
          <a:bodyPr/>
          <a:lstStyle/>
          <a:p>
            <a:pPr>
              <a:defRPr/>
            </a:pPr>
            <a:endParaRPr lang="en-US" sz="1359" dirty="0"/>
          </a:p>
        </p:txBody>
      </p:sp>
      <p:sp>
        <p:nvSpPr>
          <p:cNvPr id="19" name="Rectangle 18"/>
          <p:cNvSpPr/>
          <p:nvPr userDrawn="1"/>
        </p:nvSpPr>
        <p:spPr bwMode="auto">
          <a:xfrm>
            <a:off x="2" y="166689"/>
            <a:ext cx="184731" cy="301493"/>
          </a:xfrm>
          <a:prstGeom prst="rect">
            <a:avLst/>
          </a:prstGeom>
          <a:noFill/>
          <a:ln w="28575" cap="flat" cmpd="sng" algn="ctr">
            <a:noFill/>
            <a:prstDash val="solid"/>
            <a:round/>
            <a:headEnd type="none" w="med" len="med"/>
            <a:tailEnd type="none" w="med" len="med"/>
          </a:ln>
          <a:effectLst/>
        </p:spPr>
        <p:txBody>
          <a:bodyPr wrap="none">
            <a:spAutoFit/>
          </a:bodyPr>
          <a:lstStyle/>
          <a:p>
            <a:pPr>
              <a:defRPr/>
            </a:pPr>
            <a:endParaRPr lang="en-US" sz="1359" dirty="0"/>
          </a:p>
        </p:txBody>
      </p:sp>
      <p:sp>
        <p:nvSpPr>
          <p:cNvPr id="21" name="Rectangle 20"/>
          <p:cNvSpPr/>
          <p:nvPr userDrawn="1"/>
        </p:nvSpPr>
        <p:spPr bwMode="auto">
          <a:xfrm>
            <a:off x="2" y="215901"/>
            <a:ext cx="184731" cy="301493"/>
          </a:xfrm>
          <a:prstGeom prst="rect">
            <a:avLst/>
          </a:prstGeom>
          <a:noFill/>
          <a:ln w="28575" cap="flat" cmpd="sng" algn="ctr">
            <a:noFill/>
            <a:prstDash val="solid"/>
            <a:round/>
            <a:headEnd type="none" w="med" len="med"/>
            <a:tailEnd type="none" w="med" len="med"/>
          </a:ln>
          <a:effectLst/>
        </p:spPr>
        <p:txBody>
          <a:bodyPr wrap="none">
            <a:spAutoFit/>
          </a:bodyPr>
          <a:lstStyle/>
          <a:p>
            <a:pPr>
              <a:defRPr/>
            </a:pPr>
            <a:endParaRPr lang="en-US" sz="1359" dirty="0"/>
          </a:p>
        </p:txBody>
      </p:sp>
      <p:sp>
        <p:nvSpPr>
          <p:cNvPr id="3" name="Text Placeholder 2"/>
          <p:cNvSpPr>
            <a:spLocks noGrp="1"/>
          </p:cNvSpPr>
          <p:nvPr>
            <p:ph type="body" sz="quarter" idx="10"/>
          </p:nvPr>
        </p:nvSpPr>
        <p:spPr>
          <a:xfrm>
            <a:off x="374813" y="199928"/>
            <a:ext cx="6470651" cy="420884"/>
          </a:xfrm>
        </p:spPr>
        <p:txBody>
          <a:bodyPr anchor="ctr">
            <a:spAutoFit/>
          </a:bodyPr>
          <a:lstStyle>
            <a:lvl1pPr marL="0" indent="0">
              <a:buNone/>
              <a:defRPr sz="2135">
                <a:solidFill>
                  <a:schemeClr val="tx1">
                    <a:lumMod val="65000"/>
                    <a:lumOff val="35000"/>
                  </a:schemeClr>
                </a:solidFill>
              </a:defRPr>
            </a:lvl1pPr>
            <a:lvl2pPr marL="443777" indent="0">
              <a:buNone/>
              <a:defRPr/>
            </a:lvl2pPr>
            <a:lvl3pPr marL="887553" indent="0">
              <a:buNone/>
              <a:defRPr/>
            </a:lvl3pPr>
            <a:lvl4pPr marL="1331330" indent="0">
              <a:buNone/>
              <a:defRPr/>
            </a:lvl4pPr>
          </a:lstStyle>
          <a:p>
            <a:pPr lvl="0"/>
            <a:r>
              <a:rPr lang="en-US" dirty="0"/>
              <a:t>Click to edit Master text styles</a:t>
            </a:r>
          </a:p>
        </p:txBody>
      </p:sp>
      <p:sp>
        <p:nvSpPr>
          <p:cNvPr id="5" name="Text Placeholder 4"/>
          <p:cNvSpPr>
            <a:spLocks noGrp="1"/>
          </p:cNvSpPr>
          <p:nvPr>
            <p:ph type="body" sz="quarter" idx="11"/>
          </p:nvPr>
        </p:nvSpPr>
        <p:spPr>
          <a:xfrm>
            <a:off x="453130" y="962026"/>
            <a:ext cx="6392333" cy="418256"/>
          </a:xfrm>
        </p:spPr>
        <p:txBody>
          <a:bodyPr>
            <a:spAutoFit/>
          </a:bodyPr>
          <a:lstStyle>
            <a:lvl1pPr marL="0" indent="0">
              <a:buNone/>
              <a:defRPr i="1">
                <a:solidFill>
                  <a:srgbClr val="6A8E7D"/>
                </a:solidFill>
              </a:defRPr>
            </a:lvl1pPr>
            <a:lvl2pPr marL="443777" indent="0">
              <a:buNone/>
              <a:defRPr/>
            </a:lvl2pPr>
            <a:lvl3pPr marL="887553" indent="0">
              <a:buNone/>
              <a:defRPr/>
            </a:lvl3pPr>
            <a:lvl4pPr marL="1331330" indent="0">
              <a:buNone/>
              <a:defRPr/>
            </a:lvl4pPr>
          </a:lstStyle>
          <a:p>
            <a:pPr lvl="0"/>
            <a:r>
              <a:rPr lang="en-US" dirty="0"/>
              <a:t>Click to edit Master text styles</a:t>
            </a:r>
          </a:p>
        </p:txBody>
      </p:sp>
    </p:spTree>
    <p:extLst>
      <p:ext uri="{BB962C8B-B14F-4D97-AF65-F5344CB8AC3E}">
        <p14:creationId xmlns:p14="http://schemas.microsoft.com/office/powerpoint/2010/main" val="3265767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9080-BA9C-FFBE-28A0-B60D5B96947B}"/>
              </a:ext>
            </a:extLst>
          </p:cNvPr>
          <p:cNvSpPr>
            <a:spLocks noGrp="1"/>
          </p:cNvSpPr>
          <p:nvPr>
            <p:ph type="title" hasCustomPrompt="1"/>
          </p:nvPr>
        </p:nvSpPr>
        <p:spPr>
          <a:xfrm>
            <a:off x="359059" y="124378"/>
            <a:ext cx="10514061" cy="441231"/>
          </a:xfrm>
          <a:prstGeom prst="rect">
            <a:avLst/>
          </a:prstGeom>
        </p:spPr>
        <p:txBody>
          <a:bodyPr/>
          <a:lstStyle>
            <a:lvl1pPr>
              <a:defRPr sz="2118" b="0">
                <a:solidFill>
                  <a:srgbClr val="404040"/>
                </a:solidFill>
                <a:latin typeface="+mn-lt"/>
              </a:defRPr>
            </a:lvl1pPr>
          </a:lstStyle>
          <a:p>
            <a:r>
              <a:rPr lang="en-US" dirty="0"/>
              <a:t>Title – Calibri, 24</a:t>
            </a:r>
          </a:p>
        </p:txBody>
      </p:sp>
    </p:spTree>
    <p:extLst>
      <p:ext uri="{BB962C8B-B14F-4D97-AF65-F5344CB8AC3E}">
        <p14:creationId xmlns:p14="http://schemas.microsoft.com/office/powerpoint/2010/main" val="23201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65D4-4A5D-42B9-AC58-909E45DE9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5BAD4-A969-456F-BD0C-E0790393363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F147ACE-60D2-42F5-B538-3A702247FB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577BA3-DDA6-49CC-AB46-9FED1A4E0D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36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4.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57" r:id="rId10"/>
    <p:sldLayoutId id="2147483658" r:id="rId11"/>
    <p:sldLayoutId id="2147483659" r:id="rId12"/>
    <p:sldLayoutId id="2147483663" r:id="rId13"/>
    <p:sldLayoutId id="2147483665" r:id="rId14"/>
    <p:sldLayoutId id="2147483666" r:id="rId15"/>
    <p:sldLayoutId id="2147483667" r:id="rId16"/>
    <p:sldLayoutId id="2147483668" r:id="rId17"/>
    <p:sldLayoutId id="2147483669" r:id="rId18"/>
    <p:sldLayoutId id="2147483670"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161904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12192000" cy="1066800"/>
          </a:xfrm>
          <a:prstGeom prst="rect">
            <a:avLst/>
          </a:prstGeom>
          <a:solidFill>
            <a:srgbClr val="1C529B"/>
          </a:solidFill>
          <a:ln w="63500">
            <a:solidFill>
              <a:srgbClr val="FFFFFF"/>
            </a:solidFill>
            <a:miter lim="800000"/>
            <a:headEnd/>
            <a:tailEnd/>
          </a:ln>
          <a:effectLst/>
        </p:spPr>
        <p:txBody>
          <a:bodyPr wrap="none" anchor="ctr"/>
          <a:lstStyle/>
          <a:p>
            <a:pPr eaLnBrk="0" hangingPunct="0">
              <a:defRPr/>
            </a:pPr>
            <a:endParaRPr lang="en-US" sz="1800" dirty="0">
              <a:latin typeface="Arial" pitchFamily="34" charset="0"/>
            </a:endParaRPr>
          </a:p>
        </p:txBody>
      </p:sp>
      <p:sp>
        <p:nvSpPr>
          <p:cNvPr id="1027" name="Rectangle 2"/>
          <p:cNvSpPr>
            <a:spLocks noGrp="1" noChangeArrowheads="1"/>
          </p:cNvSpPr>
          <p:nvPr>
            <p:ph type="title"/>
          </p:nvPr>
        </p:nvSpPr>
        <p:spPr bwMode="auto">
          <a:xfrm>
            <a:off x="203200" y="0"/>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295401"/>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p>
        </p:txBody>
      </p:sp>
      <p:sp>
        <p:nvSpPr>
          <p:cNvPr id="3"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pitchFamily="34" charset="0"/>
              </a:defRPr>
            </a:lvl1pPr>
          </a:lstStyle>
          <a:p>
            <a:pPr>
              <a:defRPr/>
            </a:pPr>
            <a:r>
              <a:rPr lang="en-US" dirty="0"/>
              <a:t> </a:t>
            </a:r>
          </a:p>
        </p:txBody>
      </p:sp>
      <p:pic>
        <p:nvPicPr>
          <p:cNvPr id="1033" name="Picture 9" descr="GFOAlogoEmailHeader"/>
          <p:cNvPicPr>
            <a:picLocks noChangeAspect="1" noChangeArrowheads="1"/>
          </p:cNvPicPr>
          <p:nvPr userDrawn="1"/>
        </p:nvPicPr>
        <p:blipFill>
          <a:blip r:embed="rId22" cstate="print"/>
          <a:srcRect/>
          <a:stretch>
            <a:fillRect/>
          </a:stretch>
        </p:blipFill>
        <p:spPr bwMode="auto">
          <a:xfrm>
            <a:off x="-4233" y="6384926"/>
            <a:ext cx="4864100" cy="428625"/>
          </a:xfrm>
          <a:prstGeom prst="rect">
            <a:avLst/>
          </a:prstGeom>
          <a:noFill/>
          <a:ln w="9525">
            <a:noFill/>
            <a:miter lim="800000"/>
            <a:headEnd/>
            <a:tailEnd/>
          </a:ln>
        </p:spPr>
      </p:pic>
    </p:spTree>
    <p:extLst>
      <p:ext uri="{BB962C8B-B14F-4D97-AF65-F5344CB8AC3E}">
        <p14:creationId xmlns:p14="http://schemas.microsoft.com/office/powerpoint/2010/main" val="4237756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1" r:id="rId20"/>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pitchFamily="34" charset="0"/>
        </a:defRPr>
      </a:lvl2pPr>
      <a:lvl3pPr algn="ctr" rtl="0" eaLnBrk="0" fontAlgn="base" hangingPunct="0">
        <a:spcBef>
          <a:spcPct val="0"/>
        </a:spcBef>
        <a:spcAft>
          <a:spcPct val="0"/>
        </a:spcAft>
        <a:defRPr sz="3600">
          <a:solidFill>
            <a:schemeClr val="bg1"/>
          </a:solidFill>
          <a:latin typeface="Arial" pitchFamily="34" charset="0"/>
        </a:defRPr>
      </a:lvl3pPr>
      <a:lvl4pPr algn="ctr" rtl="0" eaLnBrk="0" fontAlgn="base" hangingPunct="0">
        <a:spcBef>
          <a:spcPct val="0"/>
        </a:spcBef>
        <a:spcAft>
          <a:spcPct val="0"/>
        </a:spcAft>
        <a:defRPr sz="3600">
          <a:solidFill>
            <a:schemeClr val="bg1"/>
          </a:solidFill>
          <a:latin typeface="Arial" pitchFamily="34" charset="0"/>
        </a:defRPr>
      </a:lvl4pPr>
      <a:lvl5pPr algn="ctr" rtl="0" eaLnBrk="0" fontAlgn="base" hangingPunct="0">
        <a:spcBef>
          <a:spcPct val="0"/>
        </a:spcBef>
        <a:spcAft>
          <a:spcPct val="0"/>
        </a:spcAft>
        <a:defRPr sz="3600">
          <a:solidFill>
            <a:schemeClr val="bg1"/>
          </a:solidFill>
          <a:latin typeface="Arial" pitchFamily="34" charset="0"/>
        </a:defRPr>
      </a:lvl5pPr>
      <a:lvl6pPr marL="457200" algn="ctr" rtl="0" fontAlgn="base">
        <a:spcBef>
          <a:spcPct val="0"/>
        </a:spcBef>
        <a:spcAft>
          <a:spcPct val="0"/>
        </a:spcAft>
        <a:defRPr sz="3600">
          <a:solidFill>
            <a:schemeClr val="bg1"/>
          </a:solidFill>
          <a:latin typeface="Arial" pitchFamily="34" charset="0"/>
        </a:defRPr>
      </a:lvl6pPr>
      <a:lvl7pPr marL="914400" algn="ctr" rtl="0" fontAlgn="base">
        <a:spcBef>
          <a:spcPct val="0"/>
        </a:spcBef>
        <a:spcAft>
          <a:spcPct val="0"/>
        </a:spcAft>
        <a:defRPr sz="3600">
          <a:solidFill>
            <a:schemeClr val="bg1"/>
          </a:solidFill>
          <a:latin typeface="Arial" pitchFamily="34" charset="0"/>
        </a:defRPr>
      </a:lvl7pPr>
      <a:lvl8pPr marL="1371600" algn="ctr" rtl="0" fontAlgn="base">
        <a:spcBef>
          <a:spcPct val="0"/>
        </a:spcBef>
        <a:spcAft>
          <a:spcPct val="0"/>
        </a:spcAft>
        <a:defRPr sz="3600">
          <a:solidFill>
            <a:schemeClr val="bg1"/>
          </a:solidFill>
          <a:latin typeface="Arial" pitchFamily="34" charset="0"/>
        </a:defRPr>
      </a:lvl8pPr>
      <a:lvl9pPr marL="1828800" algn="ctr" rtl="0" fontAlgn="base">
        <a:spcBef>
          <a:spcPct val="0"/>
        </a:spcBef>
        <a:spcAft>
          <a:spcPct val="0"/>
        </a:spcAft>
        <a:defRPr sz="3600">
          <a:solidFill>
            <a:schemeClr val="bg1"/>
          </a:solidFill>
          <a:latin typeface="Arial" pitchFamily="34" charset="0"/>
        </a:defRPr>
      </a:lvl9pPr>
    </p:titleStyle>
    <p:bodyStyle>
      <a:lvl1pPr marL="517525" indent="-517525" algn="l" rtl="0" eaLnBrk="0" fontAlgn="base" hangingPunct="0">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2675" indent="-450850" algn="l" rtl="0" eaLnBrk="0" fontAlgn="base" hangingPunct="0">
        <a:spcBef>
          <a:spcPct val="20000"/>
        </a:spcBef>
        <a:spcAft>
          <a:spcPct val="0"/>
        </a:spcAft>
        <a:buClr>
          <a:schemeClr val="bg2"/>
        </a:buClr>
        <a:buFont typeface="Wingdings" pitchFamily="2" charset="2"/>
        <a:buChar char="l"/>
        <a:defRPr sz="2800">
          <a:solidFill>
            <a:schemeClr val="tx1"/>
          </a:solidFill>
          <a:latin typeface="+mn-lt"/>
        </a:defRPr>
      </a:lvl2pPr>
      <a:lvl3pPr marL="1425575" indent="-228600" algn="l" rtl="0" eaLnBrk="0" fontAlgn="base" hangingPunct="0">
        <a:spcBef>
          <a:spcPct val="20000"/>
        </a:spcBef>
        <a:spcAft>
          <a:spcPct val="0"/>
        </a:spcAft>
        <a:buChar char="•"/>
        <a:defRPr sz="2400">
          <a:solidFill>
            <a:schemeClr val="tx1"/>
          </a:solidFill>
          <a:latin typeface="+mn-lt"/>
        </a:defRPr>
      </a:lvl3pPr>
      <a:lvl4pPr marL="1768475" indent="-228600" algn="l" rtl="0" eaLnBrk="0" fontAlgn="base" hangingPunct="0">
        <a:spcBef>
          <a:spcPct val="20000"/>
        </a:spcBef>
        <a:spcAft>
          <a:spcPct val="0"/>
        </a:spcAft>
        <a:buChar char="–"/>
        <a:defRPr sz="2000">
          <a:solidFill>
            <a:schemeClr val="tx1"/>
          </a:solidFill>
          <a:latin typeface="+mn-lt"/>
        </a:defRPr>
      </a:lvl4pPr>
      <a:lvl5pPr marL="2111375" indent="-228600" algn="l" rtl="0" eaLnBrk="0" fontAlgn="base" hangingPunct="0">
        <a:spcBef>
          <a:spcPct val="20000"/>
        </a:spcBef>
        <a:spcAft>
          <a:spcPct val="0"/>
        </a:spcAft>
        <a:buChar char="»"/>
        <a:defRPr sz="2000">
          <a:solidFill>
            <a:schemeClr val="tx1"/>
          </a:solidFill>
          <a:latin typeface="+mn-lt"/>
        </a:defRPr>
      </a:lvl5pPr>
      <a:lvl6pPr marL="2568575" indent="-228600" algn="l" rtl="0" fontAlgn="base">
        <a:spcBef>
          <a:spcPct val="20000"/>
        </a:spcBef>
        <a:spcAft>
          <a:spcPct val="0"/>
        </a:spcAft>
        <a:buChar char="»"/>
        <a:defRPr sz="2000">
          <a:solidFill>
            <a:schemeClr val="tx1"/>
          </a:solidFill>
          <a:latin typeface="+mn-lt"/>
        </a:defRPr>
      </a:lvl6pPr>
      <a:lvl7pPr marL="3025775" indent="-228600" algn="l" rtl="0" fontAlgn="base">
        <a:spcBef>
          <a:spcPct val="20000"/>
        </a:spcBef>
        <a:spcAft>
          <a:spcPct val="0"/>
        </a:spcAft>
        <a:buChar char="»"/>
        <a:defRPr sz="2000">
          <a:solidFill>
            <a:schemeClr val="tx1"/>
          </a:solidFill>
          <a:latin typeface="+mn-lt"/>
        </a:defRPr>
      </a:lvl7pPr>
      <a:lvl8pPr marL="3482975" indent="-228600" algn="l" rtl="0" fontAlgn="base">
        <a:spcBef>
          <a:spcPct val="20000"/>
        </a:spcBef>
        <a:spcAft>
          <a:spcPct val="0"/>
        </a:spcAft>
        <a:buChar char="»"/>
        <a:defRPr sz="2000">
          <a:solidFill>
            <a:schemeClr val="tx1"/>
          </a:solidFill>
          <a:latin typeface="+mn-lt"/>
        </a:defRPr>
      </a:lvl8pPr>
      <a:lvl9pPr marL="3940175"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3BB77F-D3BE-C342-B873-712CEAAC4036}"/>
              </a:ext>
            </a:extLst>
          </p:cNvPr>
          <p:cNvSpPr>
            <a:spLocks noGrp="1"/>
          </p:cNvSpPr>
          <p:nvPr>
            <p:ph type="body" idx="1"/>
          </p:nvPr>
        </p:nvSpPr>
        <p:spPr>
          <a:xfrm>
            <a:off x="838970" y="1825159"/>
            <a:ext cx="10514061" cy="4352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Google Shape;290;p64">
            <a:extLst>
              <a:ext uri="{FF2B5EF4-FFF2-40B4-BE49-F238E27FC236}">
                <a16:creationId xmlns:a16="http://schemas.microsoft.com/office/drawing/2014/main" id="{A1CF1550-2045-7A58-2396-D856D49B1B2B}"/>
              </a:ext>
            </a:extLst>
          </p:cNvPr>
          <p:cNvSpPr/>
          <p:nvPr userDrawn="1"/>
        </p:nvSpPr>
        <p:spPr>
          <a:xfrm>
            <a:off x="-1" y="-20108"/>
            <a:ext cx="12192000" cy="657705"/>
          </a:xfrm>
          <a:prstGeom prst="rect">
            <a:avLst/>
          </a:prstGeom>
          <a:solidFill>
            <a:schemeClr val="bg1">
              <a:lumMod val="85000"/>
            </a:schemeClr>
          </a:solidFill>
          <a:ln>
            <a:noFill/>
          </a:ln>
        </p:spPr>
        <p:txBody>
          <a:bodyPr spcFirstLastPara="1" wrap="square" lIns="66552" tIns="33267" rIns="66552" bIns="33267" anchor="ctr" anchorCtr="0">
            <a:noAutofit/>
          </a:bodyPr>
          <a:lstStyle/>
          <a:p>
            <a:pPr algn="ctr"/>
            <a:endParaRPr sz="1019" dirty="0">
              <a:solidFill>
                <a:schemeClr val="bg1">
                  <a:lumMod val="75000"/>
                </a:schemeClr>
              </a:solidFill>
            </a:endParaRPr>
          </a:p>
        </p:txBody>
      </p:sp>
      <p:pic>
        <p:nvPicPr>
          <p:cNvPr id="7" name="Google Shape;23;p10">
            <a:extLst>
              <a:ext uri="{FF2B5EF4-FFF2-40B4-BE49-F238E27FC236}">
                <a16:creationId xmlns:a16="http://schemas.microsoft.com/office/drawing/2014/main" id="{AD315A8A-F55E-5B40-B21B-79D2DB3F7F33}"/>
              </a:ext>
            </a:extLst>
          </p:cNvPr>
          <p:cNvPicPr preferRelativeResize="0"/>
          <p:nvPr userDrawn="1"/>
        </p:nvPicPr>
        <p:blipFill>
          <a:blip r:embed="rId16"/>
          <a:srcRect/>
          <a:stretch/>
        </p:blipFill>
        <p:spPr>
          <a:xfrm>
            <a:off x="10159985" y="81321"/>
            <a:ext cx="1874520" cy="454847"/>
          </a:xfrm>
          <a:prstGeom prst="rect">
            <a:avLst/>
          </a:prstGeom>
          <a:noFill/>
          <a:ln>
            <a:noFill/>
          </a:ln>
        </p:spPr>
      </p:pic>
      <p:sp>
        <p:nvSpPr>
          <p:cNvPr id="4" name="Slide Number Placeholder 6">
            <a:extLst>
              <a:ext uri="{FF2B5EF4-FFF2-40B4-BE49-F238E27FC236}">
                <a16:creationId xmlns:a16="http://schemas.microsoft.com/office/drawing/2014/main" id="{DD22E67C-FBE6-42DA-853B-4A65E308AD5F}"/>
              </a:ext>
            </a:extLst>
          </p:cNvPr>
          <p:cNvSpPr txBox="1">
            <a:spLocks/>
          </p:cNvSpPr>
          <p:nvPr userDrawn="1"/>
        </p:nvSpPr>
        <p:spPr>
          <a:xfrm>
            <a:off x="9153357" y="6454099"/>
            <a:ext cx="2881148" cy="322581"/>
          </a:xfrm>
          <a:prstGeom prst="rect">
            <a:avLst/>
          </a:prstGeom>
        </p:spPr>
        <p:txBody>
          <a:bodyPr vert="horz" lIns="0" tIns="36161" rIns="72324" bIns="36161" rtlCol="0" anchor="ctr"/>
          <a:lstStyle>
            <a:defPPr>
              <a:defRPr lang="en-US"/>
            </a:defPPr>
            <a:lvl1pPr marL="0" algn="l" defTabSz="914400" rtl="0" eaLnBrk="1" latinLnBrk="0" hangingPunct="1">
              <a:defRPr sz="1100" kern="1200">
                <a:solidFill>
                  <a:schemeClr val="bg1">
                    <a:lumMod val="6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71" b="0" dirty="0">
                <a:solidFill>
                  <a:srgbClr val="6A8D7D"/>
                </a:solidFill>
                <a:latin typeface="Calibri" panose="020F0502020204030204" pitchFamily="34" charset="0"/>
                <a:cs typeface="Calibri" panose="020F0502020204030204" pitchFamily="34" charset="0"/>
              </a:rPr>
              <a:t>Chandler Asset Management |  </a:t>
            </a:r>
            <a:fld id="{CA40E654-56A8-F544-B6A0-A28952FFEACC}" type="slidenum">
              <a:rPr lang="en-US" sz="971" b="0" smtClean="0">
                <a:solidFill>
                  <a:srgbClr val="6A8D7D"/>
                </a:solidFill>
                <a:latin typeface="Calibri" panose="020F0502020204030204" pitchFamily="34" charset="0"/>
                <a:cs typeface="Calibri" panose="020F0502020204030204" pitchFamily="34" charset="0"/>
              </a:rPr>
              <a:t>‹#›</a:t>
            </a:fld>
            <a:endParaRPr lang="en-US" sz="971" b="0" dirty="0">
              <a:solidFill>
                <a:srgbClr val="6A8D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3250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806867" rtl="0" eaLnBrk="1" latinLnBrk="0" hangingPunct="1">
        <a:lnSpc>
          <a:spcPct val="90000"/>
        </a:lnSpc>
        <a:spcBef>
          <a:spcPct val="0"/>
        </a:spcBef>
        <a:buNone/>
        <a:defRPr sz="3088" b="1" kern="1200">
          <a:solidFill>
            <a:srgbClr val="214A36"/>
          </a:solidFill>
          <a:latin typeface="Raleway" panose="020B0003030101060003" pitchFamily="34" charset="0"/>
          <a:ea typeface="+mj-ea"/>
          <a:cs typeface="+mj-cs"/>
        </a:defRPr>
      </a:lvl1pPr>
    </p:titleStyle>
    <p:bodyStyle>
      <a:lvl1pPr marL="201717" indent="-201717" algn="l" defTabSz="806867" rtl="0" eaLnBrk="1" latinLnBrk="0" hangingPunct="1">
        <a:lnSpc>
          <a:spcPct val="100000"/>
        </a:lnSpc>
        <a:spcBef>
          <a:spcPts val="882"/>
        </a:spcBef>
        <a:buClr>
          <a:srgbClr val="6A8D7D"/>
        </a:buClr>
        <a:buFont typeface="Arial" panose="020B0604020202020204" pitchFamily="34" charset="0"/>
        <a:buChar char="•"/>
        <a:defRPr sz="2118"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605150" indent="-201717" algn="l" defTabSz="806867" rtl="0" eaLnBrk="1" latinLnBrk="0" hangingPunct="1">
        <a:lnSpc>
          <a:spcPct val="100000"/>
        </a:lnSpc>
        <a:spcBef>
          <a:spcPts val="441"/>
        </a:spcBef>
        <a:buClr>
          <a:srgbClr val="6A8D7D"/>
        </a:buClr>
        <a:buFont typeface="Arial" panose="020B0604020202020204" pitchFamily="34" charset="0"/>
        <a:buChar char="•"/>
        <a:defRPr sz="1941"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008583" indent="-201717" algn="l" defTabSz="806867" rtl="0" eaLnBrk="1" latinLnBrk="0" hangingPunct="1">
        <a:lnSpc>
          <a:spcPct val="100000"/>
        </a:lnSpc>
        <a:spcBef>
          <a:spcPts val="441"/>
        </a:spcBef>
        <a:buClr>
          <a:srgbClr val="6A8D7D"/>
        </a:buClr>
        <a:buFont typeface="Arial" panose="020B0604020202020204" pitchFamily="34" charset="0"/>
        <a:buChar char="•"/>
        <a:defRPr sz="1588"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412016" indent="-201717" algn="l" defTabSz="806867" rtl="0" eaLnBrk="1" latinLnBrk="0" hangingPunct="1">
        <a:lnSpc>
          <a:spcPct val="100000"/>
        </a:lnSpc>
        <a:spcBef>
          <a:spcPts val="441"/>
        </a:spcBef>
        <a:buClr>
          <a:srgbClr val="6A8D7D"/>
        </a:buClr>
        <a:buFont typeface="Arial" panose="020B0604020202020204" pitchFamily="34" charset="0"/>
        <a:buChar char="•"/>
        <a:defRPr sz="1588"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1815450" indent="-201717" algn="l" defTabSz="806867" rtl="0" eaLnBrk="1" latinLnBrk="0" hangingPunct="1">
        <a:lnSpc>
          <a:spcPct val="100000"/>
        </a:lnSpc>
        <a:spcBef>
          <a:spcPts val="441"/>
        </a:spcBef>
        <a:buClr>
          <a:srgbClr val="6A8D7D"/>
        </a:buClr>
        <a:buFont typeface="Arial" panose="020B0604020202020204" pitchFamily="34" charset="0"/>
        <a:buChar char="•"/>
        <a:defRPr sz="1588"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2.xml"/><Relationship Id="rId1" Type="http://schemas.openxmlformats.org/officeDocument/2006/relationships/themeOverride" Target="../theme/themeOverride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chart" Target="../charts/chart6.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3.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image" Target="../media/image53.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53.sv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53.svg"/></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5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17CA-2B91-4ACE-BC6A-718E1E19B452}"/>
              </a:ext>
            </a:extLst>
          </p:cNvPr>
          <p:cNvSpPr>
            <a:spLocks noGrp="1"/>
          </p:cNvSpPr>
          <p:nvPr>
            <p:ph type="ctrTitle"/>
          </p:nvPr>
        </p:nvSpPr>
        <p:spPr>
          <a:xfrm>
            <a:off x="581191" y="1020431"/>
            <a:ext cx="10993549" cy="1475013"/>
          </a:xfrm>
        </p:spPr>
        <p:txBody>
          <a:bodyPr>
            <a:normAutofit/>
          </a:bodyPr>
          <a:lstStyle/>
          <a:p>
            <a:pPr>
              <a:spcBef>
                <a:spcPts val="600"/>
              </a:spcBef>
              <a:spcAft>
                <a:spcPts val="600"/>
              </a:spcAft>
            </a:pPr>
            <a:r>
              <a:rPr lang="en-US" sz="1800" dirty="0">
                <a:solidFill>
                  <a:schemeClr val="accent2"/>
                </a:solidFill>
              </a:rPr>
              <a:t>July 2024</a:t>
            </a:r>
            <a:br>
              <a:rPr lang="en-US" sz="1600" dirty="0">
                <a:solidFill>
                  <a:schemeClr val="accent2"/>
                </a:solidFill>
              </a:rPr>
            </a:br>
            <a:br>
              <a:rPr lang="en-US" dirty="0"/>
            </a:br>
            <a:r>
              <a:rPr lang="en-US" dirty="0"/>
              <a:t>Investments 201 </a:t>
            </a:r>
            <a:endParaRPr lang="en-US" sz="2700" i="1" dirty="0">
              <a:solidFill>
                <a:schemeClr val="accent2"/>
              </a:solidFill>
            </a:endParaRPr>
          </a:p>
        </p:txBody>
      </p:sp>
      <p:pic>
        <p:nvPicPr>
          <p:cNvPr id="10" name="Picture 9" descr="A picture containing drawing&#10;&#10;Description automatically generated">
            <a:extLst>
              <a:ext uri="{FF2B5EF4-FFF2-40B4-BE49-F238E27FC236}">
                <a16:creationId xmlns:a16="http://schemas.microsoft.com/office/drawing/2014/main" id="{807C0FCE-A938-46FA-B085-501F4ED492FF}"/>
              </a:ext>
            </a:extLst>
          </p:cNvPr>
          <p:cNvPicPr>
            <a:picLocks noChangeAspect="1"/>
          </p:cNvPicPr>
          <p:nvPr/>
        </p:nvPicPr>
        <p:blipFill>
          <a:blip r:embed="rId3"/>
          <a:stretch>
            <a:fillRect/>
          </a:stretch>
        </p:blipFill>
        <p:spPr>
          <a:xfrm>
            <a:off x="747430" y="4565320"/>
            <a:ext cx="3497823" cy="597306"/>
          </a:xfrm>
          <a:prstGeom prst="rect">
            <a:avLst/>
          </a:prstGeom>
        </p:spPr>
      </p:pic>
      <p:sp>
        <p:nvSpPr>
          <p:cNvPr id="6" name="object 13">
            <a:extLst>
              <a:ext uri="{FF2B5EF4-FFF2-40B4-BE49-F238E27FC236}">
                <a16:creationId xmlns:a16="http://schemas.microsoft.com/office/drawing/2014/main" id="{5A5AE325-5E8F-40D7-99DB-F9208687B933}"/>
              </a:ext>
            </a:extLst>
          </p:cNvPr>
          <p:cNvSpPr txBox="1"/>
          <p:nvPr/>
        </p:nvSpPr>
        <p:spPr>
          <a:xfrm>
            <a:off x="581191" y="2805063"/>
            <a:ext cx="3467300" cy="241092"/>
          </a:xfrm>
          <a:prstGeom prst="rect">
            <a:avLst/>
          </a:prstGeom>
        </p:spPr>
        <p:txBody>
          <a:bodyPr vert="horz" wrap="square" lIns="0" tIns="12700" rIns="0" bIns="0" rtlCol="0">
            <a:spAutoFit/>
          </a:bodyPr>
          <a:lstStyle/>
          <a:p>
            <a:pPr marL="12700">
              <a:spcBef>
                <a:spcPts val="100"/>
              </a:spcBef>
            </a:pPr>
            <a:r>
              <a:rPr lang="en-US" sz="700" cap="all" dirty="0">
                <a:solidFill>
                  <a:schemeClr val="accent2"/>
                </a:solidFill>
                <a:latin typeface="+mj-lt"/>
                <a:ea typeface="+mj-ea"/>
                <a:cs typeface="+mj-cs"/>
              </a:rPr>
              <a:t>For Educational Purposes Only. Please see Disclosures attached. </a:t>
            </a:r>
          </a:p>
          <a:p>
            <a:pPr marL="12700">
              <a:spcBef>
                <a:spcPts val="100"/>
              </a:spcBef>
            </a:pPr>
            <a:r>
              <a:rPr lang="en-US" sz="700" cap="all" dirty="0">
                <a:solidFill>
                  <a:schemeClr val="accent2"/>
                </a:solidFill>
                <a:latin typeface="+mj-lt"/>
                <a:ea typeface="+mj-ea"/>
                <a:cs typeface="+mj-cs"/>
              </a:rPr>
              <a:t>NOT FOR FURTHER DISTRIBUTION.</a:t>
            </a:r>
          </a:p>
        </p:txBody>
      </p:sp>
      <p:sp>
        <p:nvSpPr>
          <p:cNvPr id="3" name="Rectangle 4">
            <a:extLst>
              <a:ext uri="{FF2B5EF4-FFF2-40B4-BE49-F238E27FC236}">
                <a16:creationId xmlns:a16="http://schemas.microsoft.com/office/drawing/2014/main" id="{A983B05A-70E5-4F91-B5BC-287706809633}"/>
              </a:ext>
            </a:extLst>
          </p:cNvPr>
          <p:cNvSpPr>
            <a:spLocks noChangeArrowheads="1"/>
          </p:cNvSpPr>
          <p:nvPr/>
        </p:nvSpPr>
        <p:spPr bwMode="auto">
          <a:xfrm>
            <a:off x="847725" y="39862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17971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39" name="Rectangle 38">
            <a:extLst>
              <a:ext uri="{FF2B5EF4-FFF2-40B4-BE49-F238E27FC236}">
                <a16:creationId xmlns:a16="http://schemas.microsoft.com/office/drawing/2014/main" id="{3A0F039B-5DD9-421A-9389-1F31ABD9B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7CA32A3-F011-4CF2-A350-F02D6E3A8D02}"/>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10</a:t>
            </a:fld>
            <a:endParaRPr lang="en-US" sz="900" dirty="0"/>
          </a:p>
        </p:txBody>
      </p:sp>
      <p:sp>
        <p:nvSpPr>
          <p:cNvPr id="14" name="Title 7">
            <a:extLst>
              <a:ext uri="{FF2B5EF4-FFF2-40B4-BE49-F238E27FC236}">
                <a16:creationId xmlns:a16="http://schemas.microsoft.com/office/drawing/2014/main" id="{C828FFFC-D3BC-45A4-B2BC-9A114FE53DE0}"/>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Key Concept #5: Duration</a:t>
            </a:r>
          </a:p>
        </p:txBody>
      </p:sp>
      <p:sp>
        <p:nvSpPr>
          <p:cNvPr id="15" name="Content Placeholder 2">
            <a:extLst>
              <a:ext uri="{FF2B5EF4-FFF2-40B4-BE49-F238E27FC236}">
                <a16:creationId xmlns:a16="http://schemas.microsoft.com/office/drawing/2014/main" id="{F60BE367-BEEF-4FEF-A2AC-F9C7C5EBCF82}"/>
              </a:ext>
            </a:extLst>
          </p:cNvPr>
          <p:cNvSpPr>
            <a:spLocks noGrp="1"/>
          </p:cNvSpPr>
          <p:nvPr>
            <p:ph idx="1"/>
          </p:nvPr>
        </p:nvSpPr>
        <p:spPr>
          <a:xfrm>
            <a:off x="148007" y="1464944"/>
            <a:ext cx="10515600" cy="5204078"/>
          </a:xfrm>
        </p:spPr>
        <p:txBody>
          <a:bodyPr>
            <a:normAutofit/>
          </a:bodyPr>
          <a:lstStyle/>
          <a:p>
            <a:pPr lvl="1"/>
            <a:r>
              <a:rPr lang="en-US" sz="3000" b="1" dirty="0"/>
              <a:t>Duration</a:t>
            </a:r>
            <a:r>
              <a:rPr lang="en-US" sz="3000" dirty="0"/>
              <a:t> is a direct measure of exposure to market risk in a fixed maturity bond</a:t>
            </a:r>
          </a:p>
          <a:p>
            <a:pPr lvl="2"/>
            <a:r>
              <a:rPr lang="en-US" sz="2600" dirty="0"/>
              <a:t>A better measure of the sensitivity to changes in interest rates.</a:t>
            </a:r>
          </a:p>
          <a:p>
            <a:pPr lvl="2"/>
            <a:r>
              <a:rPr lang="en-US" sz="2600" dirty="0"/>
              <a:t>A close approximation of the percent change in the price of a bond for a given change in yield.</a:t>
            </a:r>
          </a:p>
          <a:p>
            <a:pPr lvl="2"/>
            <a:r>
              <a:rPr lang="en-US" sz="2600" dirty="0"/>
              <a:t>Securities with equal maturity dates may not have equal interest rate risk—duration quantifies the difference.</a:t>
            </a:r>
          </a:p>
          <a:p>
            <a:pPr lvl="2"/>
            <a:r>
              <a:rPr lang="en-US" sz="2600" b="1" dirty="0"/>
              <a:t>The higher the duration of a bond or fixed income portfolio, the more it’s price will drop as interest rates rise.</a:t>
            </a:r>
          </a:p>
          <a:p>
            <a:pPr lvl="1"/>
            <a:endParaRPr lang="en-US" dirty="0"/>
          </a:p>
        </p:txBody>
      </p:sp>
    </p:spTree>
    <p:extLst>
      <p:ext uri="{BB962C8B-B14F-4D97-AF65-F5344CB8AC3E}">
        <p14:creationId xmlns:p14="http://schemas.microsoft.com/office/powerpoint/2010/main" val="64021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E91BBE9-7B1C-9567-5FD7-83023A685D8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2ECE3B2B-EAC6-A00C-D34D-A286FE000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4217D9F-81E7-D3BF-7D27-878289F0B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C05D10F1-B43F-8476-4656-DCE8CEA7F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4EAC9F52-6C68-AE96-1324-9BAF203EB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39" name="Rectangle 38">
            <a:extLst>
              <a:ext uri="{FF2B5EF4-FFF2-40B4-BE49-F238E27FC236}">
                <a16:creationId xmlns:a16="http://schemas.microsoft.com/office/drawing/2014/main" id="{494BBEC0-7C23-F19C-8FAA-5FEE527D6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F40A131-A083-B6A4-5442-2DA4B0CA84FB}"/>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11</a:t>
            </a:fld>
            <a:endParaRPr lang="en-US" sz="900" dirty="0"/>
          </a:p>
        </p:txBody>
      </p:sp>
      <p:sp>
        <p:nvSpPr>
          <p:cNvPr id="14" name="Title 7">
            <a:extLst>
              <a:ext uri="{FF2B5EF4-FFF2-40B4-BE49-F238E27FC236}">
                <a16:creationId xmlns:a16="http://schemas.microsoft.com/office/drawing/2014/main" id="{40A69D37-5623-6A22-5C3F-839CE8381009}"/>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General Rule for duration</a:t>
            </a:r>
          </a:p>
        </p:txBody>
      </p:sp>
      <p:sp>
        <p:nvSpPr>
          <p:cNvPr id="15" name="Content Placeholder 2">
            <a:extLst>
              <a:ext uri="{FF2B5EF4-FFF2-40B4-BE49-F238E27FC236}">
                <a16:creationId xmlns:a16="http://schemas.microsoft.com/office/drawing/2014/main" id="{BB553E77-3CBC-96E0-58D9-6A3571FDB814}"/>
              </a:ext>
            </a:extLst>
          </p:cNvPr>
          <p:cNvSpPr>
            <a:spLocks noGrp="1"/>
          </p:cNvSpPr>
          <p:nvPr>
            <p:ph idx="1"/>
          </p:nvPr>
        </p:nvSpPr>
        <p:spPr>
          <a:xfrm>
            <a:off x="163066" y="1550235"/>
            <a:ext cx="11582400" cy="5204078"/>
          </a:xfrm>
        </p:spPr>
        <p:txBody>
          <a:bodyPr>
            <a:normAutofit/>
          </a:bodyPr>
          <a:lstStyle/>
          <a:p>
            <a:pPr marL="324000" lvl="1" indent="0">
              <a:buNone/>
            </a:pPr>
            <a:r>
              <a:rPr lang="en-US" sz="3000" i="1" dirty="0">
                <a:solidFill>
                  <a:schemeClr val="accent1"/>
                </a:solidFill>
              </a:rPr>
              <a:t>“As a general rule, for every 1% increase or decrease in interest rates, a bond’s price will change approximately 1% in the opposite direction for every year of duration”</a:t>
            </a:r>
          </a:p>
          <a:p>
            <a:pPr marL="324000" lvl="1" indent="0">
              <a:buNone/>
            </a:pPr>
            <a:endParaRPr lang="en-US" sz="3000" i="1" dirty="0">
              <a:solidFill>
                <a:schemeClr val="accent1"/>
              </a:solidFill>
            </a:endParaRPr>
          </a:p>
          <a:p>
            <a:pPr marL="360000" lvl="1" indent="0">
              <a:buNone/>
            </a:pPr>
            <a:r>
              <a:rPr lang="en-US" sz="2800" dirty="0"/>
              <a:t>Example using the “General Rule”:</a:t>
            </a:r>
          </a:p>
          <a:p>
            <a:pPr lvl="2"/>
            <a:r>
              <a:rPr lang="en-US" sz="2600" dirty="0"/>
              <a:t>A bond with a duration (modified) of 3.2 will go up about 3.2% in price if it’s yield drops by 1% (100 basis points), and down about 3.2% if it’s yield rises 100 basis points.</a:t>
            </a:r>
          </a:p>
          <a:p>
            <a:pPr lvl="1"/>
            <a:endParaRPr lang="en-US" dirty="0"/>
          </a:p>
        </p:txBody>
      </p:sp>
    </p:spTree>
    <p:extLst>
      <p:ext uri="{BB962C8B-B14F-4D97-AF65-F5344CB8AC3E}">
        <p14:creationId xmlns:p14="http://schemas.microsoft.com/office/powerpoint/2010/main" val="364091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8A073-622F-1465-3112-88C63EB8B099}"/>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B048F31-1D23-7479-7BF2-075C6E615A1F}"/>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12</a:t>
            </a:fld>
            <a:endParaRPr lang="en-US" sz="900" dirty="0">
              <a:solidFill>
                <a:schemeClr val="accent2"/>
              </a:solidFill>
            </a:endParaRPr>
          </a:p>
        </p:txBody>
      </p:sp>
      <p:sp>
        <p:nvSpPr>
          <p:cNvPr id="12" name="Title 7">
            <a:extLst>
              <a:ext uri="{FF2B5EF4-FFF2-40B4-BE49-F238E27FC236}">
                <a16:creationId xmlns:a16="http://schemas.microsoft.com/office/drawing/2014/main" id="{C1AAB487-F172-64E7-AEA7-F5525775FCB1}"/>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Impact of duration</a:t>
            </a:r>
          </a:p>
        </p:txBody>
      </p:sp>
      <p:sp>
        <p:nvSpPr>
          <p:cNvPr id="2" name="object 5">
            <a:extLst>
              <a:ext uri="{FF2B5EF4-FFF2-40B4-BE49-F238E27FC236}">
                <a16:creationId xmlns:a16="http://schemas.microsoft.com/office/drawing/2014/main" id="{62F92883-0D7B-03EA-D9F2-2947F01CB1A3}"/>
              </a:ext>
            </a:extLst>
          </p:cNvPr>
          <p:cNvSpPr txBox="1"/>
          <p:nvPr/>
        </p:nvSpPr>
        <p:spPr>
          <a:xfrm>
            <a:off x="581192" y="1442516"/>
            <a:ext cx="9132977" cy="2376933"/>
          </a:xfrm>
          <a:prstGeom prst="rect">
            <a:avLst/>
          </a:prstGeom>
        </p:spPr>
        <p:txBody>
          <a:bodyPr vert="horz" wrap="square" lIns="0" tIns="161925" rIns="0" bIns="0" rtlCol="0">
            <a:spAutoFit/>
          </a:bodyPr>
          <a:lstStyle/>
          <a:p>
            <a:pPr marL="2458720">
              <a:lnSpc>
                <a:spcPct val="100000"/>
              </a:lnSpc>
              <a:spcBef>
                <a:spcPts val="1275"/>
              </a:spcBef>
            </a:pPr>
            <a:r>
              <a:rPr sz="1800" b="1" u="heavy" spc="-5" dirty="0">
                <a:solidFill>
                  <a:srgbClr val="3E3E3E"/>
                </a:solidFill>
                <a:uFill>
                  <a:solidFill>
                    <a:srgbClr val="3E3E3E"/>
                  </a:solidFill>
                </a:uFill>
                <a:latin typeface="Calibri"/>
                <a:cs typeface="Calibri"/>
              </a:rPr>
              <a:t>Portfolio </a:t>
            </a:r>
            <a:r>
              <a:rPr sz="1800" b="1" u="heavy" dirty="0">
                <a:solidFill>
                  <a:srgbClr val="3E3E3E"/>
                </a:solidFill>
                <a:uFill>
                  <a:solidFill>
                    <a:srgbClr val="3E3E3E"/>
                  </a:solidFill>
                </a:uFill>
                <a:latin typeface="Calibri"/>
                <a:cs typeface="Calibri"/>
              </a:rPr>
              <a:t>#1: $50 </a:t>
            </a:r>
            <a:r>
              <a:rPr sz="1800" b="1" u="heavy" spc="-5" dirty="0">
                <a:solidFill>
                  <a:srgbClr val="3E3E3E"/>
                </a:solidFill>
                <a:uFill>
                  <a:solidFill>
                    <a:srgbClr val="3E3E3E"/>
                  </a:solidFill>
                </a:uFill>
                <a:latin typeface="Calibri"/>
                <a:cs typeface="Calibri"/>
              </a:rPr>
              <a:t>million </a:t>
            </a:r>
            <a:r>
              <a:rPr sz="1800" b="1" u="heavy" dirty="0">
                <a:solidFill>
                  <a:srgbClr val="3E3E3E"/>
                </a:solidFill>
                <a:uFill>
                  <a:solidFill>
                    <a:srgbClr val="3E3E3E"/>
                  </a:solidFill>
                </a:uFill>
                <a:latin typeface="Calibri"/>
                <a:cs typeface="Calibri"/>
              </a:rPr>
              <a:t>and 2.0</a:t>
            </a:r>
            <a:r>
              <a:rPr sz="1800" b="1" u="heavy" spc="-60" dirty="0">
                <a:solidFill>
                  <a:srgbClr val="3E3E3E"/>
                </a:solidFill>
                <a:uFill>
                  <a:solidFill>
                    <a:srgbClr val="3E3E3E"/>
                  </a:solidFill>
                </a:uFill>
                <a:latin typeface="Calibri"/>
                <a:cs typeface="Calibri"/>
              </a:rPr>
              <a:t> </a:t>
            </a:r>
            <a:r>
              <a:rPr sz="1800" b="1" u="heavy" dirty="0">
                <a:solidFill>
                  <a:srgbClr val="3E3E3E"/>
                </a:solidFill>
                <a:uFill>
                  <a:solidFill>
                    <a:srgbClr val="3E3E3E"/>
                  </a:solidFill>
                </a:uFill>
                <a:latin typeface="Calibri"/>
                <a:cs typeface="Calibri"/>
              </a:rPr>
              <a:t>duration</a:t>
            </a:r>
            <a:endParaRPr lang="en-US" sz="1800" b="1" u="heavy" dirty="0">
              <a:solidFill>
                <a:srgbClr val="3E3E3E"/>
              </a:solidFill>
              <a:uFill>
                <a:solidFill>
                  <a:srgbClr val="3E3E3E"/>
                </a:solidFill>
              </a:uFill>
              <a:latin typeface="Calibri"/>
              <a:cs typeface="Calibri"/>
            </a:endParaRPr>
          </a:p>
          <a:p>
            <a:pPr marL="354965" indent="-342900">
              <a:lnSpc>
                <a:spcPct val="100000"/>
              </a:lnSpc>
              <a:spcBef>
                <a:spcPts val="1310"/>
              </a:spcBef>
              <a:buClr>
                <a:srgbClr val="325C3C"/>
              </a:buClr>
              <a:buFont typeface="Wingdings"/>
              <a:buChar char=""/>
              <a:tabLst>
                <a:tab pos="354965" algn="l"/>
                <a:tab pos="355600" algn="l"/>
              </a:tabLst>
            </a:pPr>
            <a:r>
              <a:rPr sz="2000" spc="-5" dirty="0">
                <a:solidFill>
                  <a:srgbClr val="3E3E3E"/>
                </a:solidFill>
                <a:latin typeface="Calibri"/>
                <a:cs typeface="Calibri"/>
              </a:rPr>
              <a:t>If rates </a:t>
            </a:r>
            <a:r>
              <a:rPr sz="2000" b="1" u="heavy" spc="-5" dirty="0">
                <a:solidFill>
                  <a:srgbClr val="3E3E3E"/>
                </a:solidFill>
                <a:uFill>
                  <a:solidFill>
                    <a:srgbClr val="3E3E3E"/>
                  </a:solidFill>
                </a:uFill>
                <a:latin typeface="Calibri"/>
                <a:cs typeface="Calibri"/>
              </a:rPr>
              <a:t>increase</a:t>
            </a:r>
            <a:r>
              <a:rPr sz="2000" b="1" spc="-5" dirty="0">
                <a:solidFill>
                  <a:srgbClr val="3E3E3E"/>
                </a:solidFill>
                <a:latin typeface="Calibri"/>
                <a:cs typeface="Calibri"/>
              </a:rPr>
              <a:t> </a:t>
            </a:r>
            <a:r>
              <a:rPr sz="2000" dirty="0">
                <a:solidFill>
                  <a:srgbClr val="3E3E3E"/>
                </a:solidFill>
                <a:latin typeface="Calibri"/>
                <a:cs typeface="Calibri"/>
              </a:rPr>
              <a:t>1.25%, then </a:t>
            </a:r>
            <a:r>
              <a:rPr sz="2000" b="1" spc="-5" dirty="0">
                <a:solidFill>
                  <a:srgbClr val="FF0000"/>
                </a:solidFill>
                <a:latin typeface="Calibri"/>
                <a:cs typeface="Calibri"/>
              </a:rPr>
              <a:t>($1,250,000)</a:t>
            </a:r>
            <a:r>
              <a:rPr sz="2000" b="1" spc="-50" dirty="0">
                <a:solidFill>
                  <a:srgbClr val="FF0000"/>
                </a:solidFill>
                <a:latin typeface="Calibri"/>
                <a:cs typeface="Calibri"/>
              </a:rPr>
              <a:t> </a:t>
            </a:r>
            <a:r>
              <a:rPr sz="2000" b="1" dirty="0">
                <a:solidFill>
                  <a:srgbClr val="FF0000"/>
                </a:solidFill>
                <a:latin typeface="Calibri"/>
                <a:cs typeface="Calibri"/>
              </a:rPr>
              <a:t>Loss</a:t>
            </a:r>
            <a:endParaRPr sz="2000" dirty="0">
              <a:latin typeface="Calibri"/>
              <a:cs typeface="Calibri"/>
            </a:endParaRPr>
          </a:p>
          <a:p>
            <a:pPr marL="355600">
              <a:lnSpc>
                <a:spcPct val="100000"/>
              </a:lnSpc>
              <a:spcBef>
                <a:spcPts val="120"/>
              </a:spcBef>
            </a:pPr>
            <a:r>
              <a:rPr sz="2000" dirty="0">
                <a:solidFill>
                  <a:srgbClr val="3E3E3E"/>
                </a:solidFill>
                <a:latin typeface="Calibri"/>
                <a:cs typeface="Calibri"/>
              </a:rPr>
              <a:t>$50 </a:t>
            </a:r>
            <a:r>
              <a:rPr sz="2000" spc="-5" dirty="0">
                <a:solidFill>
                  <a:srgbClr val="3E3E3E"/>
                </a:solidFill>
                <a:latin typeface="Calibri"/>
                <a:cs typeface="Calibri"/>
              </a:rPr>
              <a:t>million </a:t>
            </a:r>
            <a:r>
              <a:rPr sz="2000" dirty="0">
                <a:solidFill>
                  <a:srgbClr val="3E3E3E"/>
                </a:solidFill>
                <a:latin typeface="Calibri"/>
                <a:cs typeface="Calibri"/>
              </a:rPr>
              <a:t>x 2 x 1.25% x </a:t>
            </a:r>
            <a:r>
              <a:rPr sz="2000" spc="-5" dirty="0">
                <a:solidFill>
                  <a:srgbClr val="3E3E3E"/>
                </a:solidFill>
                <a:latin typeface="Calibri"/>
                <a:cs typeface="Calibri"/>
              </a:rPr>
              <a:t>-1 </a:t>
            </a:r>
            <a:r>
              <a:rPr sz="2000" dirty="0">
                <a:solidFill>
                  <a:srgbClr val="3E3E3E"/>
                </a:solidFill>
                <a:latin typeface="Calibri"/>
                <a:cs typeface="Calibri"/>
              </a:rPr>
              <a:t>= $50 </a:t>
            </a:r>
            <a:r>
              <a:rPr sz="2000" spc="-5" dirty="0">
                <a:solidFill>
                  <a:srgbClr val="3E3E3E"/>
                </a:solidFill>
                <a:latin typeface="Calibri"/>
                <a:cs typeface="Calibri"/>
              </a:rPr>
              <a:t>million </a:t>
            </a:r>
            <a:r>
              <a:rPr sz="2000" dirty="0">
                <a:solidFill>
                  <a:srgbClr val="3E3E3E"/>
                </a:solidFill>
                <a:latin typeface="Calibri"/>
                <a:cs typeface="Calibri"/>
              </a:rPr>
              <a:t>x </a:t>
            </a:r>
            <a:r>
              <a:rPr sz="2000" spc="-5" dirty="0">
                <a:solidFill>
                  <a:srgbClr val="3E3E3E"/>
                </a:solidFill>
                <a:latin typeface="Calibri"/>
                <a:cs typeface="Calibri"/>
              </a:rPr>
              <a:t>-2.5% </a:t>
            </a:r>
            <a:r>
              <a:rPr sz="2000" dirty="0">
                <a:solidFill>
                  <a:srgbClr val="3E3E3E"/>
                </a:solidFill>
                <a:latin typeface="Calibri"/>
                <a:cs typeface="Calibri"/>
              </a:rPr>
              <a:t>=</a:t>
            </a:r>
            <a:r>
              <a:rPr sz="2000" spc="-75" dirty="0">
                <a:solidFill>
                  <a:srgbClr val="3E3E3E"/>
                </a:solidFill>
                <a:latin typeface="Calibri"/>
                <a:cs typeface="Calibri"/>
              </a:rPr>
              <a:t> </a:t>
            </a:r>
            <a:r>
              <a:rPr sz="2000" b="1" spc="-5" dirty="0">
                <a:solidFill>
                  <a:srgbClr val="FF0000"/>
                </a:solidFill>
                <a:latin typeface="Calibri"/>
                <a:cs typeface="Calibri"/>
              </a:rPr>
              <a:t>($1,250,000)</a:t>
            </a:r>
            <a:endParaRPr lang="en-US" sz="2000" b="1" spc="-5" dirty="0">
              <a:solidFill>
                <a:srgbClr val="FF0000"/>
              </a:solidFill>
              <a:latin typeface="Calibri"/>
              <a:cs typeface="Calibri"/>
            </a:endParaRPr>
          </a:p>
          <a:p>
            <a:pPr marL="354965" indent="-342900">
              <a:lnSpc>
                <a:spcPct val="100000"/>
              </a:lnSpc>
              <a:spcBef>
                <a:spcPts val="1620"/>
              </a:spcBef>
              <a:buClr>
                <a:srgbClr val="325C3C"/>
              </a:buClr>
              <a:buFont typeface="Wingdings"/>
              <a:buChar char=""/>
              <a:tabLst>
                <a:tab pos="354965" algn="l"/>
                <a:tab pos="355600" algn="l"/>
              </a:tabLst>
            </a:pPr>
            <a:r>
              <a:rPr sz="2000" spc="-5" dirty="0">
                <a:solidFill>
                  <a:srgbClr val="3E3E3E"/>
                </a:solidFill>
                <a:latin typeface="Calibri"/>
                <a:cs typeface="Calibri"/>
              </a:rPr>
              <a:t>If rates </a:t>
            </a:r>
            <a:r>
              <a:rPr sz="2000" b="1" u="heavy" spc="-5" dirty="0">
                <a:solidFill>
                  <a:srgbClr val="3E3E3E"/>
                </a:solidFill>
                <a:uFill>
                  <a:solidFill>
                    <a:srgbClr val="3E3E3E"/>
                  </a:solidFill>
                </a:uFill>
                <a:latin typeface="Calibri"/>
                <a:cs typeface="Calibri"/>
              </a:rPr>
              <a:t>decrease</a:t>
            </a:r>
            <a:r>
              <a:rPr sz="2000" b="1" spc="-5" dirty="0">
                <a:solidFill>
                  <a:srgbClr val="3E3E3E"/>
                </a:solidFill>
                <a:latin typeface="Calibri"/>
                <a:cs typeface="Calibri"/>
              </a:rPr>
              <a:t> </a:t>
            </a:r>
            <a:r>
              <a:rPr sz="2000" dirty="0">
                <a:solidFill>
                  <a:srgbClr val="3E3E3E"/>
                </a:solidFill>
                <a:latin typeface="Calibri"/>
                <a:cs typeface="Calibri"/>
              </a:rPr>
              <a:t>1.25%, then </a:t>
            </a:r>
            <a:r>
              <a:rPr sz="2000" b="1" spc="-5" dirty="0">
                <a:solidFill>
                  <a:srgbClr val="92D050"/>
                </a:solidFill>
                <a:latin typeface="Calibri"/>
                <a:cs typeface="Calibri"/>
              </a:rPr>
              <a:t>$1,250,000</a:t>
            </a:r>
            <a:r>
              <a:rPr sz="2000" b="1" spc="-45" dirty="0">
                <a:solidFill>
                  <a:srgbClr val="92D050"/>
                </a:solidFill>
                <a:latin typeface="Calibri"/>
                <a:cs typeface="Calibri"/>
              </a:rPr>
              <a:t> </a:t>
            </a:r>
            <a:r>
              <a:rPr sz="2000" b="1" spc="-5" dirty="0">
                <a:solidFill>
                  <a:srgbClr val="92D050"/>
                </a:solidFill>
                <a:latin typeface="Calibri"/>
                <a:cs typeface="Calibri"/>
              </a:rPr>
              <a:t>Gain</a:t>
            </a:r>
            <a:endParaRPr sz="2000" dirty="0">
              <a:solidFill>
                <a:srgbClr val="92D050"/>
              </a:solidFill>
              <a:latin typeface="Calibri"/>
              <a:cs typeface="Calibri"/>
            </a:endParaRPr>
          </a:p>
          <a:p>
            <a:pPr marL="355600">
              <a:lnSpc>
                <a:spcPct val="100000"/>
              </a:lnSpc>
              <a:spcBef>
                <a:spcPts val="120"/>
              </a:spcBef>
            </a:pPr>
            <a:r>
              <a:rPr sz="2000" dirty="0">
                <a:solidFill>
                  <a:srgbClr val="3E3E3E"/>
                </a:solidFill>
                <a:latin typeface="Calibri"/>
                <a:cs typeface="Calibri"/>
              </a:rPr>
              <a:t>$50 </a:t>
            </a:r>
            <a:r>
              <a:rPr sz="2000" spc="-5" dirty="0">
                <a:solidFill>
                  <a:srgbClr val="3E3E3E"/>
                </a:solidFill>
                <a:latin typeface="Calibri"/>
                <a:cs typeface="Calibri"/>
              </a:rPr>
              <a:t>million </a:t>
            </a:r>
            <a:r>
              <a:rPr sz="2000" dirty="0">
                <a:solidFill>
                  <a:srgbClr val="3E3E3E"/>
                </a:solidFill>
                <a:latin typeface="Calibri"/>
                <a:cs typeface="Calibri"/>
              </a:rPr>
              <a:t>x 2 x 1.25% x 1 = $50 </a:t>
            </a:r>
            <a:r>
              <a:rPr sz="2000" spc="-5" dirty="0">
                <a:solidFill>
                  <a:srgbClr val="3E3E3E"/>
                </a:solidFill>
                <a:latin typeface="Calibri"/>
                <a:cs typeface="Calibri"/>
              </a:rPr>
              <a:t>million </a:t>
            </a:r>
            <a:r>
              <a:rPr sz="2000" dirty="0">
                <a:solidFill>
                  <a:srgbClr val="3E3E3E"/>
                </a:solidFill>
                <a:latin typeface="Calibri"/>
                <a:cs typeface="Calibri"/>
              </a:rPr>
              <a:t>x 2.5% =</a:t>
            </a:r>
            <a:r>
              <a:rPr sz="2000" spc="-114" dirty="0">
                <a:solidFill>
                  <a:srgbClr val="3E3E3E"/>
                </a:solidFill>
                <a:latin typeface="Calibri"/>
                <a:cs typeface="Calibri"/>
              </a:rPr>
              <a:t> </a:t>
            </a:r>
            <a:r>
              <a:rPr sz="2000" b="1" spc="-5" dirty="0">
                <a:solidFill>
                  <a:srgbClr val="92D050"/>
                </a:solidFill>
                <a:latin typeface="Calibri"/>
                <a:cs typeface="Calibri"/>
              </a:rPr>
              <a:t>$1,250,000</a:t>
            </a:r>
            <a:endParaRPr sz="2000" dirty="0">
              <a:solidFill>
                <a:srgbClr val="92D050"/>
              </a:solidFill>
              <a:latin typeface="Calibri"/>
              <a:cs typeface="Calibri"/>
            </a:endParaRPr>
          </a:p>
          <a:p>
            <a:pPr>
              <a:lnSpc>
                <a:spcPct val="100000"/>
              </a:lnSpc>
            </a:pPr>
            <a:endParaRPr sz="2000" dirty="0">
              <a:latin typeface="Calibri"/>
              <a:cs typeface="Calibri"/>
            </a:endParaRPr>
          </a:p>
        </p:txBody>
      </p:sp>
      <p:sp>
        <p:nvSpPr>
          <p:cNvPr id="3" name="object 5">
            <a:extLst>
              <a:ext uri="{FF2B5EF4-FFF2-40B4-BE49-F238E27FC236}">
                <a16:creationId xmlns:a16="http://schemas.microsoft.com/office/drawing/2014/main" id="{402B7C08-A5F6-3B15-6C04-0025B3BB2245}"/>
              </a:ext>
            </a:extLst>
          </p:cNvPr>
          <p:cNvSpPr txBox="1"/>
          <p:nvPr/>
        </p:nvSpPr>
        <p:spPr>
          <a:xfrm>
            <a:off x="581193" y="3268741"/>
            <a:ext cx="9132976" cy="3023264"/>
          </a:xfrm>
          <a:prstGeom prst="rect">
            <a:avLst/>
          </a:prstGeom>
        </p:spPr>
        <p:txBody>
          <a:bodyPr vert="horz" wrap="square" lIns="0" tIns="161925" rIns="0" bIns="0" rtlCol="0">
            <a:spAutoFit/>
          </a:bodyPr>
          <a:lstStyle/>
          <a:p>
            <a:pPr>
              <a:lnSpc>
                <a:spcPct val="100000"/>
              </a:lnSpc>
            </a:pPr>
            <a:endParaRPr sz="2000" dirty="0">
              <a:latin typeface="Calibri"/>
              <a:cs typeface="Calibri"/>
            </a:endParaRPr>
          </a:p>
          <a:p>
            <a:pPr>
              <a:lnSpc>
                <a:spcPct val="100000"/>
              </a:lnSpc>
              <a:spcBef>
                <a:spcPts val="40"/>
              </a:spcBef>
            </a:pPr>
            <a:endParaRPr sz="1650" dirty="0">
              <a:latin typeface="Calibri"/>
              <a:cs typeface="Calibri"/>
            </a:endParaRPr>
          </a:p>
          <a:p>
            <a:pPr marL="2464435">
              <a:lnSpc>
                <a:spcPct val="100000"/>
              </a:lnSpc>
            </a:pPr>
            <a:r>
              <a:rPr sz="1800" b="1" u="heavy" spc="-5" dirty="0">
                <a:solidFill>
                  <a:srgbClr val="3E3E3E"/>
                </a:solidFill>
                <a:uFill>
                  <a:solidFill>
                    <a:srgbClr val="3E3E3E"/>
                  </a:solidFill>
                </a:uFill>
                <a:latin typeface="Calibri"/>
                <a:cs typeface="Calibri"/>
              </a:rPr>
              <a:t>Portfolio </a:t>
            </a:r>
            <a:r>
              <a:rPr sz="1800" b="1" u="heavy" dirty="0">
                <a:solidFill>
                  <a:srgbClr val="3E3E3E"/>
                </a:solidFill>
                <a:uFill>
                  <a:solidFill>
                    <a:srgbClr val="3E3E3E"/>
                  </a:solidFill>
                </a:uFill>
                <a:latin typeface="Calibri"/>
                <a:cs typeface="Calibri"/>
              </a:rPr>
              <a:t>2 = $50 </a:t>
            </a:r>
            <a:r>
              <a:rPr sz="1800" b="1" u="heavy" spc="-5" dirty="0">
                <a:solidFill>
                  <a:srgbClr val="3E3E3E"/>
                </a:solidFill>
                <a:uFill>
                  <a:solidFill>
                    <a:srgbClr val="3E3E3E"/>
                  </a:solidFill>
                </a:uFill>
                <a:latin typeface="Calibri"/>
                <a:cs typeface="Calibri"/>
              </a:rPr>
              <a:t>million </a:t>
            </a:r>
            <a:r>
              <a:rPr sz="1800" b="1" u="heavy" dirty="0">
                <a:solidFill>
                  <a:srgbClr val="3E3E3E"/>
                </a:solidFill>
                <a:uFill>
                  <a:solidFill>
                    <a:srgbClr val="3E3E3E"/>
                  </a:solidFill>
                </a:uFill>
                <a:latin typeface="Calibri"/>
                <a:cs typeface="Calibri"/>
              </a:rPr>
              <a:t>and 1.0</a:t>
            </a:r>
            <a:r>
              <a:rPr sz="1800" b="1" u="heavy" spc="-40" dirty="0">
                <a:solidFill>
                  <a:srgbClr val="3E3E3E"/>
                </a:solidFill>
                <a:uFill>
                  <a:solidFill>
                    <a:srgbClr val="3E3E3E"/>
                  </a:solidFill>
                </a:uFill>
                <a:latin typeface="Calibri"/>
                <a:cs typeface="Calibri"/>
              </a:rPr>
              <a:t> </a:t>
            </a:r>
            <a:r>
              <a:rPr sz="1800" b="1" u="heavy" dirty="0">
                <a:solidFill>
                  <a:srgbClr val="3E3E3E"/>
                </a:solidFill>
                <a:uFill>
                  <a:solidFill>
                    <a:srgbClr val="3E3E3E"/>
                  </a:solidFill>
                </a:uFill>
                <a:latin typeface="Calibri"/>
                <a:cs typeface="Calibri"/>
              </a:rPr>
              <a:t>duration</a:t>
            </a:r>
            <a:endParaRPr lang="en-US" sz="1800" b="1" u="heavy" dirty="0">
              <a:solidFill>
                <a:srgbClr val="3E3E3E"/>
              </a:solidFill>
              <a:uFill>
                <a:solidFill>
                  <a:srgbClr val="3E3E3E"/>
                </a:solidFill>
              </a:uFill>
              <a:latin typeface="Calibri"/>
              <a:cs typeface="Calibri"/>
            </a:endParaRPr>
          </a:p>
          <a:p>
            <a:pPr marL="2464435">
              <a:lnSpc>
                <a:spcPct val="100000"/>
              </a:lnSpc>
            </a:pPr>
            <a:endParaRPr sz="1800" dirty="0">
              <a:latin typeface="Calibri"/>
              <a:cs typeface="Calibri"/>
            </a:endParaRPr>
          </a:p>
          <a:p>
            <a:pPr marL="354965" indent="-342900">
              <a:lnSpc>
                <a:spcPct val="100000"/>
              </a:lnSpc>
              <a:spcBef>
                <a:spcPts val="1315"/>
              </a:spcBef>
              <a:buClr>
                <a:srgbClr val="325C3C"/>
              </a:buClr>
              <a:buFont typeface="Wingdings"/>
              <a:buChar char=""/>
              <a:tabLst>
                <a:tab pos="354965" algn="l"/>
                <a:tab pos="355600" algn="l"/>
              </a:tabLst>
            </a:pPr>
            <a:r>
              <a:rPr sz="2000" spc="-5" dirty="0">
                <a:solidFill>
                  <a:srgbClr val="3E3E3E"/>
                </a:solidFill>
                <a:latin typeface="Calibri"/>
                <a:cs typeface="Calibri"/>
              </a:rPr>
              <a:t>If rates </a:t>
            </a:r>
            <a:r>
              <a:rPr sz="2000" b="1" u="heavy" spc="-5" dirty="0">
                <a:solidFill>
                  <a:srgbClr val="3E3E3E"/>
                </a:solidFill>
                <a:uFill>
                  <a:solidFill>
                    <a:srgbClr val="3E3E3E"/>
                  </a:solidFill>
                </a:uFill>
                <a:latin typeface="Calibri"/>
                <a:cs typeface="Calibri"/>
              </a:rPr>
              <a:t>increase</a:t>
            </a:r>
            <a:r>
              <a:rPr sz="2000" b="1" spc="-5" dirty="0">
                <a:solidFill>
                  <a:srgbClr val="3E3E3E"/>
                </a:solidFill>
                <a:latin typeface="Calibri"/>
                <a:cs typeface="Calibri"/>
              </a:rPr>
              <a:t> </a:t>
            </a:r>
            <a:r>
              <a:rPr sz="2000" dirty="0">
                <a:solidFill>
                  <a:srgbClr val="3E3E3E"/>
                </a:solidFill>
                <a:latin typeface="Calibri"/>
                <a:cs typeface="Calibri"/>
              </a:rPr>
              <a:t>1.25%, then </a:t>
            </a:r>
            <a:r>
              <a:rPr sz="2000" b="1" spc="-5" dirty="0">
                <a:solidFill>
                  <a:srgbClr val="FF0000"/>
                </a:solidFill>
                <a:latin typeface="Calibri"/>
                <a:cs typeface="Calibri"/>
              </a:rPr>
              <a:t>($625,000)</a:t>
            </a:r>
            <a:r>
              <a:rPr sz="2000" b="1" spc="-50" dirty="0">
                <a:solidFill>
                  <a:srgbClr val="FF0000"/>
                </a:solidFill>
                <a:latin typeface="Calibri"/>
                <a:cs typeface="Calibri"/>
              </a:rPr>
              <a:t> </a:t>
            </a:r>
            <a:r>
              <a:rPr sz="2000" b="1" dirty="0">
                <a:solidFill>
                  <a:srgbClr val="FF0000"/>
                </a:solidFill>
                <a:latin typeface="Calibri"/>
                <a:cs typeface="Calibri"/>
              </a:rPr>
              <a:t>Loss</a:t>
            </a:r>
            <a:endParaRPr sz="2000" dirty="0">
              <a:latin typeface="Calibri"/>
              <a:cs typeface="Calibri"/>
            </a:endParaRPr>
          </a:p>
          <a:p>
            <a:pPr marL="355600">
              <a:lnSpc>
                <a:spcPct val="100000"/>
              </a:lnSpc>
              <a:spcBef>
                <a:spcPts val="120"/>
              </a:spcBef>
            </a:pPr>
            <a:r>
              <a:rPr sz="2000" dirty="0">
                <a:solidFill>
                  <a:srgbClr val="3E3E3E"/>
                </a:solidFill>
                <a:latin typeface="Calibri"/>
                <a:cs typeface="Calibri"/>
              </a:rPr>
              <a:t>$50 </a:t>
            </a:r>
            <a:r>
              <a:rPr sz="2000" spc="-5" dirty="0">
                <a:solidFill>
                  <a:srgbClr val="3E3E3E"/>
                </a:solidFill>
                <a:latin typeface="Calibri"/>
                <a:cs typeface="Calibri"/>
              </a:rPr>
              <a:t>million </a:t>
            </a:r>
            <a:r>
              <a:rPr sz="2000" dirty="0">
                <a:solidFill>
                  <a:srgbClr val="3E3E3E"/>
                </a:solidFill>
                <a:latin typeface="Calibri"/>
                <a:cs typeface="Calibri"/>
              </a:rPr>
              <a:t>x 1 x 1.25% x </a:t>
            </a:r>
            <a:r>
              <a:rPr sz="2000" spc="-5" dirty="0">
                <a:solidFill>
                  <a:srgbClr val="3E3E3E"/>
                </a:solidFill>
                <a:latin typeface="Calibri"/>
                <a:cs typeface="Calibri"/>
              </a:rPr>
              <a:t>-1 </a:t>
            </a:r>
            <a:r>
              <a:rPr sz="2000" dirty="0">
                <a:solidFill>
                  <a:srgbClr val="3E3E3E"/>
                </a:solidFill>
                <a:latin typeface="Calibri"/>
                <a:cs typeface="Calibri"/>
              </a:rPr>
              <a:t>= $50 </a:t>
            </a:r>
            <a:r>
              <a:rPr sz="2000" spc="-5" dirty="0">
                <a:solidFill>
                  <a:srgbClr val="3E3E3E"/>
                </a:solidFill>
                <a:latin typeface="Calibri"/>
                <a:cs typeface="Calibri"/>
              </a:rPr>
              <a:t>million </a:t>
            </a:r>
            <a:r>
              <a:rPr sz="2000" dirty="0">
                <a:solidFill>
                  <a:srgbClr val="3E3E3E"/>
                </a:solidFill>
                <a:latin typeface="Calibri"/>
                <a:cs typeface="Calibri"/>
              </a:rPr>
              <a:t>x -1.25% =</a:t>
            </a:r>
            <a:r>
              <a:rPr sz="2000" spc="-100" dirty="0">
                <a:solidFill>
                  <a:srgbClr val="3E3E3E"/>
                </a:solidFill>
                <a:latin typeface="Calibri"/>
                <a:cs typeface="Calibri"/>
              </a:rPr>
              <a:t> </a:t>
            </a:r>
            <a:r>
              <a:rPr sz="2000" b="1" spc="-5" dirty="0">
                <a:solidFill>
                  <a:srgbClr val="FF0000"/>
                </a:solidFill>
                <a:latin typeface="Calibri"/>
                <a:cs typeface="Calibri"/>
              </a:rPr>
              <a:t>($625,000)</a:t>
            </a:r>
            <a:endParaRPr lang="en-US" sz="2000" b="1" spc="-5" dirty="0">
              <a:solidFill>
                <a:srgbClr val="FF0000"/>
              </a:solidFill>
              <a:latin typeface="Calibri"/>
              <a:cs typeface="Calibri"/>
            </a:endParaRPr>
          </a:p>
          <a:p>
            <a:pPr marL="355600">
              <a:lnSpc>
                <a:spcPct val="100000"/>
              </a:lnSpc>
              <a:spcBef>
                <a:spcPts val="120"/>
              </a:spcBef>
            </a:pPr>
            <a:endParaRPr sz="2000" dirty="0">
              <a:latin typeface="Calibri"/>
              <a:cs typeface="Calibri"/>
            </a:endParaRPr>
          </a:p>
          <a:p>
            <a:pPr marL="354965" indent="-342900">
              <a:lnSpc>
                <a:spcPct val="100000"/>
              </a:lnSpc>
              <a:buClr>
                <a:srgbClr val="325C3C"/>
              </a:buClr>
              <a:buFont typeface="Wingdings"/>
              <a:buChar char=""/>
              <a:tabLst>
                <a:tab pos="354965" algn="l"/>
                <a:tab pos="355600" algn="l"/>
              </a:tabLst>
            </a:pPr>
            <a:r>
              <a:rPr sz="2000" spc="-5" dirty="0">
                <a:solidFill>
                  <a:srgbClr val="3E3E3E"/>
                </a:solidFill>
                <a:latin typeface="Calibri"/>
                <a:cs typeface="Calibri"/>
              </a:rPr>
              <a:t>If rates </a:t>
            </a:r>
            <a:r>
              <a:rPr sz="2000" b="1" u="heavy" spc="-5" dirty="0">
                <a:solidFill>
                  <a:srgbClr val="3E3E3E"/>
                </a:solidFill>
                <a:uFill>
                  <a:solidFill>
                    <a:srgbClr val="3E3E3E"/>
                  </a:solidFill>
                </a:uFill>
                <a:latin typeface="Calibri"/>
                <a:cs typeface="Calibri"/>
              </a:rPr>
              <a:t>decrease</a:t>
            </a:r>
            <a:r>
              <a:rPr sz="2000" b="1" spc="-5" dirty="0">
                <a:solidFill>
                  <a:srgbClr val="3E3E3E"/>
                </a:solidFill>
                <a:latin typeface="Calibri"/>
                <a:cs typeface="Calibri"/>
              </a:rPr>
              <a:t> </a:t>
            </a:r>
            <a:r>
              <a:rPr sz="2000" dirty="0">
                <a:solidFill>
                  <a:srgbClr val="3E3E3E"/>
                </a:solidFill>
                <a:latin typeface="Calibri"/>
                <a:cs typeface="Calibri"/>
              </a:rPr>
              <a:t>1.25%, then </a:t>
            </a:r>
            <a:r>
              <a:rPr sz="2000" b="1" dirty="0">
                <a:solidFill>
                  <a:srgbClr val="92D050"/>
                </a:solidFill>
                <a:latin typeface="Calibri"/>
                <a:cs typeface="Calibri"/>
              </a:rPr>
              <a:t>$625,000</a:t>
            </a:r>
            <a:r>
              <a:rPr sz="2000" b="1" spc="-65" dirty="0">
                <a:solidFill>
                  <a:srgbClr val="92D050"/>
                </a:solidFill>
                <a:latin typeface="Calibri"/>
                <a:cs typeface="Calibri"/>
              </a:rPr>
              <a:t> </a:t>
            </a:r>
            <a:r>
              <a:rPr sz="2000" b="1" spc="-5" dirty="0">
                <a:solidFill>
                  <a:srgbClr val="92D050"/>
                </a:solidFill>
                <a:latin typeface="Calibri"/>
                <a:cs typeface="Calibri"/>
              </a:rPr>
              <a:t>Gain</a:t>
            </a:r>
            <a:endParaRPr sz="2000" dirty="0">
              <a:solidFill>
                <a:srgbClr val="92D050"/>
              </a:solidFill>
              <a:latin typeface="Calibri"/>
              <a:cs typeface="Calibri"/>
            </a:endParaRPr>
          </a:p>
          <a:p>
            <a:pPr marL="355600">
              <a:lnSpc>
                <a:spcPct val="100000"/>
              </a:lnSpc>
              <a:spcBef>
                <a:spcPts val="120"/>
              </a:spcBef>
            </a:pPr>
            <a:r>
              <a:rPr sz="2000" dirty="0">
                <a:solidFill>
                  <a:srgbClr val="3E3E3E"/>
                </a:solidFill>
                <a:latin typeface="Calibri"/>
                <a:cs typeface="Calibri"/>
              </a:rPr>
              <a:t>$50 </a:t>
            </a:r>
            <a:r>
              <a:rPr sz="2000" spc="-5" dirty="0">
                <a:solidFill>
                  <a:srgbClr val="3E3E3E"/>
                </a:solidFill>
                <a:latin typeface="Calibri"/>
                <a:cs typeface="Calibri"/>
              </a:rPr>
              <a:t>million </a:t>
            </a:r>
            <a:r>
              <a:rPr sz="2000" dirty="0">
                <a:solidFill>
                  <a:srgbClr val="3E3E3E"/>
                </a:solidFill>
                <a:latin typeface="Calibri"/>
                <a:cs typeface="Calibri"/>
              </a:rPr>
              <a:t>x 1 x 1.25% x 1 = $50 </a:t>
            </a:r>
            <a:r>
              <a:rPr sz="2000" spc="-5" dirty="0">
                <a:solidFill>
                  <a:srgbClr val="3E3E3E"/>
                </a:solidFill>
                <a:latin typeface="Calibri"/>
                <a:cs typeface="Calibri"/>
              </a:rPr>
              <a:t>million </a:t>
            </a:r>
            <a:r>
              <a:rPr sz="2000" dirty="0">
                <a:solidFill>
                  <a:srgbClr val="3E3E3E"/>
                </a:solidFill>
                <a:latin typeface="Calibri"/>
                <a:cs typeface="Calibri"/>
              </a:rPr>
              <a:t>x 1.25% =</a:t>
            </a:r>
            <a:r>
              <a:rPr sz="2000" spc="-130" dirty="0">
                <a:solidFill>
                  <a:srgbClr val="3E3E3E"/>
                </a:solidFill>
                <a:latin typeface="Calibri"/>
                <a:cs typeface="Calibri"/>
              </a:rPr>
              <a:t> </a:t>
            </a:r>
            <a:r>
              <a:rPr sz="2000" b="1" spc="-5" dirty="0">
                <a:solidFill>
                  <a:srgbClr val="92D050"/>
                </a:solidFill>
                <a:latin typeface="Calibri"/>
                <a:cs typeface="Calibri"/>
              </a:rPr>
              <a:t>$625,000</a:t>
            </a:r>
            <a:endParaRPr sz="2000" dirty="0">
              <a:solidFill>
                <a:srgbClr val="92D050"/>
              </a:solidFill>
              <a:latin typeface="Calibri"/>
              <a:cs typeface="Calibri"/>
            </a:endParaRPr>
          </a:p>
        </p:txBody>
      </p:sp>
    </p:spTree>
    <p:extLst>
      <p:ext uri="{BB962C8B-B14F-4D97-AF65-F5344CB8AC3E}">
        <p14:creationId xmlns:p14="http://schemas.microsoft.com/office/powerpoint/2010/main" val="319427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01A34E-09CB-CC6E-C3FC-63F433809031}"/>
              </a:ext>
            </a:extLst>
          </p:cNvPr>
          <p:cNvSpPr/>
          <p:nvPr/>
        </p:nvSpPr>
        <p:spPr>
          <a:xfrm>
            <a:off x="631066" y="6171185"/>
            <a:ext cx="10522038" cy="561051"/>
          </a:xfrm>
          <a:prstGeom prst="rect">
            <a:avLst/>
          </a:prstGeom>
        </p:spPr>
        <p:txBody>
          <a:bodyPr wrap="square">
            <a:spAutoFit/>
          </a:bodyPr>
          <a:lstStyle/>
          <a:p>
            <a:pPr defTabSz="887554" eaLnBrk="1" fontAlgn="base" hangingPunct="1">
              <a:spcBef>
                <a:spcPct val="50000"/>
              </a:spcBef>
              <a:spcAft>
                <a:spcPct val="0"/>
              </a:spcAft>
              <a:buClrTx/>
              <a:defRPr/>
            </a:pPr>
            <a:r>
              <a:rPr lang="en-US" altLang="en-US" sz="780" i="1" dirty="0">
                <a:solidFill>
                  <a:prstClr val="black">
                    <a:lumMod val="75000"/>
                    <a:lumOff val="25000"/>
                  </a:prstClr>
                </a:solidFill>
              </a:rPr>
              <a:t>Source: Bloomberg. As of 6/30/2024. </a:t>
            </a:r>
            <a:r>
              <a:rPr lang="en-US" sz="780" i="1" dirty="0">
                <a:solidFill>
                  <a:prstClr val="black">
                    <a:lumMod val="75000"/>
                    <a:lumOff val="25000"/>
                  </a:prstClr>
                </a:solidFill>
              </a:rPr>
              <a:t>Graph demonstrating the performance of commonly used benchmarks among our clients. Historical benchmark performance data for the ICE </a:t>
            </a:r>
            <a:r>
              <a:rPr lang="en-US" sz="780" i="1" dirty="0" err="1">
                <a:solidFill>
                  <a:prstClr val="black">
                    <a:lumMod val="75000"/>
                    <a:lumOff val="25000"/>
                  </a:prstClr>
                </a:solidFill>
              </a:rPr>
              <a:t>BofA</a:t>
            </a:r>
            <a:r>
              <a:rPr lang="en-US" sz="780" i="1" dirty="0">
                <a:solidFill>
                  <a:prstClr val="black">
                    <a:lumMod val="75000"/>
                    <a:lumOff val="25000"/>
                  </a:prstClr>
                </a:solidFill>
              </a:rPr>
              <a:t> 0-3 Month Treasury Bill, ICE </a:t>
            </a:r>
            <a:r>
              <a:rPr lang="en-US" sz="780" i="1" dirty="0" err="1">
                <a:solidFill>
                  <a:prstClr val="black">
                    <a:lumMod val="75000"/>
                    <a:lumOff val="25000"/>
                  </a:prstClr>
                </a:solidFill>
              </a:rPr>
              <a:t>BofA</a:t>
            </a:r>
            <a:r>
              <a:rPr lang="en-US" sz="780" i="1" dirty="0">
                <a:solidFill>
                  <a:prstClr val="black">
                    <a:lumMod val="75000"/>
                    <a:lumOff val="25000"/>
                  </a:prstClr>
                </a:solidFill>
              </a:rPr>
              <a:t> US 1-3 year US Treasury &amp; Agency, and ICE </a:t>
            </a:r>
            <a:r>
              <a:rPr lang="en-US" sz="780" i="1" dirty="0" err="1">
                <a:solidFill>
                  <a:prstClr val="black">
                    <a:lumMod val="75000"/>
                    <a:lumOff val="25000"/>
                  </a:prstClr>
                </a:solidFill>
              </a:rPr>
              <a:t>BofA</a:t>
            </a:r>
            <a:r>
              <a:rPr lang="en-US" sz="780" i="1" dirty="0">
                <a:solidFill>
                  <a:prstClr val="black">
                    <a:lumMod val="75000"/>
                    <a:lumOff val="25000"/>
                  </a:prstClr>
                </a:solidFill>
              </a:rPr>
              <a:t> 1-5 year US Treasury &amp; Agency indices sourced from Bloomberg AIM. Index returns assume reinvestment of all distributions. Historical performance results for investment indexes generally do not reflect the deduction of transaction and/or custodial charges or the deduction of an investment management fee, the incurrence of which would have the effect of decreasing historical performance results. It is not possible to invest directly in an index. Please see important hypothetical disclosures at the end of this presentation.</a:t>
            </a:r>
          </a:p>
          <a:p>
            <a:pPr algn="just" defTabSz="110944"/>
            <a:endParaRPr lang="en-US" sz="706" i="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45E0074-DE01-FB90-8A67-87A796B226D6}"/>
              </a:ext>
            </a:extLst>
          </p:cNvPr>
          <p:cNvSpPr txBox="1"/>
          <p:nvPr/>
        </p:nvSpPr>
        <p:spPr>
          <a:xfrm>
            <a:off x="3877234" y="918780"/>
            <a:ext cx="4437529" cy="309637"/>
          </a:xfrm>
          <a:prstGeom prst="rect">
            <a:avLst/>
          </a:prstGeom>
          <a:noFill/>
        </p:spPr>
        <p:txBody>
          <a:bodyPr wrap="square">
            <a:spAutoFit/>
          </a:bodyPr>
          <a:lstStyle/>
          <a:p>
            <a:pPr algn="ctr" rtl="0">
              <a:defRPr sz="1600" b="1" i="0" u="none" strike="noStrike" kern="1200" spc="0" baseline="0">
                <a:solidFill>
                  <a:prstClr val="black">
                    <a:lumMod val="65000"/>
                    <a:lumOff val="35000"/>
                  </a:prstClr>
                </a:solidFill>
                <a:latin typeface="Calibri" panose="020F0502020204030204" pitchFamily="34" charset="0"/>
                <a:ea typeface="+mn-ea"/>
                <a:cs typeface="Calibri" panose="020F0502020204030204" pitchFamily="34" charset="0"/>
              </a:defRPr>
            </a:pPr>
            <a:r>
              <a:rPr lang="en-US" sz="1412" b="1" dirty="0">
                <a:solidFill>
                  <a:prstClr val="black">
                    <a:lumMod val="65000"/>
                    <a:lumOff val="35000"/>
                  </a:prstClr>
                </a:solidFill>
                <a:latin typeface="Calibri" panose="020F0502020204030204" pitchFamily="34" charset="0"/>
                <a:cs typeface="Calibri" panose="020F0502020204030204" pitchFamily="34" charset="0"/>
              </a:rPr>
              <a:t>Growth of an Example $50 Million</a:t>
            </a:r>
          </a:p>
        </p:txBody>
      </p:sp>
      <p:sp>
        <p:nvSpPr>
          <p:cNvPr id="2" name="Title 1">
            <a:extLst>
              <a:ext uri="{FF2B5EF4-FFF2-40B4-BE49-F238E27FC236}">
                <a16:creationId xmlns:a16="http://schemas.microsoft.com/office/drawing/2014/main" id="{E51D5507-8EBC-9C1F-27EF-F9EFB2FEB211}"/>
              </a:ext>
            </a:extLst>
          </p:cNvPr>
          <p:cNvSpPr>
            <a:spLocks noGrp="1"/>
          </p:cNvSpPr>
          <p:nvPr>
            <p:ph type="title"/>
          </p:nvPr>
        </p:nvSpPr>
        <p:spPr>
          <a:xfrm>
            <a:off x="459412" y="-236482"/>
            <a:ext cx="11029616" cy="1189554"/>
          </a:xfrm>
        </p:spPr>
        <p:txBody>
          <a:bodyPr vert="horz" lIns="0" tIns="0" rIns="0" bIns="0" rtlCol="0" anchor="b">
            <a:noAutofit/>
          </a:bodyPr>
          <a:lstStyle/>
          <a:p>
            <a:r>
              <a:rPr lang="en-US" dirty="0">
                <a:solidFill>
                  <a:schemeClr val="accent1"/>
                </a:solidFill>
              </a:rPr>
              <a:t>Longer Duration Strategies Have Outperformed Over Time</a:t>
            </a:r>
          </a:p>
        </p:txBody>
      </p:sp>
      <p:sp>
        <p:nvSpPr>
          <p:cNvPr id="12" name="TextBox 11">
            <a:extLst>
              <a:ext uri="{FF2B5EF4-FFF2-40B4-BE49-F238E27FC236}">
                <a16:creationId xmlns:a16="http://schemas.microsoft.com/office/drawing/2014/main" id="{7D31AA39-4A5F-C4D0-EA18-1B837939AF32}"/>
              </a:ext>
            </a:extLst>
          </p:cNvPr>
          <p:cNvSpPr txBox="1"/>
          <p:nvPr/>
        </p:nvSpPr>
        <p:spPr>
          <a:xfrm>
            <a:off x="10878078" y="2437532"/>
            <a:ext cx="1858216" cy="256673"/>
          </a:xfrm>
          <a:prstGeom prst="rect">
            <a:avLst/>
          </a:prstGeom>
          <a:noFill/>
        </p:spPr>
        <p:txBody>
          <a:bodyPr wrap="square" rtlCol="0">
            <a:spAutoFit/>
          </a:bodyPr>
          <a:lstStyle/>
          <a:p>
            <a:pPr defTabSz="887554" fontAlgn="base">
              <a:spcBef>
                <a:spcPct val="0"/>
              </a:spcBef>
              <a:spcAft>
                <a:spcPct val="0"/>
              </a:spcAft>
              <a:defRPr/>
            </a:pPr>
            <a:r>
              <a:rPr lang="en-US" sz="1068" b="1" dirty="0">
                <a:solidFill>
                  <a:prstClr val="black"/>
                </a:solidFill>
                <a:latin typeface="Calibri" panose="020F0502020204030204"/>
              </a:rPr>
              <a:t>$67,097,676</a:t>
            </a:r>
          </a:p>
        </p:txBody>
      </p:sp>
      <p:sp>
        <p:nvSpPr>
          <p:cNvPr id="13" name="TextBox 3">
            <a:extLst>
              <a:ext uri="{FF2B5EF4-FFF2-40B4-BE49-F238E27FC236}">
                <a16:creationId xmlns:a16="http://schemas.microsoft.com/office/drawing/2014/main" id="{A2A4C557-66EF-9A4B-4C65-BF98802E7485}"/>
              </a:ext>
            </a:extLst>
          </p:cNvPr>
          <p:cNvSpPr txBox="1"/>
          <p:nvPr/>
        </p:nvSpPr>
        <p:spPr>
          <a:xfrm>
            <a:off x="10878078" y="1935825"/>
            <a:ext cx="1858216" cy="2566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87554" fontAlgn="base">
              <a:spcBef>
                <a:spcPct val="0"/>
              </a:spcBef>
              <a:spcAft>
                <a:spcPct val="0"/>
              </a:spcAft>
              <a:defRPr/>
            </a:pPr>
            <a:r>
              <a:rPr lang="en-US" sz="1068" b="1" dirty="0">
                <a:solidFill>
                  <a:prstClr val="black"/>
                </a:solidFill>
                <a:latin typeface="Calibri" panose="020F0502020204030204"/>
              </a:rPr>
              <a:t>$75,097,676</a:t>
            </a:r>
          </a:p>
        </p:txBody>
      </p:sp>
      <p:sp>
        <p:nvSpPr>
          <p:cNvPr id="14" name="TextBox 3">
            <a:extLst>
              <a:ext uri="{FF2B5EF4-FFF2-40B4-BE49-F238E27FC236}">
                <a16:creationId xmlns:a16="http://schemas.microsoft.com/office/drawing/2014/main" id="{43FFD424-7917-DED5-B888-F829F9232430}"/>
              </a:ext>
            </a:extLst>
          </p:cNvPr>
          <p:cNvSpPr txBox="1"/>
          <p:nvPr/>
        </p:nvSpPr>
        <p:spPr>
          <a:xfrm>
            <a:off x="10878078" y="1517619"/>
            <a:ext cx="1858216" cy="2566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87554" fontAlgn="base">
              <a:spcBef>
                <a:spcPct val="0"/>
              </a:spcBef>
              <a:spcAft>
                <a:spcPct val="0"/>
              </a:spcAft>
              <a:defRPr/>
            </a:pPr>
            <a:r>
              <a:rPr lang="en-US" sz="1068" b="1" dirty="0">
                <a:solidFill>
                  <a:prstClr val="black"/>
                </a:solidFill>
                <a:latin typeface="Calibri" panose="020F0502020204030204"/>
              </a:rPr>
              <a:t>$71,030,848</a:t>
            </a:r>
          </a:p>
        </p:txBody>
      </p:sp>
      <p:sp>
        <p:nvSpPr>
          <p:cNvPr id="4" name="Slide Number Placeholder 3">
            <a:extLst>
              <a:ext uri="{FF2B5EF4-FFF2-40B4-BE49-F238E27FC236}">
                <a16:creationId xmlns:a16="http://schemas.microsoft.com/office/drawing/2014/main" id="{3EFFC955-4C70-4817-FCA3-B29AF54DBEF8}"/>
              </a:ext>
            </a:extLst>
          </p:cNvPr>
          <p:cNvSpPr>
            <a:spLocks noGrp="1"/>
          </p:cNvSpPr>
          <p:nvPr>
            <p:ph type="sldNum" sz="quarter" idx="12"/>
          </p:nvPr>
        </p:nvSpPr>
        <p:spPr>
          <a:xfrm>
            <a:off x="10436518" y="6367111"/>
            <a:ext cx="1052510" cy="365125"/>
          </a:xfrm>
        </p:spPr>
        <p:txBody>
          <a:bodyPr/>
          <a:lstStyle/>
          <a:p>
            <a:fld id="{D57F1E4F-1CFF-5643-939E-217C01CDF565}" type="slidenum">
              <a:rPr lang="en-US" smtClean="0"/>
              <a:pPr/>
              <a:t>13</a:t>
            </a:fld>
            <a:endParaRPr lang="en-US" dirty="0"/>
          </a:p>
        </p:txBody>
      </p:sp>
      <p:graphicFrame>
        <p:nvGraphicFramePr>
          <p:cNvPr id="18" name="Table 17">
            <a:extLst>
              <a:ext uri="{FF2B5EF4-FFF2-40B4-BE49-F238E27FC236}">
                <a16:creationId xmlns:a16="http://schemas.microsoft.com/office/drawing/2014/main" id="{002C4058-7FAC-3838-976E-128B3DAA5B0F}"/>
              </a:ext>
            </a:extLst>
          </p:cNvPr>
          <p:cNvGraphicFramePr>
            <a:graphicFrameLocks noGrp="1"/>
          </p:cNvGraphicFramePr>
          <p:nvPr>
            <p:extLst>
              <p:ext uri="{D42A27DB-BD31-4B8C-83A1-F6EECF244321}">
                <p14:modId xmlns:p14="http://schemas.microsoft.com/office/powerpoint/2010/main" val="599322756"/>
              </p:ext>
            </p:extLst>
          </p:nvPr>
        </p:nvGraphicFramePr>
        <p:xfrm>
          <a:off x="2527297" y="5004478"/>
          <a:ext cx="7137400" cy="1085850"/>
        </p:xfrm>
        <a:graphic>
          <a:graphicData uri="http://schemas.openxmlformats.org/drawingml/2006/table">
            <a:tbl>
              <a:tblPr/>
              <a:tblGrid>
                <a:gridCol w="3121423">
                  <a:extLst>
                    <a:ext uri="{9D8B030D-6E8A-4147-A177-3AD203B41FA5}">
                      <a16:colId xmlns:a16="http://schemas.microsoft.com/office/drawing/2014/main" val="4244620740"/>
                    </a:ext>
                  </a:extLst>
                </a:gridCol>
                <a:gridCol w="1712976">
                  <a:extLst>
                    <a:ext uri="{9D8B030D-6E8A-4147-A177-3AD203B41FA5}">
                      <a16:colId xmlns:a16="http://schemas.microsoft.com/office/drawing/2014/main" val="3876303679"/>
                    </a:ext>
                  </a:extLst>
                </a:gridCol>
                <a:gridCol w="1589261">
                  <a:extLst>
                    <a:ext uri="{9D8B030D-6E8A-4147-A177-3AD203B41FA5}">
                      <a16:colId xmlns:a16="http://schemas.microsoft.com/office/drawing/2014/main" val="4049391905"/>
                    </a:ext>
                  </a:extLst>
                </a:gridCol>
                <a:gridCol w="713740">
                  <a:extLst>
                    <a:ext uri="{9D8B030D-6E8A-4147-A177-3AD203B41FA5}">
                      <a16:colId xmlns:a16="http://schemas.microsoft.com/office/drawing/2014/main" val="2349229558"/>
                    </a:ext>
                  </a:extLst>
                </a:gridCol>
              </a:tblGrid>
              <a:tr h="285750">
                <a:tc gridSpan="4">
                  <a:txBody>
                    <a:bodyPr/>
                    <a:lstStyle/>
                    <a:p>
                      <a:pPr algn="ctr" fontAlgn="ctr"/>
                      <a:r>
                        <a:rPr lang="en-US" sz="1200" b="1" i="0" u="none" strike="noStrike" dirty="0">
                          <a:solidFill>
                            <a:srgbClr val="404040"/>
                          </a:solidFill>
                          <a:effectLst/>
                          <a:latin typeface="Calibri" panose="020F0502020204030204" pitchFamily="34" charset="0"/>
                        </a:rPr>
                        <a:t>Value on 6/30/2024 of $50 million invested 6/30/2004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3408143"/>
                  </a:ext>
                </a:extLst>
              </a:tr>
              <a:tr h="200025">
                <a:tc>
                  <a:txBody>
                    <a:bodyPr/>
                    <a:lstStyle/>
                    <a:p>
                      <a:pPr algn="r" fontAlgn="ctr"/>
                      <a:endParaRPr lang="en-US" sz="1200" b="1" i="0" u="none" strike="noStrike" dirty="0">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200" b="1" i="0" u="none" strike="noStrike" dirty="0">
                          <a:solidFill>
                            <a:srgbClr val="404040"/>
                          </a:solidFill>
                          <a:effectLst/>
                          <a:latin typeface="Calibri" panose="020F0502020204030204" pitchFamily="34" charset="0"/>
                        </a:rPr>
                        <a:t>6/30/2024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200" b="1" i="0" u="none" strike="noStrike">
                          <a:solidFill>
                            <a:srgbClr val="404040"/>
                          </a:solidFill>
                          <a:effectLst/>
                          <a:latin typeface="Calibri" panose="020F0502020204030204" pitchFamily="34" charset="0"/>
                        </a:rPr>
                        <a:t>Annualized Return</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53170579"/>
                  </a:ext>
                </a:extLst>
              </a:tr>
              <a:tr h="200025">
                <a:tc>
                  <a:txBody>
                    <a:bodyPr/>
                    <a:lstStyle/>
                    <a:p>
                      <a:pPr algn="r" fontAlgn="ctr"/>
                      <a:r>
                        <a:rPr lang="en-US" sz="1200" b="0" i="0" u="none" strike="noStrike" dirty="0">
                          <a:solidFill>
                            <a:srgbClr val="808080"/>
                          </a:solidFill>
                          <a:effectLst/>
                          <a:latin typeface="Calibri" panose="020F0502020204030204" pitchFamily="34" charset="0"/>
                        </a:rPr>
                        <a:t>ICE </a:t>
                      </a:r>
                      <a:r>
                        <a:rPr lang="en-US" sz="1200" b="0" i="0" u="none" strike="noStrike" dirty="0" err="1">
                          <a:solidFill>
                            <a:srgbClr val="808080"/>
                          </a:solidFill>
                          <a:effectLst/>
                          <a:latin typeface="Calibri" panose="020F0502020204030204" pitchFamily="34" charset="0"/>
                        </a:rPr>
                        <a:t>BofA</a:t>
                      </a:r>
                      <a:r>
                        <a:rPr lang="en-US" sz="1200" b="0" i="0" u="none" strike="noStrike" dirty="0">
                          <a:solidFill>
                            <a:srgbClr val="808080"/>
                          </a:solidFill>
                          <a:effectLst/>
                          <a:latin typeface="Calibri" panose="020F0502020204030204" pitchFamily="34" charset="0"/>
                        </a:rPr>
                        <a:t> US 3-Month Treasury Bill Index</a:t>
                      </a:r>
                    </a:p>
                  </a:txBody>
                  <a:tcPr marL="0" marR="0" marT="0" marB="0" anchor="ctr">
                    <a:lnL>
                      <a:noFill/>
                    </a:lnL>
                    <a:lnR>
                      <a:noFill/>
                    </a:lnR>
                    <a:lnT>
                      <a:noFill/>
                    </a:lnT>
                    <a:lnB>
                      <a:noFill/>
                    </a:lnB>
                    <a:noFill/>
                  </a:tcPr>
                </a:tc>
                <a:tc>
                  <a:txBody>
                    <a:bodyPr/>
                    <a:lstStyle/>
                    <a:p>
                      <a:pPr algn="r" fontAlgn="ctr"/>
                      <a:r>
                        <a:rPr lang="en-US" sz="1200" b="0" i="0" u="none" strike="noStrike" dirty="0">
                          <a:solidFill>
                            <a:srgbClr val="808080"/>
                          </a:solidFill>
                          <a:effectLst/>
                          <a:latin typeface="Calibri" panose="020F0502020204030204" pitchFamily="34" charset="0"/>
                        </a:rPr>
                        <a:t>$67,097,676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200" b="0" i="0" u="none" strike="noStrike">
                          <a:solidFill>
                            <a:srgbClr val="808080"/>
                          </a:solidFill>
                          <a:effectLst/>
                          <a:latin typeface="Calibri" panose="020F0502020204030204" pitchFamily="34" charset="0"/>
                        </a:rPr>
                        <a:t>1.57%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n-US" sz="1200" b="0" i="0" u="none" strike="noStrike">
                        <a:solidFill>
                          <a:srgbClr val="204A36"/>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37646867"/>
                  </a:ext>
                </a:extLst>
              </a:tr>
              <a:tr h="200025">
                <a:tc>
                  <a:txBody>
                    <a:bodyPr/>
                    <a:lstStyle/>
                    <a:p>
                      <a:pPr algn="r" fontAlgn="ctr"/>
                      <a:r>
                        <a:rPr lang="en-US" sz="1200" b="0" i="0" u="none" strike="noStrike">
                          <a:solidFill>
                            <a:srgbClr val="D75F37"/>
                          </a:solidFill>
                          <a:effectLst/>
                          <a:latin typeface="Calibri" panose="020F0502020204030204" pitchFamily="34" charset="0"/>
                        </a:rPr>
                        <a:t>ICE BofA 1-3 Year US Treasury &amp; Agency Index</a:t>
                      </a:r>
                    </a:p>
                  </a:txBody>
                  <a:tcPr marL="0" marR="0" marT="0" marB="0" anchor="ctr">
                    <a:lnL>
                      <a:noFill/>
                    </a:lnL>
                    <a:lnR>
                      <a:noFill/>
                    </a:lnR>
                    <a:lnT>
                      <a:noFill/>
                    </a:lnT>
                    <a:lnB>
                      <a:noFill/>
                    </a:lnB>
                    <a:noFill/>
                  </a:tcPr>
                </a:tc>
                <a:tc>
                  <a:txBody>
                    <a:bodyPr/>
                    <a:lstStyle/>
                    <a:p>
                      <a:pPr algn="r" fontAlgn="ctr"/>
                      <a:r>
                        <a:rPr lang="en-US" sz="1200" b="0" i="0" u="none" strike="noStrike" dirty="0">
                          <a:solidFill>
                            <a:srgbClr val="D75F37"/>
                          </a:solidFill>
                          <a:effectLst/>
                          <a:latin typeface="Calibri" panose="020F0502020204030204" pitchFamily="34" charset="0"/>
                        </a:rPr>
                        <a:t>$75,097,676</a:t>
                      </a:r>
                    </a:p>
                  </a:txBody>
                  <a:tcPr marL="0" marR="0" marT="0" marB="0" anchor="ctr">
                    <a:lnL>
                      <a:noFill/>
                    </a:lnL>
                    <a:lnR>
                      <a:noFill/>
                    </a:lnR>
                    <a:lnT>
                      <a:noFill/>
                    </a:lnT>
                    <a:lnB>
                      <a:noFill/>
                    </a:lnB>
                    <a:noFill/>
                  </a:tcPr>
                </a:tc>
                <a:tc>
                  <a:txBody>
                    <a:bodyPr/>
                    <a:lstStyle/>
                    <a:p>
                      <a:pPr algn="r" fontAlgn="ctr"/>
                      <a:r>
                        <a:rPr lang="en-US" sz="1200" b="0" i="0" u="none" strike="noStrike">
                          <a:solidFill>
                            <a:srgbClr val="D75F37"/>
                          </a:solidFill>
                          <a:effectLst/>
                          <a:latin typeface="Calibri" panose="020F0502020204030204" pitchFamily="34" charset="0"/>
                        </a:rPr>
                        <a:t>1.92%</a:t>
                      </a:r>
                    </a:p>
                  </a:txBody>
                  <a:tcPr marL="0" marR="0" marT="0" marB="0" anchor="ctr">
                    <a:lnL>
                      <a:noFill/>
                    </a:lnL>
                    <a:lnR>
                      <a:noFill/>
                    </a:lnR>
                    <a:lnT>
                      <a:noFill/>
                    </a:lnT>
                    <a:lnB>
                      <a:noFill/>
                    </a:lnB>
                    <a:noFill/>
                  </a:tcPr>
                </a:tc>
                <a:tc>
                  <a:txBody>
                    <a:bodyPr/>
                    <a:lstStyle/>
                    <a:p>
                      <a:pPr algn="l" fontAlgn="ctr"/>
                      <a:endParaRPr lang="en-US" sz="1200" b="0" i="0" u="none" strike="noStrike">
                        <a:solidFill>
                          <a:srgbClr val="204A36"/>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95709866"/>
                  </a:ext>
                </a:extLst>
              </a:tr>
              <a:tr h="200025">
                <a:tc>
                  <a:txBody>
                    <a:bodyPr/>
                    <a:lstStyle/>
                    <a:p>
                      <a:pPr algn="r" fontAlgn="ctr"/>
                      <a:r>
                        <a:rPr lang="en-US" sz="1200" b="0" i="0" u="none" strike="noStrike">
                          <a:solidFill>
                            <a:srgbClr val="204A36"/>
                          </a:solidFill>
                          <a:effectLst/>
                          <a:latin typeface="Calibri" panose="020F0502020204030204" pitchFamily="34" charset="0"/>
                        </a:rPr>
                        <a:t>ICE BofA 1-5 Year US Treasury &amp; Agency Index</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sz="1200" b="0" i="0" u="none" strike="noStrike" dirty="0">
                          <a:solidFill>
                            <a:srgbClr val="204A36"/>
                          </a:solidFill>
                          <a:effectLst/>
                          <a:latin typeface="Calibri" panose="020F0502020204030204" pitchFamily="34" charset="0"/>
                        </a:rPr>
                        <a:t>$71,030,848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sz="1200" b="0" i="0" u="none" strike="noStrike">
                          <a:solidFill>
                            <a:srgbClr val="204A36"/>
                          </a:solidFill>
                          <a:effectLst/>
                          <a:latin typeface="Calibri" panose="020F0502020204030204" pitchFamily="34" charset="0"/>
                        </a:rPr>
                        <a:t>2.18%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dirty="0">
                          <a:solidFill>
                            <a:srgbClr val="204A36"/>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8530114"/>
                  </a:ext>
                </a:extLst>
              </a:tr>
            </a:tbl>
          </a:graphicData>
        </a:graphic>
      </p:graphicFrame>
      <p:graphicFrame>
        <p:nvGraphicFramePr>
          <p:cNvPr id="3" name="Chart 2">
            <a:extLst>
              <a:ext uri="{FF2B5EF4-FFF2-40B4-BE49-F238E27FC236}">
                <a16:creationId xmlns:a16="http://schemas.microsoft.com/office/drawing/2014/main" id="{00000000-0008-0000-0300-0000A1290000}"/>
              </a:ext>
            </a:extLst>
          </p:cNvPr>
          <p:cNvGraphicFramePr/>
          <p:nvPr>
            <p:extLst>
              <p:ext uri="{D42A27DB-BD31-4B8C-83A1-F6EECF244321}">
                <p14:modId xmlns:p14="http://schemas.microsoft.com/office/powerpoint/2010/main" val="2589808730"/>
              </p:ext>
            </p:extLst>
          </p:nvPr>
        </p:nvGraphicFramePr>
        <p:xfrm>
          <a:off x="1047764" y="1247972"/>
          <a:ext cx="10096467" cy="3672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52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A45B-6633-03D2-F8D9-44D600EC53E8}"/>
            </a:ext>
          </a:extLst>
        </p:cNvPr>
        <p:cNvGrpSpPr/>
        <p:nvPr/>
      </p:nvGrpSpPr>
      <p:grpSpPr>
        <a:xfrm>
          <a:off x="0" y="0"/>
          <a:ext cx="0" cy="0"/>
          <a:chOff x="0" y="0"/>
          <a:chExt cx="0" cy="0"/>
        </a:xfrm>
      </p:grpSpPr>
      <p:sp>
        <p:nvSpPr>
          <p:cNvPr id="37892" name="Rectangle 3">
            <a:extLst>
              <a:ext uri="{FF2B5EF4-FFF2-40B4-BE49-F238E27FC236}">
                <a16:creationId xmlns:a16="http://schemas.microsoft.com/office/drawing/2014/main" id="{4C350772-1018-4F27-A54C-343943ABA38E}"/>
              </a:ext>
            </a:extLst>
          </p:cNvPr>
          <p:cNvSpPr>
            <a:spLocks noGrp="1" noChangeArrowheads="1"/>
          </p:cNvSpPr>
          <p:nvPr>
            <p:ph type="body" idx="4294967295"/>
          </p:nvPr>
        </p:nvSpPr>
        <p:spPr>
          <a:xfrm>
            <a:off x="635794" y="2670175"/>
            <a:ext cx="11029950" cy="3678238"/>
          </a:xfrm>
        </p:spPr>
        <p:txBody>
          <a:bodyPr vert="horz" lIns="91440" tIns="45720" rIns="91440" bIns="45720" rtlCol="0" anchor="ctr">
            <a:noAutofit/>
          </a:bodyPr>
          <a:lstStyle/>
          <a:p>
            <a:r>
              <a:rPr lang="en-US" altLang="en-US" sz="2400" b="1" dirty="0"/>
              <a:t>Call features reduce effective maturity of bond and therefore reduce effective duration</a:t>
            </a:r>
          </a:p>
          <a:p>
            <a:r>
              <a:rPr lang="en-US" altLang="en-US" sz="2400" b="1" dirty="0"/>
              <a:t>Callable bonds have several possible durations</a:t>
            </a:r>
          </a:p>
          <a:p>
            <a:pPr lvl="1"/>
            <a:r>
              <a:rPr lang="en-US" altLang="en-US" sz="2400" u="sng" dirty="0"/>
              <a:t>Duration to maturity </a:t>
            </a:r>
          </a:p>
          <a:p>
            <a:pPr lvl="2"/>
            <a:r>
              <a:rPr lang="en-US" altLang="en-US" sz="2400" dirty="0"/>
              <a:t>To final maturity (option not expected to be exercised)</a:t>
            </a:r>
          </a:p>
          <a:p>
            <a:pPr lvl="1"/>
            <a:r>
              <a:rPr lang="en-US" altLang="en-US" sz="2400" u="sng" dirty="0"/>
              <a:t>Duration to call </a:t>
            </a:r>
          </a:p>
          <a:p>
            <a:pPr lvl="2"/>
            <a:r>
              <a:rPr lang="en-US" altLang="en-US" sz="2400" dirty="0"/>
              <a:t>to the first call date (option expected to be exercised)</a:t>
            </a:r>
          </a:p>
          <a:p>
            <a:pPr lvl="1"/>
            <a:r>
              <a:rPr lang="en-US" altLang="en-US" sz="2400" u="sng" dirty="0"/>
              <a:t>Effective duration is option adjusted</a:t>
            </a:r>
          </a:p>
          <a:p>
            <a:pPr lvl="2"/>
            <a:r>
              <a:rPr lang="en-US" altLang="en-US" sz="2400" dirty="0"/>
              <a:t>duration of bond expressed as level of interest rate volatility and resulting probability option will be exercised</a:t>
            </a:r>
          </a:p>
          <a:p>
            <a:pPr lvl="2"/>
            <a:r>
              <a:rPr lang="en-US" altLang="en-US" sz="2400" dirty="0"/>
              <a:t>effective duration lies between duration to first call and duration to maturity</a:t>
            </a:r>
          </a:p>
          <a:p>
            <a:pPr lvl="1"/>
            <a:endParaRPr lang="en-US" altLang="en-US" sz="2400" u="sng" dirty="0"/>
          </a:p>
          <a:p>
            <a:pPr lvl="1"/>
            <a:endParaRPr lang="en-US" altLang="en-US" sz="2400" u="sng" dirty="0"/>
          </a:p>
        </p:txBody>
      </p:sp>
      <p:sp>
        <p:nvSpPr>
          <p:cNvPr id="5" name="Title 3">
            <a:extLst>
              <a:ext uri="{FF2B5EF4-FFF2-40B4-BE49-F238E27FC236}">
                <a16:creationId xmlns:a16="http://schemas.microsoft.com/office/drawing/2014/main" id="{90CD7DF3-B3DE-680A-FD5E-1F365C332DB1}"/>
              </a:ext>
            </a:extLst>
          </p:cNvPr>
          <p:cNvSpPr>
            <a:spLocks noGrp="1"/>
          </p:cNvSpPr>
          <p:nvPr>
            <p:ph type="title"/>
          </p:nvPr>
        </p:nvSpPr>
        <p:spPr>
          <a:xfrm>
            <a:off x="584547" y="448173"/>
            <a:ext cx="10950227" cy="688850"/>
          </a:xfrm>
        </p:spPr>
        <p:txBody>
          <a:bodyPr vert="horz" lIns="0" tIns="0" rIns="0" bIns="0" rtlCol="0" anchor="b">
            <a:normAutofit/>
          </a:bodyPr>
          <a:lstStyle/>
          <a:p>
            <a:r>
              <a:rPr lang="en-US" sz="3600" dirty="0">
                <a:solidFill>
                  <a:schemeClr val="accent1"/>
                </a:solidFill>
                <a:latin typeface="+mj-lt"/>
                <a:cs typeface="+mj-cs"/>
              </a:rPr>
              <a:t>Callables and duration</a:t>
            </a:r>
          </a:p>
        </p:txBody>
      </p:sp>
      <p:sp>
        <p:nvSpPr>
          <p:cNvPr id="6" name="Slide Number Placeholder 2">
            <a:extLst>
              <a:ext uri="{FF2B5EF4-FFF2-40B4-BE49-F238E27FC236}">
                <a16:creationId xmlns:a16="http://schemas.microsoft.com/office/drawing/2014/main" id="{17491EE9-6846-136A-8232-A53D7457B7F1}"/>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14</a:t>
            </a:fld>
            <a:endParaRPr lang="en-US" sz="900" dirty="0">
              <a:solidFill>
                <a:schemeClr val="accent2"/>
              </a:solidFill>
            </a:endParaRPr>
          </a:p>
        </p:txBody>
      </p:sp>
    </p:spTree>
    <p:extLst>
      <p:ext uri="{BB962C8B-B14F-4D97-AF65-F5344CB8AC3E}">
        <p14:creationId xmlns:p14="http://schemas.microsoft.com/office/powerpoint/2010/main" val="205209254"/>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93C38-39C2-C848-1972-74C9F6FE2B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A24F12A-891B-E036-054F-847134ABD757}"/>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EFF"/>
                </a:solidFill>
              </a:rPr>
              <a:t>Poll question </a:t>
            </a:r>
          </a:p>
        </p:txBody>
      </p:sp>
      <p:graphicFrame>
        <p:nvGraphicFramePr>
          <p:cNvPr id="27" name="Content Placeholder 2">
            <a:extLst>
              <a:ext uri="{FF2B5EF4-FFF2-40B4-BE49-F238E27FC236}">
                <a16:creationId xmlns:a16="http://schemas.microsoft.com/office/drawing/2014/main" id="{F746D07F-EB8E-66A4-1A66-5EB238D95299}"/>
              </a:ext>
            </a:extLst>
          </p:cNvPr>
          <p:cNvGraphicFramePr/>
          <p:nvPr>
            <p:extLst>
              <p:ext uri="{D42A27DB-BD31-4B8C-83A1-F6EECF244321}">
                <p14:modId xmlns:p14="http://schemas.microsoft.com/office/powerpoint/2010/main" val="488955163"/>
              </p:ext>
            </p:extLst>
          </p:nvPr>
        </p:nvGraphicFramePr>
        <p:xfrm>
          <a:off x="439510" y="1948543"/>
          <a:ext cx="11306175"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4D890447-09EC-2D7E-0B21-3F3AB96CFFC3}"/>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15</a:t>
            </a:fld>
            <a:endParaRPr lang="en-US" sz="900" dirty="0"/>
          </a:p>
        </p:txBody>
      </p:sp>
    </p:spTree>
    <p:extLst>
      <p:ext uri="{BB962C8B-B14F-4D97-AF65-F5344CB8AC3E}">
        <p14:creationId xmlns:p14="http://schemas.microsoft.com/office/powerpoint/2010/main" val="180087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8B32-F53E-F708-D1A0-3D32B4DACCDA}"/>
              </a:ext>
            </a:extLst>
          </p:cNvPr>
          <p:cNvSpPr>
            <a:spLocks noGrp="1"/>
          </p:cNvSpPr>
          <p:nvPr>
            <p:ph type="title"/>
          </p:nvPr>
        </p:nvSpPr>
        <p:spPr/>
        <p:txBody>
          <a:bodyPr>
            <a:normAutofit/>
          </a:bodyPr>
          <a:lstStyle/>
          <a:p>
            <a:pPr marL="0" marR="0">
              <a:spcBef>
                <a:spcPts val="0"/>
              </a:spcBef>
              <a:spcAft>
                <a:spcPts val="0"/>
              </a:spcAft>
            </a:pPr>
            <a:r>
              <a:rPr lang="en-US" dirty="0">
                <a:latin typeface="Calibri" panose="020F0502020204030204" pitchFamily="34" charset="0"/>
                <a:ea typeface="Calibri" panose="020F0502020204030204" pitchFamily="34" charset="0"/>
              </a:rPr>
              <a:t>Risks in an investment program</a:t>
            </a:r>
            <a:endParaRPr lang="en-US" sz="36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9A2C2B63-DB7A-E964-99AA-EF2D16739673}"/>
              </a:ext>
            </a:extLst>
          </p:cNvPr>
          <p:cNvSpPr>
            <a:spLocks noGrp="1"/>
          </p:cNvSpPr>
          <p:nvPr>
            <p:ph type="body" idx="1"/>
          </p:nvPr>
        </p:nvSpPr>
        <p:spPr/>
        <p:txBody>
          <a:bodyPr/>
          <a:lstStyle/>
          <a:p>
            <a:r>
              <a:rPr lang="en-US" dirty="0"/>
              <a:t>Section 1I</a:t>
            </a:r>
          </a:p>
        </p:txBody>
      </p:sp>
      <p:sp>
        <p:nvSpPr>
          <p:cNvPr id="5" name="Slide Number Placeholder 4">
            <a:extLst>
              <a:ext uri="{FF2B5EF4-FFF2-40B4-BE49-F238E27FC236}">
                <a16:creationId xmlns:a16="http://schemas.microsoft.com/office/drawing/2014/main" id="{64649E1F-D116-8B33-EB0D-5A3C7466D32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436076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7" name="Rectangle 40960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9609" name="Rectangle 40960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9611" name="Rectangle 40961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9613" name="Rectangle 409612">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09615" name="Rectangle 409614">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01" name="Rectangle 2"/>
          <p:cNvSpPr>
            <a:spLocks noGrp="1" noChangeArrowheads="1"/>
          </p:cNvSpPr>
          <p:nvPr>
            <p:ph type="title"/>
          </p:nvPr>
        </p:nvSpPr>
        <p:spPr>
          <a:xfrm>
            <a:off x="581192" y="702156"/>
            <a:ext cx="7225075" cy="1013800"/>
          </a:xfrm>
        </p:spPr>
        <p:txBody>
          <a:bodyPr vert="horz" lIns="91440" tIns="45720" rIns="91440" bIns="45720" rtlCol="0" anchor="b">
            <a:normAutofit/>
          </a:bodyPr>
          <a:lstStyle/>
          <a:p>
            <a:r>
              <a:rPr lang="en-US" sz="2800">
                <a:solidFill>
                  <a:schemeClr val="accent1"/>
                </a:solidFill>
                <a:latin typeface="+mj-lt"/>
                <a:cs typeface="+mj-cs"/>
              </a:rPr>
              <a:t>Portfolio Management Is Risk Management</a:t>
            </a:r>
          </a:p>
        </p:txBody>
      </p:sp>
      <p:grpSp>
        <p:nvGrpSpPr>
          <p:cNvPr id="409617" name="Group 409616">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09618" name="Rectangle 409617">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9619" name="Rectangle 409618">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9620" name="Rectangle 409619">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09602" name="Rectangle 3"/>
          <p:cNvSpPr>
            <a:spLocks noGrp="1" noChangeArrowheads="1"/>
          </p:cNvSpPr>
          <p:nvPr>
            <p:ph type="body" idx="4294967295"/>
          </p:nvPr>
        </p:nvSpPr>
        <p:spPr>
          <a:xfrm>
            <a:off x="257472" y="1865915"/>
            <a:ext cx="7006928" cy="3962266"/>
          </a:xfrm>
        </p:spPr>
        <p:txBody>
          <a:bodyPr vert="horz" lIns="91440" tIns="45720" rIns="91440" bIns="45720" rtlCol="0" anchor="ctr">
            <a:normAutofit/>
          </a:bodyPr>
          <a:lstStyle/>
          <a:p>
            <a:pPr lvl="1">
              <a:defRPr/>
            </a:pPr>
            <a:r>
              <a:rPr lang="en-US" sz="2000" dirty="0"/>
              <a:t>The greater an investor’s exposure to properly diversified risk, the higher the </a:t>
            </a:r>
            <a:r>
              <a:rPr lang="en-US" sz="2000" b="1" dirty="0"/>
              <a:t>expected return </a:t>
            </a:r>
            <a:r>
              <a:rPr lang="en-US" sz="2000" dirty="0"/>
              <a:t>over time</a:t>
            </a:r>
          </a:p>
          <a:p>
            <a:pPr lvl="1">
              <a:defRPr/>
            </a:pPr>
            <a:endParaRPr lang="en-US" sz="2000" dirty="0"/>
          </a:p>
          <a:p>
            <a:pPr lvl="1">
              <a:defRPr/>
            </a:pPr>
            <a:r>
              <a:rPr lang="en-US" sz="2000" dirty="0"/>
              <a:t>The greater an investor’s exposure to risk, the higher will be the </a:t>
            </a:r>
            <a:r>
              <a:rPr lang="en-US" sz="2000" b="1" dirty="0"/>
              <a:t>volatility</a:t>
            </a:r>
            <a:r>
              <a:rPr lang="en-US" sz="2000" dirty="0"/>
              <a:t> of return from period to period</a:t>
            </a:r>
          </a:p>
          <a:p>
            <a:pPr lvl="1">
              <a:defRPr/>
            </a:pPr>
            <a:endParaRPr lang="en-US" sz="2000" dirty="0"/>
          </a:p>
          <a:p>
            <a:pPr lvl="1">
              <a:defRPr/>
            </a:pPr>
            <a:r>
              <a:rPr lang="en-US" sz="2000" dirty="0"/>
              <a:t>The objective of “</a:t>
            </a:r>
            <a:r>
              <a:rPr lang="en-US" sz="2000" b="1" dirty="0"/>
              <a:t>safety</a:t>
            </a:r>
            <a:r>
              <a:rPr lang="en-US" sz="2000" dirty="0"/>
              <a:t>” requires establishing  risk constraints</a:t>
            </a:r>
          </a:p>
        </p:txBody>
      </p:sp>
      <p:sp>
        <p:nvSpPr>
          <p:cNvPr id="2" name="Slide Number Placeholder 1"/>
          <p:cNvSpPr>
            <a:spLocks noGrp="1"/>
          </p:cNvSpPr>
          <p:nvPr>
            <p:ph type="sldNum" sz="quarter" idx="4294967295"/>
          </p:nvPr>
        </p:nvSpPr>
        <p:spPr>
          <a:xfrm>
            <a:off x="10921987" y="6466815"/>
            <a:ext cx="544874"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57C92A5D-46CC-4D1E-A162-505904606758}" type="slidenum">
              <a:rPr kumimoji="0" lang="en-US" b="1" i="0" u="none" strike="noStrike" cap="none" spc="0" normalizeH="0" baseline="0" noProof="0">
                <a:ln>
                  <a:noFill/>
                </a:ln>
                <a:effectLst/>
                <a:uLnTx/>
                <a:uFillTx/>
              </a:rPr>
              <a:pPr marR="0" lvl="0" indent="0" fontAlgn="base">
                <a:spcBef>
                  <a:spcPct val="0"/>
                </a:spcBef>
                <a:spcAft>
                  <a:spcPts val="600"/>
                </a:spcAft>
                <a:buClrTx/>
                <a:buSzTx/>
                <a:buFontTx/>
                <a:buNone/>
                <a:tabLst/>
                <a:defRPr/>
              </a:pPr>
              <a:t>17</a:t>
            </a:fld>
            <a:endParaRPr kumimoji="0" lang="en-US" b="1" i="0" u="none" strike="noStrike" cap="none" spc="0" normalizeH="0" baseline="0" noProof="0" dirty="0">
              <a:ln>
                <a:noFill/>
              </a:ln>
              <a:effectLst/>
              <a:uLnTx/>
              <a:uFillTx/>
            </a:endParaRPr>
          </a:p>
        </p:txBody>
      </p:sp>
      <p:pic>
        <p:nvPicPr>
          <p:cNvPr id="2050" name="Picture 2" descr="person standing on gray steel frame on top of building">
            <a:extLst>
              <a:ext uri="{FF2B5EF4-FFF2-40B4-BE49-F238E27FC236}">
                <a16:creationId xmlns:a16="http://schemas.microsoft.com/office/drawing/2014/main" id="{C3E2D258-8763-261F-AB24-2A543FADF9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5" r="4314"/>
          <a:stretch/>
        </p:blipFill>
        <p:spPr bwMode="auto">
          <a:xfrm>
            <a:off x="8042147" y="600074"/>
            <a:ext cx="3703320" cy="580453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4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AAC2CCD-3D87-F801-21CF-F0C75FED64A8}"/>
              </a:ext>
            </a:extLst>
          </p:cNvPr>
          <p:cNvSpPr txBox="1">
            <a:spLocks/>
          </p:cNvSpPr>
          <p:nvPr/>
        </p:nvSpPr>
        <p:spPr>
          <a:xfrm>
            <a:off x="574763" y="526839"/>
            <a:ext cx="11177757" cy="8224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rPr>
              <a:t>Portfolio Management </a:t>
            </a:r>
            <a:r>
              <a:rPr lang="en-US" sz="3600" i="1" u="sng" dirty="0">
                <a:solidFill>
                  <a:schemeClr val="accent1"/>
                </a:solidFill>
              </a:rPr>
              <a:t>IS</a:t>
            </a:r>
            <a:r>
              <a:rPr lang="en-US" sz="3600" i="1" dirty="0">
                <a:solidFill>
                  <a:schemeClr val="accent1"/>
                </a:solidFill>
              </a:rPr>
              <a:t> </a:t>
            </a:r>
            <a:r>
              <a:rPr lang="en-US" sz="3600" dirty="0">
                <a:solidFill>
                  <a:schemeClr val="accent1"/>
                </a:solidFill>
              </a:rPr>
              <a:t> risk Management</a:t>
            </a:r>
          </a:p>
        </p:txBody>
      </p:sp>
      <p:grpSp>
        <p:nvGrpSpPr>
          <p:cNvPr id="2" name="Group 1">
            <a:extLst>
              <a:ext uri="{FF2B5EF4-FFF2-40B4-BE49-F238E27FC236}">
                <a16:creationId xmlns:a16="http://schemas.microsoft.com/office/drawing/2014/main" id="{3DDE7FE7-FAF8-B2FA-86C2-815B53F996DB}"/>
              </a:ext>
            </a:extLst>
          </p:cNvPr>
          <p:cNvGrpSpPr/>
          <p:nvPr/>
        </p:nvGrpSpPr>
        <p:grpSpPr>
          <a:xfrm>
            <a:off x="3672839" y="1434084"/>
            <a:ext cx="4832987" cy="4518661"/>
            <a:chOff x="2148839" y="1434083"/>
            <a:chExt cx="4679188" cy="4726178"/>
          </a:xfrm>
        </p:grpSpPr>
        <p:grpSp>
          <p:nvGrpSpPr>
            <p:cNvPr id="3" name="object 4">
              <a:extLst>
                <a:ext uri="{FF2B5EF4-FFF2-40B4-BE49-F238E27FC236}">
                  <a16:creationId xmlns:a16="http://schemas.microsoft.com/office/drawing/2014/main" id="{67F56E1F-5F0E-F2AD-E6BA-A80C33A8F5E2}"/>
                </a:ext>
              </a:extLst>
            </p:cNvPr>
            <p:cNvGrpSpPr/>
            <p:nvPr/>
          </p:nvGrpSpPr>
          <p:grpSpPr>
            <a:xfrm>
              <a:off x="5138927" y="1746504"/>
              <a:ext cx="1689100" cy="1203960"/>
              <a:chOff x="5138927" y="1746504"/>
              <a:chExt cx="1689100" cy="1203960"/>
            </a:xfrm>
          </p:grpSpPr>
          <p:sp>
            <p:nvSpPr>
              <p:cNvPr id="52" name="object 5">
                <a:extLst>
                  <a:ext uri="{FF2B5EF4-FFF2-40B4-BE49-F238E27FC236}">
                    <a16:creationId xmlns:a16="http://schemas.microsoft.com/office/drawing/2014/main" id="{ADA810FD-936B-356C-E22C-C137EB97347F}"/>
                  </a:ext>
                </a:extLst>
              </p:cNvPr>
              <p:cNvSpPr/>
              <p:nvPr/>
            </p:nvSpPr>
            <p:spPr>
              <a:xfrm>
                <a:off x="5222748" y="1746504"/>
                <a:ext cx="1478279" cy="1203959"/>
              </a:xfrm>
              <a:prstGeom prst="rect">
                <a:avLst/>
              </a:prstGeom>
              <a:blipFill>
                <a:blip r:embed="rId3" cstate="print"/>
                <a:stretch>
                  <a:fillRect/>
                </a:stretch>
              </a:blipFill>
            </p:spPr>
            <p:txBody>
              <a:bodyPr wrap="square" lIns="0" tIns="0" rIns="0" bIns="0" rtlCol="0"/>
              <a:lstStyle/>
              <a:p>
                <a:endParaRPr/>
              </a:p>
            </p:txBody>
          </p:sp>
          <p:sp>
            <p:nvSpPr>
              <p:cNvPr id="53" name="object 6">
                <a:extLst>
                  <a:ext uri="{FF2B5EF4-FFF2-40B4-BE49-F238E27FC236}">
                    <a16:creationId xmlns:a16="http://schemas.microsoft.com/office/drawing/2014/main" id="{9E9DEA86-89E5-1BAC-10EC-B93E7C38E2C2}"/>
                  </a:ext>
                </a:extLst>
              </p:cNvPr>
              <p:cNvSpPr/>
              <p:nvPr/>
            </p:nvSpPr>
            <p:spPr>
              <a:xfrm>
                <a:off x="5138927" y="1874519"/>
                <a:ext cx="1688591" cy="987551"/>
              </a:xfrm>
              <a:prstGeom prst="rect">
                <a:avLst/>
              </a:prstGeom>
              <a:blipFill>
                <a:blip r:embed="rId4" cstate="print"/>
                <a:stretch>
                  <a:fillRect/>
                </a:stretch>
              </a:blipFill>
            </p:spPr>
            <p:txBody>
              <a:bodyPr wrap="square" lIns="0" tIns="0" rIns="0" bIns="0" rtlCol="0"/>
              <a:lstStyle/>
              <a:p>
                <a:endParaRPr/>
              </a:p>
            </p:txBody>
          </p:sp>
          <p:sp>
            <p:nvSpPr>
              <p:cNvPr id="54" name="object 7">
                <a:extLst>
                  <a:ext uri="{FF2B5EF4-FFF2-40B4-BE49-F238E27FC236}">
                    <a16:creationId xmlns:a16="http://schemas.microsoft.com/office/drawing/2014/main" id="{88D1AF84-0E05-8F60-486E-9091921FE016}"/>
                  </a:ext>
                </a:extLst>
              </p:cNvPr>
              <p:cNvSpPr/>
              <p:nvPr/>
            </p:nvSpPr>
            <p:spPr>
              <a:xfrm>
                <a:off x="5248655" y="1772411"/>
                <a:ext cx="1371600" cy="1097280"/>
              </a:xfrm>
              <a:custGeom>
                <a:avLst/>
                <a:gdLst/>
                <a:ahLst/>
                <a:cxnLst/>
                <a:rect l="l" t="t" r="r" b="b"/>
                <a:pathLst>
                  <a:path w="1371600" h="1097280">
                    <a:moveTo>
                      <a:pt x="1371600" y="0"/>
                    </a:moveTo>
                    <a:lnTo>
                      <a:pt x="0" y="0"/>
                    </a:lnTo>
                    <a:lnTo>
                      <a:pt x="0" y="1097280"/>
                    </a:lnTo>
                    <a:lnTo>
                      <a:pt x="1371600" y="1097280"/>
                    </a:lnTo>
                    <a:lnTo>
                      <a:pt x="1371600" y="0"/>
                    </a:lnTo>
                    <a:close/>
                  </a:path>
                </a:pathLst>
              </a:custGeom>
              <a:solidFill>
                <a:srgbClr val="DADADA"/>
              </a:solidFill>
            </p:spPr>
            <p:txBody>
              <a:bodyPr wrap="square" lIns="0" tIns="0" rIns="0" bIns="0" rtlCol="0"/>
              <a:lstStyle/>
              <a:p>
                <a:endParaRPr/>
              </a:p>
            </p:txBody>
          </p:sp>
        </p:grpSp>
        <p:sp>
          <p:nvSpPr>
            <p:cNvPr id="4" name="object 8">
              <a:extLst>
                <a:ext uri="{FF2B5EF4-FFF2-40B4-BE49-F238E27FC236}">
                  <a16:creationId xmlns:a16="http://schemas.microsoft.com/office/drawing/2014/main" id="{D00FF94F-C6E2-F42C-80A3-76B6C2998419}"/>
                </a:ext>
              </a:extLst>
            </p:cNvPr>
            <p:cNvSpPr txBox="1"/>
            <p:nvPr/>
          </p:nvSpPr>
          <p:spPr>
            <a:xfrm>
              <a:off x="5276321" y="1772411"/>
              <a:ext cx="1371600" cy="932134"/>
            </a:xfrm>
            <a:prstGeom prst="rect">
              <a:avLst/>
            </a:prstGeom>
          </p:spPr>
          <p:txBody>
            <a:bodyPr vert="horz" wrap="square" lIns="0" tIns="3810" rIns="0" bIns="0" rtlCol="0">
              <a:spAutoFit/>
            </a:bodyPr>
            <a:lstStyle/>
            <a:p>
              <a:pPr>
                <a:spcBef>
                  <a:spcPts val="30"/>
                </a:spcBef>
              </a:pPr>
              <a:endParaRPr sz="1350" dirty="0">
                <a:latin typeface="Times New Roman"/>
                <a:cs typeface="Times New Roman"/>
              </a:endParaRPr>
            </a:p>
            <a:p>
              <a:pPr marL="219710" marR="36195" indent="-178435">
                <a:lnSpc>
                  <a:spcPct val="91600"/>
                </a:lnSpc>
              </a:pPr>
              <a:r>
                <a:rPr sz="1600" spc="-5" dirty="0">
                  <a:solidFill>
                    <a:schemeClr val="tx1">
                      <a:lumMod val="75000"/>
                      <a:lumOff val="25000"/>
                    </a:schemeClr>
                  </a:solidFill>
                  <a:cs typeface="Calibri"/>
                </a:rPr>
                <a:t>Establish</a:t>
              </a:r>
              <a:r>
                <a:rPr sz="1600" spc="-95" dirty="0">
                  <a:solidFill>
                    <a:schemeClr val="tx1">
                      <a:lumMod val="75000"/>
                      <a:lumOff val="25000"/>
                    </a:schemeClr>
                  </a:solidFill>
                  <a:cs typeface="Calibri"/>
                </a:rPr>
                <a:t> </a:t>
              </a:r>
              <a:r>
                <a:rPr sz="1600" spc="-25" dirty="0">
                  <a:solidFill>
                    <a:schemeClr val="tx1">
                      <a:lumMod val="75000"/>
                      <a:lumOff val="25000"/>
                    </a:schemeClr>
                  </a:solidFill>
                  <a:cs typeface="Calibri"/>
                </a:rPr>
                <a:t>Policy,  </a:t>
              </a:r>
              <a:r>
                <a:rPr sz="1600" spc="-5" dirty="0">
                  <a:solidFill>
                    <a:schemeClr val="tx1">
                      <a:lumMod val="75000"/>
                      <a:lumOff val="25000"/>
                    </a:schemeClr>
                  </a:solidFill>
                  <a:cs typeface="Calibri"/>
                </a:rPr>
                <a:t>Objectives,  </a:t>
              </a:r>
              <a:r>
                <a:rPr sz="1600" spc="-10" dirty="0">
                  <a:solidFill>
                    <a:schemeClr val="tx1">
                      <a:lumMod val="75000"/>
                      <a:lumOff val="25000"/>
                    </a:schemeClr>
                  </a:solidFill>
                  <a:cs typeface="Calibri"/>
                </a:rPr>
                <a:t>Constraints</a:t>
              </a:r>
              <a:endParaRPr sz="1600" dirty="0">
                <a:solidFill>
                  <a:schemeClr val="tx1">
                    <a:lumMod val="75000"/>
                    <a:lumOff val="25000"/>
                  </a:schemeClr>
                </a:solidFill>
                <a:cs typeface="Calibri"/>
              </a:endParaRPr>
            </a:p>
          </p:txBody>
        </p:sp>
        <p:grpSp>
          <p:nvGrpSpPr>
            <p:cNvPr id="5" name="object 9">
              <a:extLst>
                <a:ext uri="{FF2B5EF4-FFF2-40B4-BE49-F238E27FC236}">
                  <a16:creationId xmlns:a16="http://schemas.microsoft.com/office/drawing/2014/main" id="{4CFAB285-3F24-0CFE-5620-C16344952523}"/>
                </a:ext>
              </a:extLst>
            </p:cNvPr>
            <p:cNvGrpSpPr/>
            <p:nvPr/>
          </p:nvGrpSpPr>
          <p:grpSpPr>
            <a:xfrm>
              <a:off x="5222747" y="2804160"/>
              <a:ext cx="1545590" cy="3098800"/>
              <a:chOff x="5222747" y="2804160"/>
              <a:chExt cx="1545590" cy="3098800"/>
            </a:xfrm>
          </p:grpSpPr>
          <p:sp>
            <p:nvSpPr>
              <p:cNvPr id="48" name="object 10">
                <a:extLst>
                  <a:ext uri="{FF2B5EF4-FFF2-40B4-BE49-F238E27FC236}">
                    <a16:creationId xmlns:a16="http://schemas.microsoft.com/office/drawing/2014/main" id="{14E2CA34-D663-92E6-D8DB-64F5FA5C340B}"/>
                  </a:ext>
                </a:extLst>
              </p:cNvPr>
              <p:cNvSpPr/>
              <p:nvPr/>
            </p:nvSpPr>
            <p:spPr>
              <a:xfrm>
                <a:off x="6051804" y="2804160"/>
                <a:ext cx="716279" cy="1911095"/>
              </a:xfrm>
              <a:prstGeom prst="rect">
                <a:avLst/>
              </a:prstGeom>
              <a:blipFill>
                <a:blip r:embed="rId5" cstate="print"/>
                <a:stretch>
                  <a:fillRect/>
                </a:stretch>
              </a:blipFill>
            </p:spPr>
            <p:txBody>
              <a:bodyPr wrap="square" lIns="0" tIns="0" rIns="0" bIns="0" rtlCol="0"/>
              <a:lstStyle/>
              <a:p>
                <a:endParaRPr/>
              </a:p>
            </p:txBody>
          </p:sp>
          <p:sp>
            <p:nvSpPr>
              <p:cNvPr id="49" name="object 11">
                <a:extLst>
                  <a:ext uri="{FF2B5EF4-FFF2-40B4-BE49-F238E27FC236}">
                    <a16:creationId xmlns:a16="http://schemas.microsoft.com/office/drawing/2014/main" id="{09FA50DE-6B00-7A43-4728-E95102D53E03}"/>
                  </a:ext>
                </a:extLst>
              </p:cNvPr>
              <p:cNvSpPr/>
              <p:nvPr/>
            </p:nvSpPr>
            <p:spPr>
              <a:xfrm>
                <a:off x="5222747" y="4698492"/>
                <a:ext cx="1478279" cy="1203959"/>
              </a:xfrm>
              <a:prstGeom prst="rect">
                <a:avLst/>
              </a:prstGeom>
              <a:blipFill>
                <a:blip r:embed="rId3" cstate="print"/>
                <a:stretch>
                  <a:fillRect/>
                </a:stretch>
              </a:blipFill>
            </p:spPr>
            <p:txBody>
              <a:bodyPr wrap="square" lIns="0" tIns="0" rIns="0" bIns="0" rtlCol="0"/>
              <a:lstStyle/>
              <a:p>
                <a:endParaRPr/>
              </a:p>
            </p:txBody>
          </p:sp>
          <p:sp>
            <p:nvSpPr>
              <p:cNvPr id="50" name="object 12">
                <a:extLst>
                  <a:ext uri="{FF2B5EF4-FFF2-40B4-BE49-F238E27FC236}">
                    <a16:creationId xmlns:a16="http://schemas.microsoft.com/office/drawing/2014/main" id="{C1C662D8-F485-801B-3A56-74867F661D4B}"/>
                  </a:ext>
                </a:extLst>
              </p:cNvPr>
              <p:cNvSpPr/>
              <p:nvPr/>
            </p:nvSpPr>
            <p:spPr>
              <a:xfrm>
                <a:off x="5279135" y="4824983"/>
                <a:ext cx="1362455" cy="989075"/>
              </a:xfrm>
              <a:prstGeom prst="rect">
                <a:avLst/>
              </a:prstGeom>
              <a:blipFill>
                <a:blip r:embed="rId6" cstate="print"/>
                <a:stretch>
                  <a:fillRect/>
                </a:stretch>
              </a:blipFill>
            </p:spPr>
            <p:txBody>
              <a:bodyPr wrap="square" lIns="0" tIns="0" rIns="0" bIns="0" rtlCol="0"/>
              <a:lstStyle/>
              <a:p>
                <a:endParaRPr/>
              </a:p>
            </p:txBody>
          </p:sp>
          <p:sp>
            <p:nvSpPr>
              <p:cNvPr id="51" name="object 13">
                <a:extLst>
                  <a:ext uri="{FF2B5EF4-FFF2-40B4-BE49-F238E27FC236}">
                    <a16:creationId xmlns:a16="http://schemas.microsoft.com/office/drawing/2014/main" id="{DF85FFD2-A04B-4F33-6BE7-9B292AA5F2C9}"/>
                  </a:ext>
                </a:extLst>
              </p:cNvPr>
              <p:cNvSpPr/>
              <p:nvPr/>
            </p:nvSpPr>
            <p:spPr>
              <a:xfrm>
                <a:off x="5248655" y="4724400"/>
                <a:ext cx="1371600" cy="1097280"/>
              </a:xfrm>
              <a:custGeom>
                <a:avLst/>
                <a:gdLst/>
                <a:ahLst/>
                <a:cxnLst/>
                <a:rect l="l" t="t" r="r" b="b"/>
                <a:pathLst>
                  <a:path w="1371600" h="1097279">
                    <a:moveTo>
                      <a:pt x="1371600" y="0"/>
                    </a:moveTo>
                    <a:lnTo>
                      <a:pt x="0" y="0"/>
                    </a:lnTo>
                    <a:lnTo>
                      <a:pt x="0" y="1097280"/>
                    </a:lnTo>
                    <a:lnTo>
                      <a:pt x="1371600" y="1097280"/>
                    </a:lnTo>
                    <a:lnTo>
                      <a:pt x="1371600" y="0"/>
                    </a:lnTo>
                    <a:close/>
                  </a:path>
                </a:pathLst>
              </a:custGeom>
              <a:solidFill>
                <a:srgbClr val="DADADA"/>
              </a:solidFill>
            </p:spPr>
            <p:txBody>
              <a:bodyPr wrap="square" lIns="0" tIns="0" rIns="0" bIns="0" rtlCol="0"/>
              <a:lstStyle/>
              <a:p>
                <a:endParaRPr/>
              </a:p>
            </p:txBody>
          </p:sp>
        </p:grpSp>
        <p:sp>
          <p:nvSpPr>
            <p:cNvPr id="6" name="object 14">
              <a:extLst>
                <a:ext uri="{FF2B5EF4-FFF2-40B4-BE49-F238E27FC236}">
                  <a16:creationId xmlns:a16="http://schemas.microsoft.com/office/drawing/2014/main" id="{06D7606B-6DBE-ECA9-0007-98948D20060B}"/>
                </a:ext>
              </a:extLst>
            </p:cNvPr>
            <p:cNvSpPr txBox="1"/>
            <p:nvPr/>
          </p:nvSpPr>
          <p:spPr>
            <a:xfrm>
              <a:off x="5417702" y="4892138"/>
              <a:ext cx="1116447" cy="745022"/>
            </a:xfrm>
            <a:prstGeom prst="rect">
              <a:avLst/>
            </a:prstGeom>
          </p:spPr>
          <p:txBody>
            <a:bodyPr vert="horz" wrap="square" lIns="0" tIns="32384" rIns="0" bIns="0" rtlCol="0">
              <a:spAutoFit/>
            </a:bodyPr>
            <a:lstStyle/>
            <a:p>
              <a:pPr marL="12700" marR="5080" algn="ctr">
                <a:lnSpc>
                  <a:spcPct val="91600"/>
                </a:lnSpc>
                <a:spcBef>
                  <a:spcPts val="254"/>
                </a:spcBef>
              </a:pPr>
              <a:r>
                <a:rPr sz="1600" spc="-5" dirty="0">
                  <a:solidFill>
                    <a:schemeClr val="tx1">
                      <a:lumMod val="75000"/>
                      <a:lumOff val="25000"/>
                    </a:schemeClr>
                  </a:solidFill>
                  <a:cs typeface="Calibri"/>
                </a:rPr>
                <a:t>Identify  </a:t>
              </a:r>
              <a:r>
                <a:rPr sz="1600" spc="-10" dirty="0">
                  <a:solidFill>
                    <a:schemeClr val="tx1">
                      <a:lumMod val="75000"/>
                      <a:lumOff val="25000"/>
                    </a:schemeClr>
                  </a:solidFill>
                  <a:cs typeface="Calibri"/>
                </a:rPr>
                <a:t>Strategies,  Be</a:t>
              </a:r>
              <a:r>
                <a:rPr sz="1600" spc="-5" dirty="0">
                  <a:solidFill>
                    <a:schemeClr val="tx1">
                      <a:lumMod val="75000"/>
                      <a:lumOff val="25000"/>
                    </a:schemeClr>
                  </a:solidFill>
                  <a:cs typeface="Calibri"/>
                </a:rPr>
                <a:t>n</a:t>
              </a:r>
              <a:r>
                <a:rPr sz="1600" spc="-10" dirty="0">
                  <a:solidFill>
                    <a:schemeClr val="tx1">
                      <a:lumMod val="75000"/>
                      <a:lumOff val="25000"/>
                    </a:schemeClr>
                  </a:solidFill>
                  <a:cs typeface="Calibri"/>
                </a:rPr>
                <a:t>c</a:t>
              </a:r>
              <a:r>
                <a:rPr sz="1600" spc="-5" dirty="0">
                  <a:solidFill>
                    <a:schemeClr val="tx1">
                      <a:lumMod val="75000"/>
                      <a:lumOff val="25000"/>
                    </a:schemeClr>
                  </a:solidFill>
                  <a:cs typeface="Calibri"/>
                </a:rPr>
                <a:t>h</a:t>
              </a:r>
              <a:r>
                <a:rPr sz="1600" spc="-10" dirty="0">
                  <a:solidFill>
                    <a:schemeClr val="tx1">
                      <a:lumMod val="75000"/>
                      <a:lumOff val="25000"/>
                    </a:schemeClr>
                  </a:solidFill>
                  <a:cs typeface="Calibri"/>
                </a:rPr>
                <a:t>m</a:t>
              </a:r>
              <a:r>
                <a:rPr sz="1600" spc="-5" dirty="0">
                  <a:solidFill>
                    <a:schemeClr val="tx1">
                      <a:lumMod val="75000"/>
                      <a:lumOff val="25000"/>
                    </a:schemeClr>
                  </a:solidFill>
                  <a:cs typeface="Calibri"/>
                </a:rPr>
                <a:t>a</a:t>
              </a:r>
              <a:r>
                <a:rPr sz="1600" spc="-10" dirty="0">
                  <a:solidFill>
                    <a:schemeClr val="tx1">
                      <a:lumMod val="75000"/>
                      <a:lumOff val="25000"/>
                    </a:schemeClr>
                  </a:solidFill>
                  <a:cs typeface="Calibri"/>
                </a:rPr>
                <a:t>r</a:t>
              </a:r>
              <a:r>
                <a:rPr sz="1600" spc="-25" dirty="0">
                  <a:solidFill>
                    <a:schemeClr val="tx1">
                      <a:lumMod val="75000"/>
                      <a:lumOff val="25000"/>
                    </a:schemeClr>
                  </a:solidFill>
                  <a:cs typeface="Calibri"/>
                </a:rPr>
                <a:t>k</a:t>
              </a:r>
              <a:r>
                <a:rPr sz="1600" spc="-5" dirty="0">
                  <a:solidFill>
                    <a:schemeClr val="tx1">
                      <a:lumMod val="75000"/>
                      <a:lumOff val="25000"/>
                    </a:schemeClr>
                  </a:solidFill>
                  <a:cs typeface="Calibri"/>
                </a:rPr>
                <a:t>s</a:t>
              </a:r>
              <a:endParaRPr sz="1600" dirty="0">
                <a:solidFill>
                  <a:schemeClr val="tx1">
                    <a:lumMod val="75000"/>
                    <a:lumOff val="25000"/>
                  </a:schemeClr>
                </a:solidFill>
                <a:cs typeface="Calibri"/>
              </a:endParaRPr>
            </a:p>
          </p:txBody>
        </p:sp>
        <p:grpSp>
          <p:nvGrpSpPr>
            <p:cNvPr id="7" name="object 15">
              <a:extLst>
                <a:ext uri="{FF2B5EF4-FFF2-40B4-BE49-F238E27FC236}">
                  <a16:creationId xmlns:a16="http://schemas.microsoft.com/office/drawing/2014/main" id="{82C5E318-A586-DC28-E47E-954D910FEFC1}"/>
                </a:ext>
              </a:extLst>
            </p:cNvPr>
            <p:cNvGrpSpPr/>
            <p:nvPr/>
          </p:nvGrpSpPr>
          <p:grpSpPr>
            <a:xfrm>
              <a:off x="2270760" y="4698491"/>
              <a:ext cx="3034665" cy="1461770"/>
              <a:chOff x="2270760" y="4698491"/>
              <a:chExt cx="3034665" cy="1461770"/>
            </a:xfrm>
          </p:grpSpPr>
          <p:sp>
            <p:nvSpPr>
              <p:cNvPr id="19" name="object 16">
                <a:extLst>
                  <a:ext uri="{FF2B5EF4-FFF2-40B4-BE49-F238E27FC236}">
                    <a16:creationId xmlns:a16="http://schemas.microsoft.com/office/drawing/2014/main" id="{820DCF3D-F471-B135-734B-304BA40EDA95}"/>
                  </a:ext>
                </a:extLst>
              </p:cNvPr>
              <p:cNvSpPr/>
              <p:nvPr/>
            </p:nvSpPr>
            <p:spPr>
              <a:xfrm>
                <a:off x="3675888" y="5420867"/>
                <a:ext cx="1629155" cy="739139"/>
              </a:xfrm>
              <a:prstGeom prst="rect">
                <a:avLst/>
              </a:prstGeom>
              <a:blipFill>
                <a:blip r:embed="rId7" cstate="print"/>
                <a:stretch>
                  <a:fillRect/>
                </a:stretch>
              </a:blipFill>
            </p:spPr>
            <p:txBody>
              <a:bodyPr wrap="square" lIns="0" tIns="0" rIns="0" bIns="0" rtlCol="0"/>
              <a:lstStyle/>
              <a:p>
                <a:endParaRPr/>
              </a:p>
            </p:txBody>
          </p:sp>
          <p:sp>
            <p:nvSpPr>
              <p:cNvPr id="20" name="object 17">
                <a:extLst>
                  <a:ext uri="{FF2B5EF4-FFF2-40B4-BE49-F238E27FC236}">
                    <a16:creationId xmlns:a16="http://schemas.microsoft.com/office/drawing/2014/main" id="{F6880D39-6B28-1E53-4150-38CDCAA9BD33}"/>
                  </a:ext>
                </a:extLst>
              </p:cNvPr>
              <p:cNvSpPr/>
              <p:nvPr/>
            </p:nvSpPr>
            <p:spPr>
              <a:xfrm>
                <a:off x="2270760" y="4698491"/>
                <a:ext cx="1478279" cy="1203959"/>
              </a:xfrm>
              <a:prstGeom prst="rect">
                <a:avLst/>
              </a:prstGeom>
              <a:blipFill>
                <a:blip r:embed="rId3" cstate="print"/>
                <a:stretch>
                  <a:fillRect/>
                </a:stretch>
              </a:blipFill>
            </p:spPr>
            <p:txBody>
              <a:bodyPr wrap="square" lIns="0" tIns="0" rIns="0" bIns="0" rtlCol="0"/>
              <a:lstStyle/>
              <a:p>
                <a:endParaRPr/>
              </a:p>
            </p:txBody>
          </p:sp>
          <p:sp>
            <p:nvSpPr>
              <p:cNvPr id="22" name="object 18">
                <a:extLst>
                  <a:ext uri="{FF2B5EF4-FFF2-40B4-BE49-F238E27FC236}">
                    <a16:creationId xmlns:a16="http://schemas.microsoft.com/office/drawing/2014/main" id="{8AE66127-C340-5701-28D5-5B8A396549E9}"/>
                  </a:ext>
                </a:extLst>
              </p:cNvPr>
              <p:cNvSpPr/>
              <p:nvPr/>
            </p:nvSpPr>
            <p:spPr>
              <a:xfrm>
                <a:off x="2350008" y="4937759"/>
                <a:ext cx="1365503" cy="763523"/>
              </a:xfrm>
              <a:prstGeom prst="rect">
                <a:avLst/>
              </a:prstGeom>
              <a:blipFill>
                <a:blip r:embed="rId8" cstate="print"/>
                <a:stretch>
                  <a:fillRect/>
                </a:stretch>
              </a:blipFill>
            </p:spPr>
            <p:txBody>
              <a:bodyPr wrap="square" lIns="0" tIns="0" rIns="0" bIns="0" rtlCol="0"/>
              <a:lstStyle/>
              <a:p>
                <a:endParaRPr/>
              </a:p>
            </p:txBody>
          </p:sp>
          <p:sp>
            <p:nvSpPr>
              <p:cNvPr id="23" name="object 19">
                <a:extLst>
                  <a:ext uri="{FF2B5EF4-FFF2-40B4-BE49-F238E27FC236}">
                    <a16:creationId xmlns:a16="http://schemas.microsoft.com/office/drawing/2014/main" id="{382D0F26-28DA-B122-79E5-330602EA58A3}"/>
                  </a:ext>
                </a:extLst>
              </p:cNvPr>
              <p:cNvSpPr/>
              <p:nvPr/>
            </p:nvSpPr>
            <p:spPr>
              <a:xfrm>
                <a:off x="2296667" y="4724399"/>
                <a:ext cx="1371600" cy="1097280"/>
              </a:xfrm>
              <a:custGeom>
                <a:avLst/>
                <a:gdLst/>
                <a:ahLst/>
                <a:cxnLst/>
                <a:rect l="l" t="t" r="r" b="b"/>
                <a:pathLst>
                  <a:path w="1371600" h="1097279">
                    <a:moveTo>
                      <a:pt x="1371600" y="0"/>
                    </a:moveTo>
                    <a:lnTo>
                      <a:pt x="0" y="0"/>
                    </a:lnTo>
                    <a:lnTo>
                      <a:pt x="0" y="1097280"/>
                    </a:lnTo>
                    <a:lnTo>
                      <a:pt x="1371600" y="1097280"/>
                    </a:lnTo>
                    <a:lnTo>
                      <a:pt x="1371600" y="0"/>
                    </a:lnTo>
                    <a:close/>
                  </a:path>
                </a:pathLst>
              </a:custGeom>
              <a:solidFill>
                <a:srgbClr val="DADADA"/>
              </a:solidFill>
            </p:spPr>
            <p:txBody>
              <a:bodyPr wrap="square" lIns="0" tIns="0" rIns="0" bIns="0" rtlCol="0"/>
              <a:lstStyle/>
              <a:p>
                <a:endParaRPr/>
              </a:p>
            </p:txBody>
          </p:sp>
        </p:grpSp>
        <p:sp>
          <p:nvSpPr>
            <p:cNvPr id="8" name="object 20">
              <a:extLst>
                <a:ext uri="{FF2B5EF4-FFF2-40B4-BE49-F238E27FC236}">
                  <a16:creationId xmlns:a16="http://schemas.microsoft.com/office/drawing/2014/main" id="{CF3BB417-03A1-D75C-4BA7-0119CECEFC7E}"/>
                </a:ext>
              </a:extLst>
            </p:cNvPr>
            <p:cNvSpPr txBox="1"/>
            <p:nvPr/>
          </p:nvSpPr>
          <p:spPr>
            <a:xfrm>
              <a:off x="2487621" y="5003741"/>
              <a:ext cx="990600" cy="522435"/>
            </a:xfrm>
            <a:prstGeom prst="rect">
              <a:avLst/>
            </a:prstGeom>
          </p:spPr>
          <p:txBody>
            <a:bodyPr vert="horz" wrap="square" lIns="0" tIns="37465" rIns="0" bIns="0" rtlCol="0">
              <a:spAutoFit/>
            </a:bodyPr>
            <a:lstStyle/>
            <a:p>
              <a:pPr marL="315595" marR="5080" indent="-303530">
                <a:lnSpc>
                  <a:spcPts val="1750"/>
                </a:lnSpc>
                <a:spcBef>
                  <a:spcPts val="295"/>
                </a:spcBef>
              </a:pPr>
              <a:r>
                <a:rPr sz="1600" spc="-10" dirty="0">
                  <a:solidFill>
                    <a:schemeClr val="tx1">
                      <a:lumMod val="75000"/>
                      <a:lumOff val="25000"/>
                    </a:schemeClr>
                  </a:solidFill>
                  <a:cs typeface="Calibri"/>
                </a:rPr>
                <a:t>Execute</a:t>
              </a:r>
              <a:r>
                <a:rPr sz="1600" spc="-85" dirty="0">
                  <a:solidFill>
                    <a:schemeClr val="tx1">
                      <a:lumMod val="75000"/>
                      <a:lumOff val="25000"/>
                    </a:schemeClr>
                  </a:solidFill>
                  <a:cs typeface="Calibri"/>
                </a:rPr>
                <a:t> </a:t>
              </a:r>
              <a:r>
                <a:rPr sz="1600" spc="-5" dirty="0">
                  <a:solidFill>
                    <a:schemeClr val="tx1">
                      <a:lumMod val="75000"/>
                      <a:lumOff val="25000"/>
                    </a:schemeClr>
                  </a:solidFill>
                  <a:cs typeface="Calibri"/>
                </a:rPr>
                <a:t>the  Plan</a:t>
              </a:r>
              <a:endParaRPr sz="1600" dirty="0">
                <a:solidFill>
                  <a:schemeClr val="tx1">
                    <a:lumMod val="75000"/>
                    <a:lumOff val="25000"/>
                  </a:schemeClr>
                </a:solidFill>
                <a:cs typeface="Calibri"/>
              </a:endParaRPr>
            </a:p>
          </p:txBody>
        </p:sp>
        <p:grpSp>
          <p:nvGrpSpPr>
            <p:cNvPr id="9" name="object 21">
              <a:extLst>
                <a:ext uri="{FF2B5EF4-FFF2-40B4-BE49-F238E27FC236}">
                  <a16:creationId xmlns:a16="http://schemas.microsoft.com/office/drawing/2014/main" id="{F8B172EA-7E16-E5F6-E4AB-0FE7C46C1529}"/>
                </a:ext>
              </a:extLst>
            </p:cNvPr>
            <p:cNvGrpSpPr/>
            <p:nvPr/>
          </p:nvGrpSpPr>
          <p:grpSpPr>
            <a:xfrm>
              <a:off x="2148839" y="1746504"/>
              <a:ext cx="1690370" cy="3045460"/>
              <a:chOff x="2148839" y="1746504"/>
              <a:chExt cx="1690370" cy="3045460"/>
            </a:xfrm>
          </p:grpSpPr>
          <p:sp>
            <p:nvSpPr>
              <p:cNvPr id="15" name="object 22">
                <a:extLst>
                  <a:ext uri="{FF2B5EF4-FFF2-40B4-BE49-F238E27FC236}">
                    <a16:creationId xmlns:a16="http://schemas.microsoft.com/office/drawing/2014/main" id="{E1BB13AC-04F9-0C5E-BE16-E3F9018BE9C6}"/>
                  </a:ext>
                </a:extLst>
              </p:cNvPr>
              <p:cNvSpPr/>
              <p:nvPr/>
            </p:nvSpPr>
            <p:spPr>
              <a:xfrm>
                <a:off x="2148839" y="2878836"/>
                <a:ext cx="716279" cy="1912619"/>
              </a:xfrm>
              <a:prstGeom prst="rect">
                <a:avLst/>
              </a:prstGeom>
              <a:blipFill>
                <a:blip r:embed="rId9" cstate="print"/>
                <a:stretch>
                  <a:fillRect/>
                </a:stretch>
              </a:blipFill>
            </p:spPr>
            <p:txBody>
              <a:bodyPr wrap="square" lIns="0" tIns="0" rIns="0" bIns="0" rtlCol="0"/>
              <a:lstStyle/>
              <a:p>
                <a:endParaRPr/>
              </a:p>
            </p:txBody>
          </p:sp>
          <p:sp>
            <p:nvSpPr>
              <p:cNvPr id="16" name="object 23">
                <a:extLst>
                  <a:ext uri="{FF2B5EF4-FFF2-40B4-BE49-F238E27FC236}">
                    <a16:creationId xmlns:a16="http://schemas.microsoft.com/office/drawing/2014/main" id="{22E3E3DF-9269-51C9-7476-36523980A6EC}"/>
                  </a:ext>
                </a:extLst>
              </p:cNvPr>
              <p:cNvSpPr/>
              <p:nvPr/>
            </p:nvSpPr>
            <p:spPr>
              <a:xfrm>
                <a:off x="2270760" y="1746504"/>
                <a:ext cx="1478279" cy="1203959"/>
              </a:xfrm>
              <a:prstGeom prst="rect">
                <a:avLst/>
              </a:prstGeom>
              <a:blipFill>
                <a:blip r:embed="rId3" cstate="print"/>
                <a:stretch>
                  <a:fillRect/>
                </a:stretch>
              </a:blipFill>
            </p:spPr>
            <p:txBody>
              <a:bodyPr wrap="square" lIns="0" tIns="0" rIns="0" bIns="0" rtlCol="0"/>
              <a:lstStyle/>
              <a:p>
                <a:endParaRPr/>
              </a:p>
            </p:txBody>
          </p:sp>
          <p:sp>
            <p:nvSpPr>
              <p:cNvPr id="17" name="object 24">
                <a:extLst>
                  <a:ext uri="{FF2B5EF4-FFF2-40B4-BE49-F238E27FC236}">
                    <a16:creationId xmlns:a16="http://schemas.microsoft.com/office/drawing/2014/main" id="{233F5353-F647-56BF-C1E6-A2315C0243F4}"/>
                  </a:ext>
                </a:extLst>
              </p:cNvPr>
              <p:cNvSpPr/>
              <p:nvPr/>
            </p:nvSpPr>
            <p:spPr>
              <a:xfrm>
                <a:off x="2226563" y="1874520"/>
                <a:ext cx="1612391" cy="987551"/>
              </a:xfrm>
              <a:prstGeom prst="rect">
                <a:avLst/>
              </a:prstGeom>
              <a:blipFill>
                <a:blip r:embed="rId10" cstate="print"/>
                <a:stretch>
                  <a:fillRect/>
                </a:stretch>
              </a:blipFill>
            </p:spPr>
            <p:txBody>
              <a:bodyPr wrap="square" lIns="0" tIns="0" rIns="0" bIns="0" rtlCol="0"/>
              <a:lstStyle/>
              <a:p>
                <a:endParaRPr/>
              </a:p>
            </p:txBody>
          </p:sp>
          <p:sp>
            <p:nvSpPr>
              <p:cNvPr id="18" name="object 25">
                <a:extLst>
                  <a:ext uri="{FF2B5EF4-FFF2-40B4-BE49-F238E27FC236}">
                    <a16:creationId xmlns:a16="http://schemas.microsoft.com/office/drawing/2014/main" id="{03FBF35B-2AAD-A7CE-24AE-F916188D7A57}"/>
                  </a:ext>
                </a:extLst>
              </p:cNvPr>
              <p:cNvSpPr/>
              <p:nvPr/>
            </p:nvSpPr>
            <p:spPr>
              <a:xfrm>
                <a:off x="2296667" y="1772411"/>
                <a:ext cx="1371600" cy="1097280"/>
              </a:xfrm>
              <a:custGeom>
                <a:avLst/>
                <a:gdLst/>
                <a:ahLst/>
                <a:cxnLst/>
                <a:rect l="l" t="t" r="r" b="b"/>
                <a:pathLst>
                  <a:path w="1371600" h="1097280">
                    <a:moveTo>
                      <a:pt x="1371600" y="0"/>
                    </a:moveTo>
                    <a:lnTo>
                      <a:pt x="0" y="0"/>
                    </a:lnTo>
                    <a:lnTo>
                      <a:pt x="0" y="1097280"/>
                    </a:lnTo>
                    <a:lnTo>
                      <a:pt x="1371600" y="1097280"/>
                    </a:lnTo>
                    <a:lnTo>
                      <a:pt x="1371600" y="0"/>
                    </a:lnTo>
                    <a:close/>
                  </a:path>
                </a:pathLst>
              </a:custGeom>
              <a:solidFill>
                <a:srgbClr val="DADADA"/>
              </a:solidFill>
            </p:spPr>
            <p:txBody>
              <a:bodyPr wrap="square" lIns="0" tIns="0" rIns="0" bIns="0" rtlCol="0"/>
              <a:lstStyle/>
              <a:p>
                <a:endParaRPr/>
              </a:p>
            </p:txBody>
          </p:sp>
        </p:grpSp>
        <p:sp>
          <p:nvSpPr>
            <p:cNvPr id="10" name="object 26">
              <a:extLst>
                <a:ext uri="{FF2B5EF4-FFF2-40B4-BE49-F238E27FC236}">
                  <a16:creationId xmlns:a16="http://schemas.microsoft.com/office/drawing/2014/main" id="{3AF6C510-3ADE-CFF1-670E-71BA4471B133}"/>
                </a:ext>
              </a:extLst>
            </p:cNvPr>
            <p:cNvSpPr txBox="1"/>
            <p:nvPr/>
          </p:nvSpPr>
          <p:spPr>
            <a:xfrm>
              <a:off x="2296667" y="1772411"/>
              <a:ext cx="1371600" cy="932134"/>
            </a:xfrm>
            <a:prstGeom prst="rect">
              <a:avLst/>
            </a:prstGeom>
          </p:spPr>
          <p:txBody>
            <a:bodyPr vert="horz" wrap="square" lIns="0" tIns="3810" rIns="0" bIns="0" rtlCol="0">
              <a:spAutoFit/>
            </a:bodyPr>
            <a:lstStyle/>
            <a:p>
              <a:pPr>
                <a:spcBef>
                  <a:spcPts val="30"/>
                </a:spcBef>
              </a:pPr>
              <a:endParaRPr sz="1350" dirty="0">
                <a:latin typeface="Times New Roman"/>
                <a:cs typeface="Times New Roman"/>
              </a:endParaRPr>
            </a:p>
            <a:p>
              <a:pPr marL="80010" marR="71755" algn="ctr">
                <a:lnSpc>
                  <a:spcPct val="91600"/>
                </a:lnSpc>
              </a:pPr>
              <a:r>
                <a:rPr sz="1600" spc="-15" dirty="0">
                  <a:solidFill>
                    <a:schemeClr val="tx1">
                      <a:lumMod val="75000"/>
                      <a:lumOff val="25000"/>
                    </a:schemeClr>
                  </a:solidFill>
                  <a:cs typeface="Calibri"/>
                </a:rPr>
                <a:t>Evaluate </a:t>
              </a:r>
              <a:r>
                <a:rPr sz="1600" spc="-5" dirty="0">
                  <a:solidFill>
                    <a:schemeClr val="tx1">
                      <a:lumMod val="75000"/>
                      <a:lumOff val="25000"/>
                    </a:schemeClr>
                  </a:solidFill>
                  <a:cs typeface="Calibri"/>
                </a:rPr>
                <a:t>Plan  and</a:t>
              </a:r>
              <a:r>
                <a:rPr sz="1600" spc="-55" dirty="0">
                  <a:solidFill>
                    <a:schemeClr val="tx1">
                      <a:lumMod val="75000"/>
                      <a:lumOff val="25000"/>
                    </a:schemeClr>
                  </a:solidFill>
                  <a:cs typeface="Calibri"/>
                </a:rPr>
                <a:t> </a:t>
              </a:r>
              <a:r>
                <a:rPr sz="1600" spc="-10" dirty="0">
                  <a:solidFill>
                    <a:schemeClr val="tx1">
                      <a:lumMod val="75000"/>
                      <a:lumOff val="25000"/>
                    </a:schemeClr>
                  </a:solidFill>
                  <a:cs typeface="Calibri"/>
                </a:rPr>
                <a:t>Execution,  </a:t>
              </a:r>
              <a:r>
                <a:rPr sz="1600" spc="-5" dirty="0">
                  <a:solidFill>
                    <a:schemeClr val="tx1">
                      <a:lumMod val="75000"/>
                      <a:lumOff val="25000"/>
                    </a:schemeClr>
                  </a:solidFill>
                  <a:cs typeface="Calibri"/>
                </a:rPr>
                <a:t>Changes</a:t>
              </a:r>
              <a:endParaRPr sz="1600" dirty="0">
                <a:solidFill>
                  <a:schemeClr val="tx1">
                    <a:lumMod val="75000"/>
                    <a:lumOff val="25000"/>
                  </a:schemeClr>
                </a:solidFill>
                <a:cs typeface="Calibri"/>
              </a:endParaRPr>
            </a:p>
          </p:txBody>
        </p:sp>
        <p:grpSp>
          <p:nvGrpSpPr>
            <p:cNvPr id="11" name="object 27">
              <a:extLst>
                <a:ext uri="{FF2B5EF4-FFF2-40B4-BE49-F238E27FC236}">
                  <a16:creationId xmlns:a16="http://schemas.microsoft.com/office/drawing/2014/main" id="{DAA8DDE2-2C9B-425A-F88F-B8A771145CFC}"/>
                </a:ext>
              </a:extLst>
            </p:cNvPr>
            <p:cNvGrpSpPr/>
            <p:nvPr/>
          </p:nvGrpSpPr>
          <p:grpSpPr>
            <a:xfrm>
              <a:off x="3317747" y="1434083"/>
              <a:ext cx="2502535" cy="3412490"/>
              <a:chOff x="3317747" y="1434083"/>
              <a:chExt cx="2502535" cy="3412490"/>
            </a:xfrm>
          </p:grpSpPr>
          <p:sp>
            <p:nvSpPr>
              <p:cNvPr id="13" name="object 28">
                <a:extLst>
                  <a:ext uri="{FF2B5EF4-FFF2-40B4-BE49-F238E27FC236}">
                    <a16:creationId xmlns:a16="http://schemas.microsoft.com/office/drawing/2014/main" id="{A03959AC-D2E0-2869-0179-905CC8D7F478}"/>
                  </a:ext>
                </a:extLst>
              </p:cNvPr>
              <p:cNvSpPr/>
              <p:nvPr/>
            </p:nvSpPr>
            <p:spPr>
              <a:xfrm>
                <a:off x="3611879" y="1434083"/>
                <a:ext cx="1629155" cy="739139"/>
              </a:xfrm>
              <a:prstGeom prst="rect">
                <a:avLst/>
              </a:prstGeom>
              <a:blipFill>
                <a:blip r:embed="rId11" cstate="print"/>
                <a:stretch>
                  <a:fillRect/>
                </a:stretch>
              </a:blipFill>
            </p:spPr>
            <p:txBody>
              <a:bodyPr wrap="square" lIns="0" tIns="0" rIns="0" bIns="0" rtlCol="0"/>
              <a:lstStyle/>
              <a:p>
                <a:endParaRPr/>
              </a:p>
            </p:txBody>
          </p:sp>
          <p:sp>
            <p:nvSpPr>
              <p:cNvPr id="14" name="object 29">
                <a:extLst>
                  <a:ext uri="{FF2B5EF4-FFF2-40B4-BE49-F238E27FC236}">
                    <a16:creationId xmlns:a16="http://schemas.microsoft.com/office/drawing/2014/main" id="{B09098D3-ED2B-5D42-F96F-1F4ED52983B3}"/>
                  </a:ext>
                </a:extLst>
              </p:cNvPr>
              <p:cNvSpPr/>
              <p:nvPr/>
            </p:nvSpPr>
            <p:spPr>
              <a:xfrm>
                <a:off x="3317747" y="3906011"/>
                <a:ext cx="2502407" cy="940307"/>
              </a:xfrm>
              <a:prstGeom prst="rect">
                <a:avLst/>
              </a:prstGeom>
              <a:blipFill>
                <a:blip r:embed="rId12" cstate="print"/>
                <a:stretch>
                  <a:fillRect/>
                </a:stretch>
              </a:blipFill>
            </p:spPr>
            <p:txBody>
              <a:bodyPr wrap="square" lIns="0" tIns="0" rIns="0" bIns="0" rtlCol="0"/>
              <a:lstStyle/>
              <a:p>
                <a:endParaRPr/>
              </a:p>
            </p:txBody>
          </p:sp>
        </p:grpSp>
        <p:sp>
          <p:nvSpPr>
            <p:cNvPr id="12" name="object 30">
              <a:extLst>
                <a:ext uri="{FF2B5EF4-FFF2-40B4-BE49-F238E27FC236}">
                  <a16:creationId xmlns:a16="http://schemas.microsoft.com/office/drawing/2014/main" id="{B1F39C3A-B651-F6BA-2391-F68EE742E587}"/>
                </a:ext>
              </a:extLst>
            </p:cNvPr>
            <p:cNvSpPr txBox="1"/>
            <p:nvPr/>
          </p:nvSpPr>
          <p:spPr>
            <a:xfrm>
              <a:off x="3326891" y="3211067"/>
              <a:ext cx="2484120" cy="608948"/>
            </a:xfrm>
            <a:prstGeom prst="rect">
              <a:avLst/>
            </a:prstGeom>
            <a:solidFill>
              <a:srgbClr val="808080"/>
            </a:solidFill>
          </p:spPr>
          <p:txBody>
            <a:bodyPr vert="horz" wrap="square" lIns="0" tIns="27939" rIns="0" bIns="0" rtlCol="0">
              <a:spAutoFit/>
            </a:bodyPr>
            <a:lstStyle/>
            <a:p>
              <a:pPr marL="320675" marR="314325" indent="648970">
                <a:spcBef>
                  <a:spcPts val="219"/>
                </a:spcBef>
              </a:pPr>
              <a:r>
                <a:rPr b="1" spc="30" dirty="0">
                  <a:solidFill>
                    <a:srgbClr val="FFFFFF"/>
                  </a:solidFill>
                  <a:cs typeface="Calibri"/>
                </a:rPr>
                <a:t>RISK  </a:t>
              </a:r>
              <a:r>
                <a:rPr b="1" spc="40" dirty="0">
                  <a:solidFill>
                    <a:srgbClr val="FFFFFF"/>
                  </a:solidFill>
                  <a:effectLst/>
                  <a:cs typeface="Calibri"/>
                </a:rPr>
                <a:t>MA</a:t>
              </a:r>
              <a:r>
                <a:rPr b="1" spc="45" dirty="0">
                  <a:solidFill>
                    <a:srgbClr val="FFFFFF"/>
                  </a:solidFill>
                  <a:effectLst/>
                  <a:cs typeface="Calibri"/>
                </a:rPr>
                <a:t>N</a:t>
              </a:r>
              <a:r>
                <a:rPr b="1" spc="20" dirty="0">
                  <a:solidFill>
                    <a:srgbClr val="FFFFFF"/>
                  </a:solidFill>
                  <a:effectLst/>
                  <a:cs typeface="Calibri"/>
                </a:rPr>
                <a:t>A</a:t>
              </a:r>
              <a:r>
                <a:rPr b="1" spc="45" dirty="0">
                  <a:solidFill>
                    <a:srgbClr val="FFFFFF"/>
                  </a:solidFill>
                  <a:effectLst/>
                  <a:cs typeface="Calibri"/>
                </a:rPr>
                <a:t>G</a:t>
              </a:r>
              <a:r>
                <a:rPr b="1" spc="35" dirty="0">
                  <a:solidFill>
                    <a:srgbClr val="FFFFFF"/>
                  </a:solidFill>
                  <a:effectLst/>
                  <a:cs typeface="Calibri"/>
                </a:rPr>
                <a:t>E</a:t>
              </a:r>
              <a:r>
                <a:rPr b="1" spc="40" dirty="0">
                  <a:solidFill>
                    <a:srgbClr val="FFFFFF"/>
                  </a:solidFill>
                  <a:effectLst/>
                  <a:cs typeface="Calibri"/>
                </a:rPr>
                <a:t>M</a:t>
              </a:r>
              <a:r>
                <a:rPr b="1" spc="35" dirty="0">
                  <a:solidFill>
                    <a:srgbClr val="FFFFFF"/>
                  </a:solidFill>
                  <a:effectLst/>
                  <a:cs typeface="Calibri"/>
                </a:rPr>
                <a:t>E</a:t>
              </a:r>
              <a:r>
                <a:rPr b="1" spc="45" dirty="0">
                  <a:solidFill>
                    <a:srgbClr val="FFFFFF"/>
                  </a:solidFill>
                  <a:effectLst/>
                  <a:cs typeface="Calibri"/>
                </a:rPr>
                <a:t>NT</a:t>
              </a:r>
              <a:endParaRPr dirty="0">
                <a:effectLst/>
                <a:cs typeface="Calibri"/>
              </a:endParaRPr>
            </a:p>
          </p:txBody>
        </p:sp>
      </p:grpSp>
      <p:sp>
        <p:nvSpPr>
          <p:cNvPr id="24" name="Slide Number Placeholder 2">
            <a:extLst>
              <a:ext uri="{FF2B5EF4-FFF2-40B4-BE49-F238E27FC236}">
                <a16:creationId xmlns:a16="http://schemas.microsoft.com/office/drawing/2014/main" id="{C39F9C41-A62D-2A07-1968-C0019CA8EFDA}"/>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18</a:t>
            </a:fld>
            <a:endParaRPr lang="en-US" sz="900" dirty="0"/>
          </a:p>
        </p:txBody>
      </p:sp>
    </p:spTree>
    <p:extLst>
      <p:ext uri="{BB962C8B-B14F-4D97-AF65-F5344CB8AC3E}">
        <p14:creationId xmlns:p14="http://schemas.microsoft.com/office/powerpoint/2010/main" val="2793448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CCC0FE-FB1C-8FD0-C5D1-2ACA3381A9FF}"/>
              </a:ext>
            </a:extLst>
          </p:cNvPr>
          <p:cNvSpPr>
            <a:spLocks noGrp="1"/>
          </p:cNvSpPr>
          <p:nvPr>
            <p:ph type="title"/>
          </p:nvPr>
        </p:nvSpPr>
        <p:spPr>
          <a:xfrm>
            <a:off x="318540" y="714180"/>
            <a:ext cx="11136397" cy="365125"/>
          </a:xfrm>
        </p:spPr>
        <p:txBody>
          <a:bodyPr vert="horz" lIns="91440" tIns="45720" rIns="91440" bIns="45720" rtlCol="0" anchor="b">
            <a:normAutofit fontScale="90000"/>
          </a:bodyPr>
          <a:lstStyle/>
          <a:p>
            <a:r>
              <a:rPr lang="en-US" sz="3600" dirty="0">
                <a:solidFill>
                  <a:schemeClr val="accent1"/>
                </a:solidFill>
                <a:latin typeface="+mj-lt"/>
                <a:cs typeface="+mj-cs"/>
              </a:rPr>
              <a:t>GASB 40: deposit and investment risk disclosures</a:t>
            </a:r>
          </a:p>
        </p:txBody>
      </p:sp>
      <p:graphicFrame>
        <p:nvGraphicFramePr>
          <p:cNvPr id="5" name="Content Placeholder 4">
            <a:extLst>
              <a:ext uri="{FF2B5EF4-FFF2-40B4-BE49-F238E27FC236}">
                <a16:creationId xmlns:a16="http://schemas.microsoft.com/office/drawing/2014/main" id="{4C01ECB2-DFD6-E05F-03AE-BB0C69EDA6E7}"/>
              </a:ext>
            </a:extLst>
          </p:cNvPr>
          <p:cNvGraphicFramePr>
            <a:graphicFrameLocks noGrp="1"/>
          </p:cNvGraphicFramePr>
          <p:nvPr>
            <p:ph idx="4294967295"/>
            <p:extLst>
              <p:ext uri="{D42A27DB-BD31-4B8C-83A1-F6EECF244321}">
                <p14:modId xmlns:p14="http://schemas.microsoft.com/office/powerpoint/2010/main" val="339720881"/>
              </p:ext>
            </p:extLst>
          </p:nvPr>
        </p:nvGraphicFramePr>
        <p:xfrm>
          <a:off x="1221963" y="1678322"/>
          <a:ext cx="9748073" cy="46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BCDE6EB2-C496-4BE1-DDAE-79FE3F06D55F}"/>
              </a:ext>
            </a:extLst>
          </p:cNvPr>
          <p:cNvSpPr>
            <a:spLocks noGrp="1"/>
          </p:cNvSpPr>
          <p:nvPr>
            <p:ph type="sldNum" sz="quarter" idx="4294967295"/>
          </p:nvPr>
        </p:nvSpPr>
        <p:spPr>
          <a:xfrm>
            <a:off x="8783132" y="6356349"/>
            <a:ext cx="2743200" cy="365125"/>
          </a:xfrm>
        </p:spPr>
        <p:txBody>
          <a:bodyPr>
            <a:normAutofit/>
          </a:bodyPr>
          <a:lstStyle/>
          <a:p>
            <a:pPr marL="81915">
              <a:spcAft>
                <a:spcPts val="600"/>
              </a:spcAft>
            </a:pPr>
            <a:fld id="{81D60167-4931-47E6-BA6A-407CBD079E47}" type="slidenum">
              <a:rPr lang="en-US" smtClean="0"/>
              <a:pPr marL="81915">
                <a:spcAft>
                  <a:spcPts val="600"/>
                </a:spcAft>
              </a:pPr>
              <a:t>19</a:t>
            </a:fld>
            <a:endParaRPr lang="en-US" dirty="0"/>
          </a:p>
        </p:txBody>
      </p:sp>
      <p:sp>
        <p:nvSpPr>
          <p:cNvPr id="2" name="Text Placeholder 1">
            <a:extLst>
              <a:ext uri="{FF2B5EF4-FFF2-40B4-BE49-F238E27FC236}">
                <a16:creationId xmlns:a16="http://schemas.microsoft.com/office/drawing/2014/main" id="{00079BEE-2E7E-37AE-36E0-0245CA0E3183}"/>
              </a:ext>
            </a:extLst>
          </p:cNvPr>
          <p:cNvSpPr txBox="1">
            <a:spLocks/>
          </p:cNvSpPr>
          <p:nvPr/>
        </p:nvSpPr>
        <p:spPr>
          <a:xfrm>
            <a:off x="387636" y="998232"/>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rgbClr val="6A8E7D"/>
                </a:solidFill>
              </a:rPr>
              <a:t>(Amended GASB 3)</a:t>
            </a:r>
          </a:p>
        </p:txBody>
      </p:sp>
    </p:spTree>
    <p:extLst>
      <p:ext uri="{BB962C8B-B14F-4D97-AF65-F5344CB8AC3E}">
        <p14:creationId xmlns:p14="http://schemas.microsoft.com/office/powerpoint/2010/main" val="259854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2051-40B2-45B5-87D8-A2CD8BAEFA76}"/>
              </a:ext>
            </a:extLst>
          </p:cNvPr>
          <p:cNvSpPr>
            <a:spLocks noGrp="1"/>
          </p:cNvSpPr>
          <p:nvPr>
            <p:ph type="title"/>
          </p:nvPr>
        </p:nvSpPr>
        <p:spPr>
          <a:xfrm>
            <a:off x="777712" y="846744"/>
            <a:ext cx="6861338" cy="298357"/>
          </a:xfrm>
        </p:spPr>
        <p:txBody>
          <a:bodyPr>
            <a:normAutofit fontScale="90000"/>
          </a:bodyPr>
          <a:lstStyle/>
          <a:p>
            <a:pPr>
              <a:defRPr/>
            </a:pPr>
            <a:r>
              <a:rPr lang="en-US" sz="3600" dirty="0">
                <a:solidFill>
                  <a:schemeClr val="accent1"/>
                </a:solidFill>
                <a:latin typeface="+mj-lt"/>
                <a:cs typeface="+mj-cs"/>
              </a:rPr>
              <a:t>AGENDA</a:t>
            </a:r>
          </a:p>
        </p:txBody>
      </p:sp>
      <p:sp>
        <p:nvSpPr>
          <p:cNvPr id="10" name="Slide Number Placeholder 2">
            <a:extLst>
              <a:ext uri="{FF2B5EF4-FFF2-40B4-BE49-F238E27FC236}">
                <a16:creationId xmlns:a16="http://schemas.microsoft.com/office/drawing/2014/main" id="{010A0826-251E-4600-88B1-2185682D57DD}"/>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endParaRPr>
          </a:p>
        </p:txBody>
      </p:sp>
      <p:sp>
        <p:nvSpPr>
          <p:cNvPr id="11" name="Content Placeholder 2">
            <a:extLst>
              <a:ext uri="{FF2B5EF4-FFF2-40B4-BE49-F238E27FC236}">
                <a16:creationId xmlns:a16="http://schemas.microsoft.com/office/drawing/2014/main" id="{B3F6DEF3-0BD8-488C-8800-21206F92FD7B}"/>
              </a:ext>
            </a:extLst>
          </p:cNvPr>
          <p:cNvSpPr txBox="1">
            <a:spLocks/>
          </p:cNvSpPr>
          <p:nvPr/>
        </p:nvSpPr>
        <p:spPr>
          <a:xfrm>
            <a:off x="668199" y="1543134"/>
            <a:ext cx="9964837" cy="556568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CB64A"/>
              </a:buClr>
              <a:buSzPct val="92000"/>
              <a:buNone/>
              <a:tabLst/>
              <a:defRPr/>
            </a:pPr>
            <a:r>
              <a:rPr kumimoji="0" lang="en-US" sz="3200" b="0" i="0" u="none" strike="noStrike" kern="1200" cap="none" spc="0" normalizeH="0" baseline="0" noProof="0" dirty="0">
                <a:ln>
                  <a:noFill/>
                </a:ln>
                <a:solidFill>
                  <a:srgbClr val="3D3D3D"/>
                </a:solidFill>
                <a:effectLst/>
                <a:uLnTx/>
                <a:uFillTx/>
                <a:latin typeface="Gill Sans MT" panose="020B0502020104020203"/>
                <a:ea typeface="+mn-ea"/>
                <a:cs typeface="+mn-cs"/>
              </a:rPr>
              <a:t>Fixed-Income Management 201</a:t>
            </a:r>
          </a:p>
          <a:p>
            <a:pPr marL="630000" marR="0" lvl="1" indent="-30600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r>
              <a:rPr kumimoji="0" lang="en-US" sz="2800" b="0" i="0" u="none" strike="noStrike" kern="1200" cap="none" spc="0" normalizeH="0" baseline="0" noProof="0" dirty="0">
                <a:ln>
                  <a:noFill/>
                </a:ln>
                <a:solidFill>
                  <a:srgbClr val="3D3D3D"/>
                </a:solidFill>
                <a:effectLst/>
                <a:uLnTx/>
                <a:uFillTx/>
                <a:latin typeface="Gill Sans MT" panose="020B0502020104020203"/>
                <a:ea typeface="+mn-ea"/>
                <a:cs typeface="+mn-cs"/>
              </a:rPr>
              <a:t>Key Concepts Continued</a:t>
            </a:r>
          </a:p>
          <a:p>
            <a:pPr marL="630000" marR="0" lvl="1" indent="-30600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r>
              <a:rPr kumimoji="0" lang="en-US" sz="2800" b="0" i="0" u="none" strike="noStrike" kern="1200" cap="none" spc="0" normalizeH="0" baseline="0" noProof="0" dirty="0">
                <a:ln>
                  <a:noFill/>
                </a:ln>
                <a:solidFill>
                  <a:srgbClr val="3D3D3D"/>
                </a:solidFill>
                <a:effectLst/>
                <a:uLnTx/>
                <a:uFillTx/>
                <a:latin typeface="Gill Sans MT" panose="020B0502020104020203"/>
                <a:ea typeface="+mn-ea"/>
                <a:cs typeface="+mn-cs"/>
              </a:rPr>
              <a:t>Risks in an Investment Program</a:t>
            </a:r>
          </a:p>
          <a:p>
            <a:pPr marL="630000" marR="0" lvl="1" indent="-30600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r>
              <a:rPr kumimoji="0" lang="en-US" sz="2800" b="0" i="0" u="none" strike="noStrike" kern="1200" cap="none" spc="0" normalizeH="0" baseline="0" noProof="0" dirty="0">
                <a:ln>
                  <a:noFill/>
                </a:ln>
                <a:solidFill>
                  <a:srgbClr val="3D3D3D"/>
                </a:solidFill>
                <a:effectLst/>
                <a:uLnTx/>
                <a:uFillTx/>
                <a:latin typeface="Gill Sans MT" panose="020B0502020104020203"/>
                <a:ea typeface="+mn-ea"/>
                <a:cs typeface="+mn-cs"/>
              </a:rPr>
              <a:t>Portfolio Management</a:t>
            </a:r>
          </a:p>
          <a:p>
            <a:pPr marL="630000" marR="0" lvl="1" indent="-30600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r>
              <a:rPr kumimoji="0" lang="en-US" sz="2800" b="0" i="0" u="none" strike="noStrike" kern="1200" cap="none" spc="0" normalizeH="0" baseline="0" noProof="0" dirty="0">
                <a:ln>
                  <a:noFill/>
                </a:ln>
                <a:solidFill>
                  <a:srgbClr val="3D3D3D"/>
                </a:solidFill>
                <a:effectLst/>
                <a:uLnTx/>
                <a:uFillTx/>
                <a:latin typeface="Gill Sans MT" panose="020B0502020104020203"/>
                <a:ea typeface="+mn-ea"/>
                <a:cs typeface="+mn-cs"/>
              </a:rPr>
              <a:t>Putting the Concepts into Practice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3697" name="Rectangle 2"/>
          <p:cNvSpPr>
            <a:spLocks noGrp="1" noChangeArrowheads="1"/>
          </p:cNvSpPr>
          <p:nvPr>
            <p:ph type="title"/>
          </p:nvPr>
        </p:nvSpPr>
        <p:spPr>
          <a:xfrm>
            <a:off x="401668" y="532016"/>
            <a:ext cx="11264076" cy="615784"/>
          </a:xfrm>
        </p:spPr>
        <p:txBody>
          <a:bodyPr vert="horz" lIns="91440" tIns="45720" rIns="91440" bIns="45720" rtlCol="0" anchor="b">
            <a:normAutofit fontScale="90000"/>
          </a:bodyPr>
          <a:lstStyle/>
          <a:p>
            <a:r>
              <a:rPr lang="en-US" sz="3600" dirty="0">
                <a:solidFill>
                  <a:schemeClr val="accent1"/>
                </a:solidFill>
                <a:latin typeface="+mj-lt"/>
                <a:cs typeface="+mj-cs"/>
              </a:rPr>
              <a:t>Liquidity Risk</a:t>
            </a:r>
          </a:p>
        </p:txBody>
      </p:sp>
      <p:sp>
        <p:nvSpPr>
          <p:cNvPr id="413698" name="Rectangle 3"/>
          <p:cNvSpPr>
            <a:spLocks noGrp="1" noChangeArrowheads="1"/>
          </p:cNvSpPr>
          <p:nvPr>
            <p:ph idx="4294967295"/>
          </p:nvPr>
        </p:nvSpPr>
        <p:spPr>
          <a:xfrm>
            <a:off x="401668" y="2181225"/>
            <a:ext cx="7295917" cy="3678238"/>
          </a:xfrm>
        </p:spPr>
        <p:txBody>
          <a:bodyPr>
            <a:normAutofit/>
          </a:bodyPr>
          <a:lstStyle/>
          <a:p>
            <a:r>
              <a:rPr lang="en-US" sz="2600" b="1" dirty="0"/>
              <a:t>Liquidity Risk - </a:t>
            </a:r>
            <a:r>
              <a:rPr lang="en-US" sz="2600" dirty="0"/>
              <a:t>The risk that the portfolio won’t provide adequate cash flow for the organization to pay bills</a:t>
            </a:r>
          </a:p>
          <a:p>
            <a:r>
              <a:rPr lang="en-US" sz="2600" dirty="0"/>
              <a:t>The risk that a security can’t be sold, if necessary, at a good price</a:t>
            </a:r>
          </a:p>
          <a:p>
            <a:pPr lvl="1"/>
            <a:r>
              <a:rPr lang="en-US" sz="2200" dirty="0"/>
              <a:t>Measured by such factors as the difference between bid and ask</a:t>
            </a:r>
          </a:p>
          <a:p>
            <a:pPr lvl="1"/>
            <a:r>
              <a:rPr lang="en-US" sz="2200" dirty="0"/>
              <a:t>Number of market makers for the issue</a:t>
            </a:r>
          </a:p>
          <a:p>
            <a:endParaRPr lang="en-US" sz="2800" dirty="0"/>
          </a:p>
          <a:p>
            <a:endParaRPr lang="en-US" sz="2800" dirty="0"/>
          </a:p>
        </p:txBody>
      </p:sp>
      <p:pic>
        <p:nvPicPr>
          <p:cNvPr id="3074" name="Picture 2" descr="Business for sale - For sale sign Blue sign hanging at the glass door of a shop saying: &quot;Business for sale&quot;. sells stock pictures, royalty-free photos &amp; images">
            <a:extLst>
              <a:ext uri="{FF2B5EF4-FFF2-40B4-BE49-F238E27FC236}">
                <a16:creationId xmlns:a16="http://schemas.microsoft.com/office/drawing/2014/main" id="{5A8B2BA3-091A-C4B7-39E1-7B4BD690F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749" y="1835034"/>
            <a:ext cx="3357995" cy="3886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2">
            <a:extLst>
              <a:ext uri="{FF2B5EF4-FFF2-40B4-BE49-F238E27FC236}">
                <a16:creationId xmlns:a16="http://schemas.microsoft.com/office/drawing/2014/main" id="{E0CD2654-235E-C855-7001-2FC67FEDBF48}"/>
              </a:ext>
            </a:extLst>
          </p:cNvPr>
          <p:cNvSpPr txBox="1">
            <a:spLocks/>
          </p:cNvSpPr>
          <p:nvPr/>
        </p:nvSpPr>
        <p:spPr>
          <a:xfrm>
            <a:off x="10465092" y="6325984"/>
            <a:ext cx="1016440" cy="365125"/>
          </a:xfrm>
          <a:prstGeom prst="rect">
            <a:avLst/>
          </a:prstGeom>
        </p:spPr>
        <p:txBody>
          <a:bodyPr vert="horz" lIns="91440" tIns="45720" rIns="91440" bIns="45720" rtlCol="0" anchor="ctr">
            <a:normAutofit/>
          </a:bodyPr>
          <a:lstStyle>
            <a:defPPr>
              <a:defRPr lang="en-US"/>
            </a:defPPr>
            <a:lvl1pPr algn="r" defTabSz="914400">
              <a:spcAft>
                <a:spcPts val="600"/>
              </a:spcAft>
              <a:defRPr sz="900">
                <a:solidFill>
                  <a:schemeClr val="accent2"/>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a:pPr/>
              <a:t>20</a:t>
            </a:fld>
            <a:endParaRPr lang="en-US" dirty="0"/>
          </a:p>
        </p:txBody>
      </p:sp>
      <p:sp>
        <p:nvSpPr>
          <p:cNvPr id="5" name="&quot;Not Allowed&quot; Symbol 4">
            <a:extLst>
              <a:ext uri="{FF2B5EF4-FFF2-40B4-BE49-F238E27FC236}">
                <a16:creationId xmlns:a16="http://schemas.microsoft.com/office/drawing/2014/main" id="{08D387A8-B0E5-B38D-D3F8-778F89A3721A}"/>
              </a:ext>
            </a:extLst>
          </p:cNvPr>
          <p:cNvSpPr/>
          <p:nvPr/>
        </p:nvSpPr>
        <p:spPr>
          <a:xfrm>
            <a:off x="9576261" y="4073237"/>
            <a:ext cx="1097281" cy="1064029"/>
          </a:xfrm>
          <a:prstGeom prst="noSmoking">
            <a:avLst>
              <a:gd name="adj" fmla="val 10246"/>
            </a:avLst>
          </a:prstGeom>
          <a:solidFill>
            <a:srgbClr val="FF000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714667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7425" name="Rectangle 2"/>
          <p:cNvSpPr>
            <a:spLocks noGrp="1" noChangeArrowheads="1"/>
          </p:cNvSpPr>
          <p:nvPr>
            <p:ph type="title"/>
          </p:nvPr>
        </p:nvSpPr>
        <p:spPr>
          <a:xfrm>
            <a:off x="470068" y="23158"/>
            <a:ext cx="11029616" cy="1189554"/>
          </a:xfrm>
        </p:spPr>
        <p:txBody>
          <a:bodyPr vert="horz" lIns="91440" tIns="45720" rIns="91440" bIns="45720" rtlCol="0" anchor="b">
            <a:normAutofit/>
          </a:bodyPr>
          <a:lstStyle/>
          <a:p>
            <a:r>
              <a:rPr lang="en-US" sz="3600" dirty="0">
                <a:solidFill>
                  <a:schemeClr val="accent1"/>
                </a:solidFill>
                <a:latin typeface="+mj-lt"/>
                <a:cs typeface="+mj-cs"/>
              </a:rPr>
              <a:t>Liquidity Risk</a:t>
            </a:r>
          </a:p>
        </p:txBody>
      </p:sp>
      <p:sp>
        <p:nvSpPr>
          <p:cNvPr id="487427" name="Rectangle 3"/>
          <p:cNvSpPr>
            <a:spLocks noChangeArrowheads="1"/>
          </p:cNvSpPr>
          <p:nvPr/>
        </p:nvSpPr>
        <p:spPr bwMode="auto">
          <a:xfrm>
            <a:off x="277451" y="-384158"/>
            <a:ext cx="196850" cy="406400"/>
          </a:xfrm>
          <a:prstGeom prst="rect">
            <a:avLst/>
          </a:prstGeom>
          <a:noFill/>
          <a:ln w="12700">
            <a:noFill/>
            <a:miter lim="800000"/>
            <a:headEnd/>
            <a:tailE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endParaRPr>
          </a:p>
        </p:txBody>
      </p:sp>
      <p:sp>
        <p:nvSpPr>
          <p:cNvPr id="487428" name="Line 4"/>
          <p:cNvSpPr>
            <a:spLocks noChangeShapeType="1"/>
          </p:cNvSpPr>
          <p:nvPr/>
        </p:nvSpPr>
        <p:spPr bwMode="auto">
          <a:xfrm rot="5400000">
            <a:off x="4731685" y="4449325"/>
            <a:ext cx="4206240" cy="4523"/>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wrap="square" lIns="242365" tIns="119056" rIns="242365" bIns="119056">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87431" name="Rectangle 7"/>
          <p:cNvSpPr>
            <a:spLocks noChangeArrowheads="1"/>
          </p:cNvSpPr>
          <p:nvPr/>
        </p:nvSpPr>
        <p:spPr bwMode="auto">
          <a:xfrm>
            <a:off x="6985375" y="2846784"/>
            <a:ext cx="1209079"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U.S. T-Bills</a:t>
            </a:r>
          </a:p>
        </p:txBody>
      </p:sp>
      <p:sp>
        <p:nvSpPr>
          <p:cNvPr id="487432" name="Rectangle 8"/>
          <p:cNvSpPr>
            <a:spLocks noChangeArrowheads="1"/>
          </p:cNvSpPr>
          <p:nvPr/>
        </p:nvSpPr>
        <p:spPr bwMode="auto">
          <a:xfrm>
            <a:off x="6985375" y="3366691"/>
            <a:ext cx="2354008"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U.S. T-Notes (Short-term)</a:t>
            </a:r>
          </a:p>
        </p:txBody>
      </p:sp>
      <p:sp>
        <p:nvSpPr>
          <p:cNvPr id="487433" name="Rectangle 9"/>
          <p:cNvSpPr>
            <a:spLocks noChangeArrowheads="1"/>
          </p:cNvSpPr>
          <p:nvPr/>
        </p:nvSpPr>
        <p:spPr bwMode="auto">
          <a:xfrm>
            <a:off x="6985375" y="4815901"/>
            <a:ext cx="2258341"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U.S. Govt. Agency Bonds</a:t>
            </a:r>
          </a:p>
        </p:txBody>
      </p:sp>
      <p:sp>
        <p:nvSpPr>
          <p:cNvPr id="487435" name="Rectangle 11"/>
          <p:cNvSpPr>
            <a:spLocks noChangeArrowheads="1"/>
          </p:cNvSpPr>
          <p:nvPr/>
        </p:nvSpPr>
        <p:spPr bwMode="auto">
          <a:xfrm>
            <a:off x="6985375" y="2220621"/>
            <a:ext cx="3744913" cy="671290"/>
          </a:xfrm>
          <a:prstGeom prst="rect">
            <a:avLst/>
          </a:prstGeom>
          <a:noFill/>
          <a:ln w="12700">
            <a:noFill/>
            <a:miter lim="800000"/>
            <a:headEnd/>
            <a:tailEnd/>
          </a:ln>
        </p:spPr>
        <p:txBody>
          <a:bodyPr lIns="242331" tIns="119039" rIns="242331" bIns="119039">
            <a:spAutoFit/>
          </a:bodyPr>
          <a:lstStyle/>
          <a:p>
            <a:pPr marL="234950" marR="0" lvl="0" indent="-23495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Local Government Investment Pools</a:t>
            </a:r>
          </a:p>
          <a:p>
            <a:pPr marL="234950" marR="0" lvl="0" indent="-23495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Money Market Funds - AAA</a:t>
            </a:r>
          </a:p>
        </p:txBody>
      </p:sp>
      <p:sp>
        <p:nvSpPr>
          <p:cNvPr id="487436" name="Rectangle 12"/>
          <p:cNvSpPr>
            <a:spLocks noChangeArrowheads="1"/>
          </p:cNvSpPr>
          <p:nvPr/>
        </p:nvSpPr>
        <p:spPr bwMode="auto">
          <a:xfrm>
            <a:off x="6985375" y="6152656"/>
            <a:ext cx="2537905"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Commercial Paper - A-1/P-1</a:t>
            </a:r>
          </a:p>
        </p:txBody>
      </p:sp>
      <p:sp>
        <p:nvSpPr>
          <p:cNvPr id="487437" name="Rectangle 13"/>
          <p:cNvSpPr>
            <a:spLocks noChangeArrowheads="1"/>
          </p:cNvSpPr>
          <p:nvPr/>
        </p:nvSpPr>
        <p:spPr bwMode="auto">
          <a:xfrm>
            <a:off x="6985375" y="5116744"/>
            <a:ext cx="2452946"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Non-negotiable  Bank CDs</a:t>
            </a:r>
          </a:p>
        </p:txBody>
      </p:sp>
      <p:sp>
        <p:nvSpPr>
          <p:cNvPr id="487439" name="Rectangle 15"/>
          <p:cNvSpPr>
            <a:spLocks noChangeArrowheads="1"/>
          </p:cNvSpPr>
          <p:nvPr/>
        </p:nvSpPr>
        <p:spPr bwMode="auto">
          <a:xfrm>
            <a:off x="522720" y="5034773"/>
            <a:ext cx="196850" cy="407988"/>
          </a:xfrm>
          <a:prstGeom prst="rect">
            <a:avLst/>
          </a:prstGeom>
          <a:noFill/>
          <a:ln w="12700">
            <a:noFill/>
            <a:miter lim="800000"/>
            <a:headEnd/>
            <a:tailE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endParaRPr>
          </a:p>
        </p:txBody>
      </p:sp>
      <p:sp>
        <p:nvSpPr>
          <p:cNvPr id="487440" name="Rectangle 16"/>
          <p:cNvSpPr>
            <a:spLocks noChangeArrowheads="1"/>
          </p:cNvSpPr>
          <p:nvPr/>
        </p:nvSpPr>
        <p:spPr bwMode="auto">
          <a:xfrm>
            <a:off x="6861674" y="1565696"/>
            <a:ext cx="1547377" cy="409680"/>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mn-ea"/>
                <a:cs typeface="Times New Roman" pitchFamily="18" charset="0"/>
              </a:rPr>
              <a:t>Overnight Repos</a:t>
            </a:r>
            <a:endParaRPr kumimoji="0" lang="en-US" sz="1050" b="0" i="0" u="none" strike="noStrike" kern="1200" cap="none" spc="0" normalizeH="0" baseline="0" noProof="0" dirty="0">
              <a:ln>
                <a:noFill/>
              </a:ln>
              <a:solidFill>
                <a:srgbClr val="000000"/>
              </a:solidFill>
              <a:effectLst/>
              <a:uLnTx/>
              <a:uFillTx/>
              <a:latin typeface="Helvetica" pitchFamily="34" charset="0"/>
              <a:ea typeface="+mn-ea"/>
              <a:cs typeface="Times New Roman" pitchFamily="18" charset="0"/>
            </a:endParaRPr>
          </a:p>
        </p:txBody>
      </p:sp>
      <p:sp>
        <p:nvSpPr>
          <p:cNvPr id="487441" name="Rectangle 17"/>
          <p:cNvSpPr>
            <a:spLocks noChangeArrowheads="1"/>
          </p:cNvSpPr>
          <p:nvPr/>
        </p:nvSpPr>
        <p:spPr bwMode="auto">
          <a:xfrm>
            <a:off x="6985375" y="3827859"/>
            <a:ext cx="2413127"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Long-term Treasury Bonds</a:t>
            </a:r>
          </a:p>
        </p:txBody>
      </p:sp>
      <p:grpSp>
        <p:nvGrpSpPr>
          <p:cNvPr id="7" name="Group 6">
            <a:extLst>
              <a:ext uri="{FF2B5EF4-FFF2-40B4-BE49-F238E27FC236}">
                <a16:creationId xmlns:a16="http://schemas.microsoft.com/office/drawing/2014/main" id="{A19CFC4D-2521-F3C6-CDB8-D58E789A48B1}"/>
              </a:ext>
            </a:extLst>
          </p:cNvPr>
          <p:cNvGrpSpPr/>
          <p:nvPr/>
        </p:nvGrpSpPr>
        <p:grpSpPr>
          <a:xfrm flipH="1">
            <a:off x="5792079" y="2027447"/>
            <a:ext cx="654982" cy="4771837"/>
            <a:chOff x="-2362603" y="868396"/>
            <a:chExt cx="833899" cy="4771837"/>
          </a:xfrm>
        </p:grpSpPr>
        <p:sp>
          <p:nvSpPr>
            <p:cNvPr id="487429" name="Rectangle 5"/>
            <p:cNvSpPr>
              <a:spLocks noChangeArrowheads="1"/>
            </p:cNvSpPr>
            <p:nvPr/>
          </p:nvSpPr>
          <p:spPr bwMode="auto">
            <a:xfrm rot="5400000">
              <a:off x="-2430869" y="1053386"/>
              <a:ext cx="989532" cy="619552"/>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Cash</a:t>
              </a:r>
              <a:endParaRPr kumimoji="0" lang="en-US" sz="1600" b="1" i="0" u="none" strike="noStrike" kern="1200" cap="none" spc="0" normalizeH="0" baseline="0" noProof="0" dirty="0">
                <a:ln>
                  <a:noFill/>
                </a:ln>
                <a:solidFill>
                  <a:srgbClr val="000000"/>
                </a:solidFill>
                <a:effectLst/>
                <a:uLnTx/>
                <a:uFillTx/>
                <a:latin typeface="Helvetica" pitchFamily="34" charset="0"/>
                <a:ea typeface="+mn-ea"/>
                <a:cs typeface="Times New Roman" pitchFamily="18" charset="0"/>
              </a:endParaRPr>
            </a:p>
          </p:txBody>
        </p:sp>
        <p:sp>
          <p:nvSpPr>
            <p:cNvPr id="487430" name="Rectangle 6"/>
            <p:cNvSpPr>
              <a:spLocks noChangeArrowheads="1"/>
            </p:cNvSpPr>
            <p:nvPr/>
          </p:nvSpPr>
          <p:spPr bwMode="auto">
            <a:xfrm rot="5400000">
              <a:off x="-2476053" y="4753938"/>
              <a:ext cx="1153038" cy="619552"/>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pitchFamily="18" charset="0"/>
                </a:rPr>
                <a:t>Illiquid</a:t>
              </a:r>
              <a:endParaRPr kumimoji="0" lang="en-US" sz="1600" b="1" i="0" u="none" strike="noStrike" kern="1200" cap="none" spc="0" normalizeH="0" baseline="0" noProof="0" dirty="0">
                <a:ln>
                  <a:noFill/>
                </a:ln>
                <a:solidFill>
                  <a:srgbClr val="000000"/>
                </a:solidFill>
                <a:effectLst/>
                <a:uLnTx/>
                <a:uFillTx/>
                <a:latin typeface="Helvetica" pitchFamily="34" charset="0"/>
                <a:ea typeface="+mn-ea"/>
                <a:cs typeface="Times New Roman" pitchFamily="18" charset="0"/>
              </a:endParaRPr>
            </a:p>
          </p:txBody>
        </p:sp>
        <p:sp>
          <p:nvSpPr>
            <p:cNvPr id="487442" name="Text Box 18"/>
            <p:cNvSpPr txBox="1">
              <a:spLocks noChangeArrowheads="1"/>
            </p:cNvSpPr>
            <p:nvPr/>
          </p:nvSpPr>
          <p:spPr bwMode="auto">
            <a:xfrm rot="5400000">
              <a:off x="-2610895" y="2644140"/>
              <a:ext cx="1330483" cy="833899"/>
            </a:xfrm>
            <a:prstGeom prst="rect">
              <a:avLst/>
            </a:prstGeom>
            <a:noFill/>
            <a:ln w="12700">
              <a:noFill/>
              <a:miter lim="800000"/>
              <a:headEnd type="none" w="sm" len="sm"/>
              <a:tailEnd type="none" w="sm" len="sm"/>
            </a:ln>
          </p:spPr>
          <p:txBody>
            <a:bodyPr wrap="none" lIns="100008" tIns="50004" rIns="100008" bIns="50004">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charset="0"/>
                  <a:ea typeface="+mn-ea"/>
                  <a:cs typeface="Times New Roman" pitchFamily="18" charset="0"/>
                </a:rPr>
                <a:t>Degree of </a:t>
              </a:r>
            </a:p>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charset="0"/>
                  <a:ea typeface="+mn-ea"/>
                  <a:cs typeface="Times New Roman" pitchFamily="18" charset="0"/>
                </a:rPr>
                <a:t>Liquidity</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87443" name="Line 19"/>
            <p:cNvSpPr>
              <a:spLocks noChangeShapeType="1"/>
            </p:cNvSpPr>
            <p:nvPr/>
          </p:nvSpPr>
          <p:spPr bwMode="auto">
            <a:xfrm rot="5400000">
              <a:off x="-2273238" y="4250955"/>
              <a:ext cx="747407" cy="0"/>
            </a:xfrm>
            <a:prstGeom prst="line">
              <a:avLst/>
            </a:prstGeom>
            <a:noFill/>
            <a:ln w="38100">
              <a:solidFill>
                <a:schemeClr val="tx1"/>
              </a:solidFill>
              <a:round/>
              <a:headEnd type="none" w="sm" len="sm"/>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87444" name="Line 20"/>
            <p:cNvSpPr>
              <a:spLocks noChangeShapeType="1"/>
            </p:cNvSpPr>
            <p:nvPr/>
          </p:nvSpPr>
          <p:spPr bwMode="auto">
            <a:xfrm rot="16200000" flipV="1">
              <a:off x="-2310223" y="2049272"/>
              <a:ext cx="771756" cy="3"/>
            </a:xfrm>
            <a:prstGeom prst="line">
              <a:avLst/>
            </a:prstGeom>
            <a:noFill/>
            <a:ln w="38100">
              <a:solidFill>
                <a:schemeClr val="tx1"/>
              </a:solidFill>
              <a:round/>
              <a:headEnd type="none" w="sm" len="sm"/>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487445" name="Rectangle 21"/>
          <p:cNvSpPr>
            <a:spLocks noChangeArrowheads="1"/>
          </p:cNvSpPr>
          <p:nvPr/>
        </p:nvSpPr>
        <p:spPr bwMode="auto">
          <a:xfrm>
            <a:off x="6985375" y="5851744"/>
            <a:ext cx="2049887"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Bankers’ Acceptances</a:t>
            </a:r>
          </a:p>
        </p:txBody>
      </p:sp>
      <p:sp>
        <p:nvSpPr>
          <p:cNvPr id="3" name="Rectangle 13">
            <a:extLst>
              <a:ext uri="{FF2B5EF4-FFF2-40B4-BE49-F238E27FC236}">
                <a16:creationId xmlns:a16="http://schemas.microsoft.com/office/drawing/2014/main" id="{2FB0D850-F07F-30AD-B1F2-C3AAEFAD581A}"/>
              </a:ext>
            </a:extLst>
          </p:cNvPr>
          <p:cNvSpPr>
            <a:spLocks noChangeArrowheads="1"/>
          </p:cNvSpPr>
          <p:nvPr/>
        </p:nvSpPr>
        <p:spPr bwMode="auto">
          <a:xfrm>
            <a:off x="6985375" y="6394959"/>
            <a:ext cx="1712359"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Negotiable  CDs</a:t>
            </a:r>
          </a:p>
        </p:txBody>
      </p:sp>
      <p:sp>
        <p:nvSpPr>
          <p:cNvPr id="4" name="Rectangle 9">
            <a:extLst>
              <a:ext uri="{FF2B5EF4-FFF2-40B4-BE49-F238E27FC236}">
                <a16:creationId xmlns:a16="http://schemas.microsoft.com/office/drawing/2014/main" id="{9F4866AD-085A-6CA9-77BE-4F21BF8320C1}"/>
              </a:ext>
            </a:extLst>
          </p:cNvPr>
          <p:cNvSpPr>
            <a:spLocks noChangeArrowheads="1"/>
          </p:cNvSpPr>
          <p:nvPr/>
        </p:nvSpPr>
        <p:spPr bwMode="auto">
          <a:xfrm>
            <a:off x="6985375" y="4283369"/>
            <a:ext cx="2233462" cy="455847"/>
          </a:xfrm>
          <a:prstGeom prst="rect">
            <a:avLst/>
          </a:prstGeom>
          <a:noFill/>
          <a:ln w="12700">
            <a:noFill/>
            <a:miter lim="800000"/>
            <a:headEnd/>
            <a:tailEnd/>
          </a:ln>
        </p:spPr>
        <p:txBody>
          <a:bodyPr wrap="none" lIns="242331" tIns="119039" rIns="242331" bIns="119039">
            <a:spAutoFit/>
          </a:bodyPr>
          <a:lstStyle/>
          <a:p>
            <a:pPr marL="0" marR="0" lvl="0" indent="0" algn="l"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Agency Discount Notes</a:t>
            </a:r>
          </a:p>
        </p:txBody>
      </p:sp>
      <p:sp>
        <p:nvSpPr>
          <p:cNvPr id="5" name="Rectangle 4">
            <a:extLst>
              <a:ext uri="{FF2B5EF4-FFF2-40B4-BE49-F238E27FC236}">
                <a16:creationId xmlns:a16="http://schemas.microsoft.com/office/drawing/2014/main" id="{A78F035A-8BAB-4EF1-F287-F35984687435}"/>
              </a:ext>
            </a:extLst>
          </p:cNvPr>
          <p:cNvSpPr/>
          <p:nvPr/>
        </p:nvSpPr>
        <p:spPr>
          <a:xfrm>
            <a:off x="10418541" y="3928157"/>
            <a:ext cx="909517" cy="9895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t>Deal Size Matters!</a:t>
            </a:r>
            <a:endParaRPr lang="en-US" sz="1400" dirty="0"/>
          </a:p>
        </p:txBody>
      </p:sp>
      <p:sp>
        <p:nvSpPr>
          <p:cNvPr id="6" name="Text Placeholder 1">
            <a:extLst>
              <a:ext uri="{FF2B5EF4-FFF2-40B4-BE49-F238E27FC236}">
                <a16:creationId xmlns:a16="http://schemas.microsoft.com/office/drawing/2014/main" id="{610D1192-2B2B-8A35-1E4E-B4E9C0539DA9}"/>
              </a:ext>
            </a:extLst>
          </p:cNvPr>
          <p:cNvSpPr txBox="1">
            <a:spLocks/>
          </p:cNvSpPr>
          <p:nvPr/>
        </p:nvSpPr>
        <p:spPr>
          <a:xfrm>
            <a:off x="463639" y="1164301"/>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dirty="0">
                <a:solidFill>
                  <a:srgbClr val="6A8E7D"/>
                </a:solidFill>
              </a:rPr>
              <a:t>Two Kinds of Liquidity Risk</a:t>
            </a:r>
          </a:p>
        </p:txBody>
      </p:sp>
      <p:sp>
        <p:nvSpPr>
          <p:cNvPr id="9" name="Content Placeholder 4">
            <a:extLst>
              <a:ext uri="{FF2B5EF4-FFF2-40B4-BE49-F238E27FC236}">
                <a16:creationId xmlns:a16="http://schemas.microsoft.com/office/drawing/2014/main" id="{5E939B5A-8100-8EFD-3D61-9BD45B91ED48}"/>
              </a:ext>
            </a:extLst>
          </p:cNvPr>
          <p:cNvSpPr txBox="1">
            <a:spLocks/>
          </p:cNvSpPr>
          <p:nvPr/>
        </p:nvSpPr>
        <p:spPr>
          <a:xfrm>
            <a:off x="6964988" y="1599306"/>
            <a:ext cx="3180535" cy="450889"/>
          </a:xfrm>
          <a:prstGeom prst="rect">
            <a:avLst/>
          </a:prstGeom>
          <a:ln/>
        </p:spPr>
        <p:style>
          <a:lnRef idx="1">
            <a:schemeClr val="accent2"/>
          </a:lnRef>
          <a:fillRef idx="3">
            <a:schemeClr val="accent2"/>
          </a:fillRef>
          <a:effectRef idx="2">
            <a:schemeClr val="accent2"/>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b="1" i="1" dirty="0"/>
              <a:t>Marketability</a:t>
            </a:r>
            <a:endParaRPr lang="en-US" dirty="0"/>
          </a:p>
        </p:txBody>
      </p:sp>
      <p:sp>
        <p:nvSpPr>
          <p:cNvPr id="10" name="Content Placeholder 4">
            <a:extLst>
              <a:ext uri="{FF2B5EF4-FFF2-40B4-BE49-F238E27FC236}">
                <a16:creationId xmlns:a16="http://schemas.microsoft.com/office/drawing/2014/main" id="{4210E64B-53EA-0A3D-E83C-79B22327B9CA}"/>
              </a:ext>
            </a:extLst>
          </p:cNvPr>
          <p:cNvSpPr txBox="1">
            <a:spLocks/>
          </p:cNvSpPr>
          <p:nvPr/>
        </p:nvSpPr>
        <p:spPr>
          <a:xfrm>
            <a:off x="1570577" y="1658975"/>
            <a:ext cx="3180535" cy="450889"/>
          </a:xfrm>
          <a:prstGeom prst="rect">
            <a:avLst/>
          </a:prstGeom>
          <a:ln/>
        </p:spPr>
        <p:style>
          <a:lnRef idx="1">
            <a:schemeClr val="accent2"/>
          </a:lnRef>
          <a:fillRef idx="3">
            <a:schemeClr val="accent2"/>
          </a:fillRef>
          <a:effectRef idx="2">
            <a:schemeClr val="accent2"/>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b="1" i="1" dirty="0"/>
              <a:t>Funding Liquidity</a:t>
            </a:r>
            <a:endParaRPr lang="en-US" dirty="0"/>
          </a:p>
        </p:txBody>
      </p:sp>
      <p:sp>
        <p:nvSpPr>
          <p:cNvPr id="11" name="Line 4">
            <a:extLst>
              <a:ext uri="{FF2B5EF4-FFF2-40B4-BE49-F238E27FC236}">
                <a16:creationId xmlns:a16="http://schemas.microsoft.com/office/drawing/2014/main" id="{6925CC7A-F5B5-93E1-B0F3-C7013C5736DE}"/>
              </a:ext>
            </a:extLst>
          </p:cNvPr>
          <p:cNvSpPr>
            <a:spLocks noChangeShapeType="1"/>
          </p:cNvSpPr>
          <p:nvPr/>
        </p:nvSpPr>
        <p:spPr bwMode="auto">
          <a:xfrm rot="5400000">
            <a:off x="3211367" y="4451158"/>
            <a:ext cx="4206240" cy="856"/>
          </a:xfrm>
          <a:prstGeom prst="line">
            <a:avLst/>
          </a:prstGeom>
          <a:ln w="76200">
            <a:headEnd/>
            <a:tailEnd/>
          </a:ln>
        </p:spPr>
        <p:style>
          <a:lnRef idx="3">
            <a:schemeClr val="accent2"/>
          </a:lnRef>
          <a:fillRef idx="0">
            <a:schemeClr val="accent2"/>
          </a:fillRef>
          <a:effectRef idx="2">
            <a:schemeClr val="accent2"/>
          </a:effectRef>
          <a:fontRef idx="minor">
            <a:schemeClr val="tx1"/>
          </a:fontRef>
        </p:style>
        <p:txBody>
          <a:bodyPr wrap="square" lIns="242365" tIns="119056" rIns="242365" bIns="119056">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F313047E-F395-E027-1427-496E7DE83458}"/>
              </a:ext>
            </a:extLst>
          </p:cNvPr>
          <p:cNvSpPr>
            <a:spLocks noChangeArrowheads="1"/>
          </p:cNvSpPr>
          <p:nvPr/>
        </p:nvSpPr>
        <p:spPr bwMode="auto">
          <a:xfrm>
            <a:off x="1205941" y="2220621"/>
            <a:ext cx="3744913" cy="671290"/>
          </a:xfrm>
          <a:prstGeom prst="rect">
            <a:avLst/>
          </a:prstGeom>
          <a:noFill/>
          <a:ln w="12700">
            <a:noFill/>
            <a:miter lim="800000"/>
            <a:headEnd/>
            <a:tailEnd/>
          </a:ln>
        </p:spPr>
        <p:txBody>
          <a:bodyPr lIns="242331" tIns="119039" rIns="242331" bIns="119039">
            <a:spAutoFit/>
          </a:bodyPr>
          <a:lstStyle/>
          <a:p>
            <a:pPr marL="234950" marR="0" lvl="0" indent="-23495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Local Government Investment Pools</a:t>
            </a:r>
          </a:p>
          <a:p>
            <a:pPr marL="234950" marR="0" lvl="0" indent="-23495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Money Market Funds - AAA</a:t>
            </a:r>
          </a:p>
        </p:txBody>
      </p:sp>
      <p:sp>
        <p:nvSpPr>
          <p:cNvPr id="13" name="Rectangle 12">
            <a:extLst>
              <a:ext uri="{FF2B5EF4-FFF2-40B4-BE49-F238E27FC236}">
                <a16:creationId xmlns:a16="http://schemas.microsoft.com/office/drawing/2014/main" id="{4390A578-F462-66FE-F059-219B097F27C8}"/>
              </a:ext>
            </a:extLst>
          </p:cNvPr>
          <p:cNvSpPr>
            <a:spLocks noChangeArrowheads="1"/>
          </p:cNvSpPr>
          <p:nvPr/>
        </p:nvSpPr>
        <p:spPr bwMode="auto">
          <a:xfrm>
            <a:off x="2401556" y="3391270"/>
            <a:ext cx="2537905"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Commercial Paper - A-1/P-1</a:t>
            </a:r>
          </a:p>
        </p:txBody>
      </p:sp>
      <p:sp>
        <p:nvSpPr>
          <p:cNvPr id="14" name="Rectangle 7">
            <a:extLst>
              <a:ext uri="{FF2B5EF4-FFF2-40B4-BE49-F238E27FC236}">
                <a16:creationId xmlns:a16="http://schemas.microsoft.com/office/drawing/2014/main" id="{3C3C79BD-2C21-67D6-232F-D731E7C1F90D}"/>
              </a:ext>
            </a:extLst>
          </p:cNvPr>
          <p:cNvSpPr>
            <a:spLocks noChangeArrowheads="1"/>
          </p:cNvSpPr>
          <p:nvPr/>
        </p:nvSpPr>
        <p:spPr bwMode="auto">
          <a:xfrm>
            <a:off x="3741775" y="2736732"/>
            <a:ext cx="1209079"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U.S. T-Bills</a:t>
            </a:r>
          </a:p>
        </p:txBody>
      </p:sp>
      <p:sp>
        <p:nvSpPr>
          <p:cNvPr id="15" name="Rectangle 8">
            <a:extLst>
              <a:ext uri="{FF2B5EF4-FFF2-40B4-BE49-F238E27FC236}">
                <a16:creationId xmlns:a16="http://schemas.microsoft.com/office/drawing/2014/main" id="{273A7540-141A-DBDE-FDBD-57A13CD4558C}"/>
              </a:ext>
            </a:extLst>
          </p:cNvPr>
          <p:cNvSpPr>
            <a:spLocks noChangeArrowheads="1"/>
          </p:cNvSpPr>
          <p:nvPr/>
        </p:nvSpPr>
        <p:spPr bwMode="auto">
          <a:xfrm>
            <a:off x="2609607" y="4195000"/>
            <a:ext cx="2354008"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U.S. T-Notes (Short-term)</a:t>
            </a:r>
          </a:p>
        </p:txBody>
      </p:sp>
      <p:sp>
        <p:nvSpPr>
          <p:cNvPr id="16" name="Rectangle 9">
            <a:extLst>
              <a:ext uri="{FF2B5EF4-FFF2-40B4-BE49-F238E27FC236}">
                <a16:creationId xmlns:a16="http://schemas.microsoft.com/office/drawing/2014/main" id="{2F487661-8E04-7342-3440-E521E60935E6}"/>
              </a:ext>
            </a:extLst>
          </p:cNvPr>
          <p:cNvSpPr>
            <a:spLocks noChangeArrowheads="1"/>
          </p:cNvSpPr>
          <p:nvPr/>
        </p:nvSpPr>
        <p:spPr bwMode="auto">
          <a:xfrm>
            <a:off x="2692513" y="4705849"/>
            <a:ext cx="2258341"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U.S. Govt. Agency Bonds</a:t>
            </a:r>
          </a:p>
        </p:txBody>
      </p:sp>
      <p:sp>
        <p:nvSpPr>
          <p:cNvPr id="18" name="Rectangle 13">
            <a:extLst>
              <a:ext uri="{FF2B5EF4-FFF2-40B4-BE49-F238E27FC236}">
                <a16:creationId xmlns:a16="http://schemas.microsoft.com/office/drawing/2014/main" id="{713CF52C-087B-7C12-463F-92A13AA14EFF}"/>
              </a:ext>
            </a:extLst>
          </p:cNvPr>
          <p:cNvSpPr>
            <a:spLocks noChangeArrowheads="1"/>
          </p:cNvSpPr>
          <p:nvPr/>
        </p:nvSpPr>
        <p:spPr bwMode="auto">
          <a:xfrm>
            <a:off x="2497909" y="5006692"/>
            <a:ext cx="2452945"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Non-negotiable  Bank CDs</a:t>
            </a:r>
          </a:p>
        </p:txBody>
      </p:sp>
      <p:sp>
        <p:nvSpPr>
          <p:cNvPr id="19" name="Rectangle 17">
            <a:extLst>
              <a:ext uri="{FF2B5EF4-FFF2-40B4-BE49-F238E27FC236}">
                <a16:creationId xmlns:a16="http://schemas.microsoft.com/office/drawing/2014/main" id="{FA189550-4D95-0446-77A3-E3772C38F176}"/>
              </a:ext>
            </a:extLst>
          </p:cNvPr>
          <p:cNvSpPr>
            <a:spLocks noChangeArrowheads="1"/>
          </p:cNvSpPr>
          <p:nvPr/>
        </p:nvSpPr>
        <p:spPr bwMode="auto">
          <a:xfrm>
            <a:off x="2550488" y="6326782"/>
            <a:ext cx="2413127"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Long-term Treasury Bonds</a:t>
            </a:r>
          </a:p>
        </p:txBody>
      </p:sp>
      <p:sp>
        <p:nvSpPr>
          <p:cNvPr id="20" name="Rectangle 21">
            <a:extLst>
              <a:ext uri="{FF2B5EF4-FFF2-40B4-BE49-F238E27FC236}">
                <a16:creationId xmlns:a16="http://schemas.microsoft.com/office/drawing/2014/main" id="{313D04D4-0770-9429-C11B-DE160E6E3F63}"/>
              </a:ext>
            </a:extLst>
          </p:cNvPr>
          <p:cNvSpPr>
            <a:spLocks noChangeArrowheads="1"/>
          </p:cNvSpPr>
          <p:nvPr/>
        </p:nvSpPr>
        <p:spPr bwMode="auto">
          <a:xfrm>
            <a:off x="2844512" y="3113997"/>
            <a:ext cx="2049887"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Bankers’ Acceptances</a:t>
            </a:r>
          </a:p>
        </p:txBody>
      </p:sp>
      <p:sp>
        <p:nvSpPr>
          <p:cNvPr id="21" name="Rectangle 13">
            <a:extLst>
              <a:ext uri="{FF2B5EF4-FFF2-40B4-BE49-F238E27FC236}">
                <a16:creationId xmlns:a16="http://schemas.microsoft.com/office/drawing/2014/main" id="{52F5427B-39F9-3E8E-EBBB-BE5B416A27C2}"/>
              </a:ext>
            </a:extLst>
          </p:cNvPr>
          <p:cNvSpPr>
            <a:spLocks noChangeArrowheads="1"/>
          </p:cNvSpPr>
          <p:nvPr/>
        </p:nvSpPr>
        <p:spPr bwMode="auto">
          <a:xfrm>
            <a:off x="3203863" y="5395897"/>
            <a:ext cx="1712358"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Negotiable  CDs</a:t>
            </a:r>
          </a:p>
        </p:txBody>
      </p:sp>
      <p:sp>
        <p:nvSpPr>
          <p:cNvPr id="22" name="Rectangle 9">
            <a:extLst>
              <a:ext uri="{FF2B5EF4-FFF2-40B4-BE49-F238E27FC236}">
                <a16:creationId xmlns:a16="http://schemas.microsoft.com/office/drawing/2014/main" id="{8571FED6-2096-39BC-6B01-259DB17A47FB}"/>
              </a:ext>
            </a:extLst>
          </p:cNvPr>
          <p:cNvSpPr>
            <a:spLocks noChangeArrowheads="1"/>
          </p:cNvSpPr>
          <p:nvPr/>
        </p:nvSpPr>
        <p:spPr bwMode="auto">
          <a:xfrm>
            <a:off x="2676918" y="3777779"/>
            <a:ext cx="2233462" cy="455847"/>
          </a:xfrm>
          <a:prstGeom prst="rect">
            <a:avLst/>
          </a:prstGeom>
          <a:noFill/>
          <a:ln w="12700">
            <a:noFill/>
            <a:miter lim="800000"/>
            <a:headEnd/>
            <a:tailEnd/>
          </a:ln>
        </p:spPr>
        <p:txBody>
          <a:bodyPr wrap="none" lIns="242331" tIns="119039" rIns="242331" bIns="119039">
            <a:spAutoFit/>
          </a:bodyPr>
          <a:lstStyle/>
          <a:p>
            <a:pPr marL="0" marR="0" lvl="0" indent="0" algn="r" defTabSz="100012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imes New Roman" pitchFamily="18" charset="0"/>
              </a:rPr>
              <a:t>Agency Discount Notes</a:t>
            </a:r>
          </a:p>
        </p:txBody>
      </p:sp>
      <p:sp>
        <p:nvSpPr>
          <p:cNvPr id="2" name="Slide Number Placeholder 1">
            <a:extLst>
              <a:ext uri="{FF2B5EF4-FFF2-40B4-BE49-F238E27FC236}">
                <a16:creationId xmlns:a16="http://schemas.microsoft.com/office/drawing/2014/main" id="{1291D517-71AE-5B0E-2F0D-89AC2F3CF8BC}"/>
              </a:ext>
            </a:extLst>
          </p:cNvPr>
          <p:cNvSpPr>
            <a:spLocks noGrp="1"/>
          </p:cNvSpPr>
          <p:nvPr>
            <p:ph type="sldNum" sz="quarter" idx="12"/>
          </p:nvPr>
        </p:nvSpPr>
        <p:spPr>
          <a:xfrm>
            <a:off x="10418541" y="6257757"/>
            <a:ext cx="1052510" cy="365125"/>
          </a:xfr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47624078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ChangeArrowheads="1"/>
          </p:cNvSpPr>
          <p:nvPr>
            <p:ph type="title"/>
          </p:nvPr>
        </p:nvSpPr>
        <p:spPr>
          <a:xfrm>
            <a:off x="464814" y="0"/>
            <a:ext cx="11029616" cy="1189554"/>
          </a:xfrm>
        </p:spPr>
        <p:txBody>
          <a:bodyPr vert="horz" lIns="91440" tIns="45720" rIns="91440" bIns="45720" rtlCol="0" anchor="b">
            <a:normAutofit/>
          </a:bodyPr>
          <a:lstStyle/>
          <a:p>
            <a:r>
              <a:rPr lang="en-US" sz="3600" dirty="0">
                <a:solidFill>
                  <a:schemeClr val="accent1"/>
                </a:solidFill>
              </a:rPr>
              <a:t>Managing Liquidity Risk</a:t>
            </a:r>
          </a:p>
        </p:txBody>
      </p:sp>
      <p:sp>
        <p:nvSpPr>
          <p:cNvPr id="415746" name="Rectangle 3"/>
          <p:cNvSpPr>
            <a:spLocks noGrp="1" noChangeArrowheads="1"/>
          </p:cNvSpPr>
          <p:nvPr>
            <p:ph idx="4294967295"/>
          </p:nvPr>
        </p:nvSpPr>
        <p:spPr>
          <a:xfrm>
            <a:off x="464814" y="760616"/>
            <a:ext cx="10507986" cy="4679748"/>
          </a:xfrm>
        </p:spPr>
        <p:txBody>
          <a:bodyPr>
            <a:normAutofit/>
          </a:bodyPr>
          <a:lstStyle/>
          <a:p>
            <a:r>
              <a:rPr lang="en-US" sz="2600" dirty="0"/>
              <a:t>Determine short-term investment needs through cash flow forecasting and other techniques</a:t>
            </a:r>
          </a:p>
          <a:p>
            <a:r>
              <a:rPr lang="en-US" sz="2600" dirty="0"/>
              <a:t>Provide for liquidity by positioning maturities and maintaining a cash cushion </a:t>
            </a:r>
          </a:p>
          <a:p>
            <a:r>
              <a:rPr lang="en-US" sz="2600" dirty="0"/>
              <a:t>Use longer-term investments only for reserve/ core fund</a:t>
            </a:r>
          </a:p>
          <a:p>
            <a:r>
              <a:rPr lang="en-US" sz="2600" dirty="0"/>
              <a:t>Avoid selling securities in order to raise funds for cash flow</a:t>
            </a:r>
          </a:p>
        </p:txBody>
      </p:sp>
      <p:sp>
        <p:nvSpPr>
          <p:cNvPr id="2" name="Slide Number Placeholder 1">
            <a:extLst>
              <a:ext uri="{FF2B5EF4-FFF2-40B4-BE49-F238E27FC236}">
                <a16:creationId xmlns:a16="http://schemas.microsoft.com/office/drawing/2014/main" id="{76B969B5-C792-C701-09B5-87D952CC094F}"/>
              </a:ext>
            </a:extLst>
          </p:cNvPr>
          <p:cNvSpPr>
            <a:spLocks noGrp="1"/>
          </p:cNvSpPr>
          <p:nvPr>
            <p:ph type="sldNum" sz="quarter" idx="12"/>
          </p:nvPr>
        </p:nvSpPr>
        <p:spPr>
          <a:xfrm>
            <a:off x="10379706" y="6200980"/>
            <a:ext cx="1052510"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8790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AF79-7B3F-8488-5BCF-42C7CD20E963}"/>
              </a:ext>
            </a:extLst>
          </p:cNvPr>
          <p:cNvSpPr>
            <a:spLocks noGrp="1"/>
          </p:cNvSpPr>
          <p:nvPr>
            <p:ph type="title"/>
          </p:nvPr>
        </p:nvSpPr>
        <p:spPr>
          <a:xfrm>
            <a:off x="423539" y="17134"/>
            <a:ext cx="11029616" cy="1189554"/>
          </a:xfrm>
        </p:spPr>
        <p:txBody>
          <a:bodyPr vert="horz" lIns="91440" tIns="45720" rIns="91440" bIns="45720" rtlCol="0" anchor="b">
            <a:normAutofit/>
          </a:bodyPr>
          <a:lstStyle/>
          <a:p>
            <a:r>
              <a:rPr lang="en-US" sz="3600" dirty="0">
                <a:solidFill>
                  <a:schemeClr val="accent1"/>
                </a:solidFill>
              </a:rPr>
              <a:t>Interest Rate Risk</a:t>
            </a:r>
          </a:p>
        </p:txBody>
      </p:sp>
      <p:sp>
        <p:nvSpPr>
          <p:cNvPr id="4" name="Slide Number Placeholder 5">
            <a:extLst>
              <a:ext uri="{FF2B5EF4-FFF2-40B4-BE49-F238E27FC236}">
                <a16:creationId xmlns:a16="http://schemas.microsoft.com/office/drawing/2014/main" id="{A54260D3-C42C-B0E5-FD0C-F09E8BDA33FC}"/>
              </a:ext>
            </a:extLst>
          </p:cNvPr>
          <p:cNvSpPr>
            <a:spLocks noGrp="1"/>
          </p:cNvSpPr>
          <p:nvPr>
            <p:ph type="sldNum" sz="quarter" idx="12"/>
          </p:nvPr>
        </p:nvSpPr>
        <p:spPr>
          <a:xfrm>
            <a:off x="10400645" y="6254115"/>
            <a:ext cx="1052510" cy="365125"/>
          </a:xfrm>
        </p:spPr>
        <p:txBody>
          <a:bodyPr>
            <a:normAutofit/>
          </a:bodyPr>
          <a:lstStyle/>
          <a:p>
            <a:pPr marL="81915">
              <a:spcAft>
                <a:spcPts val="600"/>
              </a:spcAft>
            </a:pPr>
            <a:fld id="{81D60167-4931-47E6-BA6A-407CBD079E47}" type="slidenum">
              <a:rPr lang="en-US" smtClean="0"/>
              <a:pPr marL="81915">
                <a:spcAft>
                  <a:spcPts val="600"/>
                </a:spcAft>
              </a:pPr>
              <a:t>23</a:t>
            </a:fld>
            <a:endParaRPr lang="en-US" dirty="0"/>
          </a:p>
        </p:txBody>
      </p:sp>
      <p:sp>
        <p:nvSpPr>
          <p:cNvPr id="3" name="Content Placeholder 2">
            <a:extLst>
              <a:ext uri="{FF2B5EF4-FFF2-40B4-BE49-F238E27FC236}">
                <a16:creationId xmlns:a16="http://schemas.microsoft.com/office/drawing/2014/main" id="{2FFED493-B139-D74E-4108-44EB33B130C8}"/>
              </a:ext>
            </a:extLst>
          </p:cNvPr>
          <p:cNvSpPr>
            <a:spLocks noGrp="1"/>
          </p:cNvSpPr>
          <p:nvPr>
            <p:ph idx="4294967295"/>
          </p:nvPr>
        </p:nvSpPr>
        <p:spPr>
          <a:xfrm>
            <a:off x="423538" y="1295400"/>
            <a:ext cx="10549261" cy="4830763"/>
          </a:xfrm>
        </p:spPr>
        <p:txBody>
          <a:bodyPr>
            <a:normAutofit/>
          </a:bodyPr>
          <a:lstStyle/>
          <a:p>
            <a:pPr>
              <a:spcAft>
                <a:spcPts val="1200"/>
              </a:spcAft>
            </a:pPr>
            <a:r>
              <a:rPr lang="en-US" sz="2400" b="1" dirty="0"/>
              <a:t>Interest Rate Risk (aka Market Risk) </a:t>
            </a:r>
            <a:r>
              <a:rPr lang="en-US" sz="2400" dirty="0"/>
              <a:t>- The risk that changes in interest rates will adversely affect the fair value of an investment</a:t>
            </a:r>
          </a:p>
          <a:p>
            <a:pPr lvl="1">
              <a:spcAft>
                <a:spcPts val="1200"/>
              </a:spcAft>
            </a:pPr>
            <a:r>
              <a:rPr lang="en-US" sz="2000" dirty="0"/>
              <a:t>Governments should disclose by using one of the following a disclosure methods:</a:t>
            </a:r>
          </a:p>
          <a:p>
            <a:pPr marL="1028700" lvl="2" indent="-342900">
              <a:spcAft>
                <a:spcPts val="1200"/>
              </a:spcAft>
              <a:buFont typeface="+mj-lt"/>
              <a:buAutoNum type="arabicPeriod"/>
            </a:pPr>
            <a:r>
              <a:rPr lang="en-US" sz="1600" dirty="0"/>
              <a:t>Segmented time distribution</a:t>
            </a:r>
          </a:p>
          <a:p>
            <a:pPr marL="1028700" lvl="2" indent="-342900">
              <a:spcAft>
                <a:spcPts val="1200"/>
              </a:spcAft>
              <a:buFont typeface="+mj-lt"/>
              <a:buAutoNum type="arabicPeriod"/>
            </a:pPr>
            <a:r>
              <a:rPr lang="en-US" sz="1600" dirty="0"/>
              <a:t>Specific identification</a:t>
            </a:r>
          </a:p>
          <a:p>
            <a:pPr marL="1028700" lvl="2" indent="-342900">
              <a:spcAft>
                <a:spcPts val="1200"/>
              </a:spcAft>
              <a:buFont typeface="+mj-lt"/>
              <a:buAutoNum type="arabicPeriod"/>
            </a:pPr>
            <a:r>
              <a:rPr lang="en-US" sz="1600" dirty="0"/>
              <a:t>Weighted average  maturity</a:t>
            </a:r>
          </a:p>
          <a:p>
            <a:pPr marL="1028700" lvl="2" indent="-342900">
              <a:spcAft>
                <a:spcPts val="1200"/>
              </a:spcAft>
              <a:buFont typeface="+mj-lt"/>
              <a:buAutoNum type="arabicPeriod"/>
            </a:pPr>
            <a:r>
              <a:rPr lang="en-US" sz="1600" dirty="0"/>
              <a:t>Duration</a:t>
            </a:r>
          </a:p>
          <a:p>
            <a:pPr marL="1028700" lvl="2" indent="-342900">
              <a:spcAft>
                <a:spcPts val="1200"/>
              </a:spcAft>
              <a:buFont typeface="+mj-lt"/>
              <a:buAutoNum type="arabicPeriod"/>
            </a:pPr>
            <a:r>
              <a:rPr lang="en-US" sz="1600" dirty="0"/>
              <a:t>Simulation model</a:t>
            </a:r>
          </a:p>
          <a:p>
            <a:pPr lvl="1">
              <a:spcAft>
                <a:spcPts val="1200"/>
              </a:spcAft>
            </a:pPr>
            <a:r>
              <a:rPr lang="en-US" sz="2000" dirty="0"/>
              <a:t>Investments in mutual fund, external investment pools, or other pooled investments should be listed as one investment</a:t>
            </a:r>
            <a:endParaRPr lang="en-US" sz="2400" dirty="0"/>
          </a:p>
        </p:txBody>
      </p:sp>
      <p:sp>
        <p:nvSpPr>
          <p:cNvPr id="5" name="TextBox 4">
            <a:extLst>
              <a:ext uri="{FF2B5EF4-FFF2-40B4-BE49-F238E27FC236}">
                <a16:creationId xmlns:a16="http://schemas.microsoft.com/office/drawing/2014/main" id="{9A7B1D5A-9FF5-DB03-5A87-DB938EF6BE34}"/>
              </a:ext>
            </a:extLst>
          </p:cNvPr>
          <p:cNvSpPr txBox="1"/>
          <p:nvPr/>
        </p:nvSpPr>
        <p:spPr>
          <a:xfrm>
            <a:off x="528642" y="6321262"/>
            <a:ext cx="2020105" cy="230832"/>
          </a:xfrm>
          <a:prstGeom prst="rect">
            <a:avLst/>
          </a:prstGeom>
          <a:noFill/>
        </p:spPr>
        <p:txBody>
          <a:bodyPr wrap="none" rtlCol="0">
            <a:spAutoFit/>
          </a:bodyPr>
          <a:lstStyle/>
          <a:p>
            <a:r>
              <a:rPr lang="en-US" sz="900" i="1" dirty="0"/>
              <a:t>Example Disclosures are in the Appendix. </a:t>
            </a:r>
          </a:p>
        </p:txBody>
      </p:sp>
    </p:spTree>
    <p:extLst>
      <p:ext uri="{BB962C8B-B14F-4D97-AF65-F5344CB8AC3E}">
        <p14:creationId xmlns:p14="http://schemas.microsoft.com/office/powerpoint/2010/main" val="3500400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C4B0-AB56-2601-9459-7BF8E82549B7}"/>
              </a:ext>
            </a:extLst>
          </p:cNvPr>
          <p:cNvSpPr>
            <a:spLocks noGrp="1"/>
          </p:cNvSpPr>
          <p:nvPr>
            <p:ph type="title"/>
          </p:nvPr>
        </p:nvSpPr>
        <p:spPr>
          <a:xfrm>
            <a:off x="324184" y="25063"/>
            <a:ext cx="11029616" cy="1189554"/>
          </a:xfrm>
        </p:spPr>
        <p:txBody>
          <a:bodyPr vert="horz" lIns="91440" tIns="45720" rIns="91440" bIns="45720" rtlCol="0" anchor="b">
            <a:normAutofit/>
          </a:bodyPr>
          <a:lstStyle/>
          <a:p>
            <a:r>
              <a:rPr lang="en-US" sz="3600" dirty="0">
                <a:solidFill>
                  <a:schemeClr val="accent1"/>
                </a:solidFill>
              </a:rPr>
              <a:t>Concentration of Credit Risk</a:t>
            </a:r>
          </a:p>
        </p:txBody>
      </p:sp>
      <p:sp>
        <p:nvSpPr>
          <p:cNvPr id="14" name="Slide Number Placeholder 5">
            <a:extLst>
              <a:ext uri="{FF2B5EF4-FFF2-40B4-BE49-F238E27FC236}">
                <a16:creationId xmlns:a16="http://schemas.microsoft.com/office/drawing/2014/main" id="{07FD09FD-FF6D-AB46-EAC4-73F2D8BCAA85}"/>
              </a:ext>
            </a:extLst>
          </p:cNvPr>
          <p:cNvSpPr>
            <a:spLocks noGrp="1"/>
          </p:cNvSpPr>
          <p:nvPr>
            <p:ph type="sldNum" sz="quarter" idx="12"/>
          </p:nvPr>
        </p:nvSpPr>
        <p:spPr>
          <a:xfrm>
            <a:off x="10301290" y="6276176"/>
            <a:ext cx="1052510" cy="365125"/>
          </a:xfrm>
        </p:spPr>
        <p:txBody>
          <a:bodyPr>
            <a:normAutofit/>
          </a:bodyPr>
          <a:lstStyle/>
          <a:p>
            <a:pPr marL="81915">
              <a:spcAft>
                <a:spcPts val="600"/>
              </a:spcAft>
            </a:pPr>
            <a:fld id="{81D60167-4931-47E6-BA6A-407CBD079E47}" type="slidenum">
              <a:rPr lang="en-US" smtClean="0"/>
              <a:pPr marL="81915">
                <a:spcAft>
                  <a:spcPts val="600"/>
                </a:spcAft>
              </a:pPr>
              <a:t>24</a:t>
            </a:fld>
            <a:endParaRPr lang="en-US" dirty="0"/>
          </a:p>
        </p:txBody>
      </p:sp>
      <p:graphicFrame>
        <p:nvGraphicFramePr>
          <p:cNvPr id="11" name="Content Placeholder 10">
            <a:extLst>
              <a:ext uri="{FF2B5EF4-FFF2-40B4-BE49-F238E27FC236}">
                <a16:creationId xmlns:a16="http://schemas.microsoft.com/office/drawing/2014/main" id="{EBE46D47-5154-D621-B28E-DEDC5749A784}"/>
              </a:ext>
            </a:extLst>
          </p:cNvPr>
          <p:cNvGraphicFramePr>
            <a:graphicFrameLocks noGrp="1"/>
          </p:cNvGraphicFramePr>
          <p:nvPr>
            <p:ph idx="4294967295"/>
            <p:extLst>
              <p:ext uri="{D42A27DB-BD31-4B8C-83A1-F6EECF244321}">
                <p14:modId xmlns:p14="http://schemas.microsoft.com/office/powerpoint/2010/main" val="3025813485"/>
              </p:ext>
            </p:extLst>
          </p:nvPr>
        </p:nvGraphicFramePr>
        <p:xfrm>
          <a:off x="1354519" y="2526819"/>
          <a:ext cx="9482960" cy="3931920"/>
        </p:xfrm>
        <a:graphic>
          <a:graphicData uri="http://schemas.openxmlformats.org/drawingml/2006/table">
            <a:tbl>
              <a:tblPr firstRow="1" bandRow="1">
                <a:tableStyleId>{5C22544A-7EE6-4342-B048-85BDC9FD1C3A}</a:tableStyleId>
              </a:tblPr>
              <a:tblGrid>
                <a:gridCol w="2965216">
                  <a:extLst>
                    <a:ext uri="{9D8B030D-6E8A-4147-A177-3AD203B41FA5}">
                      <a16:colId xmlns:a16="http://schemas.microsoft.com/office/drawing/2014/main" val="777467445"/>
                    </a:ext>
                  </a:extLst>
                </a:gridCol>
                <a:gridCol w="293656">
                  <a:extLst>
                    <a:ext uri="{9D8B030D-6E8A-4147-A177-3AD203B41FA5}">
                      <a16:colId xmlns:a16="http://schemas.microsoft.com/office/drawing/2014/main" val="2501138541"/>
                    </a:ext>
                  </a:extLst>
                </a:gridCol>
                <a:gridCol w="2965216">
                  <a:extLst>
                    <a:ext uri="{9D8B030D-6E8A-4147-A177-3AD203B41FA5}">
                      <a16:colId xmlns:a16="http://schemas.microsoft.com/office/drawing/2014/main" val="679740505"/>
                    </a:ext>
                  </a:extLst>
                </a:gridCol>
                <a:gridCol w="293656">
                  <a:extLst>
                    <a:ext uri="{9D8B030D-6E8A-4147-A177-3AD203B41FA5}">
                      <a16:colId xmlns:a16="http://schemas.microsoft.com/office/drawing/2014/main" val="3528043397"/>
                    </a:ext>
                  </a:extLst>
                </a:gridCol>
                <a:gridCol w="2965216">
                  <a:extLst>
                    <a:ext uri="{9D8B030D-6E8A-4147-A177-3AD203B41FA5}">
                      <a16:colId xmlns:a16="http://schemas.microsoft.com/office/drawing/2014/main" val="353896576"/>
                    </a:ext>
                  </a:extLst>
                </a:gridCol>
              </a:tblGrid>
              <a:tr h="3232850">
                <a:tc>
                  <a:txBody>
                    <a:bodyPr/>
                    <a:lstStyle/>
                    <a:p>
                      <a:pPr algn="ctr"/>
                      <a:r>
                        <a:rPr lang="en-US" sz="2100" b="0" kern="1200" dirty="0">
                          <a:solidFill>
                            <a:schemeClr val="bg1"/>
                          </a:solidFill>
                          <a:latin typeface="+mn-lt"/>
                          <a:ea typeface="+mn-ea"/>
                          <a:cs typeface="+mn-cs"/>
                        </a:rPr>
                        <a:t>Any one issuer that represents </a:t>
                      </a:r>
                      <a:r>
                        <a:rPr lang="en-US" sz="2100" kern="1200" dirty="0">
                          <a:solidFill>
                            <a:schemeClr val="bg1"/>
                          </a:solidFill>
                          <a:latin typeface="+mn-lt"/>
                          <a:ea typeface="+mn-ea"/>
                          <a:cs typeface="+mn-cs"/>
                        </a:rPr>
                        <a:t>5 percent or more </a:t>
                      </a:r>
                      <a:r>
                        <a:rPr lang="en-US" sz="2100" b="0" kern="1200" dirty="0">
                          <a:solidFill>
                            <a:schemeClr val="bg1"/>
                          </a:solidFill>
                          <a:latin typeface="+mn-lt"/>
                          <a:ea typeface="+mn-ea"/>
                          <a:cs typeface="+mn-cs"/>
                        </a:rPr>
                        <a:t>of net assets of portfolio</a:t>
                      </a:r>
                    </a:p>
                    <a:p>
                      <a:pPr algn="ctr"/>
                      <a:endParaRPr lang="en-US" sz="2100" kern="1200" dirty="0">
                        <a:solidFill>
                          <a:schemeClr val="bg1"/>
                        </a:solidFill>
                        <a:latin typeface="+mn-lt"/>
                        <a:ea typeface="+mn-ea"/>
                        <a:cs typeface="+mn-cs"/>
                      </a:endParaRPr>
                    </a:p>
                  </a:txBody>
                  <a:tcPr anchor="ctr"/>
                </a:tc>
                <a:tc>
                  <a:txBody>
                    <a:bodyPr/>
                    <a:lstStyle/>
                    <a:p>
                      <a:pPr algn="ctr"/>
                      <a:endParaRPr lang="en-US" sz="2100" kern="1200" dirty="0">
                        <a:solidFill>
                          <a:schemeClr val="bg1"/>
                        </a:solidFill>
                        <a:latin typeface="+mn-lt"/>
                        <a:ea typeface="+mn-ea"/>
                        <a:cs typeface="+mn-cs"/>
                      </a:endParaRPr>
                    </a:p>
                  </a:txBody>
                  <a:tcPr anchor="ctr">
                    <a:solidFill>
                      <a:schemeClr val="bg1"/>
                    </a:solidFill>
                  </a:tcPr>
                </a:tc>
                <a:tc>
                  <a:txBody>
                    <a:bodyPr/>
                    <a:lstStyle/>
                    <a:p>
                      <a:pPr algn="ctr"/>
                      <a:r>
                        <a:rPr lang="en-US" sz="2100" b="0" kern="1200" dirty="0">
                          <a:solidFill>
                            <a:schemeClr val="bg1"/>
                          </a:solidFill>
                          <a:latin typeface="+mn-lt"/>
                          <a:ea typeface="+mn-ea"/>
                          <a:cs typeface="+mn-cs"/>
                        </a:rPr>
                        <a:t>Required to identify by amount and issuer</a:t>
                      </a:r>
                    </a:p>
                    <a:p>
                      <a:pPr algn="ctr"/>
                      <a:endParaRPr lang="en-US" sz="2100" kern="1200" dirty="0">
                        <a:solidFill>
                          <a:schemeClr val="bg1"/>
                        </a:solidFill>
                        <a:latin typeface="+mn-lt"/>
                        <a:ea typeface="+mn-ea"/>
                        <a:cs typeface="+mn-cs"/>
                      </a:endParaRPr>
                    </a:p>
                  </a:txBody>
                  <a:tcPr anchor="ctr"/>
                </a:tc>
                <a:tc>
                  <a:txBody>
                    <a:bodyPr/>
                    <a:lstStyle/>
                    <a:p>
                      <a:pPr algn="ctr"/>
                      <a:endParaRPr lang="en-US" sz="2100" kern="1200" dirty="0">
                        <a:solidFill>
                          <a:schemeClr val="bg1"/>
                        </a:solidFill>
                        <a:latin typeface="+mn-lt"/>
                        <a:ea typeface="+mn-ea"/>
                        <a:cs typeface="+mn-cs"/>
                      </a:endParaRPr>
                    </a:p>
                  </a:txBody>
                  <a:tcPr anchor="ctr">
                    <a:solidFill>
                      <a:schemeClr val="bg1"/>
                    </a:solidFill>
                  </a:tcPr>
                </a:tc>
                <a:tc>
                  <a:txBody>
                    <a:bodyPr/>
                    <a:lstStyle/>
                    <a:p>
                      <a:pPr algn="ctr"/>
                      <a:r>
                        <a:rPr lang="en-US" sz="2100" kern="1200" dirty="0">
                          <a:solidFill>
                            <a:schemeClr val="bg1"/>
                          </a:solidFill>
                          <a:latin typeface="+mn-lt"/>
                          <a:ea typeface="+mn-ea"/>
                          <a:cs typeface="+mn-cs"/>
                        </a:rPr>
                        <a:t>Excluded Investments:</a:t>
                      </a:r>
                    </a:p>
                    <a:p>
                      <a:pPr algn="ctr"/>
                      <a:r>
                        <a:rPr lang="en-US" sz="2100" kern="1200" dirty="0">
                          <a:solidFill>
                            <a:schemeClr val="bg1"/>
                          </a:solidFill>
                          <a:latin typeface="+mn-lt"/>
                          <a:ea typeface="+mn-ea"/>
                          <a:cs typeface="+mn-cs"/>
                        </a:rPr>
                        <a:t> </a:t>
                      </a:r>
                    </a:p>
                    <a:p>
                      <a:pPr marL="461963" indent="-342900" algn="l">
                        <a:buFont typeface="Arial" panose="020B0604020202020204" pitchFamily="34" charset="0"/>
                        <a:buChar char="•"/>
                      </a:pPr>
                      <a:r>
                        <a:rPr lang="en-US" sz="2100" b="0" kern="1200" dirty="0">
                          <a:solidFill>
                            <a:schemeClr val="bg1"/>
                          </a:solidFill>
                          <a:latin typeface="+mn-lt"/>
                          <a:ea typeface="+mn-ea"/>
                          <a:cs typeface="+mn-cs"/>
                        </a:rPr>
                        <a:t>Issued or explicitly guaranteed by U.S. Government</a:t>
                      </a:r>
                    </a:p>
                    <a:p>
                      <a:pPr marL="461963" indent="-342900" algn="l">
                        <a:buFont typeface="Arial" panose="020B0604020202020204" pitchFamily="34" charset="0"/>
                        <a:buChar char="•"/>
                      </a:pPr>
                      <a:r>
                        <a:rPr lang="en-US" sz="2100" b="0" kern="1200" dirty="0">
                          <a:solidFill>
                            <a:schemeClr val="bg1"/>
                          </a:solidFill>
                          <a:latin typeface="+mn-lt"/>
                          <a:ea typeface="+mn-ea"/>
                          <a:cs typeface="+mn-cs"/>
                        </a:rPr>
                        <a:t>Mutual funds</a:t>
                      </a:r>
                    </a:p>
                    <a:p>
                      <a:pPr marL="461963" indent="-342900" algn="l">
                        <a:buFont typeface="Arial" panose="020B0604020202020204" pitchFamily="34" charset="0"/>
                        <a:buChar char="•"/>
                      </a:pPr>
                      <a:r>
                        <a:rPr lang="en-US" sz="2100" b="0" kern="1200" dirty="0">
                          <a:solidFill>
                            <a:schemeClr val="bg1"/>
                          </a:solidFill>
                          <a:latin typeface="+mn-lt"/>
                          <a:ea typeface="+mn-ea"/>
                          <a:cs typeface="+mn-cs"/>
                        </a:rPr>
                        <a:t>External investment pools</a:t>
                      </a:r>
                    </a:p>
                    <a:p>
                      <a:pPr marL="461963" indent="-342900" algn="l">
                        <a:buFont typeface="Arial" panose="020B0604020202020204" pitchFamily="34" charset="0"/>
                        <a:buChar char="•"/>
                      </a:pPr>
                      <a:r>
                        <a:rPr lang="en-US" sz="2100" b="0" kern="1200" dirty="0">
                          <a:solidFill>
                            <a:schemeClr val="bg1"/>
                          </a:solidFill>
                          <a:latin typeface="+mn-lt"/>
                          <a:ea typeface="+mn-ea"/>
                          <a:cs typeface="+mn-cs"/>
                        </a:rPr>
                        <a:t>Other pooled investments </a:t>
                      </a:r>
                    </a:p>
                    <a:p>
                      <a:pPr algn="ctr"/>
                      <a:endParaRPr lang="en-US" sz="2100" kern="1200" dirty="0">
                        <a:solidFill>
                          <a:schemeClr val="bg1"/>
                        </a:solidFill>
                        <a:latin typeface="+mn-lt"/>
                        <a:ea typeface="+mn-ea"/>
                        <a:cs typeface="+mn-cs"/>
                      </a:endParaRPr>
                    </a:p>
                  </a:txBody>
                  <a:tcPr anchor="ctr"/>
                </a:tc>
                <a:extLst>
                  <a:ext uri="{0D108BD9-81ED-4DB2-BD59-A6C34878D82A}">
                    <a16:rowId xmlns:a16="http://schemas.microsoft.com/office/drawing/2014/main" val="783851811"/>
                  </a:ext>
                </a:extLst>
              </a:tr>
            </a:tbl>
          </a:graphicData>
        </a:graphic>
      </p:graphicFrame>
      <p:sp>
        <p:nvSpPr>
          <p:cNvPr id="16" name="Content Placeholder 4">
            <a:extLst>
              <a:ext uri="{FF2B5EF4-FFF2-40B4-BE49-F238E27FC236}">
                <a16:creationId xmlns:a16="http://schemas.microsoft.com/office/drawing/2014/main" id="{9F071D15-9D50-C3E6-4382-EEA51D387680}"/>
              </a:ext>
            </a:extLst>
          </p:cNvPr>
          <p:cNvSpPr txBox="1">
            <a:spLocks/>
          </p:cNvSpPr>
          <p:nvPr/>
        </p:nvSpPr>
        <p:spPr>
          <a:xfrm>
            <a:off x="1354519" y="1461038"/>
            <a:ext cx="9482961" cy="870073"/>
          </a:xfrm>
          <a:prstGeom prst="rect">
            <a:avLst/>
          </a:prstGeom>
          <a:ln/>
        </p:spPr>
        <p:style>
          <a:lnRef idx="1">
            <a:schemeClr val="accent2"/>
          </a:lnRef>
          <a:fillRef idx="3">
            <a:schemeClr val="accent2"/>
          </a:fillRef>
          <a:effectRef idx="2">
            <a:schemeClr val="accent2"/>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buFont typeface="Arial" panose="020B0604020202020204" pitchFamily="34" charset="0"/>
              <a:buNone/>
            </a:pPr>
            <a:r>
              <a:rPr lang="en-US" b="1" i="1" dirty="0"/>
              <a:t>Concentration of Credit Risk</a:t>
            </a:r>
            <a:r>
              <a:rPr lang="en-US" dirty="0"/>
              <a:t> - The risk of loss attributed to the magnitude of a government’s investment in a single issuer.</a:t>
            </a:r>
          </a:p>
        </p:txBody>
      </p:sp>
    </p:spTree>
    <p:extLst>
      <p:ext uri="{BB962C8B-B14F-4D97-AF65-F5344CB8AC3E}">
        <p14:creationId xmlns:p14="http://schemas.microsoft.com/office/powerpoint/2010/main" val="254952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AF79-7B3F-8488-5BCF-42C7CD20E963}"/>
              </a:ext>
            </a:extLst>
          </p:cNvPr>
          <p:cNvSpPr>
            <a:spLocks noGrp="1"/>
          </p:cNvSpPr>
          <p:nvPr>
            <p:ph type="title"/>
          </p:nvPr>
        </p:nvSpPr>
        <p:spPr>
          <a:xfrm>
            <a:off x="413027" y="37048"/>
            <a:ext cx="11029616" cy="1189554"/>
          </a:xfrm>
        </p:spPr>
        <p:txBody>
          <a:bodyPr vert="horz" lIns="91440" tIns="45720" rIns="91440" bIns="45720" rtlCol="0" anchor="b">
            <a:normAutofit/>
          </a:bodyPr>
          <a:lstStyle/>
          <a:p>
            <a:r>
              <a:rPr lang="en-US" sz="3600" dirty="0">
                <a:solidFill>
                  <a:schemeClr val="accent1"/>
                </a:solidFill>
              </a:rPr>
              <a:t>Credit Risk</a:t>
            </a:r>
          </a:p>
        </p:txBody>
      </p:sp>
      <p:sp>
        <p:nvSpPr>
          <p:cNvPr id="3" name="Content Placeholder 2">
            <a:extLst>
              <a:ext uri="{FF2B5EF4-FFF2-40B4-BE49-F238E27FC236}">
                <a16:creationId xmlns:a16="http://schemas.microsoft.com/office/drawing/2014/main" id="{2FFED493-B139-D74E-4108-44EB33B130C8}"/>
              </a:ext>
            </a:extLst>
          </p:cNvPr>
          <p:cNvSpPr>
            <a:spLocks noGrp="1"/>
          </p:cNvSpPr>
          <p:nvPr>
            <p:ph idx="4294967295"/>
          </p:nvPr>
        </p:nvSpPr>
        <p:spPr>
          <a:xfrm>
            <a:off x="4466897" y="1644817"/>
            <a:ext cx="7143913" cy="4044950"/>
          </a:xfrm>
        </p:spPr>
        <p:txBody>
          <a:bodyPr vert="horz" lIns="91440" tIns="45720" rIns="91440" bIns="45720" rtlCol="0" anchor="ctr">
            <a:normAutofit/>
          </a:bodyPr>
          <a:lstStyle/>
          <a:p>
            <a:r>
              <a:rPr lang="en-US" sz="1700" b="1" dirty="0"/>
              <a:t>Credit Risk </a:t>
            </a:r>
            <a:r>
              <a:rPr lang="en-US" sz="1700" dirty="0"/>
              <a:t>- The risk that an issuer or other counterparty to an investment will not fulfill its obligations.</a:t>
            </a:r>
          </a:p>
          <a:p>
            <a:pPr lvl="1"/>
            <a:r>
              <a:rPr lang="en-US" sz="1700" dirty="0"/>
              <a:t>Disclose State laws or local policy requirements associated with the risk, which is when a minimum rating has been specified</a:t>
            </a:r>
          </a:p>
          <a:p>
            <a:pPr lvl="1"/>
            <a:r>
              <a:rPr lang="en-US" sz="1700" dirty="0"/>
              <a:t>Disclose credit quality ratings of investments by an NSRO as of the balance sheet date</a:t>
            </a:r>
          </a:p>
          <a:p>
            <a:pPr lvl="2"/>
            <a:r>
              <a:rPr lang="en-US" sz="1700" dirty="0"/>
              <a:t>U.S. Gov’t or obligations explicitly guaranteed by the U.S. Gov’t are exempt</a:t>
            </a:r>
          </a:p>
          <a:p>
            <a:pPr lvl="2"/>
            <a:r>
              <a:rPr lang="en-US" sz="1700" dirty="0"/>
              <a:t>For example, Treasury and GNMA, but not FHLMC, FNMA</a:t>
            </a:r>
          </a:p>
          <a:p>
            <a:pPr lvl="1"/>
            <a:r>
              <a:rPr lang="en-US" sz="1700" dirty="0"/>
              <a:t>Disclose unrated investments</a:t>
            </a:r>
          </a:p>
          <a:p>
            <a:pPr lvl="1"/>
            <a:r>
              <a:rPr lang="en-US" sz="1700" dirty="0"/>
              <a:t>Credit quality modifiers are not required (Aa1, Aa2, Aa3)</a:t>
            </a:r>
          </a:p>
        </p:txBody>
      </p:sp>
      <p:pic>
        <p:nvPicPr>
          <p:cNvPr id="4098" name="Picture 2" descr="Customer paying with contactless credit card at flower shop Smiling and friendly florist holding card reader machine at counter with customer paying with credit card. Young african american florist shop assistant holding payment machine while buyer purchase a bunch flower. Woman using bank credit card to make payment by NFC machine. pay stock pictures, royalty-free photos &amp; images">
            <a:extLst>
              <a:ext uri="{FF2B5EF4-FFF2-40B4-BE49-F238E27FC236}">
                <a16:creationId xmlns:a16="http://schemas.microsoft.com/office/drawing/2014/main" id="{30218B29-47BF-8489-D379-BB6FB18B9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044"/>
          <a:stretch/>
        </p:blipFill>
        <p:spPr bwMode="auto">
          <a:xfrm>
            <a:off x="646715" y="2003906"/>
            <a:ext cx="3620486" cy="331248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841A821-F46A-0C61-D065-7D4F3D36C8CD}"/>
              </a:ext>
            </a:extLst>
          </p:cNvPr>
          <p:cNvSpPr>
            <a:spLocks noGrp="1"/>
          </p:cNvSpPr>
          <p:nvPr>
            <p:ph type="sldNum" sz="quarter" idx="12"/>
          </p:nvPr>
        </p:nvSpPr>
        <p:spPr>
          <a:xfrm>
            <a:off x="10329700" y="6234743"/>
            <a:ext cx="1052510" cy="365125"/>
          </a:xfr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5759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010A0826-251E-4600-88B1-2185682D57DD}"/>
              </a:ext>
            </a:extLst>
          </p:cNvPr>
          <p:cNvSpPr txBox="1">
            <a:spLocks/>
          </p:cNvSpPr>
          <p:nvPr/>
        </p:nvSpPr>
        <p:spPr>
          <a:xfrm>
            <a:off x="10365080" y="6269054"/>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26</a:t>
            </a:fld>
            <a:endParaRPr lang="en-US" sz="900" dirty="0">
              <a:solidFill>
                <a:schemeClr val="accent2"/>
              </a:solidFill>
            </a:endParaRPr>
          </a:p>
        </p:txBody>
      </p:sp>
      <p:sp>
        <p:nvSpPr>
          <p:cNvPr id="3" name="Rectangle 2">
            <a:extLst>
              <a:ext uri="{FF2B5EF4-FFF2-40B4-BE49-F238E27FC236}">
                <a16:creationId xmlns:a16="http://schemas.microsoft.com/office/drawing/2014/main" id="{64D26FDE-8525-7782-7AEA-274326AD14F6}"/>
              </a:ext>
            </a:extLst>
          </p:cNvPr>
          <p:cNvSpPr/>
          <p:nvPr/>
        </p:nvSpPr>
        <p:spPr>
          <a:xfrm>
            <a:off x="351904" y="6528221"/>
            <a:ext cx="7401844" cy="211917"/>
          </a:xfrm>
          <a:prstGeom prst="rect">
            <a:avLst/>
          </a:prstGeom>
        </p:spPr>
        <p:txBody>
          <a:bodyPr wrap="square">
            <a:spAutoFit/>
          </a:bodyPr>
          <a:lstStyle/>
          <a:p>
            <a:pPr algn="just" defTabSz="806867" fontAlgn="base">
              <a:spcBef>
                <a:spcPct val="0"/>
              </a:spcBef>
              <a:spcAft>
                <a:spcPct val="0"/>
              </a:spcAft>
            </a:pPr>
            <a:r>
              <a:rPr lang="en-US" sz="777" i="1" dirty="0">
                <a:solidFill>
                  <a:srgbClr val="808080">
                    <a:lumMod val="50000"/>
                  </a:srgbClr>
                </a:solidFill>
                <a:latin typeface="Calibri" panose="020F0502020204030204" pitchFamily="34" charset="0"/>
                <a:cs typeface="Calibri" panose="020F0502020204030204" pitchFamily="34" charset="0"/>
                <a:sym typeface="Arial"/>
              </a:rPr>
              <a:t>Source: GFOA, Advisory, https://www.gfoa.org/materials/using-commercial-paper-in-investment-portfolios</a:t>
            </a:r>
          </a:p>
        </p:txBody>
      </p:sp>
      <p:sp>
        <p:nvSpPr>
          <p:cNvPr id="6" name="Title 1">
            <a:extLst>
              <a:ext uri="{FF2B5EF4-FFF2-40B4-BE49-F238E27FC236}">
                <a16:creationId xmlns:a16="http://schemas.microsoft.com/office/drawing/2014/main" id="{41BBBDF6-4B65-A1AC-EADA-3BF6A694EB8A}"/>
              </a:ext>
            </a:extLst>
          </p:cNvPr>
          <p:cNvSpPr txBox="1">
            <a:spLocks/>
          </p:cNvSpPr>
          <p:nvPr/>
        </p:nvSpPr>
        <p:spPr>
          <a:xfrm>
            <a:off x="351904" y="-1336"/>
            <a:ext cx="11029616" cy="1189554"/>
          </a:xfrm>
          <a:prstGeom prst="rect">
            <a:avLst/>
          </a:prstGeom>
        </p:spPr>
        <p:txBody>
          <a:bodyPr vert="horz" lIns="91440" tIns="45720" rIns="91440" bIns="4572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0856913" algn="r"/>
              </a:tabLst>
            </a:pPr>
            <a:r>
              <a:rPr lang="en-US" sz="3600" dirty="0">
                <a:solidFill>
                  <a:schemeClr val="accent1"/>
                </a:solidFill>
              </a:rPr>
              <a:t>Commercial paper (“CP”) 	</a:t>
            </a:r>
            <a:r>
              <a:rPr lang="en-US" sz="2400" i="1" dirty="0">
                <a:solidFill>
                  <a:schemeClr val="accent1"/>
                </a:solidFill>
              </a:rPr>
              <a:t>Diving Deeper</a:t>
            </a:r>
            <a:endParaRPr lang="en-US" sz="3600" dirty="0">
              <a:solidFill>
                <a:schemeClr val="accent1"/>
              </a:solidFill>
            </a:endParaRPr>
          </a:p>
        </p:txBody>
      </p:sp>
      <p:graphicFrame>
        <p:nvGraphicFramePr>
          <p:cNvPr id="9" name="Diagram 8">
            <a:extLst>
              <a:ext uri="{FF2B5EF4-FFF2-40B4-BE49-F238E27FC236}">
                <a16:creationId xmlns:a16="http://schemas.microsoft.com/office/drawing/2014/main" id="{064D32EF-C230-FC8C-3C60-0223167A481E}"/>
              </a:ext>
            </a:extLst>
          </p:cNvPr>
          <p:cNvGraphicFramePr/>
          <p:nvPr>
            <p:extLst>
              <p:ext uri="{D42A27DB-BD31-4B8C-83A1-F6EECF244321}">
                <p14:modId xmlns:p14="http://schemas.microsoft.com/office/powerpoint/2010/main" val="3082417829"/>
              </p:ext>
            </p:extLst>
          </p:nvPr>
        </p:nvGraphicFramePr>
        <p:xfrm>
          <a:off x="2042510" y="1186001"/>
          <a:ext cx="7910786" cy="5161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05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Rectangle 104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6" name="Rectangle 10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Rectangle 1046">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39" name="Rectangle 1038">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2672C-618C-759C-EE8D-CCE99B336BA4}"/>
              </a:ext>
            </a:extLst>
          </p:cNvPr>
          <p:cNvSpPr>
            <a:spLocks noGrp="1"/>
          </p:cNvSpPr>
          <p:nvPr>
            <p:ph type="title"/>
          </p:nvPr>
        </p:nvSpPr>
        <p:spPr>
          <a:xfrm>
            <a:off x="408536" y="74624"/>
            <a:ext cx="7225075" cy="1013800"/>
          </a:xfrm>
        </p:spPr>
        <p:txBody>
          <a:bodyPr vert="horz" lIns="91440" tIns="45720" rIns="91440" bIns="45720" rtlCol="0" anchor="b">
            <a:normAutofit fontScale="90000"/>
          </a:bodyPr>
          <a:lstStyle/>
          <a:p>
            <a:r>
              <a:rPr lang="en-US" sz="3600" dirty="0">
                <a:solidFill>
                  <a:schemeClr val="accent1"/>
                </a:solidFill>
              </a:rPr>
              <a:t>Commercial Paper Credit Risk</a:t>
            </a:r>
            <a:r>
              <a:rPr lang="en-US" dirty="0">
                <a:solidFill>
                  <a:schemeClr val="accent1"/>
                </a:solidFill>
              </a:rPr>
              <a:t>	</a:t>
            </a:r>
          </a:p>
        </p:txBody>
      </p:sp>
      <p:grpSp>
        <p:nvGrpSpPr>
          <p:cNvPr id="1041" name="Group 1040">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42" name="Rectangle 1041">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1042">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4" name="Rectangle 1043">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 name="Content Placeholder 2">
            <a:extLst>
              <a:ext uri="{FF2B5EF4-FFF2-40B4-BE49-F238E27FC236}">
                <a16:creationId xmlns:a16="http://schemas.microsoft.com/office/drawing/2014/main" id="{8AC258C5-FCAD-8A60-CED7-BAD5526F5306}"/>
              </a:ext>
            </a:extLst>
          </p:cNvPr>
          <p:cNvSpPr txBox="1">
            <a:spLocks/>
          </p:cNvSpPr>
          <p:nvPr/>
        </p:nvSpPr>
        <p:spPr>
          <a:xfrm>
            <a:off x="440286" y="1098211"/>
            <a:ext cx="7225074" cy="396226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b="1" dirty="0"/>
              <a:t>Credit Risk </a:t>
            </a:r>
            <a:r>
              <a:rPr lang="en-US" sz="2000" dirty="0"/>
              <a:t>- The risk that an issuer or other counterparty to an investment will not fulfill its obligations.</a:t>
            </a:r>
          </a:p>
          <a:p>
            <a:pPr lvl="1"/>
            <a:r>
              <a:rPr lang="en-US" sz="2000" dirty="0"/>
              <a:t>The risk is on the ‘parent’ issuer’s ability to repay the bond at the specified maturity date.</a:t>
            </a:r>
          </a:p>
          <a:p>
            <a:pPr lvl="1"/>
            <a:r>
              <a:rPr lang="en-US" sz="2000" dirty="0"/>
              <a:t>Commercial Paper is not ‘secured’ by any collateral, it is backed by the rating of the parent issuer. It is not FDIC guaranteed like CD’s. </a:t>
            </a:r>
          </a:p>
          <a:p>
            <a:pPr lvl="1"/>
            <a:r>
              <a:rPr lang="en-US" sz="2000" dirty="0"/>
              <a:t>CP has its on idiosyncratic risks involved with the issuing company (March 2023 Regional Banking Crisis)</a:t>
            </a:r>
          </a:p>
        </p:txBody>
      </p:sp>
      <p:sp>
        <p:nvSpPr>
          <p:cNvPr id="3" name="Slide Number Placeholder 2">
            <a:extLst>
              <a:ext uri="{FF2B5EF4-FFF2-40B4-BE49-F238E27FC236}">
                <a16:creationId xmlns:a16="http://schemas.microsoft.com/office/drawing/2014/main" id="{9FE536C0-0B94-E5C4-38AB-ED56559DFE60}"/>
              </a:ext>
            </a:extLst>
          </p:cNvPr>
          <p:cNvSpPr>
            <a:spLocks noGrp="1"/>
          </p:cNvSpPr>
          <p:nvPr>
            <p:ph type="sldNum" sz="quarter" idx="12"/>
          </p:nvPr>
        </p:nvSpPr>
        <p:spPr>
          <a:xfrm>
            <a:off x="11036286" y="6400770"/>
            <a:ext cx="544874"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27</a:t>
            </a:fld>
            <a:endParaRPr lang="en-US" dirty="0"/>
          </a:p>
        </p:txBody>
      </p:sp>
      <p:pic>
        <p:nvPicPr>
          <p:cNvPr id="4" name="Picture 4" descr="Until debt tear us apart printed red brick wall at daytime">
            <a:extLst>
              <a:ext uri="{FF2B5EF4-FFF2-40B4-BE49-F238E27FC236}">
                <a16:creationId xmlns:a16="http://schemas.microsoft.com/office/drawing/2014/main" id="{2DEE5944-182B-84A2-750D-7167AFD933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31" r="32464"/>
          <a:stretch/>
        </p:blipFill>
        <p:spPr bwMode="auto">
          <a:xfrm>
            <a:off x="7833228" y="975110"/>
            <a:ext cx="3912239" cy="534615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44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B052-6345-A3EB-1887-C05970BEBC7E}"/>
              </a:ext>
            </a:extLst>
          </p:cNvPr>
          <p:cNvSpPr>
            <a:spLocks noGrp="1"/>
          </p:cNvSpPr>
          <p:nvPr>
            <p:ph type="title"/>
          </p:nvPr>
        </p:nvSpPr>
        <p:spPr>
          <a:xfrm>
            <a:off x="419267" y="0"/>
            <a:ext cx="11029616" cy="1189554"/>
          </a:xfrm>
        </p:spPr>
        <p:txBody>
          <a:bodyPr/>
          <a:lstStyle/>
          <a:p>
            <a:r>
              <a:rPr lang="en-US" sz="3600" dirty="0">
                <a:solidFill>
                  <a:schemeClr val="accent1"/>
                </a:solidFill>
                <a:latin typeface="Calibri" panose="020F0502020204030204" pitchFamily="34" charset="0"/>
                <a:cs typeface="Calibri" panose="020F0502020204030204" pitchFamily="34" charset="0"/>
              </a:rPr>
              <a:t>Commercial Paper Yields over 20 years </a:t>
            </a:r>
          </a:p>
        </p:txBody>
      </p:sp>
      <p:sp>
        <p:nvSpPr>
          <p:cNvPr id="3" name="Slide Number Placeholder 2">
            <a:extLst>
              <a:ext uri="{FF2B5EF4-FFF2-40B4-BE49-F238E27FC236}">
                <a16:creationId xmlns:a16="http://schemas.microsoft.com/office/drawing/2014/main" id="{F1C0AA15-94F0-8222-86AF-1E7D47961659}"/>
              </a:ext>
            </a:extLst>
          </p:cNvPr>
          <p:cNvSpPr>
            <a:spLocks noGrp="1"/>
          </p:cNvSpPr>
          <p:nvPr>
            <p:ph type="sldNum" sz="quarter" idx="12"/>
          </p:nvPr>
        </p:nvSpPr>
        <p:spPr>
          <a:xfrm>
            <a:off x="10396373" y="6258970"/>
            <a:ext cx="1052510" cy="365125"/>
          </a:xfrm>
        </p:spPr>
        <p:txBody>
          <a:bodyPr/>
          <a:lstStyle/>
          <a:p>
            <a:r>
              <a:rPr lang="en-US" dirty="0"/>
              <a:t>28</a:t>
            </a:r>
          </a:p>
        </p:txBody>
      </p:sp>
      <p:pic>
        <p:nvPicPr>
          <p:cNvPr id="5" name="Picture 4">
            <a:extLst>
              <a:ext uri="{FF2B5EF4-FFF2-40B4-BE49-F238E27FC236}">
                <a16:creationId xmlns:a16="http://schemas.microsoft.com/office/drawing/2014/main" id="{B1AB4ADC-D962-7EC5-7E8D-D96BBDF788CB}"/>
              </a:ext>
            </a:extLst>
          </p:cNvPr>
          <p:cNvPicPr>
            <a:picLocks noChangeAspect="1"/>
          </p:cNvPicPr>
          <p:nvPr/>
        </p:nvPicPr>
        <p:blipFill>
          <a:blip r:embed="rId3"/>
          <a:stretch>
            <a:fillRect/>
          </a:stretch>
        </p:blipFill>
        <p:spPr>
          <a:xfrm>
            <a:off x="568320" y="1322490"/>
            <a:ext cx="9587209" cy="4500710"/>
          </a:xfrm>
          <a:prstGeom prst="rect">
            <a:avLst/>
          </a:prstGeom>
        </p:spPr>
      </p:pic>
      <p:sp>
        <p:nvSpPr>
          <p:cNvPr id="4" name="Text Box 5">
            <a:extLst>
              <a:ext uri="{FF2B5EF4-FFF2-40B4-BE49-F238E27FC236}">
                <a16:creationId xmlns:a16="http://schemas.microsoft.com/office/drawing/2014/main" id="{20540B09-5A9E-5D60-4435-C5F51AE0CBA2}"/>
              </a:ext>
            </a:extLst>
          </p:cNvPr>
          <p:cNvSpPr txBox="1">
            <a:spLocks noChangeArrowheads="1"/>
          </p:cNvSpPr>
          <p:nvPr/>
        </p:nvSpPr>
        <p:spPr bwMode="auto">
          <a:xfrm>
            <a:off x="358905" y="6441533"/>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Source: Bloomberg (07/10/2024) For illustrative purposes only.  Please see disclosures at the end of this presentation.</a:t>
            </a:r>
          </a:p>
        </p:txBody>
      </p:sp>
    </p:spTree>
    <p:extLst>
      <p:ext uri="{BB962C8B-B14F-4D97-AF65-F5344CB8AC3E}">
        <p14:creationId xmlns:p14="http://schemas.microsoft.com/office/powerpoint/2010/main" val="23937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1889-8802-08F9-8C85-60BE47CBFABC}"/>
              </a:ext>
            </a:extLst>
          </p:cNvPr>
          <p:cNvSpPr>
            <a:spLocks noGrp="1"/>
          </p:cNvSpPr>
          <p:nvPr>
            <p:ph type="title"/>
          </p:nvPr>
        </p:nvSpPr>
        <p:spPr>
          <a:xfrm>
            <a:off x="434047" y="0"/>
            <a:ext cx="11029616" cy="1189554"/>
          </a:xfrm>
        </p:spPr>
        <p:txBody>
          <a:bodyPr vert="horz" lIns="91440" tIns="45720" rIns="91440" bIns="45720" rtlCol="0" anchor="b">
            <a:normAutofit/>
          </a:bodyPr>
          <a:lstStyle/>
          <a:p>
            <a:r>
              <a:rPr lang="en-US" sz="3600" dirty="0">
                <a:solidFill>
                  <a:schemeClr val="accent1"/>
                </a:solidFill>
              </a:rPr>
              <a:t>Things to think about with Cp</a:t>
            </a:r>
          </a:p>
        </p:txBody>
      </p:sp>
      <p:sp>
        <p:nvSpPr>
          <p:cNvPr id="3" name="Slide Number Placeholder 2">
            <a:extLst>
              <a:ext uri="{FF2B5EF4-FFF2-40B4-BE49-F238E27FC236}">
                <a16:creationId xmlns:a16="http://schemas.microsoft.com/office/drawing/2014/main" id="{D0662A1F-F99F-FFC3-69FB-8C01642A038A}"/>
              </a:ext>
            </a:extLst>
          </p:cNvPr>
          <p:cNvSpPr>
            <a:spLocks noGrp="1"/>
          </p:cNvSpPr>
          <p:nvPr>
            <p:ph type="sldNum" sz="quarter" idx="12"/>
          </p:nvPr>
        </p:nvSpPr>
        <p:spPr>
          <a:xfrm>
            <a:off x="10404630" y="6366692"/>
            <a:ext cx="1052510" cy="365125"/>
          </a:xfrm>
        </p:spPr>
        <p:txBody>
          <a:bodyPr/>
          <a:lstStyle/>
          <a:p>
            <a:r>
              <a:rPr lang="en-US" dirty="0"/>
              <a:t>29</a:t>
            </a:r>
          </a:p>
        </p:txBody>
      </p:sp>
      <p:pic>
        <p:nvPicPr>
          <p:cNvPr id="5" name="Picture 4">
            <a:extLst>
              <a:ext uri="{FF2B5EF4-FFF2-40B4-BE49-F238E27FC236}">
                <a16:creationId xmlns:a16="http://schemas.microsoft.com/office/drawing/2014/main" id="{3D1E9B26-9EF8-6A86-D693-1BAAD93ADDB0}"/>
              </a:ext>
            </a:extLst>
          </p:cNvPr>
          <p:cNvPicPr>
            <a:picLocks noChangeAspect="1"/>
          </p:cNvPicPr>
          <p:nvPr/>
        </p:nvPicPr>
        <p:blipFill>
          <a:blip r:embed="rId2"/>
          <a:stretch>
            <a:fillRect/>
          </a:stretch>
        </p:blipFill>
        <p:spPr>
          <a:xfrm>
            <a:off x="438090" y="2193128"/>
            <a:ext cx="6742767" cy="429948"/>
          </a:xfrm>
          <a:prstGeom prst="rect">
            <a:avLst/>
          </a:prstGeom>
        </p:spPr>
      </p:pic>
      <p:pic>
        <p:nvPicPr>
          <p:cNvPr id="9" name="Picture 8">
            <a:extLst>
              <a:ext uri="{FF2B5EF4-FFF2-40B4-BE49-F238E27FC236}">
                <a16:creationId xmlns:a16="http://schemas.microsoft.com/office/drawing/2014/main" id="{FE4211D8-BE6C-070D-B2EC-3CB45160AB61}"/>
              </a:ext>
            </a:extLst>
          </p:cNvPr>
          <p:cNvPicPr>
            <a:picLocks noChangeAspect="1"/>
          </p:cNvPicPr>
          <p:nvPr/>
        </p:nvPicPr>
        <p:blipFill>
          <a:blip r:embed="rId3"/>
          <a:stretch>
            <a:fillRect/>
          </a:stretch>
        </p:blipFill>
        <p:spPr>
          <a:xfrm>
            <a:off x="438090" y="1967049"/>
            <a:ext cx="6761817" cy="226079"/>
          </a:xfrm>
          <a:prstGeom prst="rect">
            <a:avLst/>
          </a:prstGeom>
        </p:spPr>
      </p:pic>
      <p:pic>
        <p:nvPicPr>
          <p:cNvPr id="11" name="Picture 10">
            <a:extLst>
              <a:ext uri="{FF2B5EF4-FFF2-40B4-BE49-F238E27FC236}">
                <a16:creationId xmlns:a16="http://schemas.microsoft.com/office/drawing/2014/main" id="{A3C5BAA1-41F9-E1CC-030B-F31A8CD328DD}"/>
              </a:ext>
            </a:extLst>
          </p:cNvPr>
          <p:cNvPicPr>
            <a:picLocks noChangeAspect="1"/>
          </p:cNvPicPr>
          <p:nvPr/>
        </p:nvPicPr>
        <p:blipFill>
          <a:blip r:embed="rId4"/>
          <a:stretch>
            <a:fillRect/>
          </a:stretch>
        </p:blipFill>
        <p:spPr>
          <a:xfrm>
            <a:off x="8182002" y="1967049"/>
            <a:ext cx="3275138" cy="4356127"/>
          </a:xfrm>
          <a:prstGeom prst="rect">
            <a:avLst/>
          </a:prstGeom>
        </p:spPr>
      </p:pic>
      <p:sp>
        <p:nvSpPr>
          <p:cNvPr id="14" name="Content Placeholder 2">
            <a:extLst>
              <a:ext uri="{FF2B5EF4-FFF2-40B4-BE49-F238E27FC236}">
                <a16:creationId xmlns:a16="http://schemas.microsoft.com/office/drawing/2014/main" id="{71EE935F-DC4C-D1B2-F317-A1C1CB85C289}"/>
              </a:ext>
            </a:extLst>
          </p:cNvPr>
          <p:cNvSpPr txBox="1">
            <a:spLocks/>
          </p:cNvSpPr>
          <p:nvPr/>
        </p:nvSpPr>
        <p:spPr>
          <a:xfrm>
            <a:off x="553806" y="2780078"/>
            <a:ext cx="6544078" cy="1699473"/>
          </a:xfrm>
          <a:prstGeom prst="rect">
            <a:avLst/>
          </a:prstGeom>
        </p:spPr>
        <p:txBody>
          <a:bodyPr/>
          <a:lstStyle>
            <a:lvl1pPr marL="342900" indent="-342900" algn="just" rtl="0" eaLnBrk="0" fontAlgn="base" hangingPunct="0">
              <a:spcBef>
                <a:spcPct val="0"/>
              </a:spcBef>
              <a:spcAft>
                <a:spcPts val="1450"/>
              </a:spcAft>
              <a:buClr>
                <a:schemeClr val="tx1">
                  <a:lumMod val="75000"/>
                  <a:lumOff val="25000"/>
                </a:schemeClr>
              </a:buClr>
              <a:buFont typeface="Wingdings" panose="05000000000000000000" pitchFamily="2" charset="2"/>
              <a:buChar char="§"/>
              <a:defRPr>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just" rtl="0" eaLnBrk="0" fontAlgn="base" hangingPunct="0">
              <a:spcBef>
                <a:spcPct val="0"/>
              </a:spcBef>
              <a:spcAft>
                <a:spcPts val="1450"/>
              </a:spcAft>
              <a:buClr>
                <a:srgbClr val="D75F37"/>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2pPr>
            <a:lvl3pPr marL="1143000" indent="-228600" algn="just" rtl="0" eaLnBrk="0" fontAlgn="base" hangingPunct="0">
              <a:spcBef>
                <a:spcPct val="0"/>
              </a:spcBef>
              <a:spcAft>
                <a:spcPts val="1450"/>
              </a:spcAft>
              <a:buClr>
                <a:schemeClr val="tx1">
                  <a:lumMod val="75000"/>
                  <a:lumOff val="25000"/>
                </a:schemeClr>
              </a:buClr>
              <a:buFont typeface="Calibri" panose="020F050202020403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3pPr>
            <a:lvl4pPr marL="1600200" indent="-228600" algn="just" rtl="0" eaLnBrk="0" fontAlgn="base" hangingPunct="0">
              <a:spcBef>
                <a:spcPct val="0"/>
              </a:spcBef>
              <a:spcAft>
                <a:spcPts val="1450"/>
              </a:spcAft>
              <a:buClr>
                <a:schemeClr val="tx1">
                  <a:lumMod val="75000"/>
                  <a:lumOff val="25000"/>
                </a:schemeClr>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4pPr>
            <a:lvl5pPr marL="1828800" indent="0" algn="just" rtl="0" eaLnBrk="0" fontAlgn="base" hangingPunct="0">
              <a:spcBef>
                <a:spcPct val="0"/>
              </a:spcBef>
              <a:spcAft>
                <a:spcPts val="1450"/>
              </a:spcAft>
              <a:buClr>
                <a:srgbClr val="325C3C"/>
              </a:buClr>
              <a:buFont typeface="Arial" charset="0"/>
              <a:buNone/>
              <a:defRPr sz="1600">
                <a:solidFill>
                  <a:schemeClr val="tx1">
                    <a:lumMod val="75000"/>
                    <a:lumOff val="25000"/>
                  </a:schemeClr>
                </a:solidFill>
                <a:latin typeface="Calibri" panose="020F0502020204030204" pitchFamily="34" charset="0"/>
                <a:cs typeface="Calibri" panose="020F0502020204030204" pitchFamily="34" charset="0"/>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306000" indent="-306000" algn="l" eaLnBrk="1" hangingPunct="1">
              <a:spcBef>
                <a:spcPct val="20000"/>
              </a:spcBef>
              <a:spcAft>
                <a:spcPts val="600"/>
              </a:spcAft>
              <a:buClr>
                <a:schemeClr val="accent2"/>
              </a:buClr>
              <a:buSzPct val="92000"/>
              <a:buFont typeface="Wingdings 2" panose="05020102010507070707" pitchFamily="18" charset="2"/>
              <a:buChar char=""/>
              <a:defRPr/>
            </a:pPr>
            <a:r>
              <a:rPr lang="en-US" sz="1500" dirty="0">
                <a:solidFill>
                  <a:schemeClr val="tx2"/>
                </a:solidFill>
                <a:latin typeface="+mn-lt"/>
                <a:cs typeface="+mn-cs"/>
                <a:sym typeface="Arial"/>
              </a:rPr>
              <a:t>You should be compensated for taking on credit risk for commercial paper. </a:t>
            </a:r>
          </a:p>
          <a:p>
            <a:pPr marL="306000" indent="-306000" algn="l" eaLnBrk="1" hangingPunct="1">
              <a:spcBef>
                <a:spcPct val="20000"/>
              </a:spcBef>
              <a:spcAft>
                <a:spcPts val="600"/>
              </a:spcAft>
              <a:buClr>
                <a:schemeClr val="accent2"/>
              </a:buClr>
              <a:buSzPct val="92000"/>
              <a:buFont typeface="Wingdings 2" panose="05020102010507070707" pitchFamily="18" charset="2"/>
              <a:buChar char=""/>
              <a:defRPr/>
            </a:pPr>
            <a:r>
              <a:rPr lang="en-US" sz="1500" dirty="0">
                <a:solidFill>
                  <a:schemeClr val="tx2"/>
                </a:solidFill>
                <a:latin typeface="+mn-lt"/>
                <a:cs typeface="+mn-cs"/>
                <a:sym typeface="Arial"/>
              </a:rPr>
              <a:t>In this example you see that John Deere CP is trading at a Yield of 5.364% for 9/3/24. T-Bill are trading at 5.35%. This gives you a spread of 0.014% or 1.4bps for taking on additional credit risk.</a:t>
            </a:r>
          </a:p>
          <a:p>
            <a:pPr marL="302575" indent="-302575" algn="l" defTabSz="806867">
              <a:spcBef>
                <a:spcPts val="582"/>
              </a:spcBef>
              <a:spcAft>
                <a:spcPts val="582"/>
              </a:spcAft>
              <a:buClr>
                <a:srgbClr val="000000">
                  <a:lumMod val="75000"/>
                  <a:lumOff val="25000"/>
                </a:srgbClr>
              </a:buClr>
              <a:defRPr/>
            </a:pPr>
            <a:endParaRPr lang="en-US" sz="1412" kern="0" dirty="0">
              <a:solidFill>
                <a:srgbClr val="000000">
                  <a:lumMod val="75000"/>
                  <a:lumOff val="25000"/>
                </a:srgbClr>
              </a:solidFill>
              <a:sym typeface="Arial"/>
            </a:endParaRPr>
          </a:p>
        </p:txBody>
      </p:sp>
      <p:sp>
        <p:nvSpPr>
          <p:cNvPr id="15" name="Oval 14">
            <a:extLst>
              <a:ext uri="{FF2B5EF4-FFF2-40B4-BE49-F238E27FC236}">
                <a16:creationId xmlns:a16="http://schemas.microsoft.com/office/drawing/2014/main" id="{7931E552-275E-0F0C-916A-019D31528C23}"/>
              </a:ext>
            </a:extLst>
          </p:cNvPr>
          <p:cNvSpPr/>
          <p:nvPr/>
        </p:nvSpPr>
        <p:spPr>
          <a:xfrm>
            <a:off x="6339271" y="1852131"/>
            <a:ext cx="758613" cy="9279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7223885-013F-FA91-1553-3B72681BE23B}"/>
              </a:ext>
            </a:extLst>
          </p:cNvPr>
          <p:cNvPicPr>
            <a:picLocks noChangeAspect="1"/>
          </p:cNvPicPr>
          <p:nvPr/>
        </p:nvPicPr>
        <p:blipFill rotWithShape="1">
          <a:blip r:embed="rId5"/>
          <a:srcRect b="14969"/>
          <a:stretch/>
        </p:blipFill>
        <p:spPr>
          <a:xfrm>
            <a:off x="553806" y="4254763"/>
            <a:ext cx="1452457" cy="1235040"/>
          </a:xfrm>
          <a:prstGeom prst="rect">
            <a:avLst/>
          </a:prstGeom>
        </p:spPr>
      </p:pic>
      <p:sp>
        <p:nvSpPr>
          <p:cNvPr id="7" name="TextBox 6">
            <a:extLst>
              <a:ext uri="{FF2B5EF4-FFF2-40B4-BE49-F238E27FC236}">
                <a16:creationId xmlns:a16="http://schemas.microsoft.com/office/drawing/2014/main" id="{E48B5076-319D-0440-9C06-A172FC24C364}"/>
              </a:ext>
            </a:extLst>
          </p:cNvPr>
          <p:cNvSpPr txBox="1"/>
          <p:nvPr/>
        </p:nvSpPr>
        <p:spPr>
          <a:xfrm>
            <a:off x="2241170" y="4581115"/>
            <a:ext cx="4477407" cy="646331"/>
          </a:xfrm>
          <a:prstGeom prst="rect">
            <a:avLst/>
          </a:prstGeom>
        </p:spPr>
        <p:txBody>
          <a:bodyPr/>
          <a:lstStyle>
            <a:defPPr>
              <a:defRPr lang="en-US"/>
            </a:defPPr>
            <a:lvl1pPr indent="0" algn="ctr">
              <a:spcBef>
                <a:spcPct val="20000"/>
              </a:spcBef>
              <a:spcAft>
                <a:spcPts val="600"/>
              </a:spcAft>
              <a:buClr>
                <a:schemeClr val="accent2"/>
              </a:buClr>
              <a:buSzPct val="92000"/>
              <a:buFont typeface="Wingdings 2" panose="05020102010507070707" pitchFamily="18" charset="2"/>
              <a:buNone/>
              <a:defRPr b="1" u="sng">
                <a:solidFill>
                  <a:srgbClr val="6A8E7D"/>
                </a:solidFill>
              </a:defRPr>
            </a:lvl1pPr>
            <a:lvl2pPr marL="630000" indent="-306000">
              <a:spcBef>
                <a:spcPct val="20000"/>
              </a:spcBef>
              <a:spcAft>
                <a:spcPts val="600"/>
              </a:spcAft>
              <a:buClr>
                <a:schemeClr val="accent2"/>
              </a:buClr>
              <a:buSzPct val="92000"/>
              <a:buFont typeface="Wingdings 2" panose="05020102010507070707" pitchFamily="18" charset="2"/>
              <a:buChar char=""/>
              <a:defRPr sz="1600">
                <a:solidFill>
                  <a:schemeClr val="tx2"/>
                </a:solidFill>
              </a:defRPr>
            </a:lvl2pPr>
            <a:lvl3pPr marL="900000" indent="-270000">
              <a:spcBef>
                <a:spcPct val="20000"/>
              </a:spcBef>
              <a:spcAft>
                <a:spcPts val="600"/>
              </a:spcAft>
              <a:buClr>
                <a:schemeClr val="accent2"/>
              </a:buClr>
              <a:buSzPct val="92000"/>
              <a:buFont typeface="Wingdings 2" panose="05020102010507070707" pitchFamily="18" charset="2"/>
              <a:buChar char=""/>
              <a:defRPr sz="1400">
                <a:solidFill>
                  <a:schemeClr val="tx2"/>
                </a:solidFill>
              </a:defRPr>
            </a:lvl3pPr>
            <a:lvl4pPr marL="1242000" indent="-234000">
              <a:spcBef>
                <a:spcPct val="20000"/>
              </a:spcBef>
              <a:spcAft>
                <a:spcPts val="600"/>
              </a:spcAft>
              <a:buClr>
                <a:schemeClr val="accent2"/>
              </a:buClr>
              <a:buSzPct val="92000"/>
              <a:buFont typeface="Wingdings 2" panose="05020102010507070707" pitchFamily="18" charset="2"/>
              <a:buChar char=""/>
              <a:defRPr sz="1200">
                <a:solidFill>
                  <a:schemeClr val="tx2"/>
                </a:solidFill>
              </a:defRPr>
            </a:lvl4pPr>
            <a:lvl5pPr marL="1602000" indent="-234000">
              <a:spcBef>
                <a:spcPct val="20000"/>
              </a:spcBef>
              <a:spcAft>
                <a:spcPts val="600"/>
              </a:spcAft>
              <a:buClr>
                <a:schemeClr val="accent2"/>
              </a:buClr>
              <a:buSzPct val="92000"/>
              <a:buFont typeface="Wingdings 2" panose="05020102010507070707" pitchFamily="18" charset="2"/>
              <a:buChar char=""/>
              <a:defRPr sz="1200">
                <a:solidFill>
                  <a:schemeClr val="tx2"/>
                </a:solidFill>
              </a:defRPr>
            </a:lvl5pPr>
            <a:lvl6pPr marL="19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6pPr>
            <a:lvl7pPr marL="22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7pPr>
            <a:lvl8pPr marL="25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8pPr>
            <a:lvl9pPr marL="28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9pPr>
          </a:lstStyle>
          <a:p>
            <a:r>
              <a:rPr lang="en-US" i="1" u="none" dirty="0"/>
              <a:t>Ask Yourself. “Are you earning sufficient yield for the added credit risk?”</a:t>
            </a:r>
          </a:p>
        </p:txBody>
      </p:sp>
      <p:sp>
        <p:nvSpPr>
          <p:cNvPr id="8" name="Text Box 5">
            <a:extLst>
              <a:ext uri="{FF2B5EF4-FFF2-40B4-BE49-F238E27FC236}">
                <a16:creationId xmlns:a16="http://schemas.microsoft.com/office/drawing/2014/main" id="{CB4CBA58-A836-70C4-2A19-5C8017D7007A}"/>
              </a:ext>
            </a:extLst>
          </p:cNvPr>
          <p:cNvSpPr txBox="1">
            <a:spLocks noChangeArrowheads="1"/>
          </p:cNvSpPr>
          <p:nvPr/>
        </p:nvSpPr>
        <p:spPr bwMode="auto">
          <a:xfrm>
            <a:off x="358905" y="6441533"/>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Source: Bloomberg (07/11/2024) For illustrative purposes only. Please see disclosures at the end of this presentation.</a:t>
            </a:r>
          </a:p>
        </p:txBody>
      </p:sp>
      <p:sp>
        <p:nvSpPr>
          <p:cNvPr id="10" name="Text Placeholder 1">
            <a:extLst>
              <a:ext uri="{FF2B5EF4-FFF2-40B4-BE49-F238E27FC236}">
                <a16:creationId xmlns:a16="http://schemas.microsoft.com/office/drawing/2014/main" id="{257237A2-F1F3-D0DC-57E2-47622B7B709B}"/>
              </a:ext>
            </a:extLst>
          </p:cNvPr>
          <p:cNvSpPr txBox="1">
            <a:spLocks/>
          </p:cNvSpPr>
          <p:nvPr/>
        </p:nvSpPr>
        <p:spPr>
          <a:xfrm>
            <a:off x="434047" y="1473008"/>
            <a:ext cx="6746810"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u="sng" dirty="0">
                <a:solidFill>
                  <a:srgbClr val="6A8E7D"/>
                </a:solidFill>
              </a:rPr>
              <a:t>John Deere CP Yields</a:t>
            </a:r>
          </a:p>
        </p:txBody>
      </p:sp>
      <p:sp>
        <p:nvSpPr>
          <p:cNvPr id="12" name="Text Placeholder 1">
            <a:extLst>
              <a:ext uri="{FF2B5EF4-FFF2-40B4-BE49-F238E27FC236}">
                <a16:creationId xmlns:a16="http://schemas.microsoft.com/office/drawing/2014/main" id="{144092AA-31B9-9900-C568-B75CA8125BE8}"/>
              </a:ext>
            </a:extLst>
          </p:cNvPr>
          <p:cNvSpPr txBox="1">
            <a:spLocks/>
          </p:cNvSpPr>
          <p:nvPr/>
        </p:nvSpPr>
        <p:spPr>
          <a:xfrm>
            <a:off x="8182002" y="1447209"/>
            <a:ext cx="3275138"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u="sng" dirty="0">
                <a:solidFill>
                  <a:srgbClr val="6A8E7D"/>
                </a:solidFill>
              </a:rPr>
              <a:t>US Treasury Bill Yields</a:t>
            </a:r>
          </a:p>
        </p:txBody>
      </p:sp>
      <p:sp>
        <p:nvSpPr>
          <p:cNvPr id="13" name="TextBox 12">
            <a:extLst>
              <a:ext uri="{FF2B5EF4-FFF2-40B4-BE49-F238E27FC236}">
                <a16:creationId xmlns:a16="http://schemas.microsoft.com/office/drawing/2014/main" id="{9722814D-490E-D8D8-9D76-DCC76A03FDA2}"/>
              </a:ext>
            </a:extLst>
          </p:cNvPr>
          <p:cNvSpPr txBox="1"/>
          <p:nvPr/>
        </p:nvSpPr>
        <p:spPr>
          <a:xfrm>
            <a:off x="7376074" y="1482799"/>
            <a:ext cx="346841" cy="369332"/>
          </a:xfrm>
          <a:prstGeom prst="rect">
            <a:avLst/>
          </a:prstGeom>
          <a:noFill/>
        </p:spPr>
        <p:txBody>
          <a:bodyPr wrap="square" rtlCol="0">
            <a:spAutoFit/>
          </a:bodyPr>
          <a:lstStyle/>
          <a:p>
            <a:r>
              <a:rPr lang="en-US" b="1" i="1" dirty="0">
                <a:solidFill>
                  <a:srgbClr val="6A8E7D"/>
                </a:solidFill>
              </a:rPr>
              <a:t>≈</a:t>
            </a:r>
          </a:p>
        </p:txBody>
      </p:sp>
    </p:spTree>
    <p:extLst>
      <p:ext uri="{BB962C8B-B14F-4D97-AF65-F5344CB8AC3E}">
        <p14:creationId xmlns:p14="http://schemas.microsoft.com/office/powerpoint/2010/main" val="247622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8CD60-F88B-6783-ED94-4AA74855517A}"/>
              </a:ext>
            </a:extLst>
          </p:cNvPr>
          <p:cNvSpPr>
            <a:spLocks noGrp="1"/>
          </p:cNvSpPr>
          <p:nvPr>
            <p:ph type="title"/>
          </p:nvPr>
        </p:nvSpPr>
        <p:spPr>
          <a:xfrm>
            <a:off x="463639" y="448173"/>
            <a:ext cx="10950227" cy="688850"/>
          </a:xfrm>
        </p:spPr>
        <p:txBody>
          <a:bodyPr vert="horz" lIns="0" tIns="0" rIns="0" bIns="0" rtlCol="0" anchor="b">
            <a:normAutofit/>
          </a:bodyPr>
          <a:lstStyle/>
          <a:p>
            <a:r>
              <a:rPr lang="en-US" sz="3600" dirty="0">
                <a:solidFill>
                  <a:schemeClr val="accent1"/>
                </a:solidFill>
                <a:latin typeface="+mj-lt"/>
                <a:cs typeface="+mj-cs"/>
              </a:rPr>
              <a:t>GFOA Best practices</a:t>
            </a:r>
          </a:p>
        </p:txBody>
      </p:sp>
      <p:sp>
        <p:nvSpPr>
          <p:cNvPr id="5" name="Content Placeholder 4">
            <a:extLst>
              <a:ext uri="{FF2B5EF4-FFF2-40B4-BE49-F238E27FC236}">
                <a16:creationId xmlns:a16="http://schemas.microsoft.com/office/drawing/2014/main" id="{CEC83BEA-0180-7074-B402-3310599A6B14}"/>
              </a:ext>
            </a:extLst>
          </p:cNvPr>
          <p:cNvSpPr>
            <a:spLocks noGrp="1"/>
          </p:cNvSpPr>
          <p:nvPr>
            <p:ph idx="4294967295"/>
          </p:nvPr>
        </p:nvSpPr>
        <p:spPr>
          <a:xfrm>
            <a:off x="463639" y="2755071"/>
            <a:ext cx="3200400" cy="3657600"/>
          </a:xfrm>
        </p:spPr>
        <p:txBody>
          <a:bodyPr anchor="t">
            <a:noAutofit/>
          </a:bodyPr>
          <a:lstStyle/>
          <a:p>
            <a:r>
              <a:rPr lang="en-US" dirty="0"/>
              <a:t>Investment Policy </a:t>
            </a:r>
            <a:r>
              <a:rPr lang="en-US" b="1" dirty="0">
                <a:solidFill>
                  <a:srgbClr val="92D050"/>
                </a:solidFill>
              </a:rPr>
              <a:t>*</a:t>
            </a:r>
            <a:endParaRPr lang="en-US" dirty="0">
              <a:solidFill>
                <a:srgbClr val="92D050"/>
              </a:solidFill>
            </a:endParaRPr>
          </a:p>
          <a:p>
            <a:r>
              <a:rPr lang="en-US" dirty="0"/>
              <a:t>Investment Program for Public Funds</a:t>
            </a:r>
            <a:r>
              <a:rPr lang="en-US" dirty="0">
                <a:solidFill>
                  <a:srgbClr val="92D050"/>
                </a:solidFill>
              </a:rPr>
              <a:t> </a:t>
            </a:r>
            <a:r>
              <a:rPr lang="en-US" b="1" dirty="0">
                <a:solidFill>
                  <a:srgbClr val="92D050"/>
                </a:solidFill>
              </a:rPr>
              <a:t>*</a:t>
            </a:r>
          </a:p>
          <a:p>
            <a:r>
              <a:rPr lang="en-US" dirty="0"/>
              <a:t>Diversifying Investment Portfolio </a:t>
            </a:r>
            <a:r>
              <a:rPr lang="en-US" b="1" dirty="0">
                <a:solidFill>
                  <a:srgbClr val="92D050"/>
                </a:solidFill>
              </a:rPr>
              <a:t>*</a:t>
            </a:r>
            <a:r>
              <a:rPr lang="en-US" b="1" dirty="0">
                <a:solidFill>
                  <a:srgbClr val="FF0000"/>
                </a:solidFill>
              </a:rPr>
              <a:t> </a:t>
            </a:r>
          </a:p>
          <a:p>
            <a:r>
              <a:rPr lang="en-US" dirty="0"/>
              <a:t>Government Relationships with Securities Dealers</a:t>
            </a:r>
            <a:r>
              <a:rPr lang="en-US" dirty="0">
                <a:solidFill>
                  <a:srgbClr val="92D050"/>
                </a:solidFill>
              </a:rPr>
              <a:t> </a:t>
            </a:r>
            <a:r>
              <a:rPr lang="en-US" b="1" dirty="0">
                <a:solidFill>
                  <a:srgbClr val="92D050"/>
                </a:solidFill>
              </a:rPr>
              <a:t>*</a:t>
            </a:r>
            <a:endParaRPr lang="en-US" dirty="0">
              <a:solidFill>
                <a:srgbClr val="92D050"/>
              </a:solidFill>
            </a:endParaRPr>
          </a:p>
          <a:p>
            <a:r>
              <a:rPr lang="en-US" dirty="0"/>
              <a:t>Investment and Management of Bond Proceeds</a:t>
            </a:r>
          </a:p>
        </p:txBody>
      </p:sp>
      <p:sp>
        <p:nvSpPr>
          <p:cNvPr id="3" name="Slide Number Placeholder 2">
            <a:extLst>
              <a:ext uri="{FF2B5EF4-FFF2-40B4-BE49-F238E27FC236}">
                <a16:creationId xmlns:a16="http://schemas.microsoft.com/office/drawing/2014/main" id="{1CD242E6-5409-1321-A525-4054E6EA9EA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a:t>
            </a:fld>
            <a:endParaRPr lang="en-US" sz="900" dirty="0">
              <a:solidFill>
                <a:schemeClr val="accent2"/>
              </a:solidFill>
            </a:endParaRPr>
          </a:p>
        </p:txBody>
      </p:sp>
      <p:sp>
        <p:nvSpPr>
          <p:cNvPr id="2" name="Rectangle 1">
            <a:extLst>
              <a:ext uri="{FF2B5EF4-FFF2-40B4-BE49-F238E27FC236}">
                <a16:creationId xmlns:a16="http://schemas.microsoft.com/office/drawing/2014/main" id="{D51174FF-72FF-EE24-829D-FCF864990A71}"/>
              </a:ext>
            </a:extLst>
          </p:cNvPr>
          <p:cNvSpPr/>
          <p:nvPr/>
        </p:nvSpPr>
        <p:spPr>
          <a:xfrm>
            <a:off x="463639" y="6457447"/>
            <a:ext cx="7401844" cy="211917"/>
          </a:xfrm>
          <a:prstGeom prst="rect">
            <a:avLst/>
          </a:prstGeom>
        </p:spPr>
        <p:txBody>
          <a:bodyPr wrap="square">
            <a:spAutoFit/>
          </a:bodyPr>
          <a:lstStyle/>
          <a:p>
            <a:pPr algn="just" defTabSz="806867" fontAlgn="base">
              <a:spcBef>
                <a:spcPct val="0"/>
              </a:spcBef>
              <a:spcAft>
                <a:spcPct val="0"/>
              </a:spcAft>
            </a:pPr>
            <a:r>
              <a:rPr lang="en-US" sz="777" i="1" dirty="0">
                <a:solidFill>
                  <a:srgbClr val="808080">
                    <a:lumMod val="50000"/>
                  </a:srgbClr>
                </a:solidFill>
                <a:latin typeface="Calibri" panose="020F0502020204030204" pitchFamily="34" charset="0"/>
                <a:cs typeface="Calibri" panose="020F0502020204030204" pitchFamily="34" charset="0"/>
                <a:sym typeface="Arial"/>
              </a:rPr>
              <a:t>*Source: GFOA, Best Practices, https://www.gfoa.org/best-practices</a:t>
            </a:r>
          </a:p>
        </p:txBody>
      </p:sp>
      <p:sp>
        <p:nvSpPr>
          <p:cNvPr id="6" name="Text Placeholder 1">
            <a:extLst>
              <a:ext uri="{FF2B5EF4-FFF2-40B4-BE49-F238E27FC236}">
                <a16:creationId xmlns:a16="http://schemas.microsoft.com/office/drawing/2014/main" id="{7E87F113-8BBB-19B6-3990-5AFDD30E6284}"/>
              </a:ext>
            </a:extLst>
          </p:cNvPr>
          <p:cNvSpPr txBox="1">
            <a:spLocks/>
          </p:cNvSpPr>
          <p:nvPr/>
        </p:nvSpPr>
        <p:spPr>
          <a:xfrm>
            <a:off x="463639" y="1164301"/>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dirty="0">
                <a:solidFill>
                  <a:srgbClr val="6A8E7D"/>
                </a:solidFill>
              </a:rPr>
              <a:t>Treasury and Investment Management Best Practices</a:t>
            </a:r>
          </a:p>
        </p:txBody>
      </p:sp>
      <p:sp>
        <p:nvSpPr>
          <p:cNvPr id="7" name="Content Placeholder 4">
            <a:extLst>
              <a:ext uri="{FF2B5EF4-FFF2-40B4-BE49-F238E27FC236}">
                <a16:creationId xmlns:a16="http://schemas.microsoft.com/office/drawing/2014/main" id="{31C896CC-F697-989A-7FD1-4B1EE563CAD9}"/>
              </a:ext>
            </a:extLst>
          </p:cNvPr>
          <p:cNvSpPr txBox="1">
            <a:spLocks/>
          </p:cNvSpPr>
          <p:nvPr/>
        </p:nvSpPr>
        <p:spPr>
          <a:xfrm>
            <a:off x="4495800" y="2744919"/>
            <a:ext cx="3200400" cy="3657600"/>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Mark-to-Market Reporting for Public Investment Portfolios </a:t>
            </a:r>
          </a:p>
          <a:p>
            <a:r>
              <a:rPr lang="en-US" dirty="0"/>
              <a:t>Monitoring the Value of Securities in Repurchase Agreements</a:t>
            </a:r>
          </a:p>
          <a:p>
            <a:r>
              <a:rPr lang="en-US" dirty="0"/>
              <a:t>Management Market Risk in Investment Portfolio</a:t>
            </a:r>
          </a:p>
          <a:p>
            <a:r>
              <a:rPr lang="en-US" dirty="0"/>
              <a:t>Using Benchmarks to Assess Portfolio Risk and Return </a:t>
            </a:r>
            <a:r>
              <a:rPr lang="en-US" b="1" dirty="0">
                <a:solidFill>
                  <a:srgbClr val="92D050"/>
                </a:solidFill>
              </a:rPr>
              <a:t>*</a:t>
            </a:r>
            <a:endParaRPr lang="en-US" dirty="0">
              <a:solidFill>
                <a:srgbClr val="92D050"/>
              </a:solidFill>
            </a:endParaRPr>
          </a:p>
        </p:txBody>
      </p:sp>
      <p:sp>
        <p:nvSpPr>
          <p:cNvPr id="8" name="Content Placeholder 4">
            <a:extLst>
              <a:ext uri="{FF2B5EF4-FFF2-40B4-BE49-F238E27FC236}">
                <a16:creationId xmlns:a16="http://schemas.microsoft.com/office/drawing/2014/main" id="{61F92BB4-D9CF-EC6B-8088-A29A3DDB4CF5}"/>
              </a:ext>
            </a:extLst>
          </p:cNvPr>
          <p:cNvSpPr txBox="1">
            <a:spLocks/>
          </p:cNvSpPr>
          <p:nvPr/>
        </p:nvSpPr>
        <p:spPr>
          <a:xfrm>
            <a:off x="463640" y="1935593"/>
            <a:ext cx="3200400" cy="688850"/>
          </a:xfrm>
          <a:prstGeom prst="rect">
            <a:avLst/>
          </a:prstGeom>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dirty="0">
                <a:solidFill>
                  <a:schemeClr val="bg1"/>
                </a:solidFill>
              </a:rPr>
              <a:t>Investing Policy and </a:t>
            </a:r>
            <a:br>
              <a:rPr lang="en-US" b="1" dirty="0">
                <a:solidFill>
                  <a:schemeClr val="bg1"/>
                </a:solidFill>
              </a:rPr>
            </a:br>
            <a:r>
              <a:rPr lang="en-US" b="1" dirty="0">
                <a:solidFill>
                  <a:schemeClr val="bg1"/>
                </a:solidFill>
              </a:rPr>
              <a:t>Governance Best Practices</a:t>
            </a:r>
            <a:endParaRPr lang="en-US" dirty="0">
              <a:solidFill>
                <a:schemeClr val="bg1"/>
              </a:solidFill>
            </a:endParaRPr>
          </a:p>
        </p:txBody>
      </p:sp>
      <p:sp>
        <p:nvSpPr>
          <p:cNvPr id="9" name="Content Placeholder 4">
            <a:extLst>
              <a:ext uri="{FF2B5EF4-FFF2-40B4-BE49-F238E27FC236}">
                <a16:creationId xmlns:a16="http://schemas.microsoft.com/office/drawing/2014/main" id="{2C1B5BFF-23F2-CC5D-BED4-C5C2191D6377}"/>
              </a:ext>
            </a:extLst>
          </p:cNvPr>
          <p:cNvSpPr txBox="1">
            <a:spLocks/>
          </p:cNvSpPr>
          <p:nvPr/>
        </p:nvSpPr>
        <p:spPr>
          <a:xfrm>
            <a:off x="4495800" y="1918018"/>
            <a:ext cx="3200400" cy="688850"/>
          </a:xfrm>
          <a:prstGeom prst="rect">
            <a:avLst/>
          </a:prstGeom>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dirty="0">
                <a:solidFill>
                  <a:schemeClr val="bg1"/>
                </a:solidFill>
              </a:rPr>
              <a:t>Measuring Investment Performance Best Practices</a:t>
            </a:r>
            <a:endParaRPr lang="en-US" dirty="0">
              <a:solidFill>
                <a:schemeClr val="bg1"/>
              </a:solidFill>
            </a:endParaRPr>
          </a:p>
        </p:txBody>
      </p:sp>
      <p:sp>
        <p:nvSpPr>
          <p:cNvPr id="10" name="Content Placeholder 4">
            <a:extLst>
              <a:ext uri="{FF2B5EF4-FFF2-40B4-BE49-F238E27FC236}">
                <a16:creationId xmlns:a16="http://schemas.microsoft.com/office/drawing/2014/main" id="{C6B01223-98B5-EC93-53F8-9C6BC888AAE9}"/>
              </a:ext>
            </a:extLst>
          </p:cNvPr>
          <p:cNvSpPr txBox="1">
            <a:spLocks/>
          </p:cNvSpPr>
          <p:nvPr/>
        </p:nvSpPr>
        <p:spPr>
          <a:xfrm>
            <a:off x="8527959" y="5200141"/>
            <a:ext cx="3200400" cy="144920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Local Government Investment Pools</a:t>
            </a:r>
          </a:p>
          <a:p>
            <a:r>
              <a:rPr lang="en-US" dirty="0"/>
              <a:t>Establish a Policy for Repurchase Agreements</a:t>
            </a:r>
          </a:p>
        </p:txBody>
      </p:sp>
      <p:sp>
        <p:nvSpPr>
          <p:cNvPr id="11" name="Content Placeholder 4">
            <a:extLst>
              <a:ext uri="{FF2B5EF4-FFF2-40B4-BE49-F238E27FC236}">
                <a16:creationId xmlns:a16="http://schemas.microsoft.com/office/drawing/2014/main" id="{4284D517-9D6B-0ECB-E9B1-ED220548611A}"/>
              </a:ext>
            </a:extLst>
          </p:cNvPr>
          <p:cNvSpPr txBox="1">
            <a:spLocks/>
          </p:cNvSpPr>
          <p:nvPr/>
        </p:nvSpPr>
        <p:spPr>
          <a:xfrm>
            <a:off x="8527959" y="4431538"/>
            <a:ext cx="3200400" cy="688850"/>
          </a:xfrm>
          <a:prstGeom prst="rect">
            <a:avLst/>
          </a:prstGeom>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dirty="0">
                <a:solidFill>
                  <a:schemeClr val="bg1"/>
                </a:solidFill>
              </a:rPr>
              <a:t>Investing Policy and </a:t>
            </a:r>
            <a:br>
              <a:rPr lang="en-US" b="1" dirty="0">
                <a:solidFill>
                  <a:schemeClr val="bg1"/>
                </a:solidFill>
              </a:rPr>
            </a:br>
            <a:r>
              <a:rPr lang="en-US" b="1" dirty="0">
                <a:solidFill>
                  <a:schemeClr val="bg1"/>
                </a:solidFill>
              </a:rPr>
              <a:t>Governance Best Practices</a:t>
            </a:r>
            <a:endParaRPr lang="en-US" dirty="0">
              <a:solidFill>
                <a:schemeClr val="bg1"/>
              </a:solidFill>
            </a:endParaRPr>
          </a:p>
        </p:txBody>
      </p:sp>
      <p:sp>
        <p:nvSpPr>
          <p:cNvPr id="12" name="Content Placeholder 4">
            <a:extLst>
              <a:ext uri="{FF2B5EF4-FFF2-40B4-BE49-F238E27FC236}">
                <a16:creationId xmlns:a16="http://schemas.microsoft.com/office/drawing/2014/main" id="{906BD01E-2104-3604-CC0D-071273B1DEB5}"/>
              </a:ext>
            </a:extLst>
          </p:cNvPr>
          <p:cNvSpPr txBox="1">
            <a:spLocks/>
          </p:cNvSpPr>
          <p:nvPr/>
        </p:nvSpPr>
        <p:spPr>
          <a:xfrm>
            <a:off x="8527959" y="2737496"/>
            <a:ext cx="3200400" cy="221780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Selection and Review of Investment Advisers </a:t>
            </a:r>
            <a:r>
              <a:rPr lang="en-US" b="1" dirty="0">
                <a:solidFill>
                  <a:srgbClr val="92D050"/>
                </a:solidFill>
              </a:rPr>
              <a:t>*</a:t>
            </a:r>
            <a:endParaRPr lang="en-US" dirty="0">
              <a:solidFill>
                <a:srgbClr val="92D050"/>
              </a:solidFill>
            </a:endParaRPr>
          </a:p>
          <a:p>
            <a:r>
              <a:rPr lang="en-US" dirty="0"/>
              <a:t>Using Safekeeping and Third-Party Custodian Services</a:t>
            </a:r>
          </a:p>
        </p:txBody>
      </p:sp>
      <p:sp>
        <p:nvSpPr>
          <p:cNvPr id="13" name="Content Placeholder 4">
            <a:extLst>
              <a:ext uri="{FF2B5EF4-FFF2-40B4-BE49-F238E27FC236}">
                <a16:creationId xmlns:a16="http://schemas.microsoft.com/office/drawing/2014/main" id="{FF587F58-9733-63F6-39B8-A0A4EA9ED38B}"/>
              </a:ext>
            </a:extLst>
          </p:cNvPr>
          <p:cNvSpPr txBox="1">
            <a:spLocks/>
          </p:cNvSpPr>
          <p:nvPr/>
        </p:nvSpPr>
        <p:spPr>
          <a:xfrm>
            <a:off x="8527960" y="1918018"/>
            <a:ext cx="3200400" cy="688850"/>
          </a:xfrm>
          <a:prstGeom prst="rect">
            <a:avLst/>
          </a:prstGeom>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dirty="0">
                <a:solidFill>
                  <a:schemeClr val="bg1"/>
                </a:solidFill>
              </a:rPr>
              <a:t>Investment Services Best Practices</a:t>
            </a:r>
            <a:endParaRPr lang="en-US" dirty="0">
              <a:solidFill>
                <a:schemeClr val="bg1"/>
              </a:solidFill>
            </a:endParaRPr>
          </a:p>
        </p:txBody>
      </p:sp>
    </p:spTree>
    <p:extLst>
      <p:ext uri="{BB962C8B-B14F-4D97-AF65-F5344CB8AC3E}">
        <p14:creationId xmlns:p14="http://schemas.microsoft.com/office/powerpoint/2010/main" val="288403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F8BC-3B6F-4815-9481-BC23BD755A15}"/>
              </a:ext>
            </a:extLst>
          </p:cNvPr>
          <p:cNvSpPr>
            <a:spLocks noGrp="1"/>
          </p:cNvSpPr>
          <p:nvPr>
            <p:ph type="title"/>
          </p:nvPr>
        </p:nvSpPr>
        <p:spPr>
          <a:xfrm>
            <a:off x="444557" y="0"/>
            <a:ext cx="11029616" cy="1189554"/>
          </a:xfrm>
        </p:spPr>
        <p:txBody>
          <a:bodyPr/>
          <a:lstStyle/>
          <a:p>
            <a:r>
              <a:rPr lang="en-US" sz="3600" dirty="0">
                <a:solidFill>
                  <a:schemeClr val="accent1"/>
                </a:solidFill>
              </a:rPr>
              <a:t>“Trading through” treasuries</a:t>
            </a:r>
          </a:p>
        </p:txBody>
      </p:sp>
      <p:sp>
        <p:nvSpPr>
          <p:cNvPr id="3" name="Slide Number Placeholder 2">
            <a:extLst>
              <a:ext uri="{FF2B5EF4-FFF2-40B4-BE49-F238E27FC236}">
                <a16:creationId xmlns:a16="http://schemas.microsoft.com/office/drawing/2014/main" id="{1FD71E5E-E24A-3B5F-E1FB-D4913B91870B}"/>
              </a:ext>
            </a:extLst>
          </p:cNvPr>
          <p:cNvSpPr>
            <a:spLocks noGrp="1"/>
          </p:cNvSpPr>
          <p:nvPr>
            <p:ph type="sldNum" sz="quarter" idx="12"/>
          </p:nvPr>
        </p:nvSpPr>
        <p:spPr>
          <a:xfrm>
            <a:off x="10404630" y="6159181"/>
            <a:ext cx="1052510" cy="365125"/>
          </a:xfrm>
        </p:spPr>
        <p:txBody>
          <a:bodyPr/>
          <a:lstStyle/>
          <a:p>
            <a:r>
              <a:rPr lang="en-US" dirty="0"/>
              <a:t>30</a:t>
            </a:r>
          </a:p>
        </p:txBody>
      </p:sp>
      <p:pic>
        <p:nvPicPr>
          <p:cNvPr id="4" name="Picture 3">
            <a:extLst>
              <a:ext uri="{FF2B5EF4-FFF2-40B4-BE49-F238E27FC236}">
                <a16:creationId xmlns:a16="http://schemas.microsoft.com/office/drawing/2014/main" id="{94584216-80D4-B5AB-3D82-5B164BA5DF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5744" y="1988181"/>
            <a:ext cx="3802209" cy="1941303"/>
          </a:xfrm>
          <a:prstGeom prst="rect">
            <a:avLst/>
          </a:prstGeom>
          <a:noFill/>
          <a:ln>
            <a:noFill/>
          </a:ln>
        </p:spPr>
      </p:pic>
      <p:pic>
        <p:nvPicPr>
          <p:cNvPr id="6" name="Picture 5">
            <a:extLst>
              <a:ext uri="{FF2B5EF4-FFF2-40B4-BE49-F238E27FC236}">
                <a16:creationId xmlns:a16="http://schemas.microsoft.com/office/drawing/2014/main" id="{6FB46826-BEA2-041E-D3A5-2054ACE70BA7}"/>
              </a:ext>
            </a:extLst>
          </p:cNvPr>
          <p:cNvPicPr>
            <a:picLocks noChangeAspect="1"/>
          </p:cNvPicPr>
          <p:nvPr/>
        </p:nvPicPr>
        <p:blipFill>
          <a:blip r:embed="rId4"/>
          <a:stretch>
            <a:fillRect/>
          </a:stretch>
        </p:blipFill>
        <p:spPr>
          <a:xfrm>
            <a:off x="581190" y="2001257"/>
            <a:ext cx="6416918" cy="2761167"/>
          </a:xfrm>
          <a:prstGeom prst="rect">
            <a:avLst/>
          </a:prstGeom>
        </p:spPr>
      </p:pic>
      <p:sp>
        <p:nvSpPr>
          <p:cNvPr id="7" name="Oval 6">
            <a:extLst>
              <a:ext uri="{FF2B5EF4-FFF2-40B4-BE49-F238E27FC236}">
                <a16:creationId xmlns:a16="http://schemas.microsoft.com/office/drawing/2014/main" id="{52986534-B120-1250-D4E2-28B4F9578503}"/>
              </a:ext>
            </a:extLst>
          </p:cNvPr>
          <p:cNvSpPr/>
          <p:nvPr/>
        </p:nvSpPr>
        <p:spPr>
          <a:xfrm>
            <a:off x="10819864" y="1671145"/>
            <a:ext cx="932156" cy="25540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250C149-7102-784B-2B0A-039374B94CB2}"/>
              </a:ext>
            </a:extLst>
          </p:cNvPr>
          <p:cNvSpPr txBox="1">
            <a:spLocks/>
          </p:cNvSpPr>
          <p:nvPr/>
        </p:nvSpPr>
        <p:spPr>
          <a:xfrm>
            <a:off x="581190" y="5182876"/>
            <a:ext cx="7143913" cy="976305"/>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500" dirty="0"/>
              <a:t>Taken on 7/11/24, </a:t>
            </a:r>
          </a:p>
          <a:p>
            <a:r>
              <a:rPr lang="en-US" sz="1500" dirty="0"/>
              <a:t>Apple CP is trading at 5.30-5.34% for maturities between Aug 8</a:t>
            </a:r>
            <a:r>
              <a:rPr lang="en-US" sz="1500" baseline="30000" dirty="0"/>
              <a:t>th</a:t>
            </a:r>
            <a:r>
              <a:rPr lang="en-US" sz="1500" dirty="0"/>
              <a:t>-Sept 10</a:t>
            </a:r>
            <a:r>
              <a:rPr lang="en-US" sz="1500" baseline="30000" dirty="0"/>
              <a:t>th</a:t>
            </a:r>
            <a:endParaRPr lang="en-US" sz="1500" dirty="0"/>
          </a:p>
          <a:p>
            <a:r>
              <a:rPr lang="en-US" sz="1500" dirty="0"/>
              <a:t>Treasury Bills for those dates are trading between 5.325-5.38% </a:t>
            </a:r>
          </a:p>
        </p:txBody>
      </p:sp>
      <p:sp>
        <p:nvSpPr>
          <p:cNvPr id="5" name="Oval 4">
            <a:extLst>
              <a:ext uri="{FF2B5EF4-FFF2-40B4-BE49-F238E27FC236}">
                <a16:creationId xmlns:a16="http://schemas.microsoft.com/office/drawing/2014/main" id="{F4511647-A8AB-C0A8-8627-EECE6133D2EC}"/>
              </a:ext>
            </a:extLst>
          </p:cNvPr>
          <p:cNvSpPr/>
          <p:nvPr/>
        </p:nvSpPr>
        <p:spPr>
          <a:xfrm>
            <a:off x="5245055" y="1797176"/>
            <a:ext cx="932156" cy="31693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5E46B47-6463-1272-187B-243469C2F978}"/>
              </a:ext>
            </a:extLst>
          </p:cNvPr>
          <p:cNvSpPr txBox="1">
            <a:spLocks/>
          </p:cNvSpPr>
          <p:nvPr/>
        </p:nvSpPr>
        <p:spPr>
          <a:xfrm>
            <a:off x="434047" y="1473008"/>
            <a:ext cx="6746810"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u="sng" dirty="0">
                <a:solidFill>
                  <a:srgbClr val="6A8E7D"/>
                </a:solidFill>
              </a:rPr>
              <a:t>Apple CP Yields</a:t>
            </a:r>
          </a:p>
        </p:txBody>
      </p:sp>
      <p:sp>
        <p:nvSpPr>
          <p:cNvPr id="11" name="Text Placeholder 1">
            <a:extLst>
              <a:ext uri="{FF2B5EF4-FFF2-40B4-BE49-F238E27FC236}">
                <a16:creationId xmlns:a16="http://schemas.microsoft.com/office/drawing/2014/main" id="{272347A0-682B-B991-8590-3565C6E4DE9A}"/>
              </a:ext>
            </a:extLst>
          </p:cNvPr>
          <p:cNvSpPr txBox="1">
            <a:spLocks/>
          </p:cNvSpPr>
          <p:nvPr/>
        </p:nvSpPr>
        <p:spPr>
          <a:xfrm>
            <a:off x="8182002" y="1447209"/>
            <a:ext cx="3275138"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b="1" u="sng" dirty="0">
                <a:solidFill>
                  <a:srgbClr val="6A8E7D"/>
                </a:solidFill>
              </a:rPr>
              <a:t>US Treasury Bill Yields</a:t>
            </a:r>
          </a:p>
        </p:txBody>
      </p:sp>
      <p:sp>
        <p:nvSpPr>
          <p:cNvPr id="12" name="TextBox 11">
            <a:extLst>
              <a:ext uri="{FF2B5EF4-FFF2-40B4-BE49-F238E27FC236}">
                <a16:creationId xmlns:a16="http://schemas.microsoft.com/office/drawing/2014/main" id="{BF56B9EF-8CEE-732B-78A2-A8EE1D0717CD}"/>
              </a:ext>
            </a:extLst>
          </p:cNvPr>
          <p:cNvSpPr txBox="1"/>
          <p:nvPr/>
        </p:nvSpPr>
        <p:spPr>
          <a:xfrm>
            <a:off x="7376074" y="1482799"/>
            <a:ext cx="346841" cy="369332"/>
          </a:xfrm>
          <a:prstGeom prst="rect">
            <a:avLst/>
          </a:prstGeom>
          <a:noFill/>
        </p:spPr>
        <p:txBody>
          <a:bodyPr wrap="square" rtlCol="0">
            <a:spAutoFit/>
          </a:bodyPr>
          <a:lstStyle/>
          <a:p>
            <a:r>
              <a:rPr lang="en-US" b="1" i="1" dirty="0">
                <a:solidFill>
                  <a:srgbClr val="6A8E7D"/>
                </a:solidFill>
              </a:rPr>
              <a:t>&lt;</a:t>
            </a:r>
          </a:p>
        </p:txBody>
      </p:sp>
      <p:sp>
        <p:nvSpPr>
          <p:cNvPr id="13" name="Text Box 5">
            <a:extLst>
              <a:ext uri="{FF2B5EF4-FFF2-40B4-BE49-F238E27FC236}">
                <a16:creationId xmlns:a16="http://schemas.microsoft.com/office/drawing/2014/main" id="{2472F0B6-B4BD-B5BD-FC20-539C9BE2B203}"/>
              </a:ext>
            </a:extLst>
          </p:cNvPr>
          <p:cNvSpPr txBox="1">
            <a:spLocks noChangeArrowheads="1"/>
          </p:cNvSpPr>
          <p:nvPr/>
        </p:nvSpPr>
        <p:spPr bwMode="auto">
          <a:xfrm>
            <a:off x="434047" y="6471911"/>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Source: Bloomberg (07/11/2024) For illustrative purposes only. Please see disclosures at the end of this presentation.</a:t>
            </a:r>
          </a:p>
        </p:txBody>
      </p:sp>
    </p:spTree>
    <p:extLst>
      <p:ext uri="{BB962C8B-B14F-4D97-AF65-F5344CB8AC3E}">
        <p14:creationId xmlns:p14="http://schemas.microsoft.com/office/powerpoint/2010/main" val="7340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060">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63" name="Rectangle 2062">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DAD10-4E9C-9F52-D6B6-B6E70EC8DB5A}"/>
              </a:ext>
            </a:extLst>
          </p:cNvPr>
          <p:cNvSpPr>
            <a:spLocks noGrp="1"/>
          </p:cNvSpPr>
          <p:nvPr>
            <p:ph type="title"/>
          </p:nvPr>
        </p:nvSpPr>
        <p:spPr>
          <a:xfrm>
            <a:off x="440286" y="107507"/>
            <a:ext cx="11251226" cy="1013800"/>
          </a:xfrm>
        </p:spPr>
        <p:txBody>
          <a:bodyPr vert="horz" lIns="91440" tIns="45720" rIns="91440" bIns="45720" rtlCol="0" anchor="b">
            <a:noAutofit/>
          </a:bodyPr>
          <a:lstStyle/>
          <a:p>
            <a:r>
              <a:rPr lang="en-US" sz="3600" dirty="0">
                <a:solidFill>
                  <a:schemeClr val="accent1"/>
                </a:solidFill>
                <a:latin typeface="Calibri" panose="020F0502020204030204" pitchFamily="34" charset="0"/>
                <a:cs typeface="Calibri" panose="020F0502020204030204" pitchFamily="34" charset="0"/>
              </a:rPr>
              <a:t>Risk management for Commercial Paper</a:t>
            </a:r>
          </a:p>
        </p:txBody>
      </p:sp>
      <p:grpSp>
        <p:nvGrpSpPr>
          <p:cNvPr id="2065" name="Group 2064">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066" name="Rectangle 2065">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7" name="Rectangle 2066">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8" name="Rectangle 2067">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extBox 3">
            <a:extLst>
              <a:ext uri="{FF2B5EF4-FFF2-40B4-BE49-F238E27FC236}">
                <a16:creationId xmlns:a16="http://schemas.microsoft.com/office/drawing/2014/main" id="{3907D404-992B-9C11-8B4A-24DA8226956D}"/>
              </a:ext>
            </a:extLst>
          </p:cNvPr>
          <p:cNvSpPr txBox="1"/>
          <p:nvPr/>
        </p:nvSpPr>
        <p:spPr>
          <a:xfrm>
            <a:off x="4337538" y="1522412"/>
            <a:ext cx="7407929" cy="3962266"/>
          </a:xfrm>
          <a:prstGeom prst="rect">
            <a:avLst/>
          </a:prstGeom>
        </p:spPr>
        <p:txBody>
          <a:bodyPr vert="horz" lIns="91440" tIns="45720" rIns="91440" bIns="45720" rtlCol="0" anchor="ctr">
            <a:normAutofit/>
          </a:bodyPr>
          <a:lstStyle/>
          <a:p>
            <a:pPr marL="630000" lvl="1" indent="-306000">
              <a:spcBef>
                <a:spcPct val="20000"/>
              </a:spcBef>
              <a:spcAft>
                <a:spcPts val="600"/>
              </a:spcAft>
              <a:buClr>
                <a:schemeClr val="accent2"/>
              </a:buClr>
              <a:buSzPct val="92000"/>
              <a:buFont typeface="Wingdings 2" panose="05020102010507070707" pitchFamily="18" charset="2"/>
              <a:buChar char=""/>
              <a:defRPr/>
            </a:pPr>
            <a:r>
              <a:rPr lang="en-US" dirty="0">
                <a:solidFill>
                  <a:schemeClr val="tx2"/>
                </a:solidFill>
              </a:rPr>
              <a:t>Keep in mind how much CP exposure you have to your total portfolio</a:t>
            </a:r>
          </a:p>
          <a:p>
            <a:pPr marL="630000" lvl="1" indent="-306000">
              <a:spcBef>
                <a:spcPct val="20000"/>
              </a:spcBef>
              <a:spcAft>
                <a:spcPts val="600"/>
              </a:spcAft>
              <a:buClr>
                <a:schemeClr val="accent2"/>
              </a:buClr>
              <a:buSzPct val="92000"/>
              <a:buFont typeface="Wingdings 2" panose="05020102010507070707" pitchFamily="18" charset="2"/>
              <a:buChar char=""/>
              <a:defRPr/>
            </a:pPr>
            <a:r>
              <a:rPr lang="en-US" dirty="0">
                <a:solidFill>
                  <a:schemeClr val="tx2"/>
                </a:solidFill>
              </a:rPr>
              <a:t>How much exposure do you have to a single issuer</a:t>
            </a:r>
          </a:p>
          <a:p>
            <a:pPr marL="630000" lvl="1" indent="-306000">
              <a:spcBef>
                <a:spcPct val="20000"/>
              </a:spcBef>
              <a:spcAft>
                <a:spcPts val="600"/>
              </a:spcAft>
              <a:buClr>
                <a:schemeClr val="accent2"/>
              </a:buClr>
              <a:buSzPct val="92000"/>
              <a:buFont typeface="Wingdings 2" panose="05020102010507070707" pitchFamily="18" charset="2"/>
              <a:buChar char=""/>
              <a:defRPr/>
            </a:pPr>
            <a:r>
              <a:rPr lang="en-US" dirty="0">
                <a:solidFill>
                  <a:schemeClr val="tx2"/>
                </a:solidFill>
              </a:rPr>
              <a:t>Managing the risk in the unforeseen circumstance you may need to sell to meet obligations</a:t>
            </a:r>
          </a:p>
          <a:p>
            <a:pPr marL="630000" lvl="1" indent="-306000">
              <a:spcBef>
                <a:spcPct val="20000"/>
              </a:spcBef>
              <a:spcAft>
                <a:spcPts val="600"/>
              </a:spcAft>
              <a:buClr>
                <a:schemeClr val="accent2"/>
              </a:buClr>
              <a:buSzPct val="92000"/>
              <a:buFont typeface="Wingdings 2" panose="05020102010507070707" pitchFamily="18" charset="2"/>
              <a:buChar char=""/>
              <a:defRPr/>
            </a:pPr>
            <a:r>
              <a:rPr lang="en-US" dirty="0">
                <a:solidFill>
                  <a:schemeClr val="tx2"/>
                </a:solidFill>
              </a:rPr>
              <a:t>Make sure you are earning a spread for credit and liquidity risk</a:t>
            </a:r>
          </a:p>
        </p:txBody>
      </p:sp>
      <p:pic>
        <p:nvPicPr>
          <p:cNvPr id="2052" name="Picture 4" descr="a bear sitting on the ground">
            <a:extLst>
              <a:ext uri="{FF2B5EF4-FFF2-40B4-BE49-F238E27FC236}">
                <a16:creationId xmlns:a16="http://schemas.microsoft.com/office/drawing/2014/main" id="{2B268A01-7F05-1F43-E88D-2F865E5E7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70" r="22327"/>
          <a:stretch/>
        </p:blipFill>
        <p:spPr bwMode="auto">
          <a:xfrm>
            <a:off x="907579" y="1455863"/>
            <a:ext cx="3145521" cy="468283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9E6B866-28A0-FAD9-0196-F90A75B8300D}"/>
              </a:ext>
            </a:extLst>
          </p:cNvPr>
          <p:cNvSpPr>
            <a:spLocks noGrp="1"/>
          </p:cNvSpPr>
          <p:nvPr>
            <p:ph type="sldNum" sz="quarter" idx="12"/>
          </p:nvPr>
        </p:nvSpPr>
        <p:spPr>
          <a:xfrm>
            <a:off x="10379707" y="6210120"/>
            <a:ext cx="1052510" cy="365125"/>
          </a:xfrm>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19968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8B32-F53E-F708-D1A0-3D32B4DACCDA}"/>
              </a:ext>
            </a:extLst>
          </p:cNvPr>
          <p:cNvSpPr>
            <a:spLocks noGrp="1"/>
          </p:cNvSpPr>
          <p:nvPr>
            <p:ph type="title"/>
          </p:nvPr>
        </p:nvSpPr>
        <p:spPr/>
        <p:txBody>
          <a:bodyPr>
            <a:normAutofit/>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rPr>
              <a:t>How to Bui</a:t>
            </a:r>
            <a:r>
              <a:rPr lang="en-US" dirty="0">
                <a:latin typeface="Calibri" panose="020F0502020204030204" pitchFamily="34" charset="0"/>
                <a:ea typeface="Calibri" panose="020F0502020204030204" pitchFamily="34" charset="0"/>
              </a:rPr>
              <a:t>ld a Portfolio </a:t>
            </a:r>
            <a:endParaRPr lang="en-US" sz="36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9A2C2B63-DB7A-E964-99AA-EF2D16739673}"/>
              </a:ext>
            </a:extLst>
          </p:cNvPr>
          <p:cNvSpPr>
            <a:spLocks noGrp="1"/>
          </p:cNvSpPr>
          <p:nvPr>
            <p:ph type="body" idx="1"/>
          </p:nvPr>
        </p:nvSpPr>
        <p:spPr/>
        <p:txBody>
          <a:bodyPr/>
          <a:lstStyle/>
          <a:p>
            <a:r>
              <a:rPr lang="en-US" dirty="0"/>
              <a:t>Section III</a:t>
            </a:r>
          </a:p>
        </p:txBody>
      </p:sp>
      <p:sp>
        <p:nvSpPr>
          <p:cNvPr id="4" name="Slide Number Placeholder 3">
            <a:extLst>
              <a:ext uri="{FF2B5EF4-FFF2-40B4-BE49-F238E27FC236}">
                <a16:creationId xmlns:a16="http://schemas.microsoft.com/office/drawing/2014/main" id="{E759E978-82C8-E826-776D-DFE09CD216E2}"/>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832577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4" name="Title 3">
            <a:extLst>
              <a:ext uri="{FF2B5EF4-FFF2-40B4-BE49-F238E27FC236}">
                <a16:creationId xmlns:a16="http://schemas.microsoft.com/office/drawing/2014/main" id="{3C6FB3E8-FA14-CD48-9DDC-5686E811740F}"/>
              </a:ext>
            </a:extLst>
          </p:cNvPr>
          <p:cNvSpPr>
            <a:spLocks noGrp="1"/>
          </p:cNvSpPr>
          <p:nvPr>
            <p:ph type="title"/>
          </p:nvPr>
        </p:nvSpPr>
        <p:spPr>
          <a:prstGeom prst="rect">
            <a:avLst/>
          </a:prstGeom>
        </p:spPr>
        <p:txBody>
          <a:bodyPr/>
          <a:lstStyle/>
          <a:p>
            <a:pPr eaLnBrk="0" fontAlgn="base" hangingPunct="0">
              <a:lnSpc>
                <a:spcPct val="100000"/>
              </a:lnSpc>
              <a:spcAft>
                <a:spcPts val="1407"/>
              </a:spcAft>
              <a:defRPr/>
            </a:pPr>
            <a:br>
              <a:rPr lang="en-US" sz="2118" b="0" kern="0" dirty="0">
                <a:solidFill>
                  <a:srgbClr val="000000">
                    <a:lumMod val="75000"/>
                    <a:lumOff val="25000"/>
                  </a:srgbClr>
                </a:solidFill>
                <a:latin typeface="Calibri" panose="020F0502020204030204" pitchFamily="34" charset="0"/>
                <a:ea typeface="+mn-ea"/>
                <a:cs typeface="Calibri" panose="020F0502020204030204" pitchFamily="34" charset="0"/>
              </a:rPr>
            </a:br>
            <a:endParaRPr lang="en-US" dirty="0"/>
          </a:p>
        </p:txBody>
      </p:sp>
      <p:pic>
        <p:nvPicPr>
          <p:cNvPr id="7" name="Picture 6">
            <a:extLst>
              <a:ext uri="{FF2B5EF4-FFF2-40B4-BE49-F238E27FC236}">
                <a16:creationId xmlns:a16="http://schemas.microsoft.com/office/drawing/2014/main" id="{CDC1B63A-C87A-2827-4BEA-7EDD005F81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749" y="1658223"/>
            <a:ext cx="6296731" cy="1681376"/>
          </a:xfrm>
          <a:prstGeom prst="rect">
            <a:avLst/>
          </a:prstGeom>
          <a:noFill/>
          <a:ln>
            <a:noFill/>
          </a:ln>
        </p:spPr>
      </p:pic>
      <p:sp>
        <p:nvSpPr>
          <p:cNvPr id="8" name="Text Placeholder 5">
            <a:extLst>
              <a:ext uri="{FF2B5EF4-FFF2-40B4-BE49-F238E27FC236}">
                <a16:creationId xmlns:a16="http://schemas.microsoft.com/office/drawing/2014/main" id="{0B962033-5CF2-0ED9-0683-66CDD35805B6}"/>
              </a:ext>
            </a:extLst>
          </p:cNvPr>
          <p:cNvSpPr txBox="1">
            <a:spLocks/>
          </p:cNvSpPr>
          <p:nvPr/>
        </p:nvSpPr>
        <p:spPr bwMode="auto">
          <a:xfrm>
            <a:off x="2131134" y="1348354"/>
            <a:ext cx="4653243" cy="325832"/>
          </a:xfrm>
          <a:prstGeom prst="rect">
            <a:avLst/>
          </a:prstGeom>
          <a:noFill/>
          <a:ln w="9525">
            <a:noFill/>
            <a:miter lim="800000"/>
            <a:headEnd/>
            <a:tailEnd/>
          </a:ln>
        </p:spPr>
        <p:txBody>
          <a:bodyPr vert="horz" wrap="square" lIns="80682" tIns="40341" rIns="80682" bIns="40341" numCol="1" anchor="t" anchorCtr="0" compatLnSpc="1">
            <a:prstTxWarp prst="textNoShape">
              <a:avLst/>
            </a:prstTxWarp>
            <a:spAutoFit/>
          </a:bodyPr>
          <a:lstStyle>
            <a:lvl1pPr marL="0" indent="0" algn="just" rtl="0" eaLnBrk="0" fontAlgn="base" hangingPunct="0">
              <a:spcBef>
                <a:spcPct val="0"/>
              </a:spcBef>
              <a:spcAft>
                <a:spcPts val="1595"/>
              </a:spcAft>
              <a:buClr>
                <a:schemeClr val="tx1">
                  <a:lumMod val="75000"/>
                  <a:lumOff val="25000"/>
                </a:schemeClr>
              </a:buClr>
              <a:buFont typeface="Wingdings" panose="05000000000000000000" pitchFamily="2" charset="2"/>
              <a:buNone/>
              <a:defRPr i="1">
                <a:solidFill>
                  <a:srgbClr val="6A8E7D"/>
                </a:solidFill>
                <a:latin typeface="Calibri" panose="020F0502020204030204" pitchFamily="34" charset="0"/>
                <a:ea typeface="+mn-ea"/>
                <a:cs typeface="Calibri" panose="020F0502020204030204" pitchFamily="34" charset="0"/>
              </a:defRPr>
            </a:lvl1pPr>
            <a:lvl2pPr marL="502920" indent="0" algn="just" rtl="0" eaLnBrk="0" fontAlgn="base" hangingPunct="0">
              <a:spcBef>
                <a:spcPct val="0"/>
              </a:spcBef>
              <a:spcAft>
                <a:spcPts val="1595"/>
              </a:spcAft>
              <a:buClr>
                <a:srgbClr val="D75F37"/>
              </a:buClr>
              <a:buFont typeface="Arial" panose="020B0604020202020204" pitchFamily="34" charset="0"/>
              <a:buNone/>
              <a:defRPr sz="1760">
                <a:solidFill>
                  <a:schemeClr val="tx1">
                    <a:lumMod val="75000"/>
                    <a:lumOff val="25000"/>
                  </a:schemeClr>
                </a:solidFill>
                <a:latin typeface="Calibri" panose="020F0502020204030204" pitchFamily="34" charset="0"/>
                <a:cs typeface="Calibri" panose="020F0502020204030204" pitchFamily="34" charset="0"/>
              </a:defRPr>
            </a:lvl2pPr>
            <a:lvl3pPr marL="1005840" indent="0" algn="just" rtl="0" eaLnBrk="0" fontAlgn="base" hangingPunct="0">
              <a:spcBef>
                <a:spcPct val="0"/>
              </a:spcBef>
              <a:spcAft>
                <a:spcPts val="1595"/>
              </a:spcAft>
              <a:buClr>
                <a:schemeClr val="tx1">
                  <a:lumMod val="75000"/>
                  <a:lumOff val="25000"/>
                </a:schemeClr>
              </a:buClr>
              <a:buFont typeface="Calibri" panose="020F0502020204030204" pitchFamily="34" charset="0"/>
              <a:buNone/>
              <a:defRPr sz="1760">
                <a:solidFill>
                  <a:schemeClr val="tx1">
                    <a:lumMod val="75000"/>
                    <a:lumOff val="25000"/>
                  </a:schemeClr>
                </a:solidFill>
                <a:latin typeface="Calibri" panose="020F0502020204030204" pitchFamily="34" charset="0"/>
                <a:cs typeface="Calibri" panose="020F0502020204030204" pitchFamily="34" charset="0"/>
              </a:defRPr>
            </a:lvl3pPr>
            <a:lvl4pPr marL="1508760" indent="0" algn="just" rtl="0" eaLnBrk="0" fontAlgn="base" hangingPunct="0">
              <a:spcBef>
                <a:spcPct val="0"/>
              </a:spcBef>
              <a:spcAft>
                <a:spcPts val="1595"/>
              </a:spcAft>
              <a:buClr>
                <a:schemeClr val="tx1">
                  <a:lumMod val="75000"/>
                  <a:lumOff val="25000"/>
                </a:schemeClr>
              </a:buClr>
              <a:buFont typeface="Arial" panose="020B0604020202020204" pitchFamily="34" charset="0"/>
              <a:buNone/>
              <a:defRPr sz="1760">
                <a:solidFill>
                  <a:schemeClr val="tx1">
                    <a:lumMod val="75000"/>
                    <a:lumOff val="25000"/>
                  </a:schemeClr>
                </a:solidFill>
                <a:latin typeface="Calibri" panose="020F0502020204030204" pitchFamily="34" charset="0"/>
                <a:cs typeface="Calibri" panose="020F0502020204030204" pitchFamily="34" charset="0"/>
              </a:defRPr>
            </a:lvl4pPr>
            <a:lvl5pPr marL="2011680" indent="0" algn="just" rtl="0" eaLnBrk="0" fontAlgn="base" hangingPunct="0">
              <a:spcBef>
                <a:spcPct val="0"/>
              </a:spcBef>
              <a:spcAft>
                <a:spcPts val="1595"/>
              </a:spcAft>
              <a:buClr>
                <a:srgbClr val="325C3C"/>
              </a:buClr>
              <a:buFont typeface="Arial" charset="0"/>
              <a:buNone/>
              <a:defRPr sz="1760">
                <a:solidFill>
                  <a:schemeClr val="tx1">
                    <a:lumMod val="75000"/>
                    <a:lumOff val="25000"/>
                  </a:schemeClr>
                </a:solidFill>
                <a:latin typeface="Calibri" panose="020F0502020204030204" pitchFamily="34" charset="0"/>
                <a:cs typeface="Calibri" panose="020F0502020204030204" pitchFamily="34" charset="0"/>
              </a:defRPr>
            </a:lvl5pPr>
            <a:lvl6pPr marL="2766060" indent="-251460" algn="l" rtl="0" fontAlgn="base">
              <a:spcBef>
                <a:spcPct val="0"/>
              </a:spcBef>
              <a:spcAft>
                <a:spcPct val="75000"/>
              </a:spcAft>
              <a:buClr>
                <a:srgbClr val="BEA064"/>
              </a:buClr>
              <a:buFont typeface="Arial" charset="0"/>
              <a:buChar char="■"/>
              <a:defRPr sz="1760">
                <a:solidFill>
                  <a:schemeClr val="tx1"/>
                </a:solidFill>
                <a:latin typeface="+mn-lt"/>
              </a:defRPr>
            </a:lvl6pPr>
            <a:lvl7pPr marL="3268980" indent="-251460" algn="l" rtl="0" fontAlgn="base">
              <a:spcBef>
                <a:spcPct val="0"/>
              </a:spcBef>
              <a:spcAft>
                <a:spcPct val="75000"/>
              </a:spcAft>
              <a:buClr>
                <a:srgbClr val="BEA064"/>
              </a:buClr>
              <a:buFont typeface="Arial" charset="0"/>
              <a:buChar char="■"/>
              <a:defRPr sz="1760">
                <a:solidFill>
                  <a:schemeClr val="tx1"/>
                </a:solidFill>
                <a:latin typeface="+mn-lt"/>
              </a:defRPr>
            </a:lvl7pPr>
            <a:lvl8pPr marL="3771900" indent="-251460" algn="l" rtl="0" fontAlgn="base">
              <a:spcBef>
                <a:spcPct val="0"/>
              </a:spcBef>
              <a:spcAft>
                <a:spcPct val="75000"/>
              </a:spcAft>
              <a:buClr>
                <a:srgbClr val="BEA064"/>
              </a:buClr>
              <a:buFont typeface="Arial" charset="0"/>
              <a:buChar char="■"/>
              <a:defRPr sz="1760">
                <a:solidFill>
                  <a:schemeClr val="tx1"/>
                </a:solidFill>
                <a:latin typeface="+mn-lt"/>
              </a:defRPr>
            </a:lvl8pPr>
            <a:lvl9pPr marL="4274820" indent="-251460" algn="l" rtl="0" fontAlgn="base">
              <a:spcBef>
                <a:spcPct val="0"/>
              </a:spcBef>
              <a:spcAft>
                <a:spcPct val="75000"/>
              </a:spcAft>
              <a:buClr>
                <a:srgbClr val="BEA064"/>
              </a:buClr>
              <a:buFont typeface="Arial" charset="0"/>
              <a:buChar char="■"/>
              <a:defRPr sz="1760">
                <a:solidFill>
                  <a:schemeClr val="tx1"/>
                </a:solidFill>
                <a:latin typeface="+mn-lt"/>
              </a:defRPr>
            </a:lvl9pPr>
          </a:lstStyle>
          <a:p>
            <a:pPr defTabSz="806867">
              <a:spcAft>
                <a:spcPts val="1407"/>
              </a:spcAft>
              <a:buClr>
                <a:srgbClr val="000000">
                  <a:lumMod val="75000"/>
                  <a:lumOff val="25000"/>
                </a:srgbClr>
              </a:buClr>
              <a:defRPr/>
            </a:pPr>
            <a:r>
              <a:rPr lang="en-US" sz="1600" b="1" kern="0" dirty="0">
                <a:sym typeface="Arial"/>
              </a:rPr>
              <a:t>Initial Steps</a:t>
            </a:r>
          </a:p>
        </p:txBody>
      </p:sp>
      <p:sp>
        <p:nvSpPr>
          <p:cNvPr id="9" name="Text Placeholder 6">
            <a:extLst>
              <a:ext uri="{FF2B5EF4-FFF2-40B4-BE49-F238E27FC236}">
                <a16:creationId xmlns:a16="http://schemas.microsoft.com/office/drawing/2014/main" id="{E474FA68-0781-312D-2717-65D159553B7D}"/>
              </a:ext>
            </a:extLst>
          </p:cNvPr>
          <p:cNvSpPr txBox="1">
            <a:spLocks/>
          </p:cNvSpPr>
          <p:nvPr/>
        </p:nvSpPr>
        <p:spPr bwMode="auto">
          <a:xfrm>
            <a:off x="2135954" y="3262023"/>
            <a:ext cx="4653243" cy="328596"/>
          </a:xfrm>
          <a:prstGeom prst="rect">
            <a:avLst/>
          </a:prstGeom>
          <a:noFill/>
          <a:ln w="9525">
            <a:noFill/>
            <a:miter lim="800000"/>
            <a:headEnd/>
            <a:tailEnd/>
          </a:ln>
        </p:spPr>
        <p:txBody>
          <a:bodyPr vert="horz" wrap="square" lIns="88751" tIns="44375" rIns="88751" bIns="44375" numCol="1" anchor="t" anchorCtr="0" compatLnSpc="1">
            <a:prstTxWarp prst="textNoShape">
              <a:avLst/>
            </a:prstTxWarp>
          </a:bodyPr>
          <a:lstStyle>
            <a:lvl1pPr marL="0" indent="0" algn="just" rtl="0" eaLnBrk="0" fontAlgn="base" hangingPunct="0">
              <a:spcBef>
                <a:spcPct val="0"/>
              </a:spcBef>
              <a:spcAft>
                <a:spcPts val="1450"/>
              </a:spcAft>
              <a:buClr>
                <a:schemeClr val="tx1">
                  <a:lumMod val="75000"/>
                  <a:lumOff val="25000"/>
                </a:schemeClr>
              </a:buClr>
              <a:buFont typeface="Wingdings" panose="05000000000000000000" pitchFamily="2" charset="2"/>
              <a:buNone/>
              <a:defRPr sz="1600" i="1">
                <a:solidFill>
                  <a:srgbClr val="6A8E7D"/>
                </a:solidFill>
                <a:latin typeface="Calibri" panose="020F0502020204030204" pitchFamily="34" charset="0"/>
                <a:ea typeface="+mn-ea"/>
                <a:cs typeface="Calibri" panose="020F0502020204030204" pitchFamily="34" charset="0"/>
              </a:defRPr>
            </a:lvl1pPr>
            <a:lvl2pPr marL="742950" indent="-285750" algn="just" rtl="0" eaLnBrk="0" fontAlgn="base" hangingPunct="0">
              <a:spcBef>
                <a:spcPct val="0"/>
              </a:spcBef>
              <a:spcAft>
                <a:spcPts val="1450"/>
              </a:spcAft>
              <a:buClr>
                <a:srgbClr val="D75F37"/>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2pPr>
            <a:lvl3pPr marL="1143000" indent="-228600" algn="just" rtl="0" eaLnBrk="0" fontAlgn="base" hangingPunct="0">
              <a:spcBef>
                <a:spcPct val="0"/>
              </a:spcBef>
              <a:spcAft>
                <a:spcPts val="1450"/>
              </a:spcAft>
              <a:buClr>
                <a:schemeClr val="tx1">
                  <a:lumMod val="75000"/>
                  <a:lumOff val="25000"/>
                </a:schemeClr>
              </a:buClr>
              <a:buFont typeface="Calibri" panose="020F050202020403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3pPr>
            <a:lvl4pPr marL="1600200" indent="-228600" algn="just" rtl="0" eaLnBrk="0" fontAlgn="base" hangingPunct="0">
              <a:spcBef>
                <a:spcPct val="0"/>
              </a:spcBef>
              <a:spcAft>
                <a:spcPts val="1450"/>
              </a:spcAft>
              <a:buClr>
                <a:schemeClr val="tx1">
                  <a:lumMod val="75000"/>
                  <a:lumOff val="25000"/>
                </a:schemeClr>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4pPr>
            <a:lvl5pPr marL="1828800" indent="0" algn="just" rtl="0" eaLnBrk="0" fontAlgn="base" hangingPunct="0">
              <a:spcBef>
                <a:spcPct val="0"/>
              </a:spcBef>
              <a:spcAft>
                <a:spcPts val="1450"/>
              </a:spcAft>
              <a:buClr>
                <a:srgbClr val="325C3C"/>
              </a:buClr>
              <a:buFont typeface="Arial" charset="0"/>
              <a:buNone/>
              <a:defRPr sz="1600">
                <a:solidFill>
                  <a:schemeClr val="tx1">
                    <a:lumMod val="75000"/>
                    <a:lumOff val="25000"/>
                  </a:schemeClr>
                </a:solidFill>
                <a:latin typeface="Calibri" panose="020F0502020204030204" pitchFamily="34" charset="0"/>
                <a:cs typeface="Calibri" panose="020F0502020204030204" pitchFamily="34" charset="0"/>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defTabSz="806867">
              <a:spcAft>
                <a:spcPts val="1279"/>
              </a:spcAft>
              <a:buClr>
                <a:srgbClr val="000000">
                  <a:lumMod val="75000"/>
                  <a:lumOff val="25000"/>
                </a:srgbClr>
              </a:buClr>
              <a:defRPr/>
            </a:pPr>
            <a:r>
              <a:rPr lang="en-US" b="1" kern="0" dirty="0">
                <a:sym typeface="Arial"/>
              </a:rPr>
              <a:t>Ongoing Management</a:t>
            </a:r>
          </a:p>
        </p:txBody>
      </p:sp>
      <p:sp>
        <p:nvSpPr>
          <p:cNvPr id="10" name="Content Placeholder 2">
            <a:extLst>
              <a:ext uri="{FF2B5EF4-FFF2-40B4-BE49-F238E27FC236}">
                <a16:creationId xmlns:a16="http://schemas.microsoft.com/office/drawing/2014/main" id="{DE859435-7BDF-11A8-3FF6-09976354DA5D}"/>
              </a:ext>
            </a:extLst>
          </p:cNvPr>
          <p:cNvSpPr txBox="1">
            <a:spLocks/>
          </p:cNvSpPr>
          <p:nvPr/>
        </p:nvSpPr>
        <p:spPr>
          <a:xfrm>
            <a:off x="2315011" y="3661012"/>
            <a:ext cx="7758816" cy="3243793"/>
          </a:xfrm>
          <a:prstGeom prst="rect">
            <a:avLst/>
          </a:prstGeom>
        </p:spPr>
        <p:txBody>
          <a:bodyPr/>
          <a:lstStyle>
            <a:lvl1pPr marL="342900" indent="-342900" algn="just" rtl="0" eaLnBrk="0" fontAlgn="base" hangingPunct="0">
              <a:spcBef>
                <a:spcPct val="0"/>
              </a:spcBef>
              <a:spcAft>
                <a:spcPts val="1450"/>
              </a:spcAft>
              <a:buClr>
                <a:schemeClr val="tx1">
                  <a:lumMod val="75000"/>
                  <a:lumOff val="25000"/>
                </a:schemeClr>
              </a:buClr>
              <a:buFont typeface="Wingdings" panose="05000000000000000000" pitchFamily="2" charset="2"/>
              <a:buChar char="§"/>
              <a:defRPr>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just" rtl="0" eaLnBrk="0" fontAlgn="base" hangingPunct="0">
              <a:spcBef>
                <a:spcPct val="0"/>
              </a:spcBef>
              <a:spcAft>
                <a:spcPts val="1450"/>
              </a:spcAft>
              <a:buClr>
                <a:srgbClr val="D75F37"/>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2pPr>
            <a:lvl3pPr marL="1143000" indent="-228600" algn="just" rtl="0" eaLnBrk="0" fontAlgn="base" hangingPunct="0">
              <a:spcBef>
                <a:spcPct val="0"/>
              </a:spcBef>
              <a:spcAft>
                <a:spcPts val="1450"/>
              </a:spcAft>
              <a:buClr>
                <a:schemeClr val="tx1">
                  <a:lumMod val="75000"/>
                  <a:lumOff val="25000"/>
                </a:schemeClr>
              </a:buClr>
              <a:buFont typeface="Calibri" panose="020F050202020403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3pPr>
            <a:lvl4pPr marL="1600200" indent="-228600" algn="just" rtl="0" eaLnBrk="0" fontAlgn="base" hangingPunct="0">
              <a:spcBef>
                <a:spcPct val="0"/>
              </a:spcBef>
              <a:spcAft>
                <a:spcPts val="1450"/>
              </a:spcAft>
              <a:buClr>
                <a:schemeClr val="tx1">
                  <a:lumMod val="75000"/>
                  <a:lumOff val="25000"/>
                </a:schemeClr>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4pPr>
            <a:lvl5pPr marL="1828800" indent="0" algn="just" rtl="0" eaLnBrk="0" fontAlgn="base" hangingPunct="0">
              <a:spcBef>
                <a:spcPct val="0"/>
              </a:spcBef>
              <a:spcAft>
                <a:spcPts val="1450"/>
              </a:spcAft>
              <a:buClr>
                <a:srgbClr val="325C3C"/>
              </a:buClr>
              <a:buFont typeface="Arial" charset="0"/>
              <a:buNone/>
              <a:defRPr sz="1600">
                <a:solidFill>
                  <a:schemeClr val="tx1">
                    <a:lumMod val="75000"/>
                    <a:lumOff val="25000"/>
                  </a:schemeClr>
                </a:solidFill>
                <a:latin typeface="Calibri" panose="020F0502020204030204" pitchFamily="34" charset="0"/>
                <a:cs typeface="Calibri" panose="020F0502020204030204" pitchFamily="34" charset="0"/>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302575" indent="-302575" algn="l" defTabSz="806867">
              <a:spcBef>
                <a:spcPts val="582"/>
              </a:spcBef>
              <a:spcAft>
                <a:spcPts val="582"/>
              </a:spcAft>
              <a:buClr>
                <a:srgbClr val="000000">
                  <a:lumMod val="75000"/>
                  <a:lumOff val="25000"/>
                </a:srgbClr>
              </a:buClr>
              <a:defRPr/>
            </a:pPr>
            <a:r>
              <a:rPr lang="en-US" sz="1412" kern="0" dirty="0">
                <a:solidFill>
                  <a:srgbClr val="000000">
                    <a:lumMod val="75000"/>
                    <a:lumOff val="25000"/>
                  </a:srgbClr>
                </a:solidFill>
                <a:sym typeface="Arial"/>
              </a:rPr>
              <a:t>Credit analysis of security issuers and financial institutions</a:t>
            </a:r>
          </a:p>
          <a:p>
            <a:pPr marL="302575" indent="-302575" algn="l" defTabSz="806867">
              <a:spcBef>
                <a:spcPts val="582"/>
              </a:spcBef>
              <a:spcAft>
                <a:spcPts val="582"/>
              </a:spcAft>
              <a:buClr>
                <a:srgbClr val="000000">
                  <a:lumMod val="75000"/>
                  <a:lumOff val="25000"/>
                </a:srgbClr>
              </a:buClr>
              <a:defRPr/>
            </a:pPr>
            <a:r>
              <a:rPr lang="en-US" sz="1412" kern="0" dirty="0">
                <a:solidFill>
                  <a:srgbClr val="000000">
                    <a:lumMod val="75000"/>
                    <a:lumOff val="25000"/>
                  </a:srgbClr>
                </a:solidFill>
                <a:sym typeface="Arial"/>
              </a:rPr>
              <a:t>Asset-liability management</a:t>
            </a:r>
          </a:p>
          <a:p>
            <a:pPr marL="302575" indent="-302575" algn="l" defTabSz="806867">
              <a:spcBef>
                <a:spcPts val="582"/>
              </a:spcBef>
              <a:spcAft>
                <a:spcPts val="582"/>
              </a:spcAft>
              <a:buClr>
                <a:srgbClr val="000000">
                  <a:lumMod val="75000"/>
                  <a:lumOff val="25000"/>
                </a:srgbClr>
              </a:buClr>
              <a:defRPr/>
            </a:pPr>
            <a:r>
              <a:rPr lang="en-US" sz="1412" kern="0" dirty="0">
                <a:solidFill>
                  <a:srgbClr val="000000">
                    <a:lumMod val="75000"/>
                    <a:lumOff val="25000"/>
                  </a:srgbClr>
                </a:solidFill>
                <a:sym typeface="Arial"/>
              </a:rPr>
              <a:t>Broker/dealer due diligence and relations</a:t>
            </a:r>
          </a:p>
          <a:p>
            <a:pPr marL="302575" indent="-302575" algn="l" defTabSz="806867">
              <a:spcBef>
                <a:spcPts val="582"/>
              </a:spcBef>
              <a:spcAft>
                <a:spcPts val="582"/>
              </a:spcAft>
              <a:buClr>
                <a:srgbClr val="000000">
                  <a:lumMod val="75000"/>
                  <a:lumOff val="25000"/>
                </a:srgbClr>
              </a:buClr>
              <a:defRPr/>
            </a:pPr>
            <a:r>
              <a:rPr lang="en-US" sz="1412" kern="0" dirty="0">
                <a:solidFill>
                  <a:srgbClr val="000000">
                    <a:lumMod val="75000"/>
                    <a:lumOff val="25000"/>
                  </a:srgbClr>
                </a:solidFill>
                <a:sym typeface="Arial"/>
              </a:rPr>
              <a:t>Consistent application of a disciplined, conservative investment process. Our approach focuses on:</a:t>
            </a:r>
          </a:p>
        </p:txBody>
      </p:sp>
      <p:sp>
        <p:nvSpPr>
          <p:cNvPr id="12" name="Rectangle 11">
            <a:extLst>
              <a:ext uri="{FF2B5EF4-FFF2-40B4-BE49-F238E27FC236}">
                <a16:creationId xmlns:a16="http://schemas.microsoft.com/office/drawing/2014/main" id="{1CF3C6E3-5A13-B6DE-CF1C-1B60CEED1AF7}"/>
              </a:ext>
            </a:extLst>
          </p:cNvPr>
          <p:cNvSpPr/>
          <p:nvPr/>
        </p:nvSpPr>
        <p:spPr>
          <a:xfrm>
            <a:off x="2760980" y="5114437"/>
            <a:ext cx="7235368" cy="1052019"/>
          </a:xfrm>
          <a:prstGeom prst="rect">
            <a:avLst/>
          </a:prstGeom>
        </p:spPr>
        <p:txBody>
          <a:bodyPr wrap="square" numCol="2">
            <a:spAutoFit/>
          </a:bodyPr>
          <a:lstStyle/>
          <a:p>
            <a:pPr marL="832081" lvl="2" indent="-332832" defTabSz="806867" fontAlgn="base">
              <a:spcBef>
                <a:spcPts val="582"/>
              </a:spcBef>
              <a:spcAft>
                <a:spcPts val="582"/>
              </a:spcAft>
              <a:buClr>
                <a:srgbClr val="6A8E7D"/>
              </a:buClr>
              <a:buFont typeface="Arial" panose="020B0604020202020204" pitchFamily="34" charset="0"/>
              <a:buChar char="•"/>
            </a:pPr>
            <a:r>
              <a:rPr lang="en-US" sz="1412" kern="0" dirty="0">
                <a:solidFill>
                  <a:srgbClr val="000000">
                    <a:lumMod val="75000"/>
                    <a:lumOff val="25000"/>
                  </a:srgbClr>
                </a:solidFill>
                <a:latin typeface="Calibri" panose="020F0502020204030204" pitchFamily="34" charset="0"/>
                <a:cs typeface="Calibri" panose="020F0502020204030204" pitchFamily="34" charset="0"/>
                <a:sym typeface="Arial"/>
              </a:rPr>
              <a:t>Safety of principal*</a:t>
            </a:r>
          </a:p>
          <a:p>
            <a:pPr marL="832081" lvl="2" indent="-332832" defTabSz="806867" fontAlgn="base">
              <a:spcBef>
                <a:spcPts val="582"/>
              </a:spcBef>
              <a:spcAft>
                <a:spcPts val="582"/>
              </a:spcAft>
              <a:buClr>
                <a:srgbClr val="6A8E7D"/>
              </a:buClr>
              <a:buFont typeface="Arial" panose="020B0604020202020204" pitchFamily="34" charset="0"/>
              <a:buChar char="•"/>
            </a:pPr>
            <a:r>
              <a:rPr lang="en-US" sz="1412" kern="0" dirty="0">
                <a:solidFill>
                  <a:srgbClr val="000000">
                    <a:lumMod val="75000"/>
                    <a:lumOff val="25000"/>
                  </a:srgbClr>
                </a:solidFill>
                <a:latin typeface="Calibri" panose="020F0502020204030204" pitchFamily="34" charset="0"/>
                <a:cs typeface="Calibri" panose="020F0502020204030204" pitchFamily="34" charset="0"/>
                <a:sym typeface="Arial"/>
              </a:rPr>
              <a:t>Appropriate levels of liquidity</a:t>
            </a:r>
          </a:p>
          <a:p>
            <a:pPr marL="832081" lvl="2" indent="-332832" defTabSz="806867" fontAlgn="base">
              <a:spcBef>
                <a:spcPts val="582"/>
              </a:spcBef>
              <a:spcAft>
                <a:spcPts val="582"/>
              </a:spcAft>
              <a:buClr>
                <a:srgbClr val="6A8E7D"/>
              </a:buClr>
              <a:buFont typeface="Arial" panose="020B0604020202020204" pitchFamily="34" charset="0"/>
              <a:buChar char="•"/>
            </a:pPr>
            <a:r>
              <a:rPr lang="en-US" sz="1412" kern="0" dirty="0">
                <a:solidFill>
                  <a:srgbClr val="000000">
                    <a:lumMod val="75000"/>
                    <a:lumOff val="25000"/>
                  </a:srgbClr>
                </a:solidFill>
                <a:latin typeface="Calibri" panose="020F0502020204030204" pitchFamily="34" charset="0"/>
                <a:cs typeface="Calibri" panose="020F0502020204030204" pitchFamily="34" charset="0"/>
                <a:sym typeface="Arial"/>
              </a:rPr>
              <a:t>Diversification of risk</a:t>
            </a:r>
          </a:p>
          <a:p>
            <a:pPr marL="832081" lvl="2" indent="-332832" defTabSz="806867" fontAlgn="base">
              <a:spcBef>
                <a:spcPts val="582"/>
              </a:spcBef>
              <a:spcAft>
                <a:spcPts val="582"/>
              </a:spcAft>
              <a:buClr>
                <a:srgbClr val="6A8E7D"/>
              </a:buClr>
              <a:buFont typeface="Arial" panose="020B0604020202020204" pitchFamily="34" charset="0"/>
              <a:buChar char="•"/>
            </a:pPr>
            <a:r>
              <a:rPr lang="en-US" sz="1412" kern="0" dirty="0">
                <a:solidFill>
                  <a:srgbClr val="000000">
                    <a:lumMod val="75000"/>
                    <a:lumOff val="25000"/>
                  </a:srgbClr>
                </a:solidFill>
                <a:latin typeface="Calibri" panose="020F0502020204030204" pitchFamily="34" charset="0"/>
                <a:cs typeface="Calibri" panose="020F0502020204030204" pitchFamily="34" charset="0"/>
                <a:sym typeface="Arial"/>
              </a:rPr>
              <a:t>Compliance with legal requirements, policies, and objectives</a:t>
            </a:r>
          </a:p>
          <a:p>
            <a:pPr marL="832081" lvl="2" indent="-332832" defTabSz="806867" fontAlgn="base">
              <a:spcBef>
                <a:spcPts val="582"/>
              </a:spcBef>
              <a:spcAft>
                <a:spcPts val="582"/>
              </a:spcAft>
              <a:buClr>
                <a:srgbClr val="6A8E7D"/>
              </a:buClr>
              <a:buFont typeface="Arial" panose="020B0604020202020204" pitchFamily="34" charset="0"/>
              <a:buChar char="•"/>
            </a:pPr>
            <a:r>
              <a:rPr lang="en-US" sz="1412" kern="0" dirty="0">
                <a:solidFill>
                  <a:srgbClr val="000000">
                    <a:lumMod val="75000"/>
                    <a:lumOff val="25000"/>
                  </a:srgbClr>
                </a:solidFill>
                <a:latin typeface="Calibri" panose="020F0502020204030204" pitchFamily="34" charset="0"/>
                <a:cs typeface="Calibri" panose="020F0502020204030204" pitchFamily="34" charset="0"/>
                <a:sym typeface="Arial"/>
              </a:rPr>
              <a:t>Generating market yield and return</a:t>
            </a:r>
          </a:p>
        </p:txBody>
      </p:sp>
      <p:sp>
        <p:nvSpPr>
          <p:cNvPr id="13" name="Rectangle 12">
            <a:extLst>
              <a:ext uri="{FF2B5EF4-FFF2-40B4-BE49-F238E27FC236}">
                <a16:creationId xmlns:a16="http://schemas.microsoft.com/office/drawing/2014/main" id="{92F9CF36-897D-0513-C616-2DE2287DC895}"/>
              </a:ext>
            </a:extLst>
          </p:cNvPr>
          <p:cNvSpPr/>
          <p:nvPr/>
        </p:nvSpPr>
        <p:spPr>
          <a:xfrm>
            <a:off x="334392" y="6409827"/>
            <a:ext cx="11276416" cy="211917"/>
          </a:xfrm>
          <a:prstGeom prst="rect">
            <a:avLst/>
          </a:prstGeom>
        </p:spPr>
        <p:txBody>
          <a:bodyPr wrap="square">
            <a:spAutoFit/>
          </a:bodyPr>
          <a:lstStyle/>
          <a:p>
            <a:pPr algn="just" defTabSz="806867" fontAlgn="base">
              <a:spcBef>
                <a:spcPct val="0"/>
              </a:spcBef>
              <a:spcAft>
                <a:spcPct val="0"/>
              </a:spcAft>
            </a:pPr>
            <a:r>
              <a:rPr lang="en-US" sz="777" i="1" dirty="0">
                <a:solidFill>
                  <a:srgbClr val="808080">
                    <a:lumMod val="50000"/>
                  </a:srgbClr>
                </a:solidFill>
                <a:latin typeface="Calibri" panose="020F0502020204030204" pitchFamily="34" charset="0"/>
                <a:cs typeface="Calibri" panose="020F0502020204030204" pitchFamily="34" charset="0"/>
                <a:sym typeface="Arial"/>
              </a:rPr>
              <a:t>*While Chandler focuses on safety of principal by investing in conservative investment-grade quality bonds, investors should be aware that bonds and other fixed income securities do carry some degree of risk and we cannot ensure a profit nor guarantee against loss.</a:t>
            </a:r>
          </a:p>
        </p:txBody>
      </p:sp>
      <p:sp>
        <p:nvSpPr>
          <p:cNvPr id="2" name="Title 3">
            <a:extLst>
              <a:ext uri="{FF2B5EF4-FFF2-40B4-BE49-F238E27FC236}">
                <a16:creationId xmlns:a16="http://schemas.microsoft.com/office/drawing/2014/main" id="{30269F49-CC54-1453-DF78-D2A70D54B35F}"/>
              </a:ext>
            </a:extLst>
          </p:cNvPr>
          <p:cNvSpPr txBox="1">
            <a:spLocks/>
          </p:cNvSpPr>
          <p:nvPr/>
        </p:nvSpPr>
        <p:spPr>
          <a:xfrm>
            <a:off x="463639" y="448173"/>
            <a:ext cx="10950227" cy="688850"/>
          </a:xfrm>
          <a:prstGeom prst="rect">
            <a:avLst/>
          </a:prstGeom>
        </p:spPr>
        <p:txBody>
          <a:bodyPr vert="horz" lIns="0" tIns="0" rIns="0" bIns="0" rtlCol="0" anchor="b">
            <a:normAutofit fontScale="92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rPr>
              <a:t>Approach to Building an Investment Program</a:t>
            </a:r>
          </a:p>
        </p:txBody>
      </p:sp>
      <p:sp>
        <p:nvSpPr>
          <p:cNvPr id="5" name="Slide Number Placeholder 4">
            <a:extLst>
              <a:ext uri="{FF2B5EF4-FFF2-40B4-BE49-F238E27FC236}">
                <a16:creationId xmlns:a16="http://schemas.microsoft.com/office/drawing/2014/main" id="{F7E220A4-78F4-A2CD-DE14-FB0FF11EB039}"/>
              </a:ext>
            </a:extLst>
          </p:cNvPr>
          <p:cNvSpPr>
            <a:spLocks noGrp="1"/>
          </p:cNvSpPr>
          <p:nvPr>
            <p:ph type="sldNum" sz="quarter" idx="12"/>
          </p:nvPr>
        </p:nvSpPr>
        <p:spPr>
          <a:xfrm>
            <a:off x="10361356" y="6215587"/>
            <a:ext cx="1052510" cy="365125"/>
          </a:xfr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06180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2179-210B-8453-6D62-8899579AF59C}"/>
              </a:ext>
            </a:extLst>
          </p:cNvPr>
          <p:cNvSpPr>
            <a:spLocks noGrp="1"/>
          </p:cNvSpPr>
          <p:nvPr>
            <p:ph type="title"/>
          </p:nvPr>
        </p:nvSpPr>
        <p:spPr>
          <a:xfrm>
            <a:off x="491628" y="642022"/>
            <a:ext cx="11029616" cy="548489"/>
          </a:xfrm>
        </p:spPr>
        <p:txBody>
          <a:bodyPr>
            <a:noAutofit/>
          </a:bodyPr>
          <a:lstStyle/>
          <a:p>
            <a:r>
              <a:rPr lang="en-US" sz="3600" dirty="0">
                <a:solidFill>
                  <a:schemeClr val="accent1"/>
                </a:solidFill>
              </a:rPr>
              <a:t>Structuring a portfolio for liabilities</a:t>
            </a:r>
          </a:p>
        </p:txBody>
      </p:sp>
      <p:sp>
        <p:nvSpPr>
          <p:cNvPr id="3" name="Slide Number Placeholder 2">
            <a:extLst>
              <a:ext uri="{FF2B5EF4-FFF2-40B4-BE49-F238E27FC236}">
                <a16:creationId xmlns:a16="http://schemas.microsoft.com/office/drawing/2014/main" id="{F73EF585-6EF9-C5AF-79B5-C26CFF2C9E0A}"/>
              </a:ext>
            </a:extLst>
          </p:cNvPr>
          <p:cNvSpPr>
            <a:spLocks noGrp="1"/>
          </p:cNvSpPr>
          <p:nvPr>
            <p:ph type="sldNum" sz="quarter" idx="12"/>
          </p:nvPr>
        </p:nvSpPr>
        <p:spPr>
          <a:xfrm>
            <a:off x="10379171" y="6215978"/>
            <a:ext cx="1052510" cy="365125"/>
          </a:xfrm>
        </p:spPr>
        <p:txBody>
          <a:bodyPr/>
          <a:lstStyle/>
          <a:p>
            <a:r>
              <a:rPr lang="en-US" dirty="0"/>
              <a:t>34</a:t>
            </a:r>
          </a:p>
        </p:txBody>
      </p:sp>
      <p:sp>
        <p:nvSpPr>
          <p:cNvPr id="5" name="Title 1">
            <a:extLst>
              <a:ext uri="{FF2B5EF4-FFF2-40B4-BE49-F238E27FC236}">
                <a16:creationId xmlns:a16="http://schemas.microsoft.com/office/drawing/2014/main" id="{CAE213D8-77F2-FEA7-0D82-D4BFB8183DA1}"/>
              </a:ext>
            </a:extLst>
          </p:cNvPr>
          <p:cNvSpPr txBox="1">
            <a:spLocks/>
          </p:cNvSpPr>
          <p:nvPr/>
        </p:nvSpPr>
        <p:spPr>
          <a:xfrm>
            <a:off x="667224" y="1931357"/>
            <a:ext cx="4981408" cy="129116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10" name="TextBox 9">
            <a:extLst>
              <a:ext uri="{FF2B5EF4-FFF2-40B4-BE49-F238E27FC236}">
                <a16:creationId xmlns:a16="http://schemas.microsoft.com/office/drawing/2014/main" id="{263A7D72-F6D6-DD5B-8B0C-D621B716763E}"/>
              </a:ext>
            </a:extLst>
          </p:cNvPr>
          <p:cNvSpPr txBox="1"/>
          <p:nvPr/>
        </p:nvSpPr>
        <p:spPr>
          <a:xfrm>
            <a:off x="581190" y="1787352"/>
            <a:ext cx="4136923" cy="4365523"/>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67A1033A-2F78-D27F-6513-0F91D139BCE4}"/>
              </a:ext>
            </a:extLst>
          </p:cNvPr>
          <p:cNvSpPr txBox="1"/>
          <p:nvPr/>
        </p:nvSpPr>
        <p:spPr>
          <a:xfrm>
            <a:off x="848032" y="1787353"/>
            <a:ext cx="4136923" cy="4365523"/>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E7E4E179-EB81-09AD-8BA0-365ADC785E8C}"/>
              </a:ext>
            </a:extLst>
          </p:cNvPr>
          <p:cNvSpPr txBox="1"/>
          <p:nvPr/>
        </p:nvSpPr>
        <p:spPr>
          <a:xfrm>
            <a:off x="806692" y="2062128"/>
            <a:ext cx="4136923" cy="147732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Liability-driven investing (LDI)</a:t>
            </a:r>
          </a:p>
          <a:p>
            <a:pPr marL="285750" indent="-285750">
              <a:buFont typeface="Arial" panose="020B0604020202020204" pitchFamily="34" charset="0"/>
              <a:buChar char="•"/>
            </a:pPr>
            <a:r>
              <a:rPr lang="en-US" dirty="0"/>
              <a:t>Asset-Liability Management</a:t>
            </a:r>
          </a:p>
          <a:p>
            <a:pPr marL="742950" lvl="1" indent="-285750">
              <a:buFont typeface="Arial" panose="020B0604020202020204" pitchFamily="34" charset="0"/>
              <a:buChar char="•"/>
            </a:pPr>
            <a:endParaRPr lang="en-US" u="sng" dirty="0"/>
          </a:p>
          <a:p>
            <a:endParaRPr lang="en-US" dirty="0"/>
          </a:p>
        </p:txBody>
      </p:sp>
      <p:sp>
        <p:nvSpPr>
          <p:cNvPr id="15" name="TextBox 14">
            <a:extLst>
              <a:ext uri="{FF2B5EF4-FFF2-40B4-BE49-F238E27FC236}">
                <a16:creationId xmlns:a16="http://schemas.microsoft.com/office/drawing/2014/main" id="{556BD3F4-0CE0-6EF2-5DCF-03FF801ADF64}"/>
              </a:ext>
            </a:extLst>
          </p:cNvPr>
          <p:cNvSpPr txBox="1"/>
          <p:nvPr/>
        </p:nvSpPr>
        <p:spPr>
          <a:xfrm>
            <a:off x="6947632" y="2004566"/>
            <a:ext cx="4136923" cy="923330"/>
          </a:xfrm>
          <a:prstGeom prst="rect">
            <a:avLst/>
          </a:prstGeom>
          <a:noFill/>
        </p:spPr>
        <p:txBody>
          <a:bodyPr wrap="square" rtlCol="0">
            <a:spAutoFit/>
          </a:bodyPr>
          <a:lstStyle/>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a:t>Cash Flow Matching</a:t>
            </a:r>
          </a:p>
          <a:p>
            <a:pPr marL="285750" indent="-285750">
              <a:buFont typeface="Arial" panose="020B0604020202020204" pitchFamily="34" charset="0"/>
              <a:buChar char="•"/>
            </a:pPr>
            <a:r>
              <a:rPr lang="en-US" dirty="0"/>
              <a:t>Duration Matching </a:t>
            </a:r>
          </a:p>
        </p:txBody>
      </p:sp>
      <p:sp>
        <p:nvSpPr>
          <p:cNvPr id="4" name="Content Placeholder 4">
            <a:extLst>
              <a:ext uri="{FF2B5EF4-FFF2-40B4-BE49-F238E27FC236}">
                <a16:creationId xmlns:a16="http://schemas.microsoft.com/office/drawing/2014/main" id="{F50D7BB0-6EBC-96E7-A8B0-3EC1355C8771}"/>
              </a:ext>
            </a:extLst>
          </p:cNvPr>
          <p:cNvSpPr txBox="1">
            <a:spLocks/>
          </p:cNvSpPr>
          <p:nvPr/>
        </p:nvSpPr>
        <p:spPr>
          <a:xfrm>
            <a:off x="848032" y="1496751"/>
            <a:ext cx="3180535" cy="450889"/>
          </a:xfrm>
          <a:prstGeom prst="rect">
            <a:avLst/>
          </a:prstGeom>
          <a:ln/>
        </p:spPr>
        <p:style>
          <a:lnRef idx="1">
            <a:schemeClr val="accent2"/>
          </a:lnRef>
          <a:fillRef idx="3">
            <a:schemeClr val="accent2"/>
          </a:fillRef>
          <a:effectRef idx="2">
            <a:schemeClr val="accent2"/>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b="1" i="1" dirty="0"/>
              <a:t>Single Liability</a:t>
            </a:r>
            <a:endParaRPr lang="en-US" dirty="0"/>
          </a:p>
        </p:txBody>
      </p:sp>
      <p:sp>
        <p:nvSpPr>
          <p:cNvPr id="6" name="Content Placeholder 4">
            <a:extLst>
              <a:ext uri="{FF2B5EF4-FFF2-40B4-BE49-F238E27FC236}">
                <a16:creationId xmlns:a16="http://schemas.microsoft.com/office/drawing/2014/main" id="{BA1B145C-176D-B05F-47F3-ADE3617F228C}"/>
              </a:ext>
            </a:extLst>
          </p:cNvPr>
          <p:cNvSpPr txBox="1">
            <a:spLocks/>
          </p:cNvSpPr>
          <p:nvPr/>
        </p:nvSpPr>
        <p:spPr>
          <a:xfrm>
            <a:off x="6947632" y="1553677"/>
            <a:ext cx="3180535" cy="450889"/>
          </a:xfrm>
          <a:prstGeom prst="rect">
            <a:avLst/>
          </a:prstGeom>
          <a:ln/>
        </p:spPr>
        <p:style>
          <a:lnRef idx="1">
            <a:schemeClr val="accent2"/>
          </a:lnRef>
          <a:fillRef idx="3">
            <a:schemeClr val="accent2"/>
          </a:fillRef>
          <a:effectRef idx="2">
            <a:schemeClr val="accent2"/>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b="1" i="1" dirty="0"/>
              <a:t>Multiple Liabilities</a:t>
            </a:r>
            <a:endParaRPr lang="en-US" dirty="0"/>
          </a:p>
        </p:txBody>
      </p:sp>
      <p:sp>
        <p:nvSpPr>
          <p:cNvPr id="7" name="Content Placeholder 4">
            <a:extLst>
              <a:ext uri="{FF2B5EF4-FFF2-40B4-BE49-F238E27FC236}">
                <a16:creationId xmlns:a16="http://schemas.microsoft.com/office/drawing/2014/main" id="{18BC1787-51F0-4A5B-7AA6-F0F84333855E}"/>
              </a:ext>
            </a:extLst>
          </p:cNvPr>
          <p:cNvSpPr txBox="1">
            <a:spLocks/>
          </p:cNvSpPr>
          <p:nvPr/>
        </p:nvSpPr>
        <p:spPr>
          <a:xfrm>
            <a:off x="4058364" y="3190857"/>
            <a:ext cx="3180535" cy="450889"/>
          </a:xfrm>
          <a:prstGeom prst="rect">
            <a:avLst/>
          </a:prstGeom>
          <a:ln/>
        </p:spPr>
        <p:style>
          <a:lnRef idx="1">
            <a:schemeClr val="accent2"/>
          </a:lnRef>
          <a:fillRef idx="3">
            <a:schemeClr val="accent2"/>
          </a:fillRef>
          <a:effectRef idx="2">
            <a:schemeClr val="accent2"/>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b="1" i="1" dirty="0"/>
              <a:t>Types of Liabilities</a:t>
            </a:r>
            <a:endParaRPr lang="en-US" dirty="0"/>
          </a:p>
        </p:txBody>
      </p:sp>
      <p:graphicFrame>
        <p:nvGraphicFramePr>
          <p:cNvPr id="8" name="Table 7">
            <a:extLst>
              <a:ext uri="{FF2B5EF4-FFF2-40B4-BE49-F238E27FC236}">
                <a16:creationId xmlns:a16="http://schemas.microsoft.com/office/drawing/2014/main" id="{48F68728-14CB-66AE-B9A9-F12BBF8971D9}"/>
              </a:ext>
            </a:extLst>
          </p:cNvPr>
          <p:cNvGraphicFramePr>
            <a:graphicFrameLocks noGrp="1"/>
          </p:cNvGraphicFramePr>
          <p:nvPr>
            <p:extLst>
              <p:ext uri="{D42A27DB-BD31-4B8C-83A1-F6EECF244321}">
                <p14:modId xmlns:p14="http://schemas.microsoft.com/office/powerpoint/2010/main" val="1084421099"/>
              </p:ext>
            </p:extLst>
          </p:nvPr>
        </p:nvGraphicFramePr>
        <p:xfrm>
          <a:off x="1942436" y="3963369"/>
          <a:ext cx="8127999" cy="2392680"/>
        </p:xfrm>
        <a:graphic>
          <a:graphicData uri="http://schemas.openxmlformats.org/drawingml/2006/table">
            <a:tbl>
              <a:tblPr firstRow="1" bandRow="1">
                <a:tableStyleId>{21E4AEA4-8DFA-4A89-87EB-49C32662AFE0}</a:tableStyleId>
              </a:tblPr>
              <a:tblGrid>
                <a:gridCol w="2930963">
                  <a:extLst>
                    <a:ext uri="{9D8B030D-6E8A-4147-A177-3AD203B41FA5}">
                      <a16:colId xmlns:a16="http://schemas.microsoft.com/office/drawing/2014/main" val="2993994360"/>
                    </a:ext>
                  </a:extLst>
                </a:gridCol>
                <a:gridCol w="2601686">
                  <a:extLst>
                    <a:ext uri="{9D8B030D-6E8A-4147-A177-3AD203B41FA5}">
                      <a16:colId xmlns:a16="http://schemas.microsoft.com/office/drawing/2014/main" val="2992621158"/>
                    </a:ext>
                  </a:extLst>
                </a:gridCol>
                <a:gridCol w="2595350">
                  <a:extLst>
                    <a:ext uri="{9D8B030D-6E8A-4147-A177-3AD203B41FA5}">
                      <a16:colId xmlns:a16="http://schemas.microsoft.com/office/drawing/2014/main" val="734781954"/>
                    </a:ext>
                  </a:extLst>
                </a:gridCol>
              </a:tblGrid>
              <a:tr h="370840">
                <a:tc>
                  <a:txBody>
                    <a:bodyPr/>
                    <a:lstStyle/>
                    <a:p>
                      <a:pPr algn="ctr"/>
                      <a:r>
                        <a:rPr lang="en-US" dirty="0"/>
                        <a:t>Amount of Cash Needed</a:t>
                      </a:r>
                    </a:p>
                  </a:txBody>
                  <a:tcPr/>
                </a:tc>
                <a:tc>
                  <a:txBody>
                    <a:bodyPr/>
                    <a:lstStyle/>
                    <a:p>
                      <a:pPr algn="ctr"/>
                      <a:r>
                        <a:rPr lang="en-US" dirty="0"/>
                        <a:t>Timing of Cash Needs</a:t>
                      </a:r>
                    </a:p>
                  </a:txBody>
                  <a:tcPr/>
                </a:tc>
                <a:tc>
                  <a:txBody>
                    <a:bodyPr/>
                    <a:lstStyle/>
                    <a:p>
                      <a:pPr algn="ctr"/>
                      <a:r>
                        <a:rPr lang="en-US" dirty="0"/>
                        <a:t>Example</a:t>
                      </a:r>
                    </a:p>
                  </a:txBody>
                  <a:tcPr/>
                </a:tc>
                <a:extLst>
                  <a:ext uri="{0D108BD9-81ED-4DB2-BD59-A6C34878D82A}">
                    <a16:rowId xmlns:a16="http://schemas.microsoft.com/office/drawing/2014/main" val="803970444"/>
                  </a:ext>
                </a:extLst>
              </a:tr>
              <a:tr h="370840">
                <a:tc>
                  <a:txBody>
                    <a:bodyPr/>
                    <a:lstStyle/>
                    <a:p>
                      <a:r>
                        <a:rPr lang="en-US" dirty="0"/>
                        <a:t>Known</a:t>
                      </a:r>
                    </a:p>
                  </a:txBody>
                  <a:tcPr/>
                </a:tc>
                <a:tc>
                  <a:txBody>
                    <a:bodyPr/>
                    <a:lstStyle/>
                    <a:p>
                      <a:r>
                        <a:rPr lang="en-US" dirty="0"/>
                        <a:t>Known</a:t>
                      </a:r>
                    </a:p>
                  </a:txBody>
                  <a:tcPr/>
                </a:tc>
                <a:tc>
                  <a:txBody>
                    <a:bodyPr/>
                    <a:lstStyle/>
                    <a:p>
                      <a:r>
                        <a:rPr lang="en-US" dirty="0"/>
                        <a:t>A new fire truck next year</a:t>
                      </a:r>
                    </a:p>
                  </a:txBody>
                  <a:tcPr/>
                </a:tc>
                <a:extLst>
                  <a:ext uri="{0D108BD9-81ED-4DB2-BD59-A6C34878D82A}">
                    <a16:rowId xmlns:a16="http://schemas.microsoft.com/office/drawing/2014/main" val="3157305754"/>
                  </a:ext>
                </a:extLst>
              </a:tr>
              <a:tr h="370840">
                <a:tc>
                  <a:txBody>
                    <a:bodyPr/>
                    <a:lstStyle/>
                    <a:p>
                      <a:r>
                        <a:rPr lang="en-US" dirty="0"/>
                        <a:t>Known</a:t>
                      </a:r>
                    </a:p>
                  </a:txBody>
                  <a:tcPr/>
                </a:tc>
                <a:tc>
                  <a:txBody>
                    <a:bodyPr/>
                    <a:lstStyle/>
                    <a:p>
                      <a:r>
                        <a:rPr lang="en-US" dirty="0"/>
                        <a:t>Unknown</a:t>
                      </a:r>
                    </a:p>
                  </a:txBody>
                  <a:tcPr/>
                </a:tc>
                <a:tc>
                  <a:txBody>
                    <a:bodyPr/>
                    <a:lstStyle/>
                    <a:p>
                      <a:r>
                        <a:rPr lang="en-US" dirty="0"/>
                        <a:t>City projects</a:t>
                      </a:r>
                    </a:p>
                  </a:txBody>
                  <a:tcPr/>
                </a:tc>
                <a:extLst>
                  <a:ext uri="{0D108BD9-81ED-4DB2-BD59-A6C34878D82A}">
                    <a16:rowId xmlns:a16="http://schemas.microsoft.com/office/drawing/2014/main" val="701781152"/>
                  </a:ext>
                </a:extLst>
              </a:tr>
              <a:tr h="370840">
                <a:tc>
                  <a:txBody>
                    <a:bodyPr/>
                    <a:lstStyle/>
                    <a:p>
                      <a:r>
                        <a:rPr lang="en-US" dirty="0"/>
                        <a:t>Unknown</a:t>
                      </a:r>
                    </a:p>
                  </a:txBody>
                  <a:tcPr/>
                </a:tc>
                <a:tc>
                  <a:txBody>
                    <a:bodyPr/>
                    <a:lstStyle/>
                    <a:p>
                      <a:r>
                        <a:rPr lang="en-US" dirty="0"/>
                        <a:t>Known</a:t>
                      </a:r>
                    </a:p>
                  </a:txBody>
                  <a:tcPr/>
                </a:tc>
                <a:tc>
                  <a:txBody>
                    <a:bodyPr/>
                    <a:lstStyle/>
                    <a:p>
                      <a:r>
                        <a:rPr lang="en-US" dirty="0"/>
                        <a:t>Infrastructure Rehabilitation</a:t>
                      </a:r>
                    </a:p>
                  </a:txBody>
                  <a:tcPr/>
                </a:tc>
                <a:extLst>
                  <a:ext uri="{0D108BD9-81ED-4DB2-BD59-A6C34878D82A}">
                    <a16:rowId xmlns:a16="http://schemas.microsoft.com/office/drawing/2014/main" val="1973541609"/>
                  </a:ext>
                </a:extLst>
              </a:tr>
              <a:tr h="370840">
                <a:tc>
                  <a:txBody>
                    <a:bodyPr/>
                    <a:lstStyle/>
                    <a:p>
                      <a:r>
                        <a:rPr lang="en-US" dirty="0"/>
                        <a:t>Unknown</a:t>
                      </a:r>
                    </a:p>
                  </a:txBody>
                  <a:tcPr/>
                </a:tc>
                <a:tc>
                  <a:txBody>
                    <a:bodyPr/>
                    <a:lstStyle/>
                    <a:p>
                      <a:r>
                        <a:rPr lang="en-US" dirty="0"/>
                        <a:t>Unknown</a:t>
                      </a:r>
                    </a:p>
                  </a:txBody>
                  <a:tcPr/>
                </a:tc>
                <a:tc>
                  <a:txBody>
                    <a:bodyPr/>
                    <a:lstStyle/>
                    <a:p>
                      <a:r>
                        <a:rPr lang="en-US" dirty="0"/>
                        <a:t>Emergency funds</a:t>
                      </a:r>
                    </a:p>
                  </a:txBody>
                  <a:tcPr/>
                </a:tc>
                <a:extLst>
                  <a:ext uri="{0D108BD9-81ED-4DB2-BD59-A6C34878D82A}">
                    <a16:rowId xmlns:a16="http://schemas.microsoft.com/office/drawing/2014/main" val="4144284017"/>
                  </a:ext>
                </a:extLst>
              </a:tr>
            </a:tbl>
          </a:graphicData>
        </a:graphic>
      </p:graphicFrame>
    </p:spTree>
    <p:extLst>
      <p:ext uri="{BB962C8B-B14F-4D97-AF65-F5344CB8AC3E}">
        <p14:creationId xmlns:p14="http://schemas.microsoft.com/office/powerpoint/2010/main" val="144114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 name="Rectangle 2">
            <a:extLst>
              <a:ext uri="{FF2B5EF4-FFF2-40B4-BE49-F238E27FC236}">
                <a16:creationId xmlns:a16="http://schemas.microsoft.com/office/drawing/2014/main" id="{6D7643AD-6A32-13C0-60F4-A4C2F55B6D49}"/>
              </a:ext>
            </a:extLst>
          </p:cNvPr>
          <p:cNvSpPr/>
          <p:nvPr/>
        </p:nvSpPr>
        <p:spPr>
          <a:xfrm>
            <a:off x="314340" y="1822023"/>
            <a:ext cx="3801620" cy="3139321"/>
          </a:xfrm>
          <a:prstGeom prst="rect">
            <a:avLst/>
          </a:prstGeom>
        </p:spPr>
        <p:txBody>
          <a:bodyPr wrap="square">
            <a:spAutoFit/>
          </a:bodyPr>
          <a:lstStyle/>
          <a:p>
            <a:pPr marL="630000" lvl="1" indent="-306000" fontAlgn="base">
              <a:spcBef>
                <a:spcPct val="20000"/>
              </a:spcBef>
              <a:spcAft>
                <a:spcPts val="600"/>
              </a:spcAft>
              <a:buClr>
                <a:schemeClr val="accent2"/>
              </a:buClr>
              <a:buSzPct val="92000"/>
              <a:buFont typeface="Wingdings 2" panose="05020102010507070707" pitchFamily="18" charset="2"/>
              <a:buChar char=""/>
              <a:defRPr/>
            </a:pPr>
            <a:r>
              <a:rPr lang="en-US" sz="2000" dirty="0">
                <a:solidFill>
                  <a:schemeClr val="tx2"/>
                </a:solidFill>
                <a:sym typeface="Arial"/>
              </a:rPr>
              <a:t>Analyze seasonality of historical balances for statistical analysis</a:t>
            </a:r>
          </a:p>
          <a:p>
            <a:pPr marL="630000" lvl="1" indent="-306000" fontAlgn="base">
              <a:spcBef>
                <a:spcPct val="20000"/>
              </a:spcBef>
              <a:spcAft>
                <a:spcPts val="600"/>
              </a:spcAft>
              <a:buClr>
                <a:schemeClr val="accent2"/>
              </a:buClr>
              <a:buSzPct val="92000"/>
              <a:buFont typeface="Wingdings 2" panose="05020102010507070707" pitchFamily="18" charset="2"/>
              <a:buChar char=""/>
              <a:defRPr/>
            </a:pPr>
            <a:r>
              <a:rPr lang="en-US" sz="2000" dirty="0">
                <a:solidFill>
                  <a:schemeClr val="tx2"/>
                </a:solidFill>
                <a:sym typeface="Arial"/>
              </a:rPr>
              <a:t>Determine expected growth rates and liquidity cushion</a:t>
            </a:r>
          </a:p>
          <a:p>
            <a:pPr marL="630000" lvl="1" indent="-306000" fontAlgn="base">
              <a:spcBef>
                <a:spcPct val="20000"/>
              </a:spcBef>
              <a:spcAft>
                <a:spcPts val="600"/>
              </a:spcAft>
              <a:buClr>
                <a:schemeClr val="accent2"/>
              </a:buClr>
              <a:buSzPct val="92000"/>
              <a:buFont typeface="Wingdings 2" panose="05020102010507070707" pitchFamily="18" charset="2"/>
              <a:buChar char=""/>
              <a:defRPr/>
            </a:pPr>
            <a:r>
              <a:rPr lang="en-US" sz="2000" dirty="0">
                <a:solidFill>
                  <a:schemeClr val="tx2"/>
                </a:solidFill>
                <a:sym typeface="Arial"/>
              </a:rPr>
              <a:t>Analytical Output highlights funds needed for daily liquidity vs funds available for longer duration investments</a:t>
            </a:r>
          </a:p>
        </p:txBody>
      </p:sp>
      <p:graphicFrame>
        <p:nvGraphicFramePr>
          <p:cNvPr id="4" name="Chart 3">
            <a:extLst>
              <a:ext uri="{FF2B5EF4-FFF2-40B4-BE49-F238E27FC236}">
                <a16:creationId xmlns:a16="http://schemas.microsoft.com/office/drawing/2014/main" id="{B6EDFB68-821D-6780-EBDC-39178634FDD9}"/>
              </a:ext>
            </a:extLst>
          </p:cNvPr>
          <p:cNvGraphicFramePr>
            <a:graphicFrameLocks noGrp="1"/>
          </p:cNvGraphicFramePr>
          <p:nvPr>
            <p:custDataLst>
              <p:tags r:id="rId1"/>
            </p:custDataLst>
            <p:extLst>
              <p:ext uri="{D42A27DB-BD31-4B8C-83A1-F6EECF244321}">
                <p14:modId xmlns:p14="http://schemas.microsoft.com/office/powerpoint/2010/main" val="3068323763"/>
              </p:ext>
            </p:extLst>
          </p:nvPr>
        </p:nvGraphicFramePr>
        <p:xfrm>
          <a:off x="4377250" y="1679332"/>
          <a:ext cx="7500410" cy="398008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DCCE6EDB-9ADB-53AA-420E-2B7DE067B8BF}"/>
              </a:ext>
            </a:extLst>
          </p:cNvPr>
          <p:cNvSpPr/>
          <p:nvPr/>
        </p:nvSpPr>
        <p:spPr>
          <a:xfrm>
            <a:off x="6314934" y="1512386"/>
            <a:ext cx="3810000" cy="309637"/>
          </a:xfrm>
          <a:prstGeom prst="rect">
            <a:avLst/>
          </a:prstGeom>
        </p:spPr>
        <p:txBody>
          <a:bodyPr wrap="square">
            <a:spAutoFit/>
          </a:bodyPr>
          <a:lstStyle/>
          <a:p>
            <a:pPr algn="ctr" defTabSz="806867" fontAlgn="base">
              <a:spcBef>
                <a:spcPct val="0"/>
              </a:spcBef>
              <a:spcAft>
                <a:spcPts val="582"/>
              </a:spcAft>
              <a:buClr>
                <a:srgbClr val="325C3C"/>
              </a:buClr>
            </a:pPr>
            <a:r>
              <a:rPr lang="en-US" sz="1412" b="1" dirty="0">
                <a:solidFill>
                  <a:srgbClr val="808080">
                    <a:lumMod val="50000"/>
                  </a:srgbClr>
                </a:solidFill>
                <a:latin typeface="Calibri" panose="020F0502020204030204" pitchFamily="34" charset="0"/>
                <a:cs typeface="Calibri" panose="020F0502020204030204" pitchFamily="34" charset="0"/>
                <a:sym typeface="Arial"/>
              </a:rPr>
              <a:t>Sample Forecast of the Funds</a:t>
            </a:r>
          </a:p>
        </p:txBody>
      </p:sp>
      <p:sp>
        <p:nvSpPr>
          <p:cNvPr id="6" name="Rectangle 5">
            <a:extLst>
              <a:ext uri="{FF2B5EF4-FFF2-40B4-BE49-F238E27FC236}">
                <a16:creationId xmlns:a16="http://schemas.microsoft.com/office/drawing/2014/main" id="{ACF99BF1-5F12-B4A4-1096-27E30C642BEE}"/>
              </a:ext>
            </a:extLst>
          </p:cNvPr>
          <p:cNvSpPr/>
          <p:nvPr/>
        </p:nvSpPr>
        <p:spPr>
          <a:xfrm>
            <a:off x="472416" y="6419048"/>
            <a:ext cx="7655039" cy="211917"/>
          </a:xfrm>
          <a:prstGeom prst="rect">
            <a:avLst/>
          </a:prstGeom>
        </p:spPr>
        <p:txBody>
          <a:bodyPr wrap="square">
            <a:spAutoFit/>
          </a:bodyPr>
          <a:lstStyle/>
          <a:p>
            <a:pPr defTabSz="806867" fontAlgn="base">
              <a:spcBef>
                <a:spcPct val="0"/>
              </a:spcBef>
              <a:spcAft>
                <a:spcPct val="0"/>
              </a:spcAft>
            </a:pPr>
            <a:r>
              <a:rPr lang="en-US" sz="777" i="1" dirty="0">
                <a:solidFill>
                  <a:srgbClr val="808080">
                    <a:lumMod val="50000"/>
                  </a:srgbClr>
                </a:solidFill>
                <a:latin typeface="Calibri" panose="020F0502020204030204" pitchFamily="34" charset="0"/>
                <a:cs typeface="Calibri" panose="020F0502020204030204" pitchFamily="34" charset="0"/>
                <a:sym typeface="Arial"/>
              </a:rPr>
              <a:t>This sample illustration is being provided to demonstrate the tools on how we analyze cash balances. Please see hypothetical disclosures at the end of this presentation.</a:t>
            </a:r>
          </a:p>
        </p:txBody>
      </p:sp>
      <p:sp>
        <p:nvSpPr>
          <p:cNvPr id="7" name="Title 6">
            <a:extLst>
              <a:ext uri="{FF2B5EF4-FFF2-40B4-BE49-F238E27FC236}">
                <a16:creationId xmlns:a16="http://schemas.microsoft.com/office/drawing/2014/main" id="{13D3F1A0-87DF-B281-DE0C-9AD800B593BB}"/>
              </a:ext>
            </a:extLst>
          </p:cNvPr>
          <p:cNvSpPr>
            <a:spLocks noGrp="1"/>
          </p:cNvSpPr>
          <p:nvPr>
            <p:ph type="title"/>
          </p:nvPr>
        </p:nvSpPr>
        <p:spPr>
          <a:xfrm>
            <a:off x="413027" y="0"/>
            <a:ext cx="11029616" cy="1189554"/>
          </a:xfrm>
        </p:spPr>
        <p:txBody>
          <a:bodyPr vert="horz" lIns="0" tIns="0" rIns="0" bIns="0" rtlCol="0" anchor="b">
            <a:normAutofit/>
          </a:bodyPr>
          <a:lstStyle/>
          <a:p>
            <a:r>
              <a:rPr lang="en-US" sz="3600" dirty="0">
                <a:solidFill>
                  <a:schemeClr val="accent1"/>
                </a:solidFill>
              </a:rPr>
              <a:t>Cash flow analysis</a:t>
            </a:r>
          </a:p>
        </p:txBody>
      </p:sp>
      <p:sp>
        <p:nvSpPr>
          <p:cNvPr id="2" name="Slide Number Placeholder 2">
            <a:extLst>
              <a:ext uri="{FF2B5EF4-FFF2-40B4-BE49-F238E27FC236}">
                <a16:creationId xmlns:a16="http://schemas.microsoft.com/office/drawing/2014/main" id="{59983920-D801-5BDA-7556-253164B80E97}"/>
              </a:ext>
            </a:extLst>
          </p:cNvPr>
          <p:cNvSpPr>
            <a:spLocks noGrp="1"/>
          </p:cNvSpPr>
          <p:nvPr>
            <p:ph type="sldNum" sz="quarter" idx="12"/>
          </p:nvPr>
        </p:nvSpPr>
        <p:spPr>
          <a:xfrm>
            <a:off x="10390133" y="6265840"/>
            <a:ext cx="1052510" cy="365125"/>
          </a:xfrm>
        </p:spPr>
        <p:txBody>
          <a:bodyPr/>
          <a:lstStyle/>
          <a:p>
            <a:r>
              <a:rPr lang="en-US" dirty="0"/>
              <a:t>35</a:t>
            </a:r>
          </a:p>
        </p:txBody>
      </p:sp>
    </p:spTree>
    <p:extLst>
      <p:ext uri="{BB962C8B-B14F-4D97-AF65-F5344CB8AC3E}">
        <p14:creationId xmlns:p14="http://schemas.microsoft.com/office/powerpoint/2010/main" val="2487324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2051-40B2-45B5-87D8-A2CD8BAEFA76}"/>
              </a:ext>
            </a:extLst>
          </p:cNvPr>
          <p:cNvSpPr>
            <a:spLocks noGrp="1"/>
          </p:cNvSpPr>
          <p:nvPr>
            <p:ph type="title"/>
          </p:nvPr>
        </p:nvSpPr>
        <p:spPr>
          <a:xfrm>
            <a:off x="472966" y="846744"/>
            <a:ext cx="7166084" cy="298357"/>
          </a:xfrm>
        </p:spPr>
        <p:txBody>
          <a:bodyPr vert="horz" lIns="0" tIns="0" rIns="0" bIns="0" rtlCol="0" anchor="b">
            <a:normAutofit fontScale="90000"/>
          </a:bodyPr>
          <a:lstStyle/>
          <a:p>
            <a:r>
              <a:rPr lang="en-US" sz="3600" dirty="0">
                <a:solidFill>
                  <a:schemeClr val="accent1"/>
                </a:solidFill>
                <a:latin typeface="+mj-lt"/>
                <a:cs typeface="+mj-cs"/>
              </a:rPr>
              <a:t>Develop portfolio strategy</a:t>
            </a:r>
          </a:p>
        </p:txBody>
      </p:sp>
      <p:sp>
        <p:nvSpPr>
          <p:cNvPr id="10" name="Slide Number Placeholder 2">
            <a:extLst>
              <a:ext uri="{FF2B5EF4-FFF2-40B4-BE49-F238E27FC236}">
                <a16:creationId xmlns:a16="http://schemas.microsoft.com/office/drawing/2014/main" id="{010A0826-251E-4600-88B1-2185682D57DD}"/>
              </a:ext>
            </a:extLst>
          </p:cNvPr>
          <p:cNvSpPr txBox="1">
            <a:spLocks/>
          </p:cNvSpPr>
          <p:nvPr/>
        </p:nvSpPr>
        <p:spPr>
          <a:xfrm>
            <a:off x="10429374" y="6232524"/>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36</a:t>
            </a:r>
          </a:p>
        </p:txBody>
      </p:sp>
      <p:sp>
        <p:nvSpPr>
          <p:cNvPr id="11" name="Content Placeholder 2">
            <a:extLst>
              <a:ext uri="{FF2B5EF4-FFF2-40B4-BE49-F238E27FC236}">
                <a16:creationId xmlns:a16="http://schemas.microsoft.com/office/drawing/2014/main" id="{B3F6DEF3-0BD8-488C-8800-21206F92FD7B}"/>
              </a:ext>
            </a:extLst>
          </p:cNvPr>
          <p:cNvSpPr txBox="1">
            <a:spLocks/>
          </p:cNvSpPr>
          <p:nvPr/>
        </p:nvSpPr>
        <p:spPr>
          <a:xfrm>
            <a:off x="334973" y="1618592"/>
            <a:ext cx="11320999" cy="4979057"/>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2000" i="1" dirty="0">
                <a:solidFill>
                  <a:schemeClr val="tx1"/>
                </a:solidFill>
              </a:rPr>
              <a:t>This is an important strategy for managing risk. Key tasks include: </a:t>
            </a:r>
            <a:endParaRPr lang="en-US" sz="2000" dirty="0">
              <a:solidFill>
                <a:schemeClr val="tx1"/>
              </a:solidFill>
            </a:endParaRPr>
          </a:p>
          <a:p>
            <a:pPr lvl="1" fontAlgn="base">
              <a:defRPr/>
            </a:pPr>
            <a:r>
              <a:rPr lang="en-US" sz="2000" dirty="0"/>
              <a:t>Establish a risk profile</a:t>
            </a:r>
          </a:p>
          <a:p>
            <a:pPr lvl="1" fontAlgn="base">
              <a:defRPr/>
            </a:pPr>
            <a:r>
              <a:rPr lang="en-US" sz="2000" dirty="0"/>
              <a:t>Diversify different types of risk: market / liquidity risk / credit risk</a:t>
            </a:r>
          </a:p>
          <a:p>
            <a:pPr lvl="1" fontAlgn="base">
              <a:defRPr/>
            </a:pPr>
            <a:r>
              <a:rPr lang="en-US" sz="2000" dirty="0"/>
              <a:t>Maintain liquidity to meet ongoing obligations</a:t>
            </a:r>
          </a:p>
          <a:p>
            <a:pPr lvl="1" fontAlgn="base">
              <a:defRPr/>
            </a:pPr>
            <a:r>
              <a:rPr lang="en-US" sz="2000" dirty="0"/>
              <a:t>Establish limits for each permitted asset class</a:t>
            </a:r>
          </a:p>
          <a:p>
            <a:pPr lvl="1" fontAlgn="base">
              <a:defRPr/>
            </a:pPr>
            <a:r>
              <a:rPr lang="en-US" sz="2000" dirty="0"/>
              <a:t>Develop guidelines and strategies for single classes of securities</a:t>
            </a:r>
          </a:p>
          <a:p>
            <a:pPr lvl="1" fontAlgn="base">
              <a:defRPr/>
            </a:pPr>
            <a:r>
              <a:rPr lang="en-US" sz="2000" dirty="0"/>
              <a:t>Limit particular security structures: amortizing / callable / issuer size</a:t>
            </a:r>
          </a:p>
          <a:p>
            <a:pPr lvl="1" fontAlgn="base">
              <a:defRPr/>
            </a:pPr>
            <a:r>
              <a:rPr lang="en-US" sz="2000" dirty="0"/>
              <a:t>Define parameters for maturity / duration ranges</a:t>
            </a:r>
            <a:endParaRPr lang="en-US" sz="2800" dirty="0">
              <a:solidFill>
                <a:srgbClr val="FF0000"/>
              </a:solidFill>
            </a:endParaRPr>
          </a:p>
          <a:p>
            <a:pPr lvl="1"/>
            <a:endParaRPr lang="en-US" sz="2800" dirty="0"/>
          </a:p>
        </p:txBody>
      </p:sp>
    </p:spTree>
    <p:extLst>
      <p:ext uri="{BB962C8B-B14F-4D97-AF65-F5344CB8AC3E}">
        <p14:creationId xmlns:p14="http://schemas.microsoft.com/office/powerpoint/2010/main" val="3294539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03AB-5CB7-A6F4-30BD-7A4433EBAC79}"/>
              </a:ext>
            </a:extLst>
          </p:cNvPr>
          <p:cNvSpPr>
            <a:spLocks noGrp="1"/>
          </p:cNvSpPr>
          <p:nvPr>
            <p:ph type="title"/>
          </p:nvPr>
        </p:nvSpPr>
        <p:spPr/>
        <p:txBody>
          <a:bodyPr/>
          <a:lstStyle/>
          <a:p>
            <a:r>
              <a:rPr lang="en-US" b="1" cap="all" dirty="0">
                <a:latin typeface="Raleway SemiBold" panose="020B0703030101060003" pitchFamily="34" charset="0"/>
              </a:rPr>
              <a:t>Key Elements to Build Portfolios</a:t>
            </a:r>
          </a:p>
        </p:txBody>
      </p:sp>
      <p:grpSp>
        <p:nvGrpSpPr>
          <p:cNvPr id="4" name="Group 3">
            <a:extLst>
              <a:ext uri="{FF2B5EF4-FFF2-40B4-BE49-F238E27FC236}">
                <a16:creationId xmlns:a16="http://schemas.microsoft.com/office/drawing/2014/main" id="{A192E0B3-1435-6517-133B-17B29B1FC123}"/>
              </a:ext>
            </a:extLst>
          </p:cNvPr>
          <p:cNvGrpSpPr/>
          <p:nvPr/>
        </p:nvGrpSpPr>
        <p:grpSpPr>
          <a:xfrm>
            <a:off x="1356867" y="1532102"/>
            <a:ext cx="1664128" cy="943714"/>
            <a:chOff x="892162" y="1989073"/>
            <a:chExt cx="1067977" cy="924894"/>
          </a:xfrm>
        </p:grpSpPr>
        <p:sp>
          <p:nvSpPr>
            <p:cNvPr id="5" name="Rectangle: Top Corners Rounded 44">
              <a:extLst>
                <a:ext uri="{FF2B5EF4-FFF2-40B4-BE49-F238E27FC236}">
                  <a16:creationId xmlns:a16="http://schemas.microsoft.com/office/drawing/2014/main" id="{105E27D3-7C78-ADD6-456A-FD80E4C166C4}"/>
                </a:ext>
              </a:extLst>
            </p:cNvPr>
            <p:cNvSpPr/>
            <p:nvPr/>
          </p:nvSpPr>
          <p:spPr>
            <a:xfrm>
              <a:off x="892162" y="1989073"/>
              <a:ext cx="1067977" cy="924894"/>
            </a:xfrm>
            <a:prstGeom prst="roundRect">
              <a:avLst/>
            </a:prstGeom>
            <a:solidFill>
              <a:srgbClr val="93BF9D"/>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6" name="Rectangle: Top Corners Rounded 45">
              <a:extLst>
                <a:ext uri="{FF2B5EF4-FFF2-40B4-BE49-F238E27FC236}">
                  <a16:creationId xmlns:a16="http://schemas.microsoft.com/office/drawing/2014/main" id="{B4CC756C-AC99-BA9B-38D3-EC64E0989CEF}"/>
                </a:ext>
              </a:extLst>
            </p:cNvPr>
            <p:cNvSpPr/>
            <p:nvPr/>
          </p:nvSpPr>
          <p:spPr>
            <a:xfrm>
              <a:off x="970733" y="2091187"/>
              <a:ext cx="919447" cy="720666"/>
            </a:xfrm>
            <a:prstGeom prst="roundRect">
              <a:avLst/>
            </a:prstGeom>
            <a:solidFill>
              <a:srgbClr val="FFFFFF"/>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sp>
        <p:nvSpPr>
          <p:cNvPr id="7" name="Google Shape;477;p69">
            <a:extLst>
              <a:ext uri="{FF2B5EF4-FFF2-40B4-BE49-F238E27FC236}">
                <a16:creationId xmlns:a16="http://schemas.microsoft.com/office/drawing/2014/main" id="{06077CA9-2DE1-BAE2-901B-54A8560C54A5}"/>
              </a:ext>
            </a:extLst>
          </p:cNvPr>
          <p:cNvSpPr txBox="1"/>
          <p:nvPr/>
        </p:nvSpPr>
        <p:spPr>
          <a:xfrm>
            <a:off x="1317866" y="1748760"/>
            <a:ext cx="175199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Raleway"/>
                <a:cs typeface="Calibri" panose="020F0502020204030204" pitchFamily="34" charset="0"/>
                <a:sym typeface="Raleway"/>
              </a:rPr>
              <a:t>PORTFOLIO</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Raleway"/>
                <a:cs typeface="Calibri" panose="020F0502020204030204" pitchFamily="34" charset="0"/>
                <a:sym typeface="Raleway"/>
              </a:rPr>
              <a:t>DURATION</a:t>
            </a:r>
            <a:endParaRPr kumimoji="0"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8" name="Group 7">
            <a:extLst>
              <a:ext uri="{FF2B5EF4-FFF2-40B4-BE49-F238E27FC236}">
                <a16:creationId xmlns:a16="http://schemas.microsoft.com/office/drawing/2014/main" id="{D2AC5319-6B74-EA5D-80C3-C6B4687E1381}"/>
              </a:ext>
            </a:extLst>
          </p:cNvPr>
          <p:cNvGrpSpPr/>
          <p:nvPr/>
        </p:nvGrpSpPr>
        <p:grpSpPr>
          <a:xfrm>
            <a:off x="1356867" y="2780707"/>
            <a:ext cx="1664208" cy="941832"/>
            <a:chOff x="1960139" y="1989073"/>
            <a:chExt cx="1068037" cy="924894"/>
          </a:xfrm>
        </p:grpSpPr>
        <p:sp>
          <p:nvSpPr>
            <p:cNvPr id="9" name="Rectangle: Top Corners Rounded 46">
              <a:extLst>
                <a:ext uri="{FF2B5EF4-FFF2-40B4-BE49-F238E27FC236}">
                  <a16:creationId xmlns:a16="http://schemas.microsoft.com/office/drawing/2014/main" id="{57D2771F-E350-D7ED-D3D1-8BFA8CC16511}"/>
                </a:ext>
              </a:extLst>
            </p:cNvPr>
            <p:cNvSpPr/>
            <p:nvPr/>
          </p:nvSpPr>
          <p:spPr>
            <a:xfrm>
              <a:off x="1960139" y="1989073"/>
              <a:ext cx="1068037" cy="924894"/>
            </a:xfrm>
            <a:prstGeom prst="roundRect">
              <a:avLst/>
            </a:prstGeom>
            <a:solidFill>
              <a:srgbClr val="6D987B"/>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0" name="Rectangle: Top Corners Rounded 47">
              <a:extLst>
                <a:ext uri="{FF2B5EF4-FFF2-40B4-BE49-F238E27FC236}">
                  <a16:creationId xmlns:a16="http://schemas.microsoft.com/office/drawing/2014/main" id="{7843F106-F8CB-8C2F-5609-0572D0E22408}"/>
                </a:ext>
              </a:extLst>
            </p:cNvPr>
            <p:cNvSpPr/>
            <p:nvPr/>
          </p:nvSpPr>
          <p:spPr>
            <a:xfrm>
              <a:off x="2036634" y="2091187"/>
              <a:ext cx="921329" cy="718364"/>
            </a:xfrm>
            <a:prstGeom prst="roundRect">
              <a:avLst/>
            </a:prstGeom>
            <a:solidFill>
              <a:srgbClr val="FFFFFF"/>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sp>
        <p:nvSpPr>
          <p:cNvPr id="11" name="Google Shape;479;p69">
            <a:extLst>
              <a:ext uri="{FF2B5EF4-FFF2-40B4-BE49-F238E27FC236}">
                <a16:creationId xmlns:a16="http://schemas.microsoft.com/office/drawing/2014/main" id="{9AF7A669-FED4-143D-1A37-1C4D1409AFEE}"/>
              </a:ext>
            </a:extLst>
          </p:cNvPr>
          <p:cNvSpPr txBox="1"/>
          <p:nvPr/>
        </p:nvSpPr>
        <p:spPr>
          <a:xfrm>
            <a:off x="1384098" y="2997999"/>
            <a:ext cx="159803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Raleway"/>
              </a:rPr>
              <a:t>SECTOR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Raleway"/>
              </a:rPr>
              <a:t>ALLOCATION</a:t>
            </a:r>
            <a:endParaRPr kumimoji="0"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Arial"/>
            </a:endParaRPr>
          </a:p>
        </p:txBody>
      </p:sp>
      <p:grpSp>
        <p:nvGrpSpPr>
          <p:cNvPr id="12" name="Group 11">
            <a:extLst>
              <a:ext uri="{FF2B5EF4-FFF2-40B4-BE49-F238E27FC236}">
                <a16:creationId xmlns:a16="http://schemas.microsoft.com/office/drawing/2014/main" id="{595F4221-32CD-A8A6-4BCD-B8880D52BC59}"/>
              </a:ext>
            </a:extLst>
          </p:cNvPr>
          <p:cNvGrpSpPr/>
          <p:nvPr/>
        </p:nvGrpSpPr>
        <p:grpSpPr>
          <a:xfrm>
            <a:off x="1356867" y="4027430"/>
            <a:ext cx="1664208" cy="941832"/>
            <a:chOff x="3028176" y="1989073"/>
            <a:chExt cx="1067977" cy="924894"/>
          </a:xfrm>
        </p:grpSpPr>
        <p:sp>
          <p:nvSpPr>
            <p:cNvPr id="13" name="Rectangle: Top Corners Rounded 48">
              <a:extLst>
                <a:ext uri="{FF2B5EF4-FFF2-40B4-BE49-F238E27FC236}">
                  <a16:creationId xmlns:a16="http://schemas.microsoft.com/office/drawing/2014/main" id="{DEE9C354-21F5-3806-46D5-7BAD58865F6A}"/>
                </a:ext>
              </a:extLst>
            </p:cNvPr>
            <p:cNvSpPr/>
            <p:nvPr/>
          </p:nvSpPr>
          <p:spPr>
            <a:xfrm>
              <a:off x="3028176" y="1989073"/>
              <a:ext cx="1067977" cy="924894"/>
            </a:xfrm>
            <a:prstGeom prst="roundRect">
              <a:avLst/>
            </a:prstGeom>
            <a:solidFill>
              <a:srgbClr val="477158"/>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4" name="Rectangle: Top Corners Rounded 49">
              <a:extLst>
                <a:ext uri="{FF2B5EF4-FFF2-40B4-BE49-F238E27FC236}">
                  <a16:creationId xmlns:a16="http://schemas.microsoft.com/office/drawing/2014/main" id="{4A184CD8-EFE1-5BD9-6F51-3D06C3F45774}"/>
                </a:ext>
              </a:extLst>
            </p:cNvPr>
            <p:cNvSpPr/>
            <p:nvPr/>
          </p:nvSpPr>
          <p:spPr>
            <a:xfrm>
              <a:off x="3097768" y="2091187"/>
              <a:ext cx="921277" cy="718364"/>
            </a:xfrm>
            <a:prstGeom prst="roundRect">
              <a:avLst/>
            </a:prstGeom>
            <a:solidFill>
              <a:srgbClr val="FFFFFF"/>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sp>
        <p:nvSpPr>
          <p:cNvPr id="15" name="Google Shape;481;p69">
            <a:extLst>
              <a:ext uri="{FF2B5EF4-FFF2-40B4-BE49-F238E27FC236}">
                <a16:creationId xmlns:a16="http://schemas.microsoft.com/office/drawing/2014/main" id="{DFF1776A-B4C8-689C-ECE2-AB2208954E62}"/>
              </a:ext>
            </a:extLst>
          </p:cNvPr>
          <p:cNvSpPr txBox="1"/>
          <p:nvPr/>
        </p:nvSpPr>
        <p:spPr>
          <a:xfrm>
            <a:off x="1384099" y="4237656"/>
            <a:ext cx="159803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Raleway"/>
              </a:rPr>
              <a:t>TERM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Raleway"/>
              </a:rPr>
              <a:t>STRUCTURE</a:t>
            </a:r>
            <a:endParaRPr kumimoji="0"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Arial"/>
            </a:endParaRPr>
          </a:p>
        </p:txBody>
      </p:sp>
      <p:grpSp>
        <p:nvGrpSpPr>
          <p:cNvPr id="16" name="Group 15">
            <a:extLst>
              <a:ext uri="{FF2B5EF4-FFF2-40B4-BE49-F238E27FC236}">
                <a16:creationId xmlns:a16="http://schemas.microsoft.com/office/drawing/2014/main" id="{C3B88E35-CA1D-0B75-8467-3786C1B6EE60}"/>
              </a:ext>
            </a:extLst>
          </p:cNvPr>
          <p:cNvGrpSpPr/>
          <p:nvPr/>
        </p:nvGrpSpPr>
        <p:grpSpPr>
          <a:xfrm>
            <a:off x="1356867" y="5274153"/>
            <a:ext cx="1664208" cy="941832"/>
            <a:chOff x="4096154" y="1989073"/>
            <a:chExt cx="1067977" cy="924894"/>
          </a:xfrm>
        </p:grpSpPr>
        <p:sp>
          <p:nvSpPr>
            <p:cNvPr id="17" name="Rectangle: Top Corners Rounded 50">
              <a:extLst>
                <a:ext uri="{FF2B5EF4-FFF2-40B4-BE49-F238E27FC236}">
                  <a16:creationId xmlns:a16="http://schemas.microsoft.com/office/drawing/2014/main" id="{1E37C687-1F78-5358-DDF9-20771D97B1B9}"/>
                </a:ext>
              </a:extLst>
            </p:cNvPr>
            <p:cNvSpPr/>
            <p:nvPr/>
          </p:nvSpPr>
          <p:spPr>
            <a:xfrm>
              <a:off x="4096154" y="1989073"/>
              <a:ext cx="1067977" cy="924894"/>
            </a:xfrm>
            <a:prstGeom prst="roundRect">
              <a:avLst/>
            </a:prstGeom>
            <a:solidFill>
              <a:srgbClr val="214A36"/>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8" name="Rectangle: Top Corners Rounded 51">
              <a:extLst>
                <a:ext uri="{FF2B5EF4-FFF2-40B4-BE49-F238E27FC236}">
                  <a16:creationId xmlns:a16="http://schemas.microsoft.com/office/drawing/2014/main" id="{B8BAFB6F-D74F-AAFC-ED16-76BD0221117F}"/>
                </a:ext>
              </a:extLst>
            </p:cNvPr>
            <p:cNvSpPr/>
            <p:nvPr/>
          </p:nvSpPr>
          <p:spPr>
            <a:xfrm>
              <a:off x="4172650" y="2091187"/>
              <a:ext cx="921277" cy="718364"/>
            </a:xfrm>
            <a:prstGeom prst="roundRect">
              <a:avLst/>
            </a:prstGeom>
            <a:solidFill>
              <a:srgbClr val="FFFFFF"/>
            </a:solidFill>
            <a:ln w="149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sp>
        <p:nvSpPr>
          <p:cNvPr id="19" name="Google Shape;483;p69">
            <a:extLst>
              <a:ext uri="{FF2B5EF4-FFF2-40B4-BE49-F238E27FC236}">
                <a16:creationId xmlns:a16="http://schemas.microsoft.com/office/drawing/2014/main" id="{CFD9CD9E-EE22-B433-3924-D9D91E8DE0FA}"/>
              </a:ext>
            </a:extLst>
          </p:cNvPr>
          <p:cNvSpPr txBox="1"/>
          <p:nvPr/>
        </p:nvSpPr>
        <p:spPr>
          <a:xfrm>
            <a:off x="1382077" y="5482307"/>
            <a:ext cx="159803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Raleway"/>
              </a:rPr>
              <a:t>SECURITY SELECTION</a:t>
            </a:r>
            <a:endParaRPr kumimoji="0" sz="1400" b="1" i="0" u="none" strike="noStrike" kern="1200" cap="none" spc="0" normalizeH="0" baseline="0" noProof="0" dirty="0">
              <a:ln>
                <a:noFill/>
              </a:ln>
              <a:solidFill>
                <a:srgbClr val="214A36"/>
              </a:solidFill>
              <a:effectLst/>
              <a:uLnTx/>
              <a:uFillTx/>
              <a:latin typeface="Calibri" panose="020F0502020204030204" pitchFamily="34" charset="0"/>
              <a:ea typeface="+mn-ea"/>
              <a:cs typeface="Calibri" panose="020F0502020204030204" pitchFamily="34" charset="0"/>
              <a:sym typeface="Arial"/>
            </a:endParaRPr>
          </a:p>
        </p:txBody>
      </p:sp>
      <p:cxnSp>
        <p:nvCxnSpPr>
          <p:cNvPr id="20" name="Straight Arrow Connector 19">
            <a:extLst>
              <a:ext uri="{FF2B5EF4-FFF2-40B4-BE49-F238E27FC236}">
                <a16:creationId xmlns:a16="http://schemas.microsoft.com/office/drawing/2014/main" id="{F9EDE675-23C1-B076-57F0-75510969EE62}"/>
              </a:ext>
            </a:extLst>
          </p:cNvPr>
          <p:cNvCxnSpPr>
            <a:cxnSpLocks/>
          </p:cNvCxnSpPr>
          <p:nvPr/>
        </p:nvCxnSpPr>
        <p:spPr bwMode="auto">
          <a:xfrm>
            <a:off x="2195599" y="2486901"/>
            <a:ext cx="0" cy="274320"/>
          </a:xfrm>
          <a:prstGeom prst="straightConnector1">
            <a:avLst/>
          </a:prstGeom>
          <a:noFill/>
          <a:ln w="28575" cap="flat" cmpd="sng" algn="ctr">
            <a:solidFill>
              <a:srgbClr val="000000">
                <a:lumMod val="65000"/>
                <a:lumOff val="35000"/>
              </a:srgbClr>
            </a:solidFill>
            <a:prstDash val="solid"/>
            <a:round/>
            <a:headEnd type="triangle"/>
            <a:tailEnd type="triangle"/>
          </a:ln>
          <a:effectLst/>
        </p:spPr>
      </p:cxnSp>
      <p:cxnSp>
        <p:nvCxnSpPr>
          <p:cNvPr id="21" name="Straight Arrow Connector 20">
            <a:extLst>
              <a:ext uri="{FF2B5EF4-FFF2-40B4-BE49-F238E27FC236}">
                <a16:creationId xmlns:a16="http://schemas.microsoft.com/office/drawing/2014/main" id="{CC78AF21-88E2-9C8B-3F5C-AC093203516B}"/>
              </a:ext>
            </a:extLst>
          </p:cNvPr>
          <p:cNvCxnSpPr>
            <a:cxnSpLocks/>
          </p:cNvCxnSpPr>
          <p:nvPr/>
        </p:nvCxnSpPr>
        <p:spPr bwMode="auto">
          <a:xfrm>
            <a:off x="2195599" y="3722539"/>
            <a:ext cx="0" cy="274320"/>
          </a:xfrm>
          <a:prstGeom prst="straightConnector1">
            <a:avLst/>
          </a:prstGeom>
          <a:noFill/>
          <a:ln w="28575" cap="flat" cmpd="sng" algn="ctr">
            <a:solidFill>
              <a:schemeClr val="tx1">
                <a:lumMod val="65000"/>
                <a:lumOff val="35000"/>
              </a:schemeClr>
            </a:solidFill>
            <a:prstDash val="solid"/>
            <a:round/>
            <a:headEnd type="triangle"/>
            <a:tailEnd type="triangle"/>
          </a:ln>
          <a:effectLst/>
        </p:spPr>
      </p:cxnSp>
      <p:cxnSp>
        <p:nvCxnSpPr>
          <p:cNvPr id="22" name="Straight Arrow Connector 21">
            <a:extLst>
              <a:ext uri="{FF2B5EF4-FFF2-40B4-BE49-F238E27FC236}">
                <a16:creationId xmlns:a16="http://schemas.microsoft.com/office/drawing/2014/main" id="{8C4A7444-9A20-57D8-1F20-04D10585B33E}"/>
              </a:ext>
            </a:extLst>
          </p:cNvPr>
          <p:cNvCxnSpPr>
            <a:cxnSpLocks/>
          </p:cNvCxnSpPr>
          <p:nvPr/>
        </p:nvCxnSpPr>
        <p:spPr bwMode="auto">
          <a:xfrm>
            <a:off x="2164311" y="4969262"/>
            <a:ext cx="0" cy="274320"/>
          </a:xfrm>
          <a:prstGeom prst="straightConnector1">
            <a:avLst/>
          </a:prstGeom>
          <a:noFill/>
          <a:ln w="28575" cap="flat" cmpd="sng" algn="ctr">
            <a:solidFill>
              <a:schemeClr val="tx1">
                <a:lumMod val="65000"/>
                <a:lumOff val="35000"/>
              </a:schemeClr>
            </a:solidFill>
            <a:prstDash val="solid"/>
            <a:round/>
            <a:headEnd type="triangle"/>
            <a:tailEnd type="triangle"/>
          </a:ln>
          <a:effectLst/>
        </p:spPr>
      </p:cxnSp>
      <p:sp>
        <p:nvSpPr>
          <p:cNvPr id="23" name="TextBox 51">
            <a:extLst>
              <a:ext uri="{FF2B5EF4-FFF2-40B4-BE49-F238E27FC236}">
                <a16:creationId xmlns:a16="http://schemas.microsoft.com/office/drawing/2014/main" id="{D11C1ED4-D665-4F97-D0B0-3CBDF09219A5}"/>
              </a:ext>
            </a:extLst>
          </p:cNvPr>
          <p:cNvSpPr txBox="1">
            <a:spLocks noChangeArrowheads="1"/>
          </p:cNvSpPr>
          <p:nvPr/>
        </p:nvSpPr>
        <p:spPr bwMode="auto">
          <a:xfrm>
            <a:off x="3140867" y="1781040"/>
            <a:ext cx="6869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1" indent="0" algn="l" defTabSz="914400" rtl="0" eaLnBrk="0" fontAlgn="base" latinLnBrk="0" hangingPunct="0">
              <a:lnSpc>
                <a:spcPct val="100000"/>
              </a:lnSpc>
              <a:spcBef>
                <a:spcPct val="0"/>
              </a:spcBef>
              <a:spcAft>
                <a:spcPts val="1980"/>
              </a:spcAft>
              <a:buClr>
                <a:srgbClr val="325C3C"/>
              </a:buClr>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sym typeface="Arial"/>
              </a:rPr>
              <a:t>Most impactful on market risk and return</a:t>
            </a:r>
          </a:p>
        </p:txBody>
      </p:sp>
      <p:sp>
        <p:nvSpPr>
          <p:cNvPr id="24" name="Rectangle 27">
            <a:extLst>
              <a:ext uri="{FF2B5EF4-FFF2-40B4-BE49-F238E27FC236}">
                <a16:creationId xmlns:a16="http://schemas.microsoft.com/office/drawing/2014/main" id="{6067AF69-01C7-CFEE-2F49-C6C9E76275FE}"/>
              </a:ext>
            </a:extLst>
          </p:cNvPr>
          <p:cNvSpPr txBox="1">
            <a:spLocks noChangeArrowheads="1"/>
          </p:cNvSpPr>
          <p:nvPr/>
        </p:nvSpPr>
        <p:spPr bwMode="auto">
          <a:xfrm>
            <a:off x="3160849" y="3050405"/>
            <a:ext cx="6873240" cy="401638"/>
          </a:xfrm>
          <a:prstGeom prst="rect">
            <a:avLst/>
          </a:prstGeom>
          <a:noFill/>
          <a:ln w="9525">
            <a:noFill/>
            <a:miter lim="800000"/>
            <a:headEnd/>
            <a:tailEnd/>
          </a:ln>
        </p:spPr>
        <p:txBody>
          <a:bodyPr anchor="ctr"/>
          <a:lstStyle/>
          <a:p>
            <a:pPr marL="0" marR="0" lvl="1" indent="0" algn="l" defTabSz="914400" rtl="0" eaLnBrk="0" fontAlgn="base" latinLnBrk="0" hangingPunct="0">
              <a:lnSpc>
                <a:spcPct val="100000"/>
              </a:lnSpc>
              <a:spcBef>
                <a:spcPct val="0"/>
              </a:spcBef>
              <a:spcAft>
                <a:spcPts val="1980"/>
              </a:spcAft>
              <a:buClr>
                <a:srgbClr val="325C3C"/>
              </a:buClr>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sym typeface="Arial"/>
              </a:rPr>
              <a:t>Strategic allocations to key sectors, with value-based rotation</a:t>
            </a:r>
          </a:p>
        </p:txBody>
      </p:sp>
      <p:sp>
        <p:nvSpPr>
          <p:cNvPr id="25" name="Rectangle 27">
            <a:extLst>
              <a:ext uri="{FF2B5EF4-FFF2-40B4-BE49-F238E27FC236}">
                <a16:creationId xmlns:a16="http://schemas.microsoft.com/office/drawing/2014/main" id="{1B9CDCD1-D16C-CA20-F5C7-6F214F3346D3}"/>
              </a:ext>
            </a:extLst>
          </p:cNvPr>
          <p:cNvSpPr txBox="1">
            <a:spLocks noChangeArrowheads="1"/>
          </p:cNvSpPr>
          <p:nvPr/>
        </p:nvSpPr>
        <p:spPr bwMode="auto">
          <a:xfrm>
            <a:off x="3160849" y="4258636"/>
            <a:ext cx="6782179" cy="3724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just" rtl="0" eaLnBrk="0" fontAlgn="base" hangingPunct="0">
              <a:spcBef>
                <a:spcPct val="0"/>
              </a:spcBef>
              <a:spcAft>
                <a:spcPts val="1595"/>
              </a:spcAft>
              <a:buClr>
                <a:schemeClr val="tx1">
                  <a:lumMod val="75000"/>
                  <a:lumOff val="25000"/>
                </a:schemeClr>
              </a:buClr>
              <a:buFont typeface="Wingdings" panose="05000000000000000000" pitchFamily="2" charset="2"/>
              <a:buNone/>
              <a:defRPr sz="1760" i="1">
                <a:solidFill>
                  <a:srgbClr val="6A8E7D"/>
                </a:solidFill>
                <a:latin typeface="Calibri" panose="020F0502020204030204" pitchFamily="34" charset="0"/>
                <a:ea typeface="+mn-ea"/>
                <a:cs typeface="Calibri" panose="020F0502020204030204" pitchFamily="34" charset="0"/>
              </a:defRPr>
            </a:lvl1pPr>
            <a:lvl2pPr marL="817245" indent="-314325" algn="just" rtl="0" eaLnBrk="0" fontAlgn="base" hangingPunct="0">
              <a:spcBef>
                <a:spcPct val="0"/>
              </a:spcBef>
              <a:spcAft>
                <a:spcPts val="1595"/>
              </a:spcAft>
              <a:buClr>
                <a:srgbClr val="D75F37"/>
              </a:buClr>
              <a:buFont typeface="Arial" panose="020B0604020202020204" pitchFamily="34" charset="0"/>
              <a:buChar char="•"/>
              <a:defRPr sz="1760">
                <a:solidFill>
                  <a:schemeClr val="tx1">
                    <a:lumMod val="75000"/>
                    <a:lumOff val="25000"/>
                  </a:schemeClr>
                </a:solidFill>
                <a:latin typeface="Calibri" panose="020F0502020204030204" pitchFamily="34" charset="0"/>
                <a:cs typeface="Calibri" panose="020F0502020204030204" pitchFamily="34" charset="0"/>
              </a:defRPr>
            </a:lvl2pPr>
            <a:lvl3pPr marL="1257300" indent="-251460" algn="just" rtl="0" eaLnBrk="0" fontAlgn="base" hangingPunct="0">
              <a:spcBef>
                <a:spcPct val="0"/>
              </a:spcBef>
              <a:spcAft>
                <a:spcPts val="1595"/>
              </a:spcAft>
              <a:buClr>
                <a:schemeClr val="tx1">
                  <a:lumMod val="75000"/>
                  <a:lumOff val="25000"/>
                </a:schemeClr>
              </a:buClr>
              <a:buFont typeface="Calibri" panose="020F0502020204030204" pitchFamily="34" charset="0"/>
              <a:buChar char="-"/>
              <a:defRPr sz="1760">
                <a:solidFill>
                  <a:schemeClr val="tx1">
                    <a:lumMod val="75000"/>
                    <a:lumOff val="25000"/>
                  </a:schemeClr>
                </a:solidFill>
                <a:latin typeface="Calibri" panose="020F0502020204030204" pitchFamily="34" charset="0"/>
                <a:cs typeface="Calibri" panose="020F0502020204030204" pitchFamily="34" charset="0"/>
              </a:defRPr>
            </a:lvl3pPr>
            <a:lvl4pPr marL="1760220" indent="-251460" algn="just" rtl="0" eaLnBrk="0" fontAlgn="base" hangingPunct="0">
              <a:spcBef>
                <a:spcPct val="0"/>
              </a:spcBef>
              <a:spcAft>
                <a:spcPts val="1595"/>
              </a:spcAft>
              <a:buClr>
                <a:schemeClr val="tx1">
                  <a:lumMod val="75000"/>
                  <a:lumOff val="25000"/>
                </a:schemeClr>
              </a:buClr>
              <a:buFont typeface="Arial" panose="020B0604020202020204" pitchFamily="34" charset="0"/>
              <a:buChar char="•"/>
              <a:defRPr sz="1760">
                <a:solidFill>
                  <a:schemeClr val="tx1">
                    <a:lumMod val="75000"/>
                    <a:lumOff val="25000"/>
                  </a:schemeClr>
                </a:solidFill>
                <a:latin typeface="Calibri" panose="020F0502020204030204" pitchFamily="34" charset="0"/>
                <a:cs typeface="Calibri" panose="020F0502020204030204" pitchFamily="34" charset="0"/>
              </a:defRPr>
            </a:lvl4pPr>
            <a:lvl5pPr marL="2011680" indent="0" algn="just" rtl="0" eaLnBrk="0" fontAlgn="base" hangingPunct="0">
              <a:spcBef>
                <a:spcPct val="0"/>
              </a:spcBef>
              <a:spcAft>
                <a:spcPts val="1595"/>
              </a:spcAft>
              <a:buClr>
                <a:srgbClr val="325C3C"/>
              </a:buClr>
              <a:buFont typeface="Arial" charset="0"/>
              <a:buNone/>
              <a:defRPr sz="1760">
                <a:solidFill>
                  <a:schemeClr val="tx1">
                    <a:lumMod val="75000"/>
                    <a:lumOff val="25000"/>
                  </a:schemeClr>
                </a:solidFill>
                <a:latin typeface="Calibri" panose="020F0502020204030204" pitchFamily="34" charset="0"/>
                <a:cs typeface="Calibri" panose="020F0502020204030204" pitchFamily="34" charset="0"/>
              </a:defRPr>
            </a:lvl5pPr>
            <a:lvl6pPr marL="2766060" indent="-251460" algn="l" rtl="0" fontAlgn="base">
              <a:spcBef>
                <a:spcPct val="0"/>
              </a:spcBef>
              <a:spcAft>
                <a:spcPct val="75000"/>
              </a:spcAft>
              <a:buClr>
                <a:srgbClr val="BEA064"/>
              </a:buClr>
              <a:buFont typeface="Arial" charset="0"/>
              <a:buChar char="■"/>
              <a:defRPr sz="1760">
                <a:solidFill>
                  <a:schemeClr val="tx1"/>
                </a:solidFill>
                <a:latin typeface="+mn-lt"/>
              </a:defRPr>
            </a:lvl6pPr>
            <a:lvl7pPr marL="3268980" indent="-251460" algn="l" rtl="0" fontAlgn="base">
              <a:spcBef>
                <a:spcPct val="0"/>
              </a:spcBef>
              <a:spcAft>
                <a:spcPct val="75000"/>
              </a:spcAft>
              <a:buClr>
                <a:srgbClr val="BEA064"/>
              </a:buClr>
              <a:buFont typeface="Arial" charset="0"/>
              <a:buChar char="■"/>
              <a:defRPr sz="1760">
                <a:solidFill>
                  <a:schemeClr val="tx1"/>
                </a:solidFill>
                <a:latin typeface="+mn-lt"/>
              </a:defRPr>
            </a:lvl7pPr>
            <a:lvl8pPr marL="3771900" indent="-251460" algn="l" rtl="0" fontAlgn="base">
              <a:spcBef>
                <a:spcPct val="0"/>
              </a:spcBef>
              <a:spcAft>
                <a:spcPct val="75000"/>
              </a:spcAft>
              <a:buClr>
                <a:srgbClr val="BEA064"/>
              </a:buClr>
              <a:buFont typeface="Arial" charset="0"/>
              <a:buChar char="■"/>
              <a:defRPr sz="1760">
                <a:solidFill>
                  <a:schemeClr val="tx1"/>
                </a:solidFill>
                <a:latin typeface="+mn-lt"/>
              </a:defRPr>
            </a:lvl8pPr>
            <a:lvl9pPr marL="4274820" indent="-251460" algn="l" rtl="0" fontAlgn="base">
              <a:spcBef>
                <a:spcPct val="0"/>
              </a:spcBef>
              <a:spcAft>
                <a:spcPct val="75000"/>
              </a:spcAft>
              <a:buClr>
                <a:srgbClr val="BEA064"/>
              </a:buClr>
              <a:buFont typeface="Arial" charset="0"/>
              <a:buChar char="■"/>
              <a:defRPr sz="1760">
                <a:solidFill>
                  <a:schemeClr val="tx1"/>
                </a:solidFill>
                <a:latin typeface="+mn-lt"/>
              </a:defRPr>
            </a:lvl9pPr>
          </a:lstStyle>
          <a:p>
            <a:pPr marL="0" marR="0" lvl="1" indent="0" algn="l" defTabSz="914400" rtl="0" eaLnBrk="0" fontAlgn="base" latinLnBrk="0" hangingPunct="0">
              <a:lnSpc>
                <a:spcPct val="100000"/>
              </a:lnSpc>
              <a:spcBef>
                <a:spcPct val="0"/>
              </a:spcBef>
              <a:spcAft>
                <a:spcPts val="1980"/>
              </a:spcAft>
              <a:buClr>
                <a:srgbClr val="325C3C"/>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sym typeface="Arial"/>
              </a:rPr>
              <a:t>Positioning securities along the yield curve to capture value across maturities</a:t>
            </a:r>
          </a:p>
        </p:txBody>
      </p:sp>
      <p:sp>
        <p:nvSpPr>
          <p:cNvPr id="26" name="Rectangle 27">
            <a:extLst>
              <a:ext uri="{FF2B5EF4-FFF2-40B4-BE49-F238E27FC236}">
                <a16:creationId xmlns:a16="http://schemas.microsoft.com/office/drawing/2014/main" id="{73583559-903F-A67B-C99A-5E1D305D203F}"/>
              </a:ext>
            </a:extLst>
          </p:cNvPr>
          <p:cNvSpPr txBox="1">
            <a:spLocks noChangeArrowheads="1"/>
          </p:cNvSpPr>
          <p:nvPr/>
        </p:nvSpPr>
        <p:spPr bwMode="auto">
          <a:xfrm>
            <a:off x="3160849" y="5508017"/>
            <a:ext cx="6873240" cy="401638"/>
          </a:xfrm>
          <a:prstGeom prst="rect">
            <a:avLst/>
          </a:prstGeom>
          <a:noFill/>
          <a:ln w="9525">
            <a:noFill/>
            <a:miter lim="800000"/>
            <a:headEnd/>
            <a:tailEnd/>
          </a:ln>
        </p:spPr>
        <p:txBody>
          <a:bodyPr anchor="ctr"/>
          <a:lstStyle/>
          <a:p>
            <a:pPr marL="0" marR="0" lvl="1" indent="0" algn="l" defTabSz="914400" rtl="0" eaLnBrk="0" fontAlgn="base" latinLnBrk="0" hangingPunct="0">
              <a:lnSpc>
                <a:spcPct val="100000"/>
              </a:lnSpc>
              <a:spcBef>
                <a:spcPct val="0"/>
              </a:spcBef>
              <a:spcAft>
                <a:spcPts val="1980"/>
              </a:spcAft>
              <a:buClr>
                <a:srgbClr val="325C3C"/>
              </a:buClr>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sym typeface="Arial"/>
              </a:rPr>
              <a:t>Selecting bonds that meet the North Carolina General Statutes credit requirements and  the greatest potential for risk-adjusted return</a:t>
            </a:r>
          </a:p>
        </p:txBody>
      </p:sp>
      <p:sp>
        <p:nvSpPr>
          <p:cNvPr id="27" name="Title 7">
            <a:extLst>
              <a:ext uri="{FF2B5EF4-FFF2-40B4-BE49-F238E27FC236}">
                <a16:creationId xmlns:a16="http://schemas.microsoft.com/office/drawing/2014/main" id="{557513BA-93D7-82F4-984B-6EE26896AC7C}"/>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Key elements to build portfolios</a:t>
            </a:r>
          </a:p>
        </p:txBody>
      </p:sp>
      <p:sp>
        <p:nvSpPr>
          <p:cNvPr id="3" name="Slide Number Placeholder 2">
            <a:extLst>
              <a:ext uri="{FF2B5EF4-FFF2-40B4-BE49-F238E27FC236}">
                <a16:creationId xmlns:a16="http://schemas.microsoft.com/office/drawing/2014/main" id="{96F29F08-E26C-356C-CD70-6300495E4F50}"/>
              </a:ext>
            </a:extLst>
          </p:cNvPr>
          <p:cNvSpPr>
            <a:spLocks noGrp="1"/>
          </p:cNvSpPr>
          <p:nvPr>
            <p:ph type="sldNum" sz="quarter" idx="12"/>
          </p:nvPr>
        </p:nvSpPr>
        <p:spPr>
          <a:xfrm>
            <a:off x="10308878" y="6215985"/>
            <a:ext cx="1052510" cy="365125"/>
          </a:xfrm>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74440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B402CC0-8242-83CC-876A-69033D82E5C8}"/>
              </a:ext>
            </a:extLst>
          </p:cNvPr>
          <p:cNvGraphicFramePr/>
          <p:nvPr/>
        </p:nvGraphicFramePr>
        <p:xfrm>
          <a:off x="480657" y="2065076"/>
          <a:ext cx="3144220" cy="3181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5140F82-D091-D051-0E7A-1C5C2BB47B15}"/>
              </a:ext>
            </a:extLst>
          </p:cNvPr>
          <p:cNvGraphicFramePr/>
          <p:nvPr/>
        </p:nvGraphicFramePr>
        <p:xfrm>
          <a:off x="4244159" y="2065706"/>
          <a:ext cx="3073944" cy="3351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1FA8ADE-8EC8-D5A4-DB43-57764F008CFC}"/>
              </a:ext>
            </a:extLst>
          </p:cNvPr>
          <p:cNvGraphicFramePr/>
          <p:nvPr/>
        </p:nvGraphicFramePr>
        <p:xfrm>
          <a:off x="7821509" y="2065705"/>
          <a:ext cx="3693227" cy="31804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3">
            <a:extLst>
              <a:ext uri="{FF2B5EF4-FFF2-40B4-BE49-F238E27FC236}">
                <a16:creationId xmlns:a16="http://schemas.microsoft.com/office/drawing/2014/main" id="{09712CF4-5008-04CB-394A-20775BD9DD75}"/>
              </a:ext>
            </a:extLst>
          </p:cNvPr>
          <p:cNvGraphicFramePr>
            <a:graphicFrameLocks noGrp="1"/>
          </p:cNvGraphicFramePr>
          <p:nvPr>
            <p:extLst>
              <p:ext uri="{D42A27DB-BD31-4B8C-83A1-F6EECF244321}">
                <p14:modId xmlns:p14="http://schemas.microsoft.com/office/powerpoint/2010/main" val="3042389347"/>
              </p:ext>
            </p:extLst>
          </p:nvPr>
        </p:nvGraphicFramePr>
        <p:xfrm>
          <a:off x="985124" y="5429464"/>
          <a:ext cx="2058028" cy="552358"/>
        </p:xfrm>
        <a:graphic>
          <a:graphicData uri="http://schemas.openxmlformats.org/drawingml/2006/table">
            <a:tbl>
              <a:tblPr firstRow="1" bandRow="1">
                <a:tableStyleId>{21E4AEA4-8DFA-4A89-87EB-49C32662AFE0}</a:tableStyleId>
              </a:tblPr>
              <a:tblGrid>
                <a:gridCol w="2058028">
                  <a:extLst>
                    <a:ext uri="{9D8B030D-6E8A-4147-A177-3AD203B41FA5}">
                      <a16:colId xmlns:a16="http://schemas.microsoft.com/office/drawing/2014/main" val="3500160720"/>
                    </a:ext>
                  </a:extLst>
                </a:gridCol>
              </a:tblGrid>
              <a:tr h="552358">
                <a:tc>
                  <a:txBody>
                    <a:bodyPr/>
                    <a:lstStyle/>
                    <a:p>
                      <a:pPr algn="ctr"/>
                      <a:r>
                        <a:rPr lang="en-US" sz="1500" dirty="0"/>
                        <a:t>Ladder</a:t>
                      </a:r>
                      <a:endParaRPr lang="en-US" sz="1500" dirty="0">
                        <a:latin typeface="Arial Nova" panose="020B0504020202020204" pitchFamily="34" charset="0"/>
                      </a:endParaRPr>
                    </a:p>
                  </a:txBody>
                  <a:tcPr marL="66563" marR="66563" marT="33281" marB="33281" anchor="ctr"/>
                </a:tc>
                <a:extLst>
                  <a:ext uri="{0D108BD9-81ED-4DB2-BD59-A6C34878D82A}">
                    <a16:rowId xmlns:a16="http://schemas.microsoft.com/office/drawing/2014/main" val="623820386"/>
                  </a:ext>
                </a:extLst>
              </a:tr>
            </a:tbl>
          </a:graphicData>
        </a:graphic>
      </p:graphicFrame>
      <p:graphicFrame>
        <p:nvGraphicFramePr>
          <p:cNvPr id="12" name="Table 3">
            <a:extLst>
              <a:ext uri="{FF2B5EF4-FFF2-40B4-BE49-F238E27FC236}">
                <a16:creationId xmlns:a16="http://schemas.microsoft.com/office/drawing/2014/main" id="{42241856-82AE-E51D-912D-8DB16D809AA4}"/>
              </a:ext>
            </a:extLst>
          </p:cNvPr>
          <p:cNvGraphicFramePr>
            <a:graphicFrameLocks noGrp="1"/>
          </p:cNvGraphicFramePr>
          <p:nvPr>
            <p:extLst>
              <p:ext uri="{D42A27DB-BD31-4B8C-83A1-F6EECF244321}">
                <p14:modId xmlns:p14="http://schemas.microsoft.com/office/powerpoint/2010/main" val="1639952124"/>
              </p:ext>
            </p:extLst>
          </p:nvPr>
        </p:nvGraphicFramePr>
        <p:xfrm>
          <a:off x="5069562" y="5429463"/>
          <a:ext cx="2058028" cy="552358"/>
        </p:xfrm>
        <a:graphic>
          <a:graphicData uri="http://schemas.openxmlformats.org/drawingml/2006/table">
            <a:tbl>
              <a:tblPr firstRow="1" bandRow="1">
                <a:tableStyleId>{21E4AEA4-8DFA-4A89-87EB-49C32662AFE0}</a:tableStyleId>
              </a:tblPr>
              <a:tblGrid>
                <a:gridCol w="2058028">
                  <a:extLst>
                    <a:ext uri="{9D8B030D-6E8A-4147-A177-3AD203B41FA5}">
                      <a16:colId xmlns:a16="http://schemas.microsoft.com/office/drawing/2014/main" val="3500160720"/>
                    </a:ext>
                  </a:extLst>
                </a:gridCol>
              </a:tblGrid>
              <a:tr h="552358">
                <a:tc>
                  <a:txBody>
                    <a:bodyPr/>
                    <a:lstStyle/>
                    <a:p>
                      <a:pPr algn="ctr"/>
                      <a:r>
                        <a:rPr lang="en-US" sz="1500" dirty="0"/>
                        <a:t>Bullet</a:t>
                      </a:r>
                      <a:endParaRPr lang="en-US" sz="1500" dirty="0">
                        <a:latin typeface="Arial Nova" panose="020B0504020202020204" pitchFamily="34" charset="0"/>
                      </a:endParaRPr>
                    </a:p>
                  </a:txBody>
                  <a:tcPr marL="66563" marR="66563" marT="33281" marB="33281" anchor="ctr"/>
                </a:tc>
                <a:extLst>
                  <a:ext uri="{0D108BD9-81ED-4DB2-BD59-A6C34878D82A}">
                    <a16:rowId xmlns:a16="http://schemas.microsoft.com/office/drawing/2014/main" val="623820386"/>
                  </a:ext>
                </a:extLst>
              </a:tr>
            </a:tbl>
          </a:graphicData>
        </a:graphic>
      </p:graphicFrame>
      <p:graphicFrame>
        <p:nvGraphicFramePr>
          <p:cNvPr id="13" name="Table 3">
            <a:extLst>
              <a:ext uri="{FF2B5EF4-FFF2-40B4-BE49-F238E27FC236}">
                <a16:creationId xmlns:a16="http://schemas.microsoft.com/office/drawing/2014/main" id="{03694B6C-D012-EF74-CD2E-F8A41FC52958}"/>
              </a:ext>
            </a:extLst>
          </p:cNvPr>
          <p:cNvGraphicFramePr>
            <a:graphicFrameLocks noGrp="1"/>
          </p:cNvGraphicFramePr>
          <p:nvPr>
            <p:extLst>
              <p:ext uri="{D42A27DB-BD31-4B8C-83A1-F6EECF244321}">
                <p14:modId xmlns:p14="http://schemas.microsoft.com/office/powerpoint/2010/main" val="3355477402"/>
              </p:ext>
            </p:extLst>
          </p:nvPr>
        </p:nvGraphicFramePr>
        <p:xfrm>
          <a:off x="9093711" y="5417332"/>
          <a:ext cx="2058028" cy="552358"/>
        </p:xfrm>
        <a:graphic>
          <a:graphicData uri="http://schemas.openxmlformats.org/drawingml/2006/table">
            <a:tbl>
              <a:tblPr firstRow="1" bandRow="1">
                <a:tableStyleId>{21E4AEA4-8DFA-4A89-87EB-49C32662AFE0}</a:tableStyleId>
              </a:tblPr>
              <a:tblGrid>
                <a:gridCol w="2058028">
                  <a:extLst>
                    <a:ext uri="{9D8B030D-6E8A-4147-A177-3AD203B41FA5}">
                      <a16:colId xmlns:a16="http://schemas.microsoft.com/office/drawing/2014/main" val="3500160720"/>
                    </a:ext>
                  </a:extLst>
                </a:gridCol>
              </a:tblGrid>
              <a:tr h="552358">
                <a:tc>
                  <a:txBody>
                    <a:bodyPr/>
                    <a:lstStyle/>
                    <a:p>
                      <a:pPr algn="ctr"/>
                      <a:r>
                        <a:rPr lang="en-US" sz="1500" dirty="0"/>
                        <a:t>Barbell</a:t>
                      </a:r>
                      <a:endParaRPr lang="en-US" sz="1500" dirty="0">
                        <a:latin typeface="Arial Nova" panose="020B0504020202020204" pitchFamily="34" charset="0"/>
                      </a:endParaRPr>
                    </a:p>
                  </a:txBody>
                  <a:tcPr marL="66563" marR="66563" marT="33281" marB="33281" anchor="ctr"/>
                </a:tc>
                <a:extLst>
                  <a:ext uri="{0D108BD9-81ED-4DB2-BD59-A6C34878D82A}">
                    <a16:rowId xmlns:a16="http://schemas.microsoft.com/office/drawing/2014/main" val="623820386"/>
                  </a:ext>
                </a:extLst>
              </a:tr>
            </a:tbl>
          </a:graphicData>
        </a:graphic>
      </p:graphicFrame>
      <p:sp>
        <p:nvSpPr>
          <p:cNvPr id="14" name="Rectangle 13">
            <a:extLst>
              <a:ext uri="{FF2B5EF4-FFF2-40B4-BE49-F238E27FC236}">
                <a16:creationId xmlns:a16="http://schemas.microsoft.com/office/drawing/2014/main" id="{6502ED9C-9114-410D-1A8B-45557D354A81}"/>
              </a:ext>
            </a:extLst>
          </p:cNvPr>
          <p:cNvSpPr/>
          <p:nvPr/>
        </p:nvSpPr>
        <p:spPr>
          <a:xfrm>
            <a:off x="480657" y="6435711"/>
            <a:ext cx="5990403" cy="213885"/>
          </a:xfrm>
          <a:prstGeom prst="rect">
            <a:avLst/>
          </a:prstGeom>
          <a:noFill/>
          <a:ln>
            <a:noFill/>
          </a:ln>
        </p:spPr>
        <p:txBody>
          <a:bodyPr lIns="89896" tIns="44948" rIns="89896" bIns="44948">
            <a:spAutoFit/>
          </a:bodyPr>
          <a:lstStyle/>
          <a:p>
            <a:pPr eaLnBrk="1" hangingPunct="1">
              <a:spcBef>
                <a:spcPct val="50000"/>
              </a:spcBef>
            </a:pPr>
            <a:r>
              <a:rPr lang="en-US" sz="800" i="1" dirty="0">
                <a:solidFill>
                  <a:schemeClr val="tx1">
                    <a:lumMod val="75000"/>
                    <a:lumOff val="25000"/>
                  </a:schemeClr>
                </a:solidFill>
                <a:latin typeface="Calibri" pitchFamily="34" charset="0"/>
                <a:cs typeface="Calibri" pitchFamily="34" charset="0"/>
              </a:rPr>
              <a:t>This is shown as an example for illustrative purposes only. </a:t>
            </a:r>
            <a:r>
              <a:rPr lang="en-US" sz="800" i="1" spc="-5" dirty="0">
                <a:solidFill>
                  <a:srgbClr val="3E3E3E"/>
                </a:solidFill>
                <a:latin typeface="Calibri"/>
              </a:rPr>
              <a:t>Please see disclosures at the end of this presentation</a:t>
            </a:r>
            <a:endParaRPr lang="en-US" sz="800" i="1" dirty="0">
              <a:solidFill>
                <a:schemeClr val="tx1">
                  <a:lumMod val="75000"/>
                  <a:lumOff val="25000"/>
                </a:schemeClr>
              </a:solidFill>
              <a:latin typeface="Calibri" pitchFamily="34" charset="0"/>
              <a:cs typeface="Calibri" pitchFamily="34" charset="0"/>
            </a:endParaRPr>
          </a:p>
        </p:txBody>
      </p:sp>
      <p:sp>
        <p:nvSpPr>
          <p:cNvPr id="4" name="Title 7">
            <a:extLst>
              <a:ext uri="{FF2B5EF4-FFF2-40B4-BE49-F238E27FC236}">
                <a16:creationId xmlns:a16="http://schemas.microsoft.com/office/drawing/2014/main" id="{729FF6FC-64B7-ED4D-EE8C-E777C45B628E}"/>
              </a:ext>
            </a:extLst>
          </p:cNvPr>
          <p:cNvSpPr txBox="1">
            <a:spLocks/>
          </p:cNvSpPr>
          <p:nvPr/>
        </p:nvSpPr>
        <p:spPr>
          <a:xfrm>
            <a:off x="354533" y="422289"/>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Different Yield Environments Call For Different Term Structures</a:t>
            </a:r>
          </a:p>
        </p:txBody>
      </p:sp>
      <p:sp>
        <p:nvSpPr>
          <p:cNvPr id="7" name="Slide Number Placeholder 2">
            <a:extLst>
              <a:ext uri="{FF2B5EF4-FFF2-40B4-BE49-F238E27FC236}">
                <a16:creationId xmlns:a16="http://schemas.microsoft.com/office/drawing/2014/main" id="{2E80B7FD-AABA-39A0-78DE-E5D881F81B21}"/>
              </a:ext>
            </a:extLst>
          </p:cNvPr>
          <p:cNvSpPr txBox="1">
            <a:spLocks/>
          </p:cNvSpPr>
          <p:nvPr/>
        </p:nvSpPr>
        <p:spPr>
          <a:xfrm>
            <a:off x="10350793" y="6253148"/>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38</a:t>
            </a:r>
          </a:p>
        </p:txBody>
      </p:sp>
    </p:spTree>
    <p:extLst>
      <p:ext uri="{BB962C8B-B14F-4D97-AF65-F5344CB8AC3E}">
        <p14:creationId xmlns:p14="http://schemas.microsoft.com/office/powerpoint/2010/main" val="4040001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71C5-FB53-4DE6-87F1-90B77CFBA5C7}"/>
              </a:ext>
            </a:extLst>
          </p:cNvPr>
          <p:cNvSpPr>
            <a:spLocks noGrp="1"/>
          </p:cNvSpPr>
          <p:nvPr>
            <p:ph type="title"/>
          </p:nvPr>
        </p:nvSpPr>
        <p:spPr>
          <a:xfrm>
            <a:off x="441155" y="0"/>
            <a:ext cx="11288110" cy="1082566"/>
          </a:xfrm>
        </p:spPr>
        <p:txBody>
          <a:bodyPr vert="horz" lIns="0" tIns="0" rIns="0" bIns="0" rtlCol="0" anchor="b">
            <a:normAutofit/>
          </a:bodyPr>
          <a:lstStyle/>
          <a:p>
            <a:r>
              <a:rPr lang="en-US" sz="3600" dirty="0">
                <a:solidFill>
                  <a:schemeClr val="accent1"/>
                </a:solidFill>
                <a:latin typeface="+mj-lt"/>
                <a:cs typeface="+mj-cs"/>
              </a:rPr>
              <a:t>Benchmarking</a:t>
            </a:r>
          </a:p>
        </p:txBody>
      </p:sp>
      <p:sp>
        <p:nvSpPr>
          <p:cNvPr id="4" name="TextBox 3">
            <a:extLst>
              <a:ext uri="{FF2B5EF4-FFF2-40B4-BE49-F238E27FC236}">
                <a16:creationId xmlns:a16="http://schemas.microsoft.com/office/drawing/2014/main" id="{C864F47C-F01E-9E2A-17AA-DCBEDD7362C1}"/>
              </a:ext>
            </a:extLst>
          </p:cNvPr>
          <p:cNvSpPr txBox="1"/>
          <p:nvPr/>
        </p:nvSpPr>
        <p:spPr>
          <a:xfrm>
            <a:off x="677267" y="3526072"/>
            <a:ext cx="11062785" cy="1332673"/>
          </a:xfrm>
          <a:prstGeom prst="rect">
            <a:avLst/>
          </a:prstGeom>
          <a:noFill/>
        </p:spPr>
        <p:txBody>
          <a:bodyPr wrap="square" rtlCol="0">
            <a:spAutoFit/>
          </a:bodyPr>
          <a:lstStyle/>
          <a:p>
            <a:pPr marL="630000" lvl="1" indent="-306000" fontAlgn="base">
              <a:lnSpc>
                <a:spcPct val="80000"/>
              </a:lnSpc>
              <a:spcBef>
                <a:spcPct val="20000"/>
              </a:spcBef>
              <a:spcAft>
                <a:spcPts val="600"/>
              </a:spcAft>
              <a:buClr>
                <a:schemeClr val="accent2"/>
              </a:buClr>
              <a:buSzPct val="92000"/>
              <a:buFont typeface="Wingdings 2" panose="05020102010507070707" pitchFamily="18" charset="2"/>
              <a:buChar char=""/>
              <a:defRPr/>
            </a:pPr>
            <a:r>
              <a:rPr lang="en-US" sz="1700" dirty="0">
                <a:solidFill>
                  <a:schemeClr val="tx2"/>
                </a:solidFill>
              </a:rPr>
              <a:t>Local Government Investment Pool</a:t>
            </a:r>
          </a:p>
          <a:p>
            <a:pPr marL="630000" lvl="1" indent="-306000" fontAlgn="base">
              <a:lnSpc>
                <a:spcPct val="80000"/>
              </a:lnSpc>
              <a:spcBef>
                <a:spcPct val="20000"/>
              </a:spcBef>
              <a:spcAft>
                <a:spcPts val="600"/>
              </a:spcAft>
              <a:buClr>
                <a:schemeClr val="accent2"/>
              </a:buClr>
              <a:buSzPct val="92000"/>
              <a:buFont typeface="Wingdings 2" panose="05020102010507070707" pitchFamily="18" charset="2"/>
              <a:buChar char=""/>
              <a:defRPr/>
            </a:pPr>
            <a:r>
              <a:rPr lang="en-US" sz="1700" dirty="0">
                <a:solidFill>
                  <a:schemeClr val="tx2"/>
                </a:solidFill>
              </a:rPr>
              <a:t>Inflation</a:t>
            </a:r>
          </a:p>
          <a:p>
            <a:pPr marL="630000" lvl="1" indent="-306000" fontAlgn="base">
              <a:lnSpc>
                <a:spcPct val="80000"/>
              </a:lnSpc>
              <a:spcBef>
                <a:spcPct val="20000"/>
              </a:spcBef>
              <a:spcAft>
                <a:spcPts val="600"/>
              </a:spcAft>
              <a:buClr>
                <a:schemeClr val="accent2"/>
              </a:buClr>
              <a:buSzPct val="92000"/>
              <a:buFont typeface="Wingdings 2" panose="05020102010507070707" pitchFamily="18" charset="2"/>
              <a:buChar char=""/>
              <a:defRPr/>
            </a:pPr>
            <a:r>
              <a:rPr lang="en-US" sz="1700" dirty="0">
                <a:solidFill>
                  <a:schemeClr val="tx2"/>
                </a:solidFill>
              </a:rPr>
              <a:t>ICE </a:t>
            </a:r>
            <a:r>
              <a:rPr lang="en-US" sz="1700" dirty="0" err="1">
                <a:solidFill>
                  <a:schemeClr val="tx2"/>
                </a:solidFill>
              </a:rPr>
              <a:t>BoA</a:t>
            </a:r>
            <a:r>
              <a:rPr lang="en-US" sz="1700" dirty="0">
                <a:solidFill>
                  <a:schemeClr val="tx2"/>
                </a:solidFill>
              </a:rPr>
              <a:t> 1-3 US Treasury Agency Index</a:t>
            </a:r>
          </a:p>
          <a:p>
            <a:pPr marL="630000" lvl="1" indent="-306000" fontAlgn="base">
              <a:lnSpc>
                <a:spcPct val="80000"/>
              </a:lnSpc>
              <a:spcBef>
                <a:spcPct val="20000"/>
              </a:spcBef>
              <a:spcAft>
                <a:spcPts val="600"/>
              </a:spcAft>
              <a:buClr>
                <a:schemeClr val="accent2"/>
              </a:buClr>
              <a:buSzPct val="92000"/>
              <a:buFont typeface="Wingdings 2" panose="05020102010507070707" pitchFamily="18" charset="2"/>
              <a:buChar char=""/>
              <a:defRPr/>
            </a:pPr>
            <a:r>
              <a:rPr lang="en-US" sz="1800" i="1" dirty="0">
                <a:solidFill>
                  <a:schemeClr val="bg1">
                    <a:lumMod val="75000"/>
                  </a:schemeClr>
                </a:solidFill>
              </a:rPr>
              <a:t>S&amp;P 500 (This is a stock index, not bond. Useful for other kinds of investment portfolios.)</a:t>
            </a:r>
          </a:p>
        </p:txBody>
      </p:sp>
      <p:sp>
        <p:nvSpPr>
          <p:cNvPr id="5" name="Slide Number Placeholder 2">
            <a:extLst>
              <a:ext uri="{FF2B5EF4-FFF2-40B4-BE49-F238E27FC236}">
                <a16:creationId xmlns:a16="http://schemas.microsoft.com/office/drawing/2014/main" id="{077F96A2-62DA-B32A-8D2E-C0DFA1EBC566}"/>
              </a:ext>
            </a:extLst>
          </p:cNvPr>
          <p:cNvSpPr txBox="1">
            <a:spLocks/>
          </p:cNvSpPr>
          <p:nvPr/>
        </p:nvSpPr>
        <p:spPr>
          <a:xfrm>
            <a:off x="10357936" y="6164550"/>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39</a:t>
            </a:r>
          </a:p>
        </p:txBody>
      </p:sp>
      <p:grpSp>
        <p:nvGrpSpPr>
          <p:cNvPr id="6" name="Group 5">
            <a:extLst>
              <a:ext uri="{FF2B5EF4-FFF2-40B4-BE49-F238E27FC236}">
                <a16:creationId xmlns:a16="http://schemas.microsoft.com/office/drawing/2014/main" id="{23B00063-C841-0C50-09FD-EB8187846925}"/>
              </a:ext>
            </a:extLst>
          </p:cNvPr>
          <p:cNvGrpSpPr/>
          <p:nvPr/>
        </p:nvGrpSpPr>
        <p:grpSpPr>
          <a:xfrm>
            <a:off x="5154599" y="6345659"/>
            <a:ext cx="2190856" cy="310684"/>
            <a:chOff x="3476571" y="7382279"/>
            <a:chExt cx="2190856" cy="310684"/>
          </a:xfrm>
        </p:grpSpPr>
        <p:sp>
          <p:nvSpPr>
            <p:cNvPr id="7" name="TextBox 6">
              <a:extLst>
                <a:ext uri="{FF2B5EF4-FFF2-40B4-BE49-F238E27FC236}">
                  <a16:creationId xmlns:a16="http://schemas.microsoft.com/office/drawing/2014/main" id="{51DB23BB-4A9D-A501-BDCF-B9C85B74506C}"/>
                </a:ext>
              </a:extLst>
            </p:cNvPr>
            <p:cNvSpPr txBox="1"/>
            <p:nvPr/>
          </p:nvSpPr>
          <p:spPr>
            <a:xfrm>
              <a:off x="3476571" y="7385186"/>
              <a:ext cx="2190856" cy="307777"/>
            </a:xfrm>
            <a:prstGeom prst="rect">
              <a:avLst/>
            </a:prstGeom>
            <a:noFill/>
            <a:ln>
              <a:noFill/>
            </a:ln>
          </p:spPr>
          <p:txBody>
            <a:bodyPr wrap="none" rtlCol="0">
              <a:spAutoFit/>
            </a:bodyPr>
            <a:lstStyle/>
            <a:p>
              <a:pPr algn="ctr"/>
              <a:r>
                <a:rPr lang="en-US" sz="1400" b="1" dirty="0"/>
                <a:t>     GFOA Best Practice </a:t>
              </a:r>
              <a:endParaRPr lang="en-US" i="1" dirty="0"/>
            </a:p>
          </p:txBody>
        </p:sp>
        <p:pic>
          <p:nvPicPr>
            <p:cNvPr id="8" name="Picture 2" descr="C:\Users\ned\AppData\Local\Microsoft\Windows\INetCache\IE\6XSYYFP1\Thumbup_right.svg[1].png">
              <a:extLst>
                <a:ext uri="{FF2B5EF4-FFF2-40B4-BE49-F238E27FC236}">
                  <a16:creationId xmlns:a16="http://schemas.microsoft.com/office/drawing/2014/main" id="{98ACFC5C-1B82-6524-9410-9F9FF8BE3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225" y="7382279"/>
              <a:ext cx="226374" cy="28041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9" name="Rectangle 3">
            <a:extLst>
              <a:ext uri="{FF2B5EF4-FFF2-40B4-BE49-F238E27FC236}">
                <a16:creationId xmlns:a16="http://schemas.microsoft.com/office/drawing/2014/main" id="{8623E6AB-1E6D-ADB4-BC83-C3B81398FE88}"/>
              </a:ext>
            </a:extLst>
          </p:cNvPr>
          <p:cNvSpPr txBox="1">
            <a:spLocks noChangeArrowheads="1"/>
          </p:cNvSpPr>
          <p:nvPr/>
        </p:nvSpPr>
        <p:spPr>
          <a:xfrm>
            <a:off x="1684467" y="5048150"/>
            <a:ext cx="9131121" cy="1297509"/>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175" lvl="1" indent="0" algn="just">
              <a:buFont typeface="Wingdings 2" panose="05020102010507070707" pitchFamily="18" charset="2"/>
              <a:buNone/>
            </a:pPr>
            <a:r>
              <a:rPr lang="en-US" sz="2200" b="1" i="1" dirty="0"/>
              <a:t>“The Government Finance Officers Association recommends that government investors assess their investment portfolio for performance and risk by comparing the total return of the portfolio to carefully selected benchmarks.  Total return provides a complete snapshot of the outcomes resulting from investment decisions since it measures the percent change in the value of a portfolio over a defined historical period.”</a:t>
            </a:r>
          </a:p>
        </p:txBody>
      </p:sp>
      <p:sp>
        <p:nvSpPr>
          <p:cNvPr id="10" name="Text Placeholder 1">
            <a:extLst>
              <a:ext uri="{FF2B5EF4-FFF2-40B4-BE49-F238E27FC236}">
                <a16:creationId xmlns:a16="http://schemas.microsoft.com/office/drawing/2014/main" id="{6D15306D-B180-9AE5-8735-A3AE5AC5F145}"/>
              </a:ext>
            </a:extLst>
          </p:cNvPr>
          <p:cNvSpPr txBox="1">
            <a:spLocks/>
          </p:cNvSpPr>
          <p:nvPr/>
        </p:nvSpPr>
        <p:spPr>
          <a:xfrm>
            <a:off x="441155" y="1274294"/>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rgbClr val="6A8E7D"/>
                </a:solidFill>
              </a:rPr>
              <a:t>What is a benchmark? Why do we need benchmarking?</a:t>
            </a:r>
          </a:p>
        </p:txBody>
      </p:sp>
      <p:sp>
        <p:nvSpPr>
          <p:cNvPr id="11" name="Content Placeholder 2">
            <a:extLst>
              <a:ext uri="{FF2B5EF4-FFF2-40B4-BE49-F238E27FC236}">
                <a16:creationId xmlns:a16="http://schemas.microsoft.com/office/drawing/2014/main" id="{DEB1C7D6-599A-6B1F-8A05-8A481547206B}"/>
              </a:ext>
            </a:extLst>
          </p:cNvPr>
          <p:cNvSpPr txBox="1">
            <a:spLocks/>
          </p:cNvSpPr>
          <p:nvPr/>
        </p:nvSpPr>
        <p:spPr>
          <a:xfrm>
            <a:off x="677267" y="1910808"/>
            <a:ext cx="11062786" cy="1082567"/>
          </a:xfrm>
          <a:prstGeom prst="rect">
            <a:avLst/>
          </a:prstGeom>
        </p:spPr>
        <p:txBody>
          <a:bodyPr anchor="ctr">
            <a:normAutofit fontScale="7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fontAlgn="base">
              <a:defRPr/>
            </a:pPr>
            <a:r>
              <a:rPr lang="en-US" sz="2400" dirty="0"/>
              <a:t>A </a:t>
            </a:r>
            <a:r>
              <a:rPr lang="en-US" sz="2400" b="1" dirty="0"/>
              <a:t>benchmark</a:t>
            </a:r>
            <a:r>
              <a:rPr lang="en-US" sz="2400" dirty="0"/>
              <a:t> is way to compare and measure your performance against a stated return</a:t>
            </a:r>
          </a:p>
          <a:p>
            <a:pPr lvl="1" fontAlgn="base">
              <a:defRPr/>
            </a:pPr>
            <a:r>
              <a:rPr lang="en-US" sz="2400" dirty="0"/>
              <a:t>Creates accountability for the portfolio’s goals and objectives</a:t>
            </a:r>
          </a:p>
          <a:p>
            <a:pPr lvl="1" fontAlgn="base">
              <a:defRPr/>
            </a:pPr>
            <a:r>
              <a:rPr lang="en-US" sz="2400" dirty="0"/>
              <a:t>A good benchmark has similar investment characteristics and risk that relate to your overall policy. </a:t>
            </a:r>
          </a:p>
          <a:p>
            <a:pPr>
              <a:buClr>
                <a:srgbClr val="8CB64A"/>
              </a:buClr>
              <a:defRPr/>
            </a:pP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sp>
        <p:nvSpPr>
          <p:cNvPr id="12" name="Text Placeholder 1">
            <a:extLst>
              <a:ext uri="{FF2B5EF4-FFF2-40B4-BE49-F238E27FC236}">
                <a16:creationId xmlns:a16="http://schemas.microsoft.com/office/drawing/2014/main" id="{872E1637-0B1E-E397-9774-21C8C7108026}"/>
              </a:ext>
            </a:extLst>
          </p:cNvPr>
          <p:cNvSpPr txBox="1">
            <a:spLocks/>
          </p:cNvSpPr>
          <p:nvPr/>
        </p:nvSpPr>
        <p:spPr>
          <a:xfrm>
            <a:off x="441155" y="2993375"/>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rgbClr val="6A8E7D"/>
                </a:solidFill>
              </a:rPr>
              <a:t>Example Benchmarks</a:t>
            </a:r>
          </a:p>
        </p:txBody>
      </p:sp>
    </p:spTree>
    <p:extLst>
      <p:ext uri="{BB962C8B-B14F-4D97-AF65-F5344CB8AC3E}">
        <p14:creationId xmlns:p14="http://schemas.microsoft.com/office/powerpoint/2010/main" val="372528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D8D1-0FCF-63DE-5487-A9290E336C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88299C0-C73A-7300-AA23-8BA772389378}"/>
              </a:ext>
            </a:extLst>
          </p:cNvPr>
          <p:cNvSpPr>
            <a:spLocks noGrp="1"/>
          </p:cNvSpPr>
          <p:nvPr>
            <p:ph type="title"/>
          </p:nvPr>
        </p:nvSpPr>
        <p:spPr/>
        <p:txBody>
          <a:bodyPr vert="horz" lIns="91440" tIns="45720" rIns="91440" bIns="45720" rtlCol="0" anchor="b">
            <a:normAutofit/>
          </a:bodyPr>
          <a:lstStyle/>
          <a:p>
            <a:r>
              <a:rPr lang="en-US" sz="3600" dirty="0">
                <a:solidFill>
                  <a:srgbClr val="FFFEFF"/>
                </a:solidFill>
              </a:rPr>
              <a:t>Understanding Bond Market Concepts</a:t>
            </a:r>
          </a:p>
        </p:txBody>
      </p:sp>
      <p:sp>
        <p:nvSpPr>
          <p:cNvPr id="5" name="Slide Number Placeholder 2">
            <a:extLst>
              <a:ext uri="{FF2B5EF4-FFF2-40B4-BE49-F238E27FC236}">
                <a16:creationId xmlns:a16="http://schemas.microsoft.com/office/drawing/2014/main" id="{ED5FC73B-6F01-EC85-BB2F-00750E292CDD}"/>
              </a:ext>
            </a:extLst>
          </p:cNvPr>
          <p:cNvSpPr>
            <a:spLocks noGrp="1"/>
          </p:cNvSpPr>
          <p:nvPr>
            <p:ph type="sldNum" sz="quarter" idx="12"/>
          </p:nvPr>
        </p:nvSpPr>
        <p:spPr>
          <a:xfrm>
            <a:off x="10496385" y="6366419"/>
            <a:ext cx="105251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rgbClr val="92D050"/>
                </a:solidFill>
              </a:rPr>
              <a:pPr defTabSz="914400">
                <a:spcAft>
                  <a:spcPts val="600"/>
                </a:spcAft>
              </a:pPr>
              <a:t>4</a:t>
            </a:fld>
            <a:endParaRPr lang="en-US" sz="900" dirty="0">
              <a:solidFill>
                <a:srgbClr val="92D050"/>
              </a:solidFill>
            </a:endParaRPr>
          </a:p>
        </p:txBody>
      </p:sp>
      <p:sp>
        <p:nvSpPr>
          <p:cNvPr id="8" name="Title 1">
            <a:extLst>
              <a:ext uri="{FF2B5EF4-FFF2-40B4-BE49-F238E27FC236}">
                <a16:creationId xmlns:a16="http://schemas.microsoft.com/office/drawing/2014/main" id="{19C13607-2580-23A9-21C3-E0DC27025319}"/>
              </a:ext>
            </a:extLst>
          </p:cNvPr>
          <p:cNvSpPr txBox="1">
            <a:spLocks/>
          </p:cNvSpPr>
          <p:nvPr/>
        </p:nvSpPr>
        <p:spPr>
          <a:xfrm>
            <a:off x="733593" y="3196310"/>
            <a:ext cx="11029615" cy="1497507"/>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dirty="0">
                <a:latin typeface="Calibri" panose="020F0502020204030204" pitchFamily="34" charset="0"/>
                <a:ea typeface="Calibri" panose="020F0502020204030204" pitchFamily="34" charset="0"/>
              </a:rPr>
              <a:t>KEY CONCEPTS</a:t>
            </a:r>
          </a:p>
        </p:txBody>
      </p:sp>
      <p:sp>
        <p:nvSpPr>
          <p:cNvPr id="9" name="Text Placeholder 2">
            <a:extLst>
              <a:ext uri="{FF2B5EF4-FFF2-40B4-BE49-F238E27FC236}">
                <a16:creationId xmlns:a16="http://schemas.microsoft.com/office/drawing/2014/main" id="{96DCDC33-CF00-FD39-127E-9A9C97323783}"/>
              </a:ext>
            </a:extLst>
          </p:cNvPr>
          <p:cNvSpPr txBox="1">
            <a:spLocks/>
          </p:cNvSpPr>
          <p:nvPr/>
        </p:nvSpPr>
        <p:spPr>
          <a:xfrm>
            <a:off x="733592" y="4693817"/>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dirty="0"/>
              <a:t>Section 1</a:t>
            </a:r>
          </a:p>
        </p:txBody>
      </p:sp>
    </p:spTree>
    <p:extLst>
      <p:ext uri="{BB962C8B-B14F-4D97-AF65-F5344CB8AC3E}">
        <p14:creationId xmlns:p14="http://schemas.microsoft.com/office/powerpoint/2010/main" val="402512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5BF53B-F6F8-1BFF-8E59-2AE00376EC3A}"/>
              </a:ext>
            </a:extLst>
          </p:cNvPr>
          <p:cNvSpPr txBox="1">
            <a:spLocks/>
          </p:cNvSpPr>
          <p:nvPr/>
        </p:nvSpPr>
        <p:spPr>
          <a:xfrm>
            <a:off x="574764" y="526839"/>
            <a:ext cx="10937532" cy="822472"/>
          </a:xfrm>
          <a:prstGeom prst="rect">
            <a:avLst/>
          </a:prstGeom>
          <a:noFill/>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latin typeface="+mj-lt"/>
                <a:cs typeface="+mj-cs"/>
              </a:rPr>
              <a:t>In reality: Duration distribution</a:t>
            </a:r>
            <a:endParaRPr lang="en-US" sz="3600" dirty="0">
              <a:solidFill>
                <a:schemeClr val="accent1"/>
              </a:solidFill>
            </a:endParaRPr>
          </a:p>
        </p:txBody>
      </p:sp>
      <p:sp>
        <p:nvSpPr>
          <p:cNvPr id="3" name="TextBox 2">
            <a:extLst>
              <a:ext uri="{FF2B5EF4-FFF2-40B4-BE49-F238E27FC236}">
                <a16:creationId xmlns:a16="http://schemas.microsoft.com/office/drawing/2014/main" id="{24CC93BF-67C1-8ABD-036C-EACEBBB53517}"/>
              </a:ext>
            </a:extLst>
          </p:cNvPr>
          <p:cNvSpPr txBox="1"/>
          <p:nvPr/>
        </p:nvSpPr>
        <p:spPr>
          <a:xfrm>
            <a:off x="3084176" y="1340564"/>
            <a:ext cx="5764489" cy="215444"/>
          </a:xfrm>
          <a:prstGeom prst="rect">
            <a:avLst/>
          </a:prstGeom>
          <a:noFill/>
        </p:spPr>
        <p:txBody>
          <a:bodyPr wrap="square" lIns="0" tIns="0" rIns="0" bIns="0" rtlCol="0">
            <a:spAutoFit/>
          </a:bodyPr>
          <a:lstStyle/>
          <a:p>
            <a:pPr algn="ctr"/>
            <a:r>
              <a:rPr lang="en-US" sz="1400" dirty="0">
                <a:solidFill>
                  <a:schemeClr val="bg2">
                    <a:lumMod val="50000"/>
                  </a:schemeClr>
                </a:solidFill>
                <a:latin typeface="Calibri" panose="020F0502020204030204" pitchFamily="34" charset="0"/>
                <a:cs typeface="Calibri" panose="020F0502020204030204" pitchFamily="34" charset="0"/>
              </a:rPr>
              <a:t>Sample Client Portfolio Compared to the </a:t>
            </a:r>
            <a:r>
              <a:rPr lang="en-US" sz="1400" b="1" dirty="0">
                <a:latin typeface="Calibri" panose="020F0502020204030204" pitchFamily="34" charset="0"/>
                <a:cs typeface="Calibri" panose="020F0502020204030204" pitchFamily="34" charset="0"/>
              </a:rPr>
              <a:t>Benchmark </a:t>
            </a:r>
            <a:r>
              <a:rPr lang="en-US" sz="1400" b="1" i="1" dirty="0">
                <a:latin typeface="Calibri" panose="020F0502020204030204" pitchFamily="34" charset="0"/>
                <a:cs typeface="Calibri" panose="020F0502020204030204" pitchFamily="34" charset="0"/>
              </a:rPr>
              <a:t>as of May 31, 2024</a:t>
            </a:r>
          </a:p>
        </p:txBody>
      </p:sp>
      <p:sp>
        <p:nvSpPr>
          <p:cNvPr id="6" name="Text Box 5">
            <a:extLst>
              <a:ext uri="{FF2B5EF4-FFF2-40B4-BE49-F238E27FC236}">
                <a16:creationId xmlns:a16="http://schemas.microsoft.com/office/drawing/2014/main" id="{C2AE50CA-8B4D-3092-D1F8-55D7CE050DFC}"/>
              </a:ext>
            </a:extLst>
          </p:cNvPr>
          <p:cNvSpPr txBox="1">
            <a:spLocks noChangeArrowheads="1"/>
          </p:cNvSpPr>
          <p:nvPr/>
        </p:nvSpPr>
        <p:spPr bwMode="auto">
          <a:xfrm>
            <a:off x="371502" y="6442966"/>
            <a:ext cx="10020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dirty="0">
                <a:solidFill>
                  <a:schemeClr val="tx1">
                    <a:lumMod val="75000"/>
                    <a:lumOff val="25000"/>
                  </a:schemeClr>
                </a:solidFill>
                <a:latin typeface="Calibri"/>
              </a:rPr>
              <a:t>Based on a representative portfolio as of 05/31/24. This sample illustration is being provided to demonstrate the tools on how we segment duration distribution versus its benchmark. Please see  disclosures for ICE </a:t>
            </a:r>
            <a:r>
              <a:rPr lang="en-US" sz="800" i="1" dirty="0" err="1">
                <a:solidFill>
                  <a:schemeClr val="tx1">
                    <a:lumMod val="75000"/>
                    <a:lumOff val="25000"/>
                  </a:schemeClr>
                </a:solidFill>
                <a:latin typeface="Calibri"/>
              </a:rPr>
              <a:t>BofA</a:t>
            </a:r>
            <a:r>
              <a:rPr lang="en-US" sz="800" i="1" dirty="0">
                <a:solidFill>
                  <a:schemeClr val="tx1">
                    <a:lumMod val="75000"/>
                    <a:lumOff val="25000"/>
                  </a:schemeClr>
                </a:solidFill>
                <a:latin typeface="Calibri"/>
              </a:rPr>
              <a:t> 1-5 Yr US Treasury/Agency Index. Past performance is not indicative of future results.</a:t>
            </a:r>
          </a:p>
        </p:txBody>
      </p:sp>
      <p:graphicFrame>
        <p:nvGraphicFramePr>
          <p:cNvPr id="8" name="Chart 7">
            <a:extLst>
              <a:ext uri="{FF2B5EF4-FFF2-40B4-BE49-F238E27FC236}">
                <a16:creationId xmlns:a16="http://schemas.microsoft.com/office/drawing/2014/main" id="{1BD54F3F-5F48-9D6A-4E29-DFEBD41B88AB}"/>
              </a:ext>
            </a:extLst>
          </p:cNvPr>
          <p:cNvGraphicFramePr/>
          <p:nvPr>
            <p:extLst>
              <p:ext uri="{D42A27DB-BD31-4B8C-83A1-F6EECF244321}">
                <p14:modId xmlns:p14="http://schemas.microsoft.com/office/powerpoint/2010/main" val="2435270997"/>
              </p:ext>
            </p:extLst>
          </p:nvPr>
        </p:nvGraphicFramePr>
        <p:xfrm>
          <a:off x="1981986" y="1611723"/>
          <a:ext cx="7557940" cy="3674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130FDF4E-9084-F4D7-6066-0614EE284DD9}"/>
              </a:ext>
            </a:extLst>
          </p:cNvPr>
          <p:cNvGraphicFramePr>
            <a:graphicFrameLocks noGrp="1"/>
          </p:cNvGraphicFramePr>
          <p:nvPr>
            <p:extLst>
              <p:ext uri="{D42A27DB-BD31-4B8C-83A1-F6EECF244321}">
                <p14:modId xmlns:p14="http://schemas.microsoft.com/office/powerpoint/2010/main" val="2782008918"/>
              </p:ext>
            </p:extLst>
          </p:nvPr>
        </p:nvGraphicFramePr>
        <p:xfrm>
          <a:off x="1874759" y="5361041"/>
          <a:ext cx="7772394" cy="1033272"/>
        </p:xfrm>
        <a:graphic>
          <a:graphicData uri="http://schemas.openxmlformats.org/drawingml/2006/table">
            <a:tbl>
              <a:tblPr firstRow="1" bandRow="1">
                <a:tableStyleId>{5C22544A-7EE6-4342-B048-85BDC9FD1C3A}</a:tableStyleId>
              </a:tblPr>
              <a:tblGrid>
                <a:gridCol w="1379842">
                  <a:extLst>
                    <a:ext uri="{9D8B030D-6E8A-4147-A177-3AD203B41FA5}">
                      <a16:colId xmlns:a16="http://schemas.microsoft.com/office/drawing/2014/main" val="20000"/>
                    </a:ext>
                  </a:extLst>
                </a:gridCol>
                <a:gridCol w="799069">
                  <a:extLst>
                    <a:ext uri="{9D8B030D-6E8A-4147-A177-3AD203B41FA5}">
                      <a16:colId xmlns:a16="http://schemas.microsoft.com/office/drawing/2014/main" val="20001"/>
                    </a:ext>
                  </a:extLst>
                </a:gridCol>
                <a:gridCol w="799069">
                  <a:extLst>
                    <a:ext uri="{9D8B030D-6E8A-4147-A177-3AD203B41FA5}">
                      <a16:colId xmlns:a16="http://schemas.microsoft.com/office/drawing/2014/main" val="20002"/>
                    </a:ext>
                  </a:extLst>
                </a:gridCol>
                <a:gridCol w="799069">
                  <a:extLst>
                    <a:ext uri="{9D8B030D-6E8A-4147-A177-3AD203B41FA5}">
                      <a16:colId xmlns:a16="http://schemas.microsoft.com/office/drawing/2014/main" val="20003"/>
                    </a:ext>
                  </a:extLst>
                </a:gridCol>
                <a:gridCol w="799069">
                  <a:extLst>
                    <a:ext uri="{9D8B030D-6E8A-4147-A177-3AD203B41FA5}">
                      <a16:colId xmlns:a16="http://schemas.microsoft.com/office/drawing/2014/main" val="20004"/>
                    </a:ext>
                  </a:extLst>
                </a:gridCol>
                <a:gridCol w="799069">
                  <a:extLst>
                    <a:ext uri="{9D8B030D-6E8A-4147-A177-3AD203B41FA5}">
                      <a16:colId xmlns:a16="http://schemas.microsoft.com/office/drawing/2014/main" val="20005"/>
                    </a:ext>
                  </a:extLst>
                </a:gridCol>
                <a:gridCol w="799069">
                  <a:extLst>
                    <a:ext uri="{9D8B030D-6E8A-4147-A177-3AD203B41FA5}">
                      <a16:colId xmlns:a16="http://schemas.microsoft.com/office/drawing/2014/main" val="20006"/>
                    </a:ext>
                  </a:extLst>
                </a:gridCol>
                <a:gridCol w="799069">
                  <a:extLst>
                    <a:ext uri="{9D8B030D-6E8A-4147-A177-3AD203B41FA5}">
                      <a16:colId xmlns:a16="http://schemas.microsoft.com/office/drawing/2014/main" val="20007"/>
                    </a:ext>
                  </a:extLst>
                </a:gridCol>
                <a:gridCol w="799069">
                  <a:extLst>
                    <a:ext uri="{9D8B030D-6E8A-4147-A177-3AD203B41FA5}">
                      <a16:colId xmlns:a16="http://schemas.microsoft.com/office/drawing/2014/main" val="20008"/>
                    </a:ext>
                  </a:extLst>
                </a:gridCol>
              </a:tblGrid>
              <a:tr h="274320">
                <a:tc>
                  <a:txBody>
                    <a:bodyPr/>
                    <a:lstStyle/>
                    <a:p>
                      <a:pPr algn="l"/>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dirty="0">
                          <a:solidFill>
                            <a:schemeClr val="bg1"/>
                          </a:solidFill>
                          <a:latin typeface="Calibri" panose="020F0502020204030204" pitchFamily="34" charset="0"/>
                          <a:cs typeface="Calibri" panose="020F0502020204030204" pitchFamily="34" charset="0"/>
                        </a:rPr>
                        <a:t>0 - 0.25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0.25 - 0.50</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0.50 - 1</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dirty="0">
                          <a:solidFill>
                            <a:schemeClr val="bg1"/>
                          </a:solidFill>
                          <a:latin typeface="Calibri" panose="020F0502020204030204" pitchFamily="34" charset="0"/>
                          <a:cs typeface="Calibri" panose="020F0502020204030204" pitchFamily="34" charset="0"/>
                        </a:rPr>
                        <a:t>1 - 2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2 - 3</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3 - 4</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4 - 5</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5+</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extLst>
                  <a:ext uri="{0D108BD9-81ED-4DB2-BD59-A6C34878D82A}">
                    <a16:rowId xmlns:a16="http://schemas.microsoft.com/office/drawing/2014/main" val="10000"/>
                  </a:ext>
                </a:extLst>
              </a:tr>
              <a:tr h="274320">
                <a:tc>
                  <a:txBody>
                    <a:bodyPr/>
                    <a:lstStyle/>
                    <a:p>
                      <a:pPr algn="l"/>
                      <a:r>
                        <a:rPr lang="en-US" sz="1000" b="0" dirty="0">
                          <a:solidFill>
                            <a:schemeClr val="tx1">
                              <a:lumMod val="75000"/>
                              <a:lumOff val="25000"/>
                            </a:schemeClr>
                          </a:solidFill>
                          <a:latin typeface="Calibri" panose="020F0502020204030204" pitchFamily="34" charset="0"/>
                          <a:cs typeface="Calibri" panose="020F0502020204030204" pitchFamily="34" charset="0"/>
                        </a:rPr>
                        <a:t>Portfolio</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lumMod val="75000"/>
                              <a:lumOff val="25000"/>
                            </a:schemeClr>
                          </a:solidFill>
                          <a:latin typeface="Calibri" panose="020F0502020204030204" pitchFamily="34" charset="0"/>
                          <a:cs typeface="Calibri" panose="020F0502020204030204" pitchFamily="34" charset="0"/>
                        </a:rPr>
                        <a:t>4.6% </a:t>
                      </a: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2.0%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8.2%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24.9%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16.5%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34.9%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8.8%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0.0%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pPr algn="l"/>
                      <a:r>
                        <a:rPr lang="en-US" sz="1000" b="0" dirty="0">
                          <a:solidFill>
                            <a:schemeClr val="tx1">
                              <a:lumMod val="75000"/>
                              <a:lumOff val="25000"/>
                            </a:schemeClr>
                          </a:solidFill>
                          <a:latin typeface="Calibri" panose="020F0502020204030204" pitchFamily="34" charset="0"/>
                          <a:cs typeface="Calibri" panose="020F0502020204030204" pitchFamily="34" charset="0"/>
                        </a:rPr>
                        <a:t>Benchmark*</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0.0%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0.0%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2.2%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34.7%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25.9%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23.0%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14.1%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0.0% </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0312">
                <a:tc gridSpan="2">
                  <a:txBody>
                    <a:bodyPr/>
                    <a:lstStyle/>
                    <a:p>
                      <a:pPr algn="l"/>
                      <a:r>
                        <a:rPr lang="en-US" sz="800" b="0" i="1" dirty="0">
                          <a:solidFill>
                            <a:schemeClr val="tx1"/>
                          </a:solidFill>
                        </a:rPr>
                        <a:t>*</a:t>
                      </a:r>
                      <a:r>
                        <a:rPr lang="en-US" sz="800" b="0" i="1" dirty="0">
                          <a:solidFill>
                            <a:schemeClr val="tx1">
                              <a:lumMod val="75000"/>
                              <a:lumOff val="25000"/>
                            </a:schemeClr>
                          </a:solidFill>
                          <a:latin typeface="Calibri" panose="020F0502020204030204" pitchFamily="34" charset="0"/>
                          <a:cs typeface="Calibri" panose="020F0502020204030204" pitchFamily="34" charset="0"/>
                        </a:rPr>
                        <a:t>ICE </a:t>
                      </a:r>
                      <a:r>
                        <a:rPr lang="en-US" sz="800" b="0" i="1" dirty="0" err="1">
                          <a:solidFill>
                            <a:schemeClr val="tx1">
                              <a:lumMod val="75000"/>
                              <a:lumOff val="25000"/>
                            </a:schemeClr>
                          </a:solidFill>
                          <a:latin typeface="Calibri" panose="020F0502020204030204" pitchFamily="34" charset="0"/>
                          <a:cs typeface="Calibri" panose="020F0502020204030204" pitchFamily="34" charset="0"/>
                        </a:rPr>
                        <a:t>BofA</a:t>
                      </a:r>
                      <a:r>
                        <a:rPr lang="en-US" sz="800" b="0" i="1" dirty="0">
                          <a:solidFill>
                            <a:schemeClr val="tx1">
                              <a:lumMod val="75000"/>
                              <a:lumOff val="25000"/>
                            </a:schemeClr>
                          </a:solidFill>
                          <a:latin typeface="Calibri" panose="020F0502020204030204" pitchFamily="34" charset="0"/>
                          <a:cs typeface="Calibri" panose="020F0502020204030204" pitchFamily="34" charset="0"/>
                        </a:rPr>
                        <a:t> 1-5 </a:t>
                      </a:r>
                      <a:r>
                        <a:rPr lang="en-US" sz="800" b="0" i="1" dirty="0" err="1">
                          <a:solidFill>
                            <a:schemeClr val="tx1">
                              <a:lumMod val="75000"/>
                              <a:lumOff val="25000"/>
                            </a:schemeClr>
                          </a:solidFill>
                          <a:latin typeface="Calibri" panose="020F0502020204030204" pitchFamily="34" charset="0"/>
                          <a:cs typeface="Calibri" panose="020F0502020204030204" pitchFamily="34" charset="0"/>
                        </a:rPr>
                        <a:t>Yr</a:t>
                      </a:r>
                      <a:r>
                        <a:rPr lang="en-US" sz="800" b="0" i="1" dirty="0">
                          <a:solidFill>
                            <a:schemeClr val="tx1">
                              <a:lumMod val="75000"/>
                              <a:lumOff val="25000"/>
                            </a:schemeClr>
                          </a:solidFill>
                          <a:latin typeface="Calibri" panose="020F0502020204030204" pitchFamily="34" charset="0"/>
                          <a:cs typeface="Calibri" panose="020F0502020204030204" pitchFamily="34" charset="0"/>
                        </a:rPr>
                        <a:t> US Treasury &amp; Agency Index</a:t>
                      </a:r>
                      <a:endParaRPr lang="en-US" sz="1000" b="0" i="1" dirty="0">
                        <a:solidFill>
                          <a:schemeClr val="tx1">
                            <a:lumMod val="75000"/>
                            <a:lumOff val="25000"/>
                          </a:schemeClr>
                        </a:solidFill>
                        <a:latin typeface="Calibri" panose="020F0502020204030204" pitchFamily="34" charset="0"/>
                        <a:cs typeface="Calibri" panose="020F0502020204030204" pitchFamily="34" charset="0"/>
                      </a:endParaRPr>
                    </a:p>
                  </a:txBody>
                  <a:tcPr marL="27432" marR="0" marT="182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325C3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Slide Number Placeholder 9">
            <a:extLst>
              <a:ext uri="{FF2B5EF4-FFF2-40B4-BE49-F238E27FC236}">
                <a16:creationId xmlns:a16="http://schemas.microsoft.com/office/drawing/2014/main" id="{3F61DD2A-BFC7-BA6C-57DE-5C3091018813}"/>
              </a:ext>
            </a:extLst>
          </p:cNvPr>
          <p:cNvSpPr>
            <a:spLocks noGrp="1"/>
          </p:cNvSpPr>
          <p:nvPr>
            <p:ph type="sldNum" sz="quarter" idx="12"/>
          </p:nvPr>
        </p:nvSpPr>
        <p:spPr>
          <a:xfrm>
            <a:off x="10317241" y="6148598"/>
            <a:ext cx="1052510" cy="365125"/>
          </a:xfrm>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235844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p:cNvSpPr>
            <a:spLocks noGrp="1" noChangeArrowheads="1"/>
          </p:cNvSpPr>
          <p:nvPr>
            <p:ph type="body" idx="4294967295"/>
          </p:nvPr>
        </p:nvSpPr>
        <p:spPr>
          <a:xfrm>
            <a:off x="390359" y="394146"/>
            <a:ext cx="11220450" cy="5020763"/>
          </a:xfrm>
        </p:spPr>
        <p:txBody>
          <a:bodyPr>
            <a:noAutofit/>
          </a:bodyPr>
          <a:lstStyle/>
          <a:p>
            <a:r>
              <a:rPr lang="en-US" sz="2200" dirty="0"/>
              <a:t>There are a number of different options for your portfolio and it’s important to find the structure that works best for your goals and objectives</a:t>
            </a:r>
          </a:p>
          <a:p>
            <a:r>
              <a:rPr lang="en-US" sz="2200" dirty="0"/>
              <a:t>None of us can see the future but keeping a disciplined approach with different risk factors will help to set your government up for success </a:t>
            </a:r>
          </a:p>
          <a:p>
            <a:endParaRPr lang="en-US" sz="2200" dirty="0"/>
          </a:p>
        </p:txBody>
      </p:sp>
      <p:sp>
        <p:nvSpPr>
          <p:cNvPr id="5" name="Title 7">
            <a:extLst>
              <a:ext uri="{FF2B5EF4-FFF2-40B4-BE49-F238E27FC236}">
                <a16:creationId xmlns:a16="http://schemas.microsoft.com/office/drawing/2014/main" id="{B59D7183-6E56-78F9-5A56-AD7F56D82868}"/>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Portfolio Management </a:t>
            </a:r>
          </a:p>
        </p:txBody>
      </p:sp>
      <p:sp>
        <p:nvSpPr>
          <p:cNvPr id="6" name="Slide Number Placeholder 2">
            <a:extLst>
              <a:ext uri="{FF2B5EF4-FFF2-40B4-BE49-F238E27FC236}">
                <a16:creationId xmlns:a16="http://schemas.microsoft.com/office/drawing/2014/main" id="{91E6B332-9C67-2BFC-89CD-204ACAEF3684}"/>
              </a:ext>
            </a:extLst>
          </p:cNvPr>
          <p:cNvSpPr txBox="1">
            <a:spLocks/>
          </p:cNvSpPr>
          <p:nvPr/>
        </p:nvSpPr>
        <p:spPr>
          <a:xfrm>
            <a:off x="10365080" y="6202784"/>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41</a:t>
            </a:r>
          </a:p>
        </p:txBody>
      </p:sp>
    </p:spTree>
    <p:extLst>
      <p:ext uri="{BB962C8B-B14F-4D97-AF65-F5344CB8AC3E}">
        <p14:creationId xmlns:p14="http://schemas.microsoft.com/office/powerpoint/2010/main" val="3621405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A167-67F9-1758-60C0-C5C516287BAF}"/>
              </a:ext>
            </a:extLst>
          </p:cNvPr>
          <p:cNvSpPr>
            <a:spLocks noGrp="1"/>
          </p:cNvSpPr>
          <p:nvPr>
            <p:ph type="title"/>
          </p:nvPr>
        </p:nvSpPr>
        <p:spPr>
          <a:xfrm>
            <a:off x="434047" y="0"/>
            <a:ext cx="11029616" cy="1189554"/>
          </a:xfrm>
        </p:spPr>
        <p:txBody>
          <a:bodyPr/>
          <a:lstStyle/>
          <a:p>
            <a:r>
              <a:rPr lang="en-US" sz="3600" dirty="0">
                <a:solidFill>
                  <a:schemeClr val="accent1"/>
                </a:solidFill>
              </a:rPr>
              <a:t>How to Access the Markets </a:t>
            </a:r>
          </a:p>
        </p:txBody>
      </p:sp>
      <p:graphicFrame>
        <p:nvGraphicFramePr>
          <p:cNvPr id="3" name="Diagram 2">
            <a:extLst>
              <a:ext uri="{FF2B5EF4-FFF2-40B4-BE49-F238E27FC236}">
                <a16:creationId xmlns:a16="http://schemas.microsoft.com/office/drawing/2014/main" id="{FC0B90AF-F9AC-9855-1277-06D65D96ACA5}"/>
              </a:ext>
            </a:extLst>
          </p:cNvPr>
          <p:cNvGraphicFramePr/>
          <p:nvPr>
            <p:extLst>
              <p:ext uri="{D42A27DB-BD31-4B8C-83A1-F6EECF244321}">
                <p14:modId xmlns:p14="http://schemas.microsoft.com/office/powerpoint/2010/main" val="1393074431"/>
              </p:ext>
            </p:extLst>
          </p:nvPr>
        </p:nvGraphicFramePr>
        <p:xfrm>
          <a:off x="581192" y="1109573"/>
          <a:ext cx="11029616" cy="542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762AAE7-FB9F-CE72-A00A-93DF8900B259}"/>
              </a:ext>
            </a:extLst>
          </p:cNvPr>
          <p:cNvSpPr txBox="1"/>
          <p:nvPr/>
        </p:nvSpPr>
        <p:spPr>
          <a:xfrm>
            <a:off x="581192" y="6433481"/>
            <a:ext cx="1939955" cy="215444"/>
          </a:xfrm>
          <a:prstGeom prst="rect">
            <a:avLst/>
          </a:prstGeom>
          <a:noFill/>
        </p:spPr>
        <p:txBody>
          <a:bodyPr wrap="none" rtlCol="0">
            <a:spAutoFit/>
          </a:bodyPr>
          <a:lstStyle/>
          <a:p>
            <a:r>
              <a:rPr lang="en-US" sz="800" i="1" dirty="0"/>
              <a:t>Sample questions to ask are in the Appendix.</a:t>
            </a:r>
          </a:p>
        </p:txBody>
      </p:sp>
      <p:sp>
        <p:nvSpPr>
          <p:cNvPr id="4" name="Slide Number Placeholder 3">
            <a:extLst>
              <a:ext uri="{FF2B5EF4-FFF2-40B4-BE49-F238E27FC236}">
                <a16:creationId xmlns:a16="http://schemas.microsoft.com/office/drawing/2014/main" id="{F87E7976-3C9F-1D7A-66BF-0C30C657A484}"/>
              </a:ext>
            </a:extLst>
          </p:cNvPr>
          <p:cNvSpPr>
            <a:spLocks noGrp="1"/>
          </p:cNvSpPr>
          <p:nvPr>
            <p:ph type="sldNum" sz="quarter" idx="12"/>
          </p:nvPr>
        </p:nvSpPr>
        <p:spPr>
          <a:xfrm>
            <a:off x="10351132" y="6250918"/>
            <a:ext cx="1052510" cy="365125"/>
          </a:xfrm>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826931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D8D1-0FCF-63DE-5487-A9290E336C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ED5FC73B-6F01-EC85-BB2F-00750E292CDD}"/>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r>
              <a:rPr lang="en-US" sz="900" dirty="0"/>
              <a:t>43</a:t>
            </a:r>
          </a:p>
        </p:txBody>
      </p:sp>
      <p:sp>
        <p:nvSpPr>
          <p:cNvPr id="8" name="Title 1">
            <a:extLst>
              <a:ext uri="{FF2B5EF4-FFF2-40B4-BE49-F238E27FC236}">
                <a16:creationId xmlns:a16="http://schemas.microsoft.com/office/drawing/2014/main" id="{19C13607-2580-23A9-21C3-E0DC27025319}"/>
              </a:ext>
            </a:extLst>
          </p:cNvPr>
          <p:cNvSpPr txBox="1">
            <a:spLocks/>
          </p:cNvSpPr>
          <p:nvPr/>
        </p:nvSpPr>
        <p:spPr>
          <a:xfrm>
            <a:off x="733593" y="3196310"/>
            <a:ext cx="11029615" cy="1497507"/>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dirty="0">
                <a:latin typeface="Calibri" panose="020F0502020204030204" pitchFamily="34" charset="0"/>
                <a:ea typeface="Calibri" panose="020F0502020204030204" pitchFamily="34" charset="0"/>
              </a:rPr>
              <a:t>Putting the Concepts into Practice</a:t>
            </a:r>
          </a:p>
        </p:txBody>
      </p:sp>
      <p:sp>
        <p:nvSpPr>
          <p:cNvPr id="9" name="Text Placeholder 2">
            <a:extLst>
              <a:ext uri="{FF2B5EF4-FFF2-40B4-BE49-F238E27FC236}">
                <a16:creationId xmlns:a16="http://schemas.microsoft.com/office/drawing/2014/main" id="{96DCDC33-CF00-FD39-127E-9A9C97323783}"/>
              </a:ext>
            </a:extLst>
          </p:cNvPr>
          <p:cNvSpPr txBox="1">
            <a:spLocks/>
          </p:cNvSpPr>
          <p:nvPr/>
        </p:nvSpPr>
        <p:spPr>
          <a:xfrm>
            <a:off x="733592" y="4693817"/>
            <a:ext cx="11029615" cy="60055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dirty="0"/>
              <a:t>Section 1V</a:t>
            </a:r>
          </a:p>
        </p:txBody>
      </p:sp>
    </p:spTree>
    <p:extLst>
      <p:ext uri="{BB962C8B-B14F-4D97-AF65-F5344CB8AC3E}">
        <p14:creationId xmlns:p14="http://schemas.microsoft.com/office/powerpoint/2010/main" val="3767639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p:cNvSpPr>
            <a:spLocks noGrp="1" noChangeArrowheads="1"/>
          </p:cNvSpPr>
          <p:nvPr>
            <p:ph type="body" idx="4294967295"/>
          </p:nvPr>
        </p:nvSpPr>
        <p:spPr>
          <a:xfrm>
            <a:off x="485775" y="1733550"/>
            <a:ext cx="11220450" cy="5020763"/>
          </a:xfrm>
        </p:spPr>
        <p:txBody>
          <a:bodyPr>
            <a:noAutofit/>
          </a:bodyPr>
          <a:lstStyle/>
          <a:p>
            <a:r>
              <a:rPr lang="en-US" sz="2200" dirty="0"/>
              <a:t>Portfolio management is a specialized form of risk management</a:t>
            </a:r>
          </a:p>
          <a:p>
            <a:r>
              <a:rPr lang="en-US" sz="2200" dirty="0"/>
              <a:t>Identifying risks and determining risk exposures</a:t>
            </a:r>
          </a:p>
          <a:p>
            <a:pPr lvl="1"/>
            <a:r>
              <a:rPr lang="en-US" sz="2200" b="1" dirty="0"/>
              <a:t>Liquidity risk</a:t>
            </a:r>
            <a:r>
              <a:rPr lang="en-US" sz="2200" dirty="0"/>
              <a:t>: having funds available when needed for disbursements</a:t>
            </a:r>
          </a:p>
          <a:p>
            <a:pPr lvl="1"/>
            <a:r>
              <a:rPr lang="en-US" sz="2200" b="1" dirty="0"/>
              <a:t>Credit risk</a:t>
            </a:r>
            <a:r>
              <a:rPr lang="en-US" sz="2200" dirty="0"/>
              <a:t>: deteriorating credit quality impacting the value of the bond, its credit rating and potential for default</a:t>
            </a:r>
          </a:p>
          <a:p>
            <a:pPr lvl="1"/>
            <a:r>
              <a:rPr lang="en-US" sz="2200" b="1" dirty="0"/>
              <a:t>Market Risk</a:t>
            </a:r>
            <a:r>
              <a:rPr lang="en-US" sz="2200" dirty="0"/>
              <a:t>: change in interest rates that impacts value of security</a:t>
            </a:r>
          </a:p>
          <a:p>
            <a:pPr lvl="2"/>
            <a:r>
              <a:rPr lang="en-US" sz="2200" dirty="0"/>
              <a:t>Inverse relationship</a:t>
            </a:r>
          </a:p>
          <a:p>
            <a:pPr lvl="2"/>
            <a:r>
              <a:rPr lang="en-US" sz="2200" dirty="0"/>
              <a:t>The higher the duration, the greater the volatility</a:t>
            </a:r>
          </a:p>
          <a:p>
            <a:r>
              <a:rPr lang="en-US" sz="2200" dirty="0"/>
              <a:t>Other risks</a:t>
            </a:r>
          </a:p>
          <a:p>
            <a:pPr lvl="1"/>
            <a:r>
              <a:rPr lang="en-US" sz="2200" dirty="0"/>
              <a:t>Reinvestment risk</a:t>
            </a:r>
          </a:p>
          <a:p>
            <a:pPr lvl="1"/>
            <a:r>
              <a:rPr lang="en-US" sz="2200" dirty="0"/>
              <a:t>Headline risk - political</a:t>
            </a:r>
          </a:p>
          <a:p>
            <a:endParaRPr lang="en-US" sz="2200" dirty="0"/>
          </a:p>
        </p:txBody>
      </p:sp>
      <p:sp>
        <p:nvSpPr>
          <p:cNvPr id="5" name="Title 7">
            <a:extLst>
              <a:ext uri="{FF2B5EF4-FFF2-40B4-BE49-F238E27FC236}">
                <a16:creationId xmlns:a16="http://schemas.microsoft.com/office/drawing/2014/main" id="{B59D7183-6E56-78F9-5A56-AD7F56D82868}"/>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Risk Management</a:t>
            </a:r>
          </a:p>
        </p:txBody>
      </p:sp>
      <p:sp>
        <p:nvSpPr>
          <p:cNvPr id="6" name="Slide Number Placeholder 2">
            <a:extLst>
              <a:ext uri="{FF2B5EF4-FFF2-40B4-BE49-F238E27FC236}">
                <a16:creationId xmlns:a16="http://schemas.microsoft.com/office/drawing/2014/main" id="{91E6B332-9C67-2BFC-89CD-204ACAEF3684}"/>
              </a:ext>
            </a:extLst>
          </p:cNvPr>
          <p:cNvSpPr txBox="1">
            <a:spLocks/>
          </p:cNvSpPr>
          <p:nvPr/>
        </p:nvSpPr>
        <p:spPr>
          <a:xfrm>
            <a:off x="10350793" y="62313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44</a:t>
            </a:r>
          </a:p>
        </p:txBody>
      </p:sp>
    </p:spTree>
    <p:extLst>
      <p:ext uri="{BB962C8B-B14F-4D97-AF65-F5344CB8AC3E}">
        <p14:creationId xmlns:p14="http://schemas.microsoft.com/office/powerpoint/2010/main" val="399679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4205-43B5-F478-5276-FBF15C420DBA}"/>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04385DC-1CDE-1FC1-6CDB-5200EF431AEE}"/>
              </a:ext>
            </a:extLst>
          </p:cNvPr>
          <p:cNvSpPr txBox="1">
            <a:spLocks/>
          </p:cNvSpPr>
          <p:nvPr/>
        </p:nvSpPr>
        <p:spPr>
          <a:xfrm>
            <a:off x="10365080" y="6252920"/>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45</a:t>
            </a:r>
          </a:p>
        </p:txBody>
      </p:sp>
      <p:sp>
        <p:nvSpPr>
          <p:cNvPr id="12" name="Title 7">
            <a:extLst>
              <a:ext uri="{FF2B5EF4-FFF2-40B4-BE49-F238E27FC236}">
                <a16:creationId xmlns:a16="http://schemas.microsoft.com/office/drawing/2014/main" id="{E78FA891-D8AC-DF78-1334-FF297F75D24B}"/>
              </a:ext>
            </a:extLst>
          </p:cNvPr>
          <p:cNvSpPr txBox="1">
            <a:spLocks/>
          </p:cNvSpPr>
          <p:nvPr/>
        </p:nvSpPr>
        <p:spPr>
          <a:xfrm>
            <a:off x="609766" y="42251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latin typeface="+mj-lt"/>
                <a:cs typeface="+mj-cs"/>
              </a:rPr>
              <a:t>Review from Investments 101:</a:t>
            </a:r>
          </a:p>
          <a:p>
            <a:r>
              <a:rPr lang="en-US" sz="2800" dirty="0">
                <a:solidFill>
                  <a:schemeClr val="accent1"/>
                </a:solidFill>
                <a:latin typeface="+mj-lt"/>
                <a:cs typeface="+mj-cs"/>
              </a:rPr>
              <a:t>Different Yield Curves for Different Environments</a:t>
            </a:r>
          </a:p>
        </p:txBody>
      </p:sp>
      <p:sp>
        <p:nvSpPr>
          <p:cNvPr id="2" name="Text Placeholder 1">
            <a:extLst>
              <a:ext uri="{FF2B5EF4-FFF2-40B4-BE49-F238E27FC236}">
                <a16:creationId xmlns:a16="http://schemas.microsoft.com/office/drawing/2014/main" id="{BA39B3F9-005B-7C42-CB49-05A9853FFD6F}"/>
              </a:ext>
            </a:extLst>
          </p:cNvPr>
          <p:cNvSpPr txBox="1">
            <a:spLocks/>
          </p:cNvSpPr>
          <p:nvPr/>
        </p:nvSpPr>
        <p:spPr>
          <a:xfrm>
            <a:off x="1622964" y="1718918"/>
            <a:ext cx="8675200" cy="338554"/>
          </a:xfrm>
          <a:prstGeom prst="rect">
            <a:avLst/>
          </a:prstGeom>
        </p:spPr>
        <p:txBody>
          <a:bodyPr/>
          <a:lstStyle>
            <a:defPPr>
              <a:defRPr lang="en-US"/>
            </a:defPPr>
            <a:lvl1pPr marL="306000" indent="-306000">
              <a:spcBef>
                <a:spcPct val="20000"/>
              </a:spcBef>
              <a:spcAft>
                <a:spcPts val="600"/>
              </a:spcAft>
              <a:buClr>
                <a:schemeClr val="accent2"/>
              </a:buClr>
              <a:buSzPct val="92000"/>
              <a:buFont typeface="Wingdings 2" panose="05020102010507070707" pitchFamily="18" charset="2"/>
              <a:buChar char=""/>
              <a:defRPr sz="3200">
                <a:solidFill>
                  <a:schemeClr val="tx2"/>
                </a:solidFill>
              </a:defRPr>
            </a:lvl1pPr>
            <a:lvl2pPr marL="630000" indent="-306000">
              <a:spcBef>
                <a:spcPct val="20000"/>
              </a:spcBef>
              <a:spcAft>
                <a:spcPts val="600"/>
              </a:spcAft>
              <a:buClr>
                <a:schemeClr val="accent2"/>
              </a:buClr>
              <a:buSzPct val="92000"/>
              <a:buFont typeface="Wingdings 2" panose="05020102010507070707" pitchFamily="18" charset="2"/>
              <a:buChar char=""/>
              <a:defRPr sz="1600">
                <a:solidFill>
                  <a:schemeClr val="tx2"/>
                </a:solidFill>
              </a:defRPr>
            </a:lvl2pPr>
            <a:lvl3pPr marL="900000" indent="-270000">
              <a:spcBef>
                <a:spcPct val="20000"/>
              </a:spcBef>
              <a:spcAft>
                <a:spcPts val="600"/>
              </a:spcAft>
              <a:buClr>
                <a:schemeClr val="accent2"/>
              </a:buClr>
              <a:buSzPct val="92000"/>
              <a:buFont typeface="Wingdings 2" panose="05020102010507070707" pitchFamily="18" charset="2"/>
              <a:buChar char=""/>
              <a:defRPr sz="1400">
                <a:solidFill>
                  <a:schemeClr val="tx2"/>
                </a:solidFill>
              </a:defRPr>
            </a:lvl3pPr>
            <a:lvl4pPr marL="1242000" indent="-234000">
              <a:spcBef>
                <a:spcPct val="20000"/>
              </a:spcBef>
              <a:spcAft>
                <a:spcPts val="600"/>
              </a:spcAft>
              <a:buClr>
                <a:schemeClr val="accent2"/>
              </a:buClr>
              <a:buSzPct val="92000"/>
              <a:buFont typeface="Wingdings 2" panose="05020102010507070707" pitchFamily="18" charset="2"/>
              <a:buChar char=""/>
              <a:defRPr sz="1200">
                <a:solidFill>
                  <a:schemeClr val="tx2"/>
                </a:solidFill>
              </a:defRPr>
            </a:lvl4pPr>
            <a:lvl5pPr marL="1602000" indent="-234000">
              <a:spcBef>
                <a:spcPct val="20000"/>
              </a:spcBef>
              <a:spcAft>
                <a:spcPts val="600"/>
              </a:spcAft>
              <a:buClr>
                <a:schemeClr val="accent2"/>
              </a:buClr>
              <a:buSzPct val="92000"/>
              <a:buFont typeface="Wingdings 2" panose="05020102010507070707" pitchFamily="18" charset="2"/>
              <a:buChar char=""/>
              <a:defRPr sz="1200">
                <a:solidFill>
                  <a:schemeClr val="tx2"/>
                </a:solidFill>
              </a:defRPr>
            </a:lvl5pPr>
            <a:lvl6pPr marL="19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6pPr>
            <a:lvl7pPr marL="22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7pPr>
            <a:lvl8pPr marL="25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8pPr>
            <a:lvl9pPr marL="28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9pPr>
          </a:lstStyle>
          <a:p>
            <a:r>
              <a:rPr lang="en-US" sz="2800" dirty="0"/>
              <a:t>The Holy Grail of Investment Indicators?</a:t>
            </a:r>
          </a:p>
        </p:txBody>
      </p:sp>
      <p:sp>
        <p:nvSpPr>
          <p:cNvPr id="3" name="Text Placeholder 1">
            <a:extLst>
              <a:ext uri="{FF2B5EF4-FFF2-40B4-BE49-F238E27FC236}">
                <a16:creationId xmlns:a16="http://schemas.microsoft.com/office/drawing/2014/main" id="{1CD7579C-FE9C-2341-8352-1E90D37566B4}"/>
              </a:ext>
            </a:extLst>
          </p:cNvPr>
          <p:cNvSpPr txBox="1">
            <a:spLocks/>
          </p:cNvSpPr>
          <p:nvPr/>
        </p:nvSpPr>
        <p:spPr bwMode="auto">
          <a:xfrm>
            <a:off x="707610" y="5521230"/>
            <a:ext cx="10505909" cy="1189554"/>
          </a:xfrm>
          <a:prstGeom prst="rect">
            <a:avLst/>
          </a:prstGeom>
        </p:spPr>
        <p:txBody>
          <a:bodyPr>
            <a:noAutofit/>
          </a:bodyPr>
          <a:lstStyle>
            <a:defPPr>
              <a:defRPr lang="en-US"/>
            </a:defPPr>
            <a:lvl1pPr marL="306000" indent="-306000">
              <a:lnSpc>
                <a:spcPct val="150000"/>
              </a:lnSpc>
              <a:spcBef>
                <a:spcPct val="20000"/>
              </a:spcBef>
              <a:spcAft>
                <a:spcPts val="600"/>
              </a:spcAft>
              <a:buClr>
                <a:schemeClr val="accent2"/>
              </a:buClr>
              <a:buSzPct val="92000"/>
              <a:buFont typeface="Wingdings 2" panose="05020102010507070707" pitchFamily="18" charset="2"/>
              <a:buChar char=""/>
              <a:defRPr sz="2000">
                <a:solidFill>
                  <a:schemeClr val="tx2"/>
                </a:solidFill>
              </a:defRPr>
            </a:lvl1pPr>
            <a:lvl2pPr marL="742950" indent="-285750" algn="just" rtl="0" eaLnBrk="0" fontAlgn="base" hangingPunct="0">
              <a:spcBef>
                <a:spcPct val="0"/>
              </a:spcBef>
              <a:spcAft>
                <a:spcPts val="1450"/>
              </a:spcAft>
              <a:buClr>
                <a:srgbClr val="D75F37"/>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2pPr>
            <a:lvl3pPr marL="1143000" indent="-228600" algn="just" rtl="0" eaLnBrk="0" fontAlgn="base" hangingPunct="0">
              <a:spcBef>
                <a:spcPct val="0"/>
              </a:spcBef>
              <a:spcAft>
                <a:spcPts val="1450"/>
              </a:spcAft>
              <a:buClr>
                <a:schemeClr val="tx1">
                  <a:lumMod val="75000"/>
                  <a:lumOff val="25000"/>
                </a:schemeClr>
              </a:buClr>
              <a:buFont typeface="Calibri" panose="020F050202020403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3pPr>
            <a:lvl4pPr marL="1600200" indent="-228600" algn="just" rtl="0" eaLnBrk="0" fontAlgn="base" hangingPunct="0">
              <a:spcBef>
                <a:spcPct val="0"/>
              </a:spcBef>
              <a:spcAft>
                <a:spcPts val="1450"/>
              </a:spcAft>
              <a:buClr>
                <a:schemeClr val="tx1">
                  <a:lumMod val="75000"/>
                  <a:lumOff val="25000"/>
                </a:schemeClr>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4pPr>
            <a:lvl5pPr marL="1828800" indent="0" algn="just" rtl="0" eaLnBrk="0" fontAlgn="base" hangingPunct="0">
              <a:spcBef>
                <a:spcPct val="0"/>
              </a:spcBef>
              <a:spcAft>
                <a:spcPts val="1450"/>
              </a:spcAft>
              <a:buClr>
                <a:srgbClr val="325C3C"/>
              </a:buClr>
              <a:buFont typeface="Arial" charset="0"/>
              <a:buNone/>
              <a:defRPr sz="1600">
                <a:solidFill>
                  <a:schemeClr val="tx1">
                    <a:lumMod val="75000"/>
                    <a:lumOff val="25000"/>
                  </a:schemeClr>
                </a:solidFill>
                <a:latin typeface="Calibri" panose="020F0502020204030204" pitchFamily="34" charset="0"/>
                <a:cs typeface="Calibri" panose="020F0502020204030204" pitchFamily="34" charset="0"/>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r>
              <a:rPr lang="en-US" dirty="0"/>
              <a:t>It is possible for long-term rates to fall below short-term rates. This is an “inverted yield curve.”</a:t>
            </a:r>
          </a:p>
          <a:p>
            <a:r>
              <a:rPr lang="en-US" dirty="0"/>
              <a:t>Inverted yield curves have historically been associated with possible future recessions.</a:t>
            </a:r>
          </a:p>
          <a:p>
            <a:endParaRPr lang="en-US" dirty="0"/>
          </a:p>
        </p:txBody>
      </p:sp>
      <p:graphicFrame>
        <p:nvGraphicFramePr>
          <p:cNvPr id="4" name="Chart 3">
            <a:extLst>
              <a:ext uri="{FF2B5EF4-FFF2-40B4-BE49-F238E27FC236}">
                <a16:creationId xmlns:a16="http://schemas.microsoft.com/office/drawing/2014/main" id="{0868A06A-9FA6-B951-1C1F-731D4C606AC9}"/>
              </a:ext>
            </a:extLst>
          </p:cNvPr>
          <p:cNvGraphicFramePr>
            <a:graphicFrameLocks/>
          </p:cNvGraphicFramePr>
          <p:nvPr>
            <p:extLst>
              <p:ext uri="{D42A27DB-BD31-4B8C-83A1-F6EECF244321}">
                <p14:modId xmlns:p14="http://schemas.microsoft.com/office/powerpoint/2010/main" val="2406467599"/>
              </p:ext>
            </p:extLst>
          </p:nvPr>
        </p:nvGraphicFramePr>
        <p:xfrm>
          <a:off x="1622964" y="2365824"/>
          <a:ext cx="8675200" cy="315540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D4DFA785-4C22-8537-16FC-45E011C21EC0}"/>
              </a:ext>
            </a:extLst>
          </p:cNvPr>
          <p:cNvSpPr/>
          <p:nvPr/>
        </p:nvSpPr>
        <p:spPr bwMode="auto">
          <a:xfrm>
            <a:off x="7698909" y="2286707"/>
            <a:ext cx="1492716" cy="461665"/>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Normal</a:t>
            </a:r>
          </a:p>
        </p:txBody>
      </p:sp>
      <p:sp>
        <p:nvSpPr>
          <p:cNvPr id="6" name="Rectangle 5">
            <a:extLst>
              <a:ext uri="{FF2B5EF4-FFF2-40B4-BE49-F238E27FC236}">
                <a16:creationId xmlns:a16="http://schemas.microsoft.com/office/drawing/2014/main" id="{4E39DBF5-B2C5-E9CD-90C9-A6C31A3D642A}"/>
              </a:ext>
            </a:extLst>
          </p:cNvPr>
          <p:cNvSpPr/>
          <p:nvPr/>
        </p:nvSpPr>
        <p:spPr bwMode="auto">
          <a:xfrm>
            <a:off x="7698909" y="3137707"/>
            <a:ext cx="1492716" cy="461665"/>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0" dirty="0">
                <a:latin typeface="Calibri" panose="020F0502020204030204" pitchFamily="34" charset="0"/>
                <a:cs typeface="Calibri" panose="020F0502020204030204" pitchFamily="34" charset="0"/>
              </a:rPr>
              <a:t>Flat</a:t>
            </a:r>
          </a:p>
        </p:txBody>
      </p:sp>
      <p:sp>
        <p:nvSpPr>
          <p:cNvPr id="7" name="Rectangle 6">
            <a:extLst>
              <a:ext uri="{FF2B5EF4-FFF2-40B4-BE49-F238E27FC236}">
                <a16:creationId xmlns:a16="http://schemas.microsoft.com/office/drawing/2014/main" id="{573DDCF1-B091-052E-47F9-EB4849970488}"/>
              </a:ext>
            </a:extLst>
          </p:cNvPr>
          <p:cNvSpPr/>
          <p:nvPr/>
        </p:nvSpPr>
        <p:spPr bwMode="auto">
          <a:xfrm>
            <a:off x="7698909" y="4098635"/>
            <a:ext cx="1492716" cy="461665"/>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0" dirty="0">
                <a:latin typeface="Calibri" panose="020F0502020204030204" pitchFamily="34" charset="0"/>
                <a:cs typeface="Calibri" panose="020F0502020204030204" pitchFamily="34" charset="0"/>
              </a:rPr>
              <a:t>Inverted</a:t>
            </a:r>
          </a:p>
        </p:txBody>
      </p:sp>
    </p:spTree>
    <p:extLst>
      <p:ext uri="{BB962C8B-B14F-4D97-AF65-F5344CB8AC3E}">
        <p14:creationId xmlns:p14="http://schemas.microsoft.com/office/powerpoint/2010/main" val="4224684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2FF5C2F6-436C-48EB-828F-2A7FA993A110}"/>
              </a:ext>
            </a:extLst>
          </p:cNvPr>
          <p:cNvSpPr txBox="1">
            <a:spLocks/>
          </p:cNvSpPr>
          <p:nvPr/>
        </p:nvSpPr>
        <p:spPr>
          <a:xfrm>
            <a:off x="10365080" y="6187591"/>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r>
              <a:rPr lang="en-US" sz="900" dirty="0">
                <a:solidFill>
                  <a:schemeClr val="accent2"/>
                </a:solidFill>
              </a:rPr>
              <a:t>46</a:t>
            </a:r>
          </a:p>
        </p:txBody>
      </p:sp>
      <p:sp>
        <p:nvSpPr>
          <p:cNvPr id="12" name="Title 7">
            <a:extLst>
              <a:ext uri="{FF2B5EF4-FFF2-40B4-BE49-F238E27FC236}">
                <a16:creationId xmlns:a16="http://schemas.microsoft.com/office/drawing/2014/main" id="{F6974FBE-0ABB-46ED-B555-3DA49909F44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latin typeface="+mj-lt"/>
                <a:cs typeface="+mj-cs"/>
              </a:rPr>
              <a:t>What to do Now?  Rates are higher and curve is inverted</a:t>
            </a:r>
          </a:p>
        </p:txBody>
      </p:sp>
      <p:graphicFrame>
        <p:nvGraphicFramePr>
          <p:cNvPr id="4" name="Table 3">
            <a:extLst>
              <a:ext uri="{FF2B5EF4-FFF2-40B4-BE49-F238E27FC236}">
                <a16:creationId xmlns:a16="http://schemas.microsoft.com/office/drawing/2014/main" id="{F12ABF17-65B0-0176-E15D-2AD4881F6E07}"/>
              </a:ext>
            </a:extLst>
          </p:cNvPr>
          <p:cNvGraphicFramePr>
            <a:graphicFrameLocks noGrp="1"/>
          </p:cNvGraphicFramePr>
          <p:nvPr>
            <p:extLst>
              <p:ext uri="{D42A27DB-BD31-4B8C-83A1-F6EECF244321}">
                <p14:modId xmlns:p14="http://schemas.microsoft.com/office/powerpoint/2010/main" val="2126506515"/>
              </p:ext>
            </p:extLst>
          </p:nvPr>
        </p:nvGraphicFramePr>
        <p:xfrm>
          <a:off x="401163" y="6375924"/>
          <a:ext cx="6458975" cy="260462"/>
        </p:xfrm>
        <a:graphic>
          <a:graphicData uri="http://schemas.openxmlformats.org/drawingml/2006/table">
            <a:tbl>
              <a:tblPr>
                <a:tableStyleId>{5C22544A-7EE6-4342-B048-85BDC9FD1C3A}</a:tableStyleId>
              </a:tblPr>
              <a:tblGrid>
                <a:gridCol w="6458975">
                  <a:extLst>
                    <a:ext uri="{9D8B030D-6E8A-4147-A177-3AD203B41FA5}">
                      <a16:colId xmlns:a16="http://schemas.microsoft.com/office/drawing/2014/main" val="2546525110"/>
                    </a:ext>
                  </a:extLst>
                </a:gridCol>
              </a:tblGrid>
              <a:tr h="260462">
                <a:tc>
                  <a:txBody>
                    <a:bodyPr/>
                    <a:lstStyle/>
                    <a:p>
                      <a:pPr algn="l" fontAlgn="b"/>
                      <a:r>
                        <a:rPr lang="en-US" sz="800" i="1" kern="1200" dirty="0">
                          <a:solidFill>
                            <a:schemeClr val="tx1">
                              <a:lumMod val="75000"/>
                              <a:lumOff val="25000"/>
                            </a:schemeClr>
                          </a:solidFill>
                          <a:latin typeface="Calibri" panose="020F0502020204030204" pitchFamily="34" charset="0"/>
                          <a:ea typeface="+mn-ea"/>
                          <a:cs typeface="Calibri" panose="020F0502020204030204" pitchFamily="34" charset="0"/>
                        </a:rPr>
                        <a:t>Source: Bloomberg</a:t>
                      </a:r>
                      <a:endParaRPr lang="en-US" sz="1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134" marR="6134" marT="6134" marB="0" anchor="b">
                    <a:noFill/>
                  </a:tcPr>
                </a:tc>
                <a:extLst>
                  <a:ext uri="{0D108BD9-81ED-4DB2-BD59-A6C34878D82A}">
                    <a16:rowId xmlns:a16="http://schemas.microsoft.com/office/drawing/2014/main" val="2618663896"/>
                  </a:ext>
                </a:extLst>
              </a:tr>
            </a:tbl>
          </a:graphicData>
        </a:graphic>
      </p:graphicFrame>
      <p:pic>
        <p:nvPicPr>
          <p:cNvPr id="5" name="Picture 4">
            <a:extLst>
              <a:ext uri="{FF2B5EF4-FFF2-40B4-BE49-F238E27FC236}">
                <a16:creationId xmlns:a16="http://schemas.microsoft.com/office/drawing/2014/main" id="{F7E31E01-1846-A73D-A19C-4FFA8FF4A398}"/>
              </a:ext>
            </a:extLst>
          </p:cNvPr>
          <p:cNvPicPr>
            <a:picLocks noChangeAspect="1"/>
          </p:cNvPicPr>
          <p:nvPr/>
        </p:nvPicPr>
        <p:blipFill>
          <a:blip r:embed="rId3"/>
          <a:stretch>
            <a:fillRect/>
          </a:stretch>
        </p:blipFill>
        <p:spPr>
          <a:xfrm>
            <a:off x="1896003" y="1344262"/>
            <a:ext cx="8399993" cy="5076373"/>
          </a:xfrm>
          <a:prstGeom prst="rect">
            <a:avLst/>
          </a:prstGeom>
        </p:spPr>
      </p:pic>
    </p:spTree>
    <p:extLst>
      <p:ext uri="{BB962C8B-B14F-4D97-AF65-F5344CB8AC3E}">
        <p14:creationId xmlns:p14="http://schemas.microsoft.com/office/powerpoint/2010/main" val="4219901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2A5D-CB26-7824-C8C9-E4445303787C}"/>
              </a:ext>
            </a:extLst>
          </p:cNvPr>
          <p:cNvSpPr txBox="1">
            <a:spLocks/>
          </p:cNvSpPr>
          <p:nvPr/>
        </p:nvSpPr>
        <p:spPr>
          <a:xfrm>
            <a:off x="574763" y="526839"/>
            <a:ext cx="11154555" cy="822472"/>
          </a:xfrm>
          <a:prstGeom prst="rect">
            <a:avLst/>
          </a:prstGeom>
          <a:noFill/>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rPr>
              <a:t>Interest Rate</a:t>
            </a:r>
            <a:endParaRPr lang="en-US" sz="3600" dirty="0">
              <a:solidFill>
                <a:srgbClr val="FF0000"/>
              </a:solidFill>
            </a:endParaRPr>
          </a:p>
        </p:txBody>
      </p:sp>
      <p:sp>
        <p:nvSpPr>
          <p:cNvPr id="3" name="Text Box 5">
            <a:extLst>
              <a:ext uri="{FF2B5EF4-FFF2-40B4-BE49-F238E27FC236}">
                <a16:creationId xmlns:a16="http://schemas.microsoft.com/office/drawing/2014/main" id="{CC3A75A3-A5FB-77D6-2C2B-D41D109D0FEC}"/>
              </a:ext>
            </a:extLst>
          </p:cNvPr>
          <p:cNvSpPr txBox="1">
            <a:spLocks noChangeArrowheads="1"/>
          </p:cNvSpPr>
          <p:nvPr/>
        </p:nvSpPr>
        <p:spPr bwMode="auto">
          <a:xfrm>
            <a:off x="306956" y="6458306"/>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Source: Bloomberg</a:t>
            </a:r>
          </a:p>
        </p:txBody>
      </p:sp>
      <p:pic>
        <p:nvPicPr>
          <p:cNvPr id="6" name="Picture 5">
            <a:extLst>
              <a:ext uri="{FF2B5EF4-FFF2-40B4-BE49-F238E27FC236}">
                <a16:creationId xmlns:a16="http://schemas.microsoft.com/office/drawing/2014/main" id="{46ABC748-56D5-4F99-1EE7-F91BC7517E4B}"/>
              </a:ext>
            </a:extLst>
          </p:cNvPr>
          <p:cNvPicPr>
            <a:picLocks noChangeAspect="1"/>
          </p:cNvPicPr>
          <p:nvPr/>
        </p:nvPicPr>
        <p:blipFill>
          <a:blip r:embed="rId3"/>
          <a:stretch>
            <a:fillRect/>
          </a:stretch>
        </p:blipFill>
        <p:spPr>
          <a:xfrm>
            <a:off x="3431689" y="1241531"/>
            <a:ext cx="4848075" cy="5211908"/>
          </a:xfrm>
          <a:prstGeom prst="rect">
            <a:avLst/>
          </a:prstGeom>
        </p:spPr>
      </p:pic>
      <p:sp>
        <p:nvSpPr>
          <p:cNvPr id="5" name="Slide Number Placeholder 4">
            <a:extLst>
              <a:ext uri="{FF2B5EF4-FFF2-40B4-BE49-F238E27FC236}">
                <a16:creationId xmlns:a16="http://schemas.microsoft.com/office/drawing/2014/main" id="{6407F648-23A4-B663-D450-9247C2922772}"/>
              </a:ext>
            </a:extLst>
          </p:cNvPr>
          <p:cNvSpPr>
            <a:spLocks noGrp="1"/>
          </p:cNvSpPr>
          <p:nvPr>
            <p:ph type="sldNum" sz="quarter" idx="12"/>
          </p:nvPr>
        </p:nvSpPr>
        <p:spPr>
          <a:xfrm>
            <a:off x="10351987" y="6148598"/>
            <a:ext cx="1052510" cy="365125"/>
          </a:xfrm>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343216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5BF53B-F6F8-1BFF-8E59-2AE00376EC3A}"/>
              </a:ext>
            </a:extLst>
          </p:cNvPr>
          <p:cNvSpPr txBox="1">
            <a:spLocks/>
          </p:cNvSpPr>
          <p:nvPr/>
        </p:nvSpPr>
        <p:spPr>
          <a:xfrm>
            <a:off x="574764" y="526839"/>
            <a:ext cx="10937532" cy="8224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rPr>
              <a:t>Breakeven analysis (GAP Analysis)</a:t>
            </a:r>
          </a:p>
        </p:txBody>
      </p:sp>
      <p:sp>
        <p:nvSpPr>
          <p:cNvPr id="2" name="object 4">
            <a:extLst>
              <a:ext uri="{FF2B5EF4-FFF2-40B4-BE49-F238E27FC236}">
                <a16:creationId xmlns:a16="http://schemas.microsoft.com/office/drawing/2014/main" id="{496C8B95-2E1C-BFDD-F8AC-FF5BC8585C2D}"/>
              </a:ext>
            </a:extLst>
          </p:cNvPr>
          <p:cNvSpPr txBox="1"/>
          <p:nvPr/>
        </p:nvSpPr>
        <p:spPr>
          <a:xfrm>
            <a:off x="1437005" y="1679426"/>
            <a:ext cx="5382009" cy="2821926"/>
          </a:xfrm>
          <a:prstGeom prst="rect">
            <a:avLst/>
          </a:prstGeom>
        </p:spPr>
        <p:txBody>
          <a:bodyPr vert="horz" wrap="square" lIns="0" tIns="13335" rIns="0" bIns="0" rtlCol="0">
            <a:spAutoFit/>
          </a:bodyPr>
          <a:lstStyle/>
          <a:p>
            <a:pPr marL="355600" indent="-342900">
              <a:spcBef>
                <a:spcPts val="105"/>
              </a:spcBef>
              <a:buClr>
                <a:srgbClr val="204A36"/>
              </a:buClr>
              <a:buFont typeface="Wingdings"/>
              <a:buChar char=""/>
              <a:tabLst>
                <a:tab pos="354965" algn="l"/>
                <a:tab pos="355600" algn="l"/>
              </a:tabLst>
            </a:pPr>
            <a:r>
              <a:rPr sz="2000" spc="-5" dirty="0">
                <a:solidFill>
                  <a:schemeClr val="tx1">
                    <a:lumMod val="85000"/>
                    <a:lumOff val="15000"/>
                  </a:schemeClr>
                </a:solidFill>
                <a:latin typeface="Calibri"/>
                <a:cs typeface="Calibri"/>
              </a:rPr>
              <a:t>Yields </a:t>
            </a:r>
            <a:r>
              <a:rPr sz="2000" dirty="0">
                <a:solidFill>
                  <a:schemeClr val="tx1">
                    <a:lumMod val="85000"/>
                    <a:lumOff val="15000"/>
                  </a:schemeClr>
                </a:solidFill>
                <a:latin typeface="Calibri"/>
                <a:cs typeface="Calibri"/>
              </a:rPr>
              <a:t>expected to </a:t>
            </a:r>
            <a:r>
              <a:rPr lang="en-US" sz="2000" spc="-5" dirty="0">
                <a:solidFill>
                  <a:schemeClr val="tx1">
                    <a:lumMod val="85000"/>
                    <a:lumOff val="15000"/>
                  </a:schemeClr>
                </a:solidFill>
                <a:latin typeface="Calibri"/>
                <a:cs typeface="Calibri"/>
              </a:rPr>
              <a:t>fall</a:t>
            </a:r>
            <a:r>
              <a:rPr sz="2000" spc="-5" dirty="0">
                <a:solidFill>
                  <a:schemeClr val="tx1">
                    <a:lumMod val="85000"/>
                    <a:lumOff val="15000"/>
                  </a:schemeClr>
                </a:solidFill>
                <a:latin typeface="Calibri"/>
                <a:cs typeface="Calibri"/>
              </a:rPr>
              <a:t> in coming</a:t>
            </a:r>
            <a:r>
              <a:rPr sz="2000" spc="25" dirty="0">
                <a:solidFill>
                  <a:schemeClr val="tx1">
                    <a:lumMod val="85000"/>
                    <a:lumOff val="15000"/>
                  </a:schemeClr>
                </a:solidFill>
                <a:latin typeface="Calibri"/>
                <a:cs typeface="Calibri"/>
              </a:rPr>
              <a:t> </a:t>
            </a:r>
            <a:r>
              <a:rPr sz="2000" spc="-5" dirty="0">
                <a:solidFill>
                  <a:schemeClr val="tx1">
                    <a:lumMod val="85000"/>
                    <a:lumOff val="15000"/>
                  </a:schemeClr>
                </a:solidFill>
                <a:latin typeface="Calibri"/>
                <a:cs typeface="Calibri"/>
              </a:rPr>
              <a:t>months.</a:t>
            </a:r>
            <a:endParaRPr sz="2000" dirty="0">
              <a:solidFill>
                <a:schemeClr val="tx1">
                  <a:lumMod val="85000"/>
                  <a:lumOff val="15000"/>
                </a:schemeClr>
              </a:solidFill>
              <a:latin typeface="Calibri"/>
              <a:cs typeface="Calibri"/>
            </a:endParaRPr>
          </a:p>
          <a:p>
            <a:pPr>
              <a:spcBef>
                <a:spcPts val="10"/>
              </a:spcBef>
              <a:buClr>
                <a:srgbClr val="204A36"/>
              </a:buClr>
              <a:buFont typeface="Wingdings"/>
              <a:buChar char=""/>
            </a:pPr>
            <a:endParaRPr sz="2200" dirty="0">
              <a:solidFill>
                <a:schemeClr val="tx1">
                  <a:lumMod val="85000"/>
                  <a:lumOff val="15000"/>
                </a:schemeClr>
              </a:solidFill>
              <a:latin typeface="Calibri"/>
              <a:cs typeface="Calibri"/>
            </a:endParaRPr>
          </a:p>
          <a:p>
            <a:pPr marL="355600" indent="-342900">
              <a:buClr>
                <a:srgbClr val="204A36"/>
              </a:buClr>
              <a:buFont typeface="Wingdings"/>
              <a:buChar char=""/>
              <a:tabLst>
                <a:tab pos="354965" algn="l"/>
                <a:tab pos="355600" algn="l"/>
              </a:tabLst>
            </a:pPr>
            <a:r>
              <a:rPr sz="2000" dirty="0">
                <a:solidFill>
                  <a:schemeClr val="tx1">
                    <a:lumMod val="85000"/>
                    <a:lumOff val="15000"/>
                  </a:schemeClr>
                </a:solidFill>
                <a:latin typeface="Calibri"/>
                <a:cs typeface="Calibri"/>
              </a:rPr>
              <a:t>What </a:t>
            </a:r>
            <a:r>
              <a:rPr sz="2000" spc="-5" dirty="0">
                <a:solidFill>
                  <a:schemeClr val="tx1">
                    <a:lumMod val="85000"/>
                    <a:lumOff val="15000"/>
                  </a:schemeClr>
                </a:solidFill>
                <a:latin typeface="Calibri"/>
                <a:cs typeface="Calibri"/>
              </a:rPr>
              <a:t>should </a:t>
            </a:r>
            <a:r>
              <a:rPr sz="2000" dirty="0">
                <a:solidFill>
                  <a:schemeClr val="tx1">
                    <a:lumMod val="85000"/>
                    <a:lumOff val="15000"/>
                  </a:schemeClr>
                </a:solidFill>
                <a:latin typeface="Calibri"/>
                <a:cs typeface="Calibri"/>
              </a:rPr>
              <a:t>you</a:t>
            </a:r>
            <a:r>
              <a:rPr sz="2000" spc="-45" dirty="0">
                <a:solidFill>
                  <a:schemeClr val="tx1">
                    <a:lumMod val="85000"/>
                    <a:lumOff val="15000"/>
                  </a:schemeClr>
                </a:solidFill>
                <a:latin typeface="Calibri"/>
                <a:cs typeface="Calibri"/>
              </a:rPr>
              <a:t> </a:t>
            </a:r>
            <a:r>
              <a:rPr sz="2000" dirty="0">
                <a:solidFill>
                  <a:schemeClr val="tx1">
                    <a:lumMod val="85000"/>
                    <a:lumOff val="15000"/>
                  </a:schemeClr>
                </a:solidFill>
                <a:latin typeface="Calibri"/>
                <a:cs typeface="Calibri"/>
              </a:rPr>
              <a:t>buy?</a:t>
            </a:r>
            <a:r>
              <a:rPr lang="en-US" sz="2000" dirty="0">
                <a:solidFill>
                  <a:schemeClr val="tx1">
                    <a:lumMod val="85000"/>
                    <a:lumOff val="15000"/>
                  </a:schemeClr>
                </a:solidFill>
                <a:latin typeface="Calibri"/>
                <a:cs typeface="Calibri"/>
              </a:rPr>
              <a:t>  When should you buy?</a:t>
            </a:r>
            <a:endParaRPr sz="2000" dirty="0">
              <a:solidFill>
                <a:schemeClr val="tx1">
                  <a:lumMod val="85000"/>
                  <a:lumOff val="15000"/>
                </a:schemeClr>
              </a:solidFill>
              <a:latin typeface="Calibri"/>
              <a:cs typeface="Calibri"/>
            </a:endParaRPr>
          </a:p>
          <a:p>
            <a:pPr>
              <a:spcBef>
                <a:spcPts val="15"/>
              </a:spcBef>
              <a:buClr>
                <a:srgbClr val="204A36"/>
              </a:buClr>
              <a:buFont typeface="Wingdings"/>
              <a:buChar char=""/>
            </a:pPr>
            <a:endParaRPr sz="2200" dirty="0">
              <a:solidFill>
                <a:schemeClr val="tx1">
                  <a:lumMod val="85000"/>
                  <a:lumOff val="15000"/>
                </a:schemeClr>
              </a:solidFill>
              <a:latin typeface="Calibri"/>
              <a:cs typeface="Calibri"/>
            </a:endParaRPr>
          </a:p>
          <a:p>
            <a:pPr marL="355600" indent="-342900">
              <a:buClr>
                <a:srgbClr val="204A36"/>
              </a:buClr>
              <a:buFont typeface="Wingdings"/>
              <a:buChar char=""/>
              <a:tabLst>
                <a:tab pos="354965" algn="l"/>
                <a:tab pos="355600" algn="l"/>
              </a:tabLst>
            </a:pPr>
            <a:r>
              <a:rPr sz="2000" dirty="0">
                <a:solidFill>
                  <a:schemeClr val="tx1">
                    <a:lumMod val="85000"/>
                    <a:lumOff val="15000"/>
                  </a:schemeClr>
                </a:solidFill>
                <a:latin typeface="Calibri"/>
                <a:cs typeface="Calibri"/>
              </a:rPr>
              <a:t>Which would you</a:t>
            </a:r>
            <a:r>
              <a:rPr sz="2000" spc="-75" dirty="0">
                <a:solidFill>
                  <a:schemeClr val="tx1">
                    <a:lumMod val="85000"/>
                    <a:lumOff val="15000"/>
                  </a:schemeClr>
                </a:solidFill>
                <a:latin typeface="Calibri"/>
                <a:cs typeface="Calibri"/>
              </a:rPr>
              <a:t> </a:t>
            </a:r>
            <a:r>
              <a:rPr sz="2000" dirty="0">
                <a:solidFill>
                  <a:schemeClr val="tx1">
                    <a:lumMod val="85000"/>
                    <a:lumOff val="15000"/>
                  </a:schemeClr>
                </a:solidFill>
                <a:latin typeface="Calibri"/>
                <a:cs typeface="Calibri"/>
              </a:rPr>
              <a:t>buy?</a:t>
            </a:r>
            <a:r>
              <a:rPr lang="en-US" sz="2000" dirty="0">
                <a:solidFill>
                  <a:schemeClr val="tx1">
                    <a:lumMod val="85000"/>
                    <a:lumOff val="15000"/>
                  </a:schemeClr>
                </a:solidFill>
                <a:latin typeface="Calibri"/>
                <a:cs typeface="Calibri"/>
              </a:rPr>
              <a:t> </a:t>
            </a:r>
            <a:r>
              <a:rPr lang="en-US" i="1" dirty="0">
                <a:solidFill>
                  <a:schemeClr val="tx1">
                    <a:lumMod val="85000"/>
                    <a:lumOff val="15000"/>
                  </a:schemeClr>
                </a:solidFill>
                <a:latin typeface="Calibri"/>
                <a:cs typeface="Calibri"/>
              </a:rPr>
              <a:t>Rates as of 7/5/2024</a:t>
            </a:r>
            <a:endParaRPr i="1" dirty="0">
              <a:solidFill>
                <a:schemeClr val="tx1">
                  <a:lumMod val="85000"/>
                  <a:lumOff val="15000"/>
                </a:schemeClr>
              </a:solidFill>
              <a:latin typeface="Calibri"/>
              <a:cs typeface="Calibri"/>
            </a:endParaRPr>
          </a:p>
          <a:p>
            <a:pPr>
              <a:spcBef>
                <a:spcPts val="10"/>
              </a:spcBef>
              <a:buClr>
                <a:srgbClr val="3E3E3E"/>
              </a:buClr>
              <a:buFont typeface="Wingdings"/>
              <a:buChar char=""/>
            </a:pPr>
            <a:endParaRPr sz="2150" dirty="0">
              <a:solidFill>
                <a:schemeClr val="tx1">
                  <a:lumMod val="85000"/>
                  <a:lumOff val="15000"/>
                </a:schemeClr>
              </a:solidFill>
              <a:latin typeface="Calibri"/>
              <a:cs typeface="Calibri"/>
            </a:endParaRPr>
          </a:p>
          <a:p>
            <a:pPr marL="756285" lvl="1" indent="-287020">
              <a:spcBef>
                <a:spcPts val="5"/>
              </a:spcBef>
              <a:buClr>
                <a:srgbClr val="D75F37"/>
              </a:buClr>
              <a:buFont typeface="Arial"/>
              <a:buChar char="•"/>
              <a:tabLst>
                <a:tab pos="756285" algn="l"/>
                <a:tab pos="756920" algn="l"/>
              </a:tabLst>
            </a:pPr>
            <a:r>
              <a:rPr spc="-5" dirty="0">
                <a:solidFill>
                  <a:schemeClr val="tx1">
                    <a:lumMod val="85000"/>
                    <a:lumOff val="15000"/>
                  </a:schemeClr>
                </a:solidFill>
                <a:latin typeface="Calibri"/>
                <a:cs typeface="Calibri"/>
              </a:rPr>
              <a:t>1-year investment </a:t>
            </a:r>
            <a:r>
              <a:rPr dirty="0">
                <a:solidFill>
                  <a:schemeClr val="tx1">
                    <a:lumMod val="85000"/>
                    <a:lumOff val="15000"/>
                  </a:schemeClr>
                </a:solidFill>
                <a:latin typeface="Calibri"/>
                <a:cs typeface="Calibri"/>
              </a:rPr>
              <a:t>at</a:t>
            </a:r>
            <a:r>
              <a:rPr spc="-40" dirty="0">
                <a:solidFill>
                  <a:schemeClr val="tx1">
                    <a:lumMod val="85000"/>
                    <a:lumOff val="15000"/>
                  </a:schemeClr>
                </a:solidFill>
                <a:latin typeface="Calibri"/>
                <a:cs typeface="Calibri"/>
              </a:rPr>
              <a:t> </a:t>
            </a:r>
            <a:r>
              <a:rPr lang="en-US" spc="-40" dirty="0">
                <a:solidFill>
                  <a:schemeClr val="tx1">
                    <a:lumMod val="85000"/>
                    <a:lumOff val="15000"/>
                  </a:schemeClr>
                </a:solidFill>
                <a:latin typeface="Calibri"/>
                <a:cs typeface="Calibri"/>
              </a:rPr>
              <a:t>5</a:t>
            </a:r>
            <a:r>
              <a:rPr dirty="0">
                <a:solidFill>
                  <a:schemeClr val="tx1">
                    <a:lumMod val="85000"/>
                    <a:lumOff val="15000"/>
                  </a:schemeClr>
                </a:solidFill>
                <a:latin typeface="Calibri"/>
                <a:cs typeface="Calibri"/>
              </a:rPr>
              <a:t>%</a:t>
            </a:r>
            <a:r>
              <a:rPr lang="en-US" dirty="0">
                <a:solidFill>
                  <a:schemeClr val="tx1">
                    <a:lumMod val="85000"/>
                    <a:lumOff val="15000"/>
                  </a:schemeClr>
                </a:solidFill>
                <a:latin typeface="Calibri"/>
                <a:cs typeface="Calibri"/>
              </a:rPr>
              <a:t>    </a:t>
            </a:r>
            <a:endParaRPr dirty="0">
              <a:solidFill>
                <a:srgbClr val="FF0000"/>
              </a:solidFill>
              <a:latin typeface="Calibri"/>
              <a:cs typeface="Calibri"/>
            </a:endParaRPr>
          </a:p>
          <a:p>
            <a:pPr lvl="1">
              <a:spcBef>
                <a:spcPts val="15"/>
              </a:spcBef>
              <a:buClr>
                <a:srgbClr val="D75F37"/>
              </a:buClr>
              <a:buFont typeface="Arial"/>
              <a:buChar char="•"/>
            </a:pPr>
            <a:endParaRPr sz="2100" dirty="0">
              <a:solidFill>
                <a:schemeClr val="tx1">
                  <a:lumMod val="85000"/>
                  <a:lumOff val="15000"/>
                </a:schemeClr>
              </a:solidFill>
              <a:latin typeface="Calibri"/>
              <a:cs typeface="Calibri"/>
            </a:endParaRPr>
          </a:p>
          <a:p>
            <a:pPr marL="756285" lvl="1" indent="-287020">
              <a:buClr>
                <a:srgbClr val="D75F37"/>
              </a:buClr>
              <a:buFont typeface="Arial"/>
              <a:buChar char="•"/>
              <a:tabLst>
                <a:tab pos="756285" algn="l"/>
                <a:tab pos="756920" algn="l"/>
              </a:tabLst>
            </a:pPr>
            <a:r>
              <a:rPr spc="-5" dirty="0">
                <a:solidFill>
                  <a:schemeClr val="tx1">
                    <a:lumMod val="85000"/>
                    <a:lumOff val="15000"/>
                  </a:schemeClr>
                </a:solidFill>
                <a:latin typeface="Calibri"/>
                <a:cs typeface="Calibri"/>
              </a:rPr>
              <a:t>3-year investment </a:t>
            </a:r>
            <a:r>
              <a:rPr dirty="0">
                <a:solidFill>
                  <a:schemeClr val="tx1">
                    <a:lumMod val="85000"/>
                    <a:lumOff val="15000"/>
                  </a:schemeClr>
                </a:solidFill>
                <a:latin typeface="Calibri"/>
                <a:cs typeface="Calibri"/>
              </a:rPr>
              <a:t>at</a:t>
            </a:r>
            <a:r>
              <a:rPr spc="-40" dirty="0">
                <a:solidFill>
                  <a:schemeClr val="tx1">
                    <a:lumMod val="85000"/>
                    <a:lumOff val="15000"/>
                  </a:schemeClr>
                </a:solidFill>
                <a:latin typeface="Calibri"/>
                <a:cs typeface="Calibri"/>
              </a:rPr>
              <a:t> </a:t>
            </a:r>
            <a:r>
              <a:rPr lang="en-US" spc="-40" dirty="0">
                <a:solidFill>
                  <a:schemeClr val="tx1">
                    <a:lumMod val="85000"/>
                    <a:lumOff val="15000"/>
                  </a:schemeClr>
                </a:solidFill>
                <a:latin typeface="Calibri"/>
                <a:cs typeface="Calibri"/>
              </a:rPr>
              <a:t>4.55</a:t>
            </a:r>
            <a:r>
              <a:rPr dirty="0">
                <a:solidFill>
                  <a:schemeClr val="tx1">
                    <a:lumMod val="85000"/>
                    <a:lumOff val="15000"/>
                  </a:schemeClr>
                </a:solidFill>
                <a:latin typeface="Calibri"/>
                <a:cs typeface="Calibri"/>
              </a:rPr>
              <a:t>%</a:t>
            </a:r>
            <a:r>
              <a:rPr lang="en-US" dirty="0">
                <a:solidFill>
                  <a:schemeClr val="tx1">
                    <a:lumMod val="85000"/>
                    <a:lumOff val="15000"/>
                  </a:schemeClr>
                </a:solidFill>
                <a:latin typeface="Calibri"/>
                <a:cs typeface="Calibri"/>
              </a:rPr>
              <a:t>    </a:t>
            </a:r>
            <a:endParaRPr dirty="0">
              <a:solidFill>
                <a:srgbClr val="FF0000"/>
              </a:solidFill>
              <a:latin typeface="Calibri"/>
              <a:cs typeface="Calibri"/>
            </a:endParaRPr>
          </a:p>
        </p:txBody>
      </p:sp>
      <p:sp>
        <p:nvSpPr>
          <p:cNvPr id="3" name="Text Box 5">
            <a:extLst>
              <a:ext uri="{FF2B5EF4-FFF2-40B4-BE49-F238E27FC236}">
                <a16:creationId xmlns:a16="http://schemas.microsoft.com/office/drawing/2014/main" id="{78429AC7-6DB3-8BE9-DAB1-5EDCF412DD3F}"/>
              </a:ext>
            </a:extLst>
          </p:cNvPr>
          <p:cNvSpPr txBox="1">
            <a:spLocks noChangeArrowheads="1"/>
          </p:cNvSpPr>
          <p:nvPr/>
        </p:nvSpPr>
        <p:spPr bwMode="auto">
          <a:xfrm>
            <a:off x="59531" y="6458306"/>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For illustrative purposes only.  Please see disclosures at the end of this presentation</a:t>
            </a:r>
          </a:p>
        </p:txBody>
      </p:sp>
      <p:sp>
        <p:nvSpPr>
          <p:cNvPr id="6" name="Slide Number Placeholder 5">
            <a:extLst>
              <a:ext uri="{FF2B5EF4-FFF2-40B4-BE49-F238E27FC236}">
                <a16:creationId xmlns:a16="http://schemas.microsoft.com/office/drawing/2014/main" id="{CC9A5C3B-01DE-25CF-1718-F9834CFABD12}"/>
              </a:ext>
            </a:extLst>
          </p:cNvPr>
          <p:cNvSpPr>
            <a:spLocks noGrp="1"/>
          </p:cNvSpPr>
          <p:nvPr>
            <p:ph type="sldNum" sz="quarter" idx="12"/>
          </p:nvPr>
        </p:nvSpPr>
        <p:spPr>
          <a:xfrm>
            <a:off x="10308268" y="6093181"/>
            <a:ext cx="1052510" cy="365125"/>
          </a:xfrm>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733021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5BF53B-F6F8-1BFF-8E59-2AE00376EC3A}"/>
              </a:ext>
            </a:extLst>
          </p:cNvPr>
          <p:cNvSpPr txBox="1">
            <a:spLocks/>
          </p:cNvSpPr>
          <p:nvPr/>
        </p:nvSpPr>
        <p:spPr>
          <a:xfrm>
            <a:off x="574764" y="526839"/>
            <a:ext cx="10937532" cy="8224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rPr>
              <a:t>Breakeven analysis  </a:t>
            </a:r>
            <a:r>
              <a:rPr lang="en-US" sz="1800" dirty="0">
                <a:solidFill>
                  <a:srgbClr val="FF0000"/>
                </a:solidFill>
              </a:rPr>
              <a:t>rates as of 6/31/24</a:t>
            </a:r>
          </a:p>
        </p:txBody>
      </p:sp>
      <p:sp>
        <p:nvSpPr>
          <p:cNvPr id="3" name="object 3">
            <a:extLst>
              <a:ext uri="{FF2B5EF4-FFF2-40B4-BE49-F238E27FC236}">
                <a16:creationId xmlns:a16="http://schemas.microsoft.com/office/drawing/2014/main" id="{B807F4D5-1E08-4045-BD13-AE731B43D583}"/>
              </a:ext>
            </a:extLst>
          </p:cNvPr>
          <p:cNvSpPr txBox="1"/>
          <p:nvPr/>
        </p:nvSpPr>
        <p:spPr>
          <a:xfrm>
            <a:off x="2787650" y="1509267"/>
            <a:ext cx="6616700" cy="931024"/>
          </a:xfrm>
          <a:prstGeom prst="rect">
            <a:avLst/>
          </a:prstGeom>
        </p:spPr>
        <p:txBody>
          <a:bodyPr vert="horz" wrap="square" lIns="0" tIns="12700" rIns="0" bIns="0" rtlCol="0">
            <a:spAutoFit/>
          </a:bodyPr>
          <a:lstStyle/>
          <a:p>
            <a:pPr marL="12065" algn="ctr">
              <a:spcBef>
                <a:spcPts val="100"/>
              </a:spcBef>
              <a:buClr>
                <a:srgbClr val="204A36"/>
              </a:buClr>
              <a:tabLst>
                <a:tab pos="299085" algn="l"/>
                <a:tab pos="299720" algn="l"/>
              </a:tabLst>
            </a:pPr>
            <a:r>
              <a:rPr spc="-10" dirty="0">
                <a:solidFill>
                  <a:schemeClr val="tx1">
                    <a:lumMod val="85000"/>
                    <a:lumOff val="15000"/>
                  </a:schemeClr>
                </a:solidFill>
                <a:latin typeface="Calibri"/>
                <a:cs typeface="Calibri"/>
              </a:rPr>
              <a:t>What </a:t>
            </a:r>
            <a:r>
              <a:rPr spc="-20" dirty="0">
                <a:solidFill>
                  <a:schemeClr val="tx1">
                    <a:lumMod val="85000"/>
                    <a:lumOff val="15000"/>
                  </a:schemeClr>
                </a:solidFill>
                <a:latin typeface="Calibri"/>
                <a:cs typeface="Calibri"/>
              </a:rPr>
              <a:t>rate </a:t>
            </a:r>
            <a:r>
              <a:rPr dirty="0">
                <a:solidFill>
                  <a:schemeClr val="tx1">
                    <a:lumMod val="85000"/>
                    <a:lumOff val="15000"/>
                  </a:schemeClr>
                </a:solidFill>
                <a:latin typeface="Calibri"/>
                <a:cs typeface="Calibri"/>
              </a:rPr>
              <a:t>do </a:t>
            </a:r>
            <a:r>
              <a:rPr spc="-10" dirty="0">
                <a:solidFill>
                  <a:schemeClr val="tx1">
                    <a:lumMod val="85000"/>
                    <a:lumOff val="15000"/>
                  </a:schemeClr>
                </a:solidFill>
                <a:latin typeface="Calibri"/>
                <a:cs typeface="Calibri"/>
              </a:rPr>
              <a:t>you </a:t>
            </a:r>
            <a:r>
              <a:rPr dirty="0">
                <a:solidFill>
                  <a:schemeClr val="tx1">
                    <a:lumMod val="85000"/>
                    <a:lumOff val="15000"/>
                  </a:schemeClr>
                </a:solidFill>
                <a:latin typeface="Calibri"/>
                <a:cs typeface="Calibri"/>
              </a:rPr>
              <a:t>need </a:t>
            </a:r>
            <a:r>
              <a:rPr spc="-10" dirty="0">
                <a:solidFill>
                  <a:schemeClr val="tx1">
                    <a:lumMod val="85000"/>
                    <a:lumOff val="15000"/>
                  </a:schemeClr>
                </a:solidFill>
                <a:latin typeface="Calibri"/>
                <a:cs typeface="Calibri"/>
              </a:rPr>
              <a:t>to </a:t>
            </a:r>
            <a:r>
              <a:rPr spc="-5" dirty="0">
                <a:solidFill>
                  <a:schemeClr val="tx1">
                    <a:lumMod val="85000"/>
                    <a:lumOff val="15000"/>
                  </a:schemeClr>
                </a:solidFill>
                <a:latin typeface="Calibri"/>
                <a:cs typeface="Calibri"/>
              </a:rPr>
              <a:t>earn </a:t>
            </a:r>
            <a:r>
              <a:rPr spc="-15" dirty="0">
                <a:solidFill>
                  <a:schemeClr val="tx1">
                    <a:lumMod val="85000"/>
                    <a:lumOff val="15000"/>
                  </a:schemeClr>
                </a:solidFill>
                <a:latin typeface="Calibri"/>
                <a:cs typeface="Calibri"/>
              </a:rPr>
              <a:t>for </a:t>
            </a:r>
            <a:r>
              <a:rPr spc="-5" dirty="0">
                <a:solidFill>
                  <a:schemeClr val="tx1">
                    <a:lumMod val="85000"/>
                    <a:lumOff val="15000"/>
                  </a:schemeClr>
                </a:solidFill>
                <a:latin typeface="Calibri"/>
                <a:cs typeface="Calibri"/>
              </a:rPr>
              <a:t>the </a:t>
            </a:r>
            <a:r>
              <a:rPr spc="-10" dirty="0">
                <a:solidFill>
                  <a:schemeClr val="tx1">
                    <a:lumMod val="85000"/>
                    <a:lumOff val="15000"/>
                  </a:schemeClr>
                </a:solidFill>
                <a:latin typeface="Calibri"/>
                <a:cs typeface="Calibri"/>
              </a:rPr>
              <a:t>last two </a:t>
            </a:r>
            <a:r>
              <a:rPr spc="-15" dirty="0">
                <a:solidFill>
                  <a:schemeClr val="tx1">
                    <a:lumMod val="85000"/>
                    <a:lumOff val="15000"/>
                  </a:schemeClr>
                </a:solidFill>
                <a:latin typeface="Calibri"/>
                <a:cs typeface="Calibri"/>
              </a:rPr>
              <a:t>years </a:t>
            </a:r>
            <a:r>
              <a:rPr spc="-10" dirty="0">
                <a:solidFill>
                  <a:schemeClr val="tx1">
                    <a:lumMod val="85000"/>
                    <a:lumOff val="15000"/>
                  </a:schemeClr>
                </a:solidFill>
                <a:latin typeface="Calibri"/>
                <a:cs typeface="Calibri"/>
              </a:rPr>
              <a:t>to break</a:t>
            </a:r>
            <a:r>
              <a:rPr spc="170" dirty="0">
                <a:solidFill>
                  <a:schemeClr val="tx1">
                    <a:lumMod val="85000"/>
                    <a:lumOff val="15000"/>
                  </a:schemeClr>
                </a:solidFill>
                <a:latin typeface="Calibri"/>
                <a:cs typeface="Calibri"/>
              </a:rPr>
              <a:t> </a:t>
            </a:r>
            <a:r>
              <a:rPr spc="-5" dirty="0">
                <a:solidFill>
                  <a:schemeClr val="tx1">
                    <a:lumMod val="85000"/>
                    <a:lumOff val="15000"/>
                  </a:schemeClr>
                </a:solidFill>
                <a:latin typeface="Calibri"/>
                <a:cs typeface="Calibri"/>
              </a:rPr>
              <a:t>even?</a:t>
            </a:r>
            <a:endParaRPr lang="en-US" spc="-5" dirty="0">
              <a:solidFill>
                <a:schemeClr val="tx1">
                  <a:lumMod val="85000"/>
                  <a:lumOff val="15000"/>
                </a:schemeClr>
              </a:solidFill>
              <a:latin typeface="Calibri"/>
              <a:cs typeface="Calibri"/>
            </a:endParaRPr>
          </a:p>
          <a:p>
            <a:pPr marL="12065" algn="ctr">
              <a:spcBef>
                <a:spcPts val="100"/>
              </a:spcBef>
              <a:buClr>
                <a:srgbClr val="204A36"/>
              </a:buClr>
              <a:tabLst>
                <a:tab pos="299085" algn="l"/>
                <a:tab pos="299720" algn="l"/>
              </a:tabLst>
            </a:pPr>
            <a:endParaRPr lang="en-US" sz="2000" spc="-5" dirty="0">
              <a:solidFill>
                <a:schemeClr val="tx1">
                  <a:lumMod val="85000"/>
                  <a:lumOff val="15000"/>
                </a:schemeClr>
              </a:solidFill>
              <a:latin typeface="Calibri"/>
              <a:cs typeface="Calibri"/>
            </a:endParaRPr>
          </a:p>
          <a:p>
            <a:pPr marL="12065" algn="ctr">
              <a:spcBef>
                <a:spcPts val="100"/>
              </a:spcBef>
              <a:buClr>
                <a:srgbClr val="204A36"/>
              </a:buClr>
              <a:tabLst>
                <a:tab pos="299085" algn="l"/>
                <a:tab pos="299720" algn="l"/>
              </a:tabLst>
            </a:pPr>
            <a:r>
              <a:rPr lang="en-US" sz="2000" dirty="0">
                <a:solidFill>
                  <a:srgbClr val="640246"/>
                </a:solidFill>
                <a:latin typeface="Calibri"/>
                <a:cs typeface="Calibri"/>
              </a:rPr>
              <a:t>4.55</a:t>
            </a:r>
            <a:r>
              <a:rPr sz="2000" dirty="0">
                <a:solidFill>
                  <a:srgbClr val="640246"/>
                </a:solidFill>
                <a:latin typeface="Calibri"/>
                <a:cs typeface="Calibri"/>
              </a:rPr>
              <a:t>% </a:t>
            </a:r>
            <a:r>
              <a:rPr sz="2000" spc="-15" dirty="0">
                <a:solidFill>
                  <a:srgbClr val="640246"/>
                </a:solidFill>
                <a:latin typeface="Calibri"/>
                <a:cs typeface="Calibri"/>
              </a:rPr>
              <a:t>for </a:t>
            </a:r>
            <a:r>
              <a:rPr sz="2000" dirty="0">
                <a:solidFill>
                  <a:srgbClr val="640246"/>
                </a:solidFill>
                <a:latin typeface="Calibri"/>
                <a:cs typeface="Calibri"/>
              </a:rPr>
              <a:t>3</a:t>
            </a:r>
            <a:r>
              <a:rPr sz="2000" spc="-55" dirty="0">
                <a:solidFill>
                  <a:srgbClr val="640246"/>
                </a:solidFill>
                <a:latin typeface="Calibri"/>
                <a:cs typeface="Calibri"/>
              </a:rPr>
              <a:t> </a:t>
            </a:r>
            <a:r>
              <a:rPr sz="2000" spc="-15" dirty="0">
                <a:solidFill>
                  <a:srgbClr val="640246"/>
                </a:solidFill>
                <a:latin typeface="Calibri"/>
                <a:cs typeface="Calibri"/>
              </a:rPr>
              <a:t>years</a:t>
            </a:r>
            <a:endParaRPr sz="2000" dirty="0">
              <a:latin typeface="Calibri"/>
              <a:cs typeface="Calibri"/>
            </a:endParaRPr>
          </a:p>
        </p:txBody>
      </p:sp>
      <p:grpSp>
        <p:nvGrpSpPr>
          <p:cNvPr id="4" name="object 4">
            <a:extLst>
              <a:ext uri="{FF2B5EF4-FFF2-40B4-BE49-F238E27FC236}">
                <a16:creationId xmlns:a16="http://schemas.microsoft.com/office/drawing/2014/main" id="{6E04D117-8E86-F018-EEF7-1A23E4570788}"/>
              </a:ext>
            </a:extLst>
          </p:cNvPr>
          <p:cNvGrpSpPr/>
          <p:nvPr/>
        </p:nvGrpSpPr>
        <p:grpSpPr>
          <a:xfrm>
            <a:off x="2609584" y="3589783"/>
            <a:ext cx="6677025" cy="530225"/>
            <a:chOff x="1324355" y="3589782"/>
            <a:chExt cx="6677025" cy="530225"/>
          </a:xfrm>
        </p:grpSpPr>
        <p:sp>
          <p:nvSpPr>
            <p:cNvPr id="6" name="object 5">
              <a:extLst>
                <a:ext uri="{FF2B5EF4-FFF2-40B4-BE49-F238E27FC236}">
                  <a16:creationId xmlns:a16="http://schemas.microsoft.com/office/drawing/2014/main" id="{F0554A20-31CF-7D3E-586D-CAD8759E5EE4}"/>
                </a:ext>
              </a:extLst>
            </p:cNvPr>
            <p:cNvSpPr/>
            <p:nvPr/>
          </p:nvSpPr>
          <p:spPr>
            <a:xfrm>
              <a:off x="1337309" y="3854958"/>
              <a:ext cx="6644640" cy="0"/>
            </a:xfrm>
            <a:custGeom>
              <a:avLst/>
              <a:gdLst/>
              <a:ahLst/>
              <a:cxnLst/>
              <a:rect l="l" t="t" r="r" b="b"/>
              <a:pathLst>
                <a:path w="6644640">
                  <a:moveTo>
                    <a:pt x="0" y="0"/>
                  </a:moveTo>
                  <a:lnTo>
                    <a:pt x="6644500" y="0"/>
                  </a:lnTo>
                </a:path>
              </a:pathLst>
            </a:custGeom>
            <a:ln w="25908">
              <a:solidFill>
                <a:srgbClr val="325C3C"/>
              </a:solidFill>
            </a:ln>
          </p:spPr>
          <p:txBody>
            <a:bodyPr wrap="square" lIns="0" tIns="0" rIns="0" bIns="0" rtlCol="0"/>
            <a:lstStyle/>
            <a:p>
              <a:endParaRPr/>
            </a:p>
          </p:txBody>
        </p:sp>
        <p:sp>
          <p:nvSpPr>
            <p:cNvPr id="7" name="object 6">
              <a:extLst>
                <a:ext uri="{FF2B5EF4-FFF2-40B4-BE49-F238E27FC236}">
                  <a16:creationId xmlns:a16="http://schemas.microsoft.com/office/drawing/2014/main" id="{7279D14A-607A-EB77-1B0E-672BE63F9AD8}"/>
                </a:ext>
              </a:extLst>
            </p:cNvPr>
            <p:cNvSpPr/>
            <p:nvPr/>
          </p:nvSpPr>
          <p:spPr>
            <a:xfrm>
              <a:off x="1337309" y="3609594"/>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8" name="object 7">
              <a:extLst>
                <a:ext uri="{FF2B5EF4-FFF2-40B4-BE49-F238E27FC236}">
                  <a16:creationId xmlns:a16="http://schemas.microsoft.com/office/drawing/2014/main" id="{D02DAC9F-224A-966D-8BD6-C0DB7EE38985}"/>
                </a:ext>
              </a:extLst>
            </p:cNvPr>
            <p:cNvSpPr/>
            <p:nvPr/>
          </p:nvSpPr>
          <p:spPr>
            <a:xfrm>
              <a:off x="3405377" y="3598926"/>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9" name="object 8">
              <a:extLst>
                <a:ext uri="{FF2B5EF4-FFF2-40B4-BE49-F238E27FC236}">
                  <a16:creationId xmlns:a16="http://schemas.microsoft.com/office/drawing/2014/main" id="{32A2CE0A-E427-84EA-0E50-0B75A27B866D}"/>
                </a:ext>
              </a:extLst>
            </p:cNvPr>
            <p:cNvSpPr/>
            <p:nvPr/>
          </p:nvSpPr>
          <p:spPr>
            <a:xfrm>
              <a:off x="5721858" y="3609594"/>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10" name="object 9">
              <a:extLst>
                <a:ext uri="{FF2B5EF4-FFF2-40B4-BE49-F238E27FC236}">
                  <a16:creationId xmlns:a16="http://schemas.microsoft.com/office/drawing/2014/main" id="{4AC3B4A0-3B4E-9739-A563-154E07AE9597}"/>
                </a:ext>
              </a:extLst>
            </p:cNvPr>
            <p:cNvSpPr/>
            <p:nvPr/>
          </p:nvSpPr>
          <p:spPr>
            <a:xfrm>
              <a:off x="7988046" y="3589782"/>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grpSp>
      <p:sp>
        <p:nvSpPr>
          <p:cNvPr id="11" name="object 10">
            <a:extLst>
              <a:ext uri="{FF2B5EF4-FFF2-40B4-BE49-F238E27FC236}">
                <a16:creationId xmlns:a16="http://schemas.microsoft.com/office/drawing/2014/main" id="{D8D50E99-C528-C367-4E8A-DF99B677A858}"/>
              </a:ext>
            </a:extLst>
          </p:cNvPr>
          <p:cNvSpPr txBox="1"/>
          <p:nvPr/>
        </p:nvSpPr>
        <p:spPr>
          <a:xfrm>
            <a:off x="2541979" y="4101214"/>
            <a:ext cx="154940"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0</a:t>
            </a:r>
            <a:endParaRPr sz="2000">
              <a:latin typeface="Calibri"/>
              <a:cs typeface="Calibri"/>
            </a:endParaRPr>
          </a:p>
        </p:txBody>
      </p:sp>
      <p:sp>
        <p:nvSpPr>
          <p:cNvPr id="12" name="object 11">
            <a:extLst>
              <a:ext uri="{FF2B5EF4-FFF2-40B4-BE49-F238E27FC236}">
                <a16:creationId xmlns:a16="http://schemas.microsoft.com/office/drawing/2014/main" id="{665BD2C7-B611-3E86-5139-8380DC2E9C98}"/>
              </a:ext>
            </a:extLst>
          </p:cNvPr>
          <p:cNvSpPr txBox="1"/>
          <p:nvPr/>
        </p:nvSpPr>
        <p:spPr>
          <a:xfrm>
            <a:off x="4357893" y="4101214"/>
            <a:ext cx="661670"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1</a:t>
            </a:r>
            <a:r>
              <a:rPr sz="2000" spc="-85" dirty="0">
                <a:solidFill>
                  <a:srgbClr val="808080"/>
                </a:solidFill>
                <a:latin typeface="Calibri"/>
                <a:cs typeface="Calibri"/>
              </a:rPr>
              <a:t> </a:t>
            </a:r>
            <a:r>
              <a:rPr sz="2000" spc="-5" dirty="0">
                <a:solidFill>
                  <a:srgbClr val="808080"/>
                </a:solidFill>
                <a:latin typeface="Calibri"/>
                <a:cs typeface="Calibri"/>
              </a:rPr>
              <a:t>year</a:t>
            </a:r>
            <a:endParaRPr sz="2000">
              <a:latin typeface="Calibri"/>
              <a:cs typeface="Calibri"/>
            </a:endParaRPr>
          </a:p>
        </p:txBody>
      </p:sp>
      <p:sp>
        <p:nvSpPr>
          <p:cNvPr id="13" name="object 12">
            <a:extLst>
              <a:ext uri="{FF2B5EF4-FFF2-40B4-BE49-F238E27FC236}">
                <a16:creationId xmlns:a16="http://schemas.microsoft.com/office/drawing/2014/main" id="{D4574526-5FE6-AFD5-A6BA-F85B9F185C77}"/>
              </a:ext>
            </a:extLst>
          </p:cNvPr>
          <p:cNvSpPr txBox="1"/>
          <p:nvPr/>
        </p:nvSpPr>
        <p:spPr>
          <a:xfrm>
            <a:off x="6627851" y="4101214"/>
            <a:ext cx="756285"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2</a:t>
            </a:r>
            <a:r>
              <a:rPr sz="2000" spc="-70" dirty="0">
                <a:solidFill>
                  <a:srgbClr val="808080"/>
                </a:solidFill>
                <a:latin typeface="Calibri"/>
                <a:cs typeface="Calibri"/>
              </a:rPr>
              <a:t> </a:t>
            </a:r>
            <a:r>
              <a:rPr sz="2000" spc="-15" dirty="0">
                <a:solidFill>
                  <a:srgbClr val="808080"/>
                </a:solidFill>
                <a:latin typeface="Calibri"/>
                <a:cs typeface="Calibri"/>
              </a:rPr>
              <a:t>years</a:t>
            </a:r>
            <a:endParaRPr sz="2000">
              <a:latin typeface="Calibri"/>
              <a:cs typeface="Calibri"/>
            </a:endParaRPr>
          </a:p>
        </p:txBody>
      </p:sp>
      <p:sp>
        <p:nvSpPr>
          <p:cNvPr id="14" name="object 13">
            <a:extLst>
              <a:ext uri="{FF2B5EF4-FFF2-40B4-BE49-F238E27FC236}">
                <a16:creationId xmlns:a16="http://schemas.microsoft.com/office/drawing/2014/main" id="{F8BA225B-10B9-36B9-543A-E152E0D4B69B}"/>
              </a:ext>
            </a:extLst>
          </p:cNvPr>
          <p:cNvSpPr txBox="1"/>
          <p:nvPr/>
        </p:nvSpPr>
        <p:spPr>
          <a:xfrm>
            <a:off x="8893736" y="4101214"/>
            <a:ext cx="756285"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3</a:t>
            </a:r>
            <a:r>
              <a:rPr sz="2000" spc="-70" dirty="0">
                <a:solidFill>
                  <a:srgbClr val="808080"/>
                </a:solidFill>
                <a:latin typeface="Calibri"/>
                <a:cs typeface="Calibri"/>
              </a:rPr>
              <a:t> </a:t>
            </a:r>
            <a:r>
              <a:rPr sz="2000" spc="-15" dirty="0">
                <a:solidFill>
                  <a:srgbClr val="808080"/>
                </a:solidFill>
                <a:latin typeface="Calibri"/>
                <a:cs typeface="Calibri"/>
              </a:rPr>
              <a:t>years</a:t>
            </a:r>
            <a:endParaRPr sz="2000">
              <a:latin typeface="Calibri"/>
              <a:cs typeface="Calibri"/>
            </a:endParaRPr>
          </a:p>
        </p:txBody>
      </p:sp>
      <p:grpSp>
        <p:nvGrpSpPr>
          <p:cNvPr id="15" name="object 14">
            <a:extLst>
              <a:ext uri="{FF2B5EF4-FFF2-40B4-BE49-F238E27FC236}">
                <a16:creationId xmlns:a16="http://schemas.microsoft.com/office/drawing/2014/main" id="{817E44C1-5D07-D18F-8665-FA02099E1BEF}"/>
              </a:ext>
            </a:extLst>
          </p:cNvPr>
          <p:cNvGrpSpPr/>
          <p:nvPr/>
        </p:nvGrpSpPr>
        <p:grpSpPr>
          <a:xfrm>
            <a:off x="2595870" y="4605529"/>
            <a:ext cx="6766559" cy="756285"/>
            <a:chOff x="1228344" y="4605528"/>
            <a:chExt cx="6766559" cy="756285"/>
          </a:xfrm>
        </p:grpSpPr>
        <p:sp>
          <p:nvSpPr>
            <p:cNvPr id="16" name="object 15">
              <a:extLst>
                <a:ext uri="{FF2B5EF4-FFF2-40B4-BE49-F238E27FC236}">
                  <a16:creationId xmlns:a16="http://schemas.microsoft.com/office/drawing/2014/main" id="{716CD1F1-CF0C-F5D9-14E9-F321BF673759}"/>
                </a:ext>
              </a:extLst>
            </p:cNvPr>
            <p:cNvSpPr/>
            <p:nvPr/>
          </p:nvSpPr>
          <p:spPr>
            <a:xfrm>
              <a:off x="1241298" y="4618482"/>
              <a:ext cx="2164080" cy="715010"/>
            </a:xfrm>
            <a:custGeom>
              <a:avLst/>
              <a:gdLst/>
              <a:ahLst/>
              <a:cxnLst/>
              <a:rect l="l" t="t" r="r" b="b"/>
              <a:pathLst>
                <a:path w="2164079" h="715010">
                  <a:moveTo>
                    <a:pt x="2164080" y="0"/>
                  </a:moveTo>
                  <a:lnTo>
                    <a:pt x="2162869" y="72023"/>
                  </a:lnTo>
                  <a:lnTo>
                    <a:pt x="2159398" y="139106"/>
                  </a:lnTo>
                  <a:lnTo>
                    <a:pt x="2153906" y="199811"/>
                  </a:lnTo>
                  <a:lnTo>
                    <a:pt x="2146633" y="252703"/>
                  </a:lnTo>
                  <a:lnTo>
                    <a:pt x="2137818" y="296342"/>
                  </a:lnTo>
                  <a:lnTo>
                    <a:pt x="2116520" y="350117"/>
                  </a:lnTo>
                  <a:lnTo>
                    <a:pt x="2104517" y="357378"/>
                  </a:lnTo>
                  <a:lnTo>
                    <a:pt x="1141603" y="357378"/>
                  </a:lnTo>
                  <a:lnTo>
                    <a:pt x="1129599" y="364638"/>
                  </a:lnTo>
                  <a:lnTo>
                    <a:pt x="1108301" y="418413"/>
                  </a:lnTo>
                  <a:lnTo>
                    <a:pt x="1099486" y="462052"/>
                  </a:lnTo>
                  <a:lnTo>
                    <a:pt x="1092213" y="514944"/>
                  </a:lnTo>
                  <a:lnTo>
                    <a:pt x="1086721" y="575649"/>
                  </a:lnTo>
                  <a:lnTo>
                    <a:pt x="1083250" y="642732"/>
                  </a:lnTo>
                  <a:lnTo>
                    <a:pt x="1082040" y="714756"/>
                  </a:lnTo>
                  <a:lnTo>
                    <a:pt x="1080829" y="642732"/>
                  </a:lnTo>
                  <a:lnTo>
                    <a:pt x="1077358" y="575649"/>
                  </a:lnTo>
                  <a:lnTo>
                    <a:pt x="1071866" y="514944"/>
                  </a:lnTo>
                  <a:lnTo>
                    <a:pt x="1064593" y="462052"/>
                  </a:lnTo>
                  <a:lnTo>
                    <a:pt x="1055778" y="418413"/>
                  </a:lnTo>
                  <a:lnTo>
                    <a:pt x="1034480" y="364638"/>
                  </a:lnTo>
                  <a:lnTo>
                    <a:pt x="1022477" y="357378"/>
                  </a:lnTo>
                  <a:lnTo>
                    <a:pt x="59562" y="357378"/>
                  </a:lnTo>
                  <a:lnTo>
                    <a:pt x="47559" y="350117"/>
                  </a:lnTo>
                  <a:lnTo>
                    <a:pt x="26261" y="296342"/>
                  </a:lnTo>
                  <a:lnTo>
                    <a:pt x="17446" y="252703"/>
                  </a:lnTo>
                  <a:lnTo>
                    <a:pt x="10173" y="199811"/>
                  </a:lnTo>
                  <a:lnTo>
                    <a:pt x="4681" y="139106"/>
                  </a:lnTo>
                  <a:lnTo>
                    <a:pt x="1210" y="72023"/>
                  </a:lnTo>
                  <a:lnTo>
                    <a:pt x="0" y="0"/>
                  </a:lnTo>
                </a:path>
              </a:pathLst>
            </a:custGeom>
            <a:ln w="25908">
              <a:solidFill>
                <a:srgbClr val="640246"/>
              </a:solidFill>
            </a:ln>
          </p:spPr>
          <p:txBody>
            <a:bodyPr wrap="square" lIns="0" tIns="0" rIns="0" bIns="0" rtlCol="0"/>
            <a:lstStyle/>
            <a:p>
              <a:endParaRPr/>
            </a:p>
          </p:txBody>
        </p:sp>
        <p:sp>
          <p:nvSpPr>
            <p:cNvPr id="17" name="object 16">
              <a:extLst>
                <a:ext uri="{FF2B5EF4-FFF2-40B4-BE49-F238E27FC236}">
                  <a16:creationId xmlns:a16="http://schemas.microsoft.com/office/drawing/2014/main" id="{E61DF13E-94FD-0C08-5DE2-A1D36C1E8E6A}"/>
                </a:ext>
              </a:extLst>
            </p:cNvPr>
            <p:cNvSpPr/>
            <p:nvPr/>
          </p:nvSpPr>
          <p:spPr>
            <a:xfrm>
              <a:off x="3405377" y="4633722"/>
              <a:ext cx="4577080" cy="715010"/>
            </a:xfrm>
            <a:custGeom>
              <a:avLst/>
              <a:gdLst/>
              <a:ahLst/>
              <a:cxnLst/>
              <a:rect l="l" t="t" r="r" b="b"/>
              <a:pathLst>
                <a:path w="4577080" h="715010">
                  <a:moveTo>
                    <a:pt x="4576572" y="0"/>
                  </a:moveTo>
                  <a:lnTo>
                    <a:pt x="4575361" y="72023"/>
                  </a:lnTo>
                  <a:lnTo>
                    <a:pt x="4571890" y="139106"/>
                  </a:lnTo>
                  <a:lnTo>
                    <a:pt x="4566398" y="199811"/>
                  </a:lnTo>
                  <a:lnTo>
                    <a:pt x="4559125" y="252703"/>
                  </a:lnTo>
                  <a:lnTo>
                    <a:pt x="4550310" y="296342"/>
                  </a:lnTo>
                  <a:lnTo>
                    <a:pt x="4529012" y="350117"/>
                  </a:lnTo>
                  <a:lnTo>
                    <a:pt x="4517009" y="357378"/>
                  </a:lnTo>
                  <a:lnTo>
                    <a:pt x="2347849" y="357378"/>
                  </a:lnTo>
                  <a:lnTo>
                    <a:pt x="2335845" y="364638"/>
                  </a:lnTo>
                  <a:lnTo>
                    <a:pt x="2314547" y="418413"/>
                  </a:lnTo>
                  <a:lnTo>
                    <a:pt x="2305732" y="462052"/>
                  </a:lnTo>
                  <a:lnTo>
                    <a:pt x="2298459" y="514944"/>
                  </a:lnTo>
                  <a:lnTo>
                    <a:pt x="2292967" y="575649"/>
                  </a:lnTo>
                  <a:lnTo>
                    <a:pt x="2289496" y="642732"/>
                  </a:lnTo>
                  <a:lnTo>
                    <a:pt x="2288286" y="714756"/>
                  </a:lnTo>
                  <a:lnTo>
                    <a:pt x="2287075" y="642732"/>
                  </a:lnTo>
                  <a:lnTo>
                    <a:pt x="2283604" y="575649"/>
                  </a:lnTo>
                  <a:lnTo>
                    <a:pt x="2278112" y="514944"/>
                  </a:lnTo>
                  <a:lnTo>
                    <a:pt x="2270839" y="462052"/>
                  </a:lnTo>
                  <a:lnTo>
                    <a:pt x="2262024" y="418413"/>
                  </a:lnTo>
                  <a:lnTo>
                    <a:pt x="2240726" y="364638"/>
                  </a:lnTo>
                  <a:lnTo>
                    <a:pt x="2228723" y="357378"/>
                  </a:lnTo>
                  <a:lnTo>
                    <a:pt x="59562" y="357378"/>
                  </a:lnTo>
                  <a:lnTo>
                    <a:pt x="47559" y="350117"/>
                  </a:lnTo>
                  <a:lnTo>
                    <a:pt x="26261" y="296342"/>
                  </a:lnTo>
                  <a:lnTo>
                    <a:pt x="17446" y="252703"/>
                  </a:lnTo>
                  <a:lnTo>
                    <a:pt x="10173" y="199811"/>
                  </a:lnTo>
                  <a:lnTo>
                    <a:pt x="4681" y="139106"/>
                  </a:lnTo>
                  <a:lnTo>
                    <a:pt x="1210" y="72023"/>
                  </a:lnTo>
                  <a:lnTo>
                    <a:pt x="0" y="0"/>
                  </a:lnTo>
                </a:path>
              </a:pathLst>
            </a:custGeom>
            <a:ln w="25908">
              <a:solidFill>
                <a:srgbClr val="325C3C"/>
              </a:solidFill>
            </a:ln>
          </p:spPr>
          <p:txBody>
            <a:bodyPr wrap="square" lIns="0" tIns="0" rIns="0" bIns="0" rtlCol="0"/>
            <a:lstStyle/>
            <a:p>
              <a:endParaRPr/>
            </a:p>
          </p:txBody>
        </p:sp>
      </p:grpSp>
      <p:sp>
        <p:nvSpPr>
          <p:cNvPr id="18" name="object 17">
            <a:extLst>
              <a:ext uri="{FF2B5EF4-FFF2-40B4-BE49-F238E27FC236}">
                <a16:creationId xmlns:a16="http://schemas.microsoft.com/office/drawing/2014/main" id="{380BE3BA-932A-984D-BE56-74B0A9138F54}"/>
              </a:ext>
            </a:extLst>
          </p:cNvPr>
          <p:cNvSpPr/>
          <p:nvPr/>
        </p:nvSpPr>
        <p:spPr>
          <a:xfrm>
            <a:off x="2621015" y="2568702"/>
            <a:ext cx="6652259" cy="858519"/>
          </a:xfrm>
          <a:custGeom>
            <a:avLst/>
            <a:gdLst/>
            <a:ahLst/>
            <a:cxnLst/>
            <a:rect l="l" t="t" r="r" b="b"/>
            <a:pathLst>
              <a:path w="6652259" h="858520">
                <a:moveTo>
                  <a:pt x="0" y="858012"/>
                </a:moveTo>
                <a:lnTo>
                  <a:pt x="1152" y="780898"/>
                </a:lnTo>
                <a:lnTo>
                  <a:pt x="4473" y="708318"/>
                </a:lnTo>
                <a:lnTo>
                  <a:pt x="9763" y="641485"/>
                </a:lnTo>
                <a:lnTo>
                  <a:pt x="16817" y="581609"/>
                </a:lnTo>
                <a:lnTo>
                  <a:pt x="25435" y="529903"/>
                </a:lnTo>
                <a:lnTo>
                  <a:pt x="35415" y="487578"/>
                </a:lnTo>
                <a:lnTo>
                  <a:pt x="58649" y="435917"/>
                </a:lnTo>
                <a:lnTo>
                  <a:pt x="71501" y="429006"/>
                </a:lnTo>
                <a:lnTo>
                  <a:pt x="3254629" y="429006"/>
                </a:lnTo>
                <a:lnTo>
                  <a:pt x="3267480" y="422094"/>
                </a:lnTo>
                <a:lnTo>
                  <a:pt x="3290714" y="370433"/>
                </a:lnTo>
                <a:lnTo>
                  <a:pt x="3300694" y="328108"/>
                </a:lnTo>
                <a:lnTo>
                  <a:pt x="3309312" y="276402"/>
                </a:lnTo>
                <a:lnTo>
                  <a:pt x="3316366" y="216526"/>
                </a:lnTo>
                <a:lnTo>
                  <a:pt x="3321656" y="149693"/>
                </a:lnTo>
                <a:lnTo>
                  <a:pt x="3324977" y="77113"/>
                </a:lnTo>
                <a:lnTo>
                  <a:pt x="3326129" y="0"/>
                </a:lnTo>
                <a:lnTo>
                  <a:pt x="3327282" y="77113"/>
                </a:lnTo>
                <a:lnTo>
                  <a:pt x="3330603" y="149693"/>
                </a:lnTo>
                <a:lnTo>
                  <a:pt x="3335893" y="216526"/>
                </a:lnTo>
                <a:lnTo>
                  <a:pt x="3342947" y="276402"/>
                </a:lnTo>
                <a:lnTo>
                  <a:pt x="3351565" y="328108"/>
                </a:lnTo>
                <a:lnTo>
                  <a:pt x="3361545" y="370433"/>
                </a:lnTo>
                <a:lnTo>
                  <a:pt x="3384779" y="422094"/>
                </a:lnTo>
                <a:lnTo>
                  <a:pt x="3397630" y="429006"/>
                </a:lnTo>
                <a:lnTo>
                  <a:pt x="6580758" y="429006"/>
                </a:lnTo>
                <a:lnTo>
                  <a:pt x="6593610" y="435917"/>
                </a:lnTo>
                <a:lnTo>
                  <a:pt x="6616844" y="487578"/>
                </a:lnTo>
                <a:lnTo>
                  <a:pt x="6626824" y="529904"/>
                </a:lnTo>
                <a:lnTo>
                  <a:pt x="6635442" y="581612"/>
                </a:lnTo>
                <a:lnTo>
                  <a:pt x="6642496" y="641489"/>
                </a:lnTo>
                <a:lnTo>
                  <a:pt x="6647786" y="708324"/>
                </a:lnTo>
                <a:lnTo>
                  <a:pt x="6651107" y="780907"/>
                </a:lnTo>
                <a:lnTo>
                  <a:pt x="6652259" y="858024"/>
                </a:lnTo>
              </a:path>
            </a:pathLst>
          </a:custGeom>
          <a:ln w="25908">
            <a:solidFill>
              <a:srgbClr val="640246"/>
            </a:solidFill>
          </a:ln>
        </p:spPr>
        <p:txBody>
          <a:bodyPr wrap="square" lIns="0" tIns="0" rIns="0" bIns="0" rtlCol="0"/>
          <a:lstStyle/>
          <a:p>
            <a:endParaRPr/>
          </a:p>
        </p:txBody>
      </p:sp>
      <p:sp>
        <p:nvSpPr>
          <p:cNvPr id="19" name="object 18">
            <a:extLst>
              <a:ext uri="{FF2B5EF4-FFF2-40B4-BE49-F238E27FC236}">
                <a16:creationId xmlns:a16="http://schemas.microsoft.com/office/drawing/2014/main" id="{AA013B6F-F42D-F0A1-DEED-4613421406F1}"/>
              </a:ext>
            </a:extLst>
          </p:cNvPr>
          <p:cNvSpPr txBox="1"/>
          <p:nvPr/>
        </p:nvSpPr>
        <p:spPr>
          <a:xfrm>
            <a:off x="6366373" y="5435254"/>
            <a:ext cx="1398905" cy="330835"/>
          </a:xfrm>
          <a:prstGeom prst="rect">
            <a:avLst/>
          </a:prstGeom>
        </p:spPr>
        <p:txBody>
          <a:bodyPr vert="horz" wrap="square" lIns="0" tIns="12700" rIns="0" bIns="0" rtlCol="0">
            <a:spAutoFit/>
          </a:bodyPr>
          <a:lstStyle/>
          <a:p>
            <a:pPr marL="12700">
              <a:spcBef>
                <a:spcPts val="100"/>
              </a:spcBef>
            </a:pPr>
            <a:r>
              <a:rPr sz="2000" spc="-5" dirty="0">
                <a:solidFill>
                  <a:srgbClr val="808080"/>
                </a:solidFill>
                <a:latin typeface="Calibri"/>
                <a:cs typeface="Calibri"/>
              </a:rPr>
              <a:t>?? </a:t>
            </a:r>
            <a:r>
              <a:rPr sz="2000" spc="-15" dirty="0">
                <a:solidFill>
                  <a:srgbClr val="808080"/>
                </a:solidFill>
                <a:latin typeface="Calibri"/>
                <a:cs typeface="Calibri"/>
              </a:rPr>
              <a:t>for </a:t>
            </a:r>
            <a:r>
              <a:rPr sz="2000" dirty="0">
                <a:solidFill>
                  <a:srgbClr val="808080"/>
                </a:solidFill>
                <a:latin typeface="Calibri"/>
                <a:cs typeface="Calibri"/>
              </a:rPr>
              <a:t>2</a:t>
            </a:r>
            <a:r>
              <a:rPr sz="2000" spc="-80" dirty="0">
                <a:solidFill>
                  <a:srgbClr val="808080"/>
                </a:solidFill>
                <a:latin typeface="Calibri"/>
                <a:cs typeface="Calibri"/>
              </a:rPr>
              <a:t> </a:t>
            </a:r>
            <a:r>
              <a:rPr sz="2000" spc="-15" dirty="0">
                <a:solidFill>
                  <a:srgbClr val="808080"/>
                </a:solidFill>
                <a:latin typeface="Calibri"/>
                <a:cs typeface="Calibri"/>
              </a:rPr>
              <a:t>years</a:t>
            </a:r>
            <a:endParaRPr sz="2000" dirty="0">
              <a:latin typeface="Calibri"/>
              <a:cs typeface="Calibri"/>
            </a:endParaRPr>
          </a:p>
        </p:txBody>
      </p:sp>
      <p:sp>
        <p:nvSpPr>
          <p:cNvPr id="20" name="object 19">
            <a:extLst>
              <a:ext uri="{FF2B5EF4-FFF2-40B4-BE49-F238E27FC236}">
                <a16:creationId xmlns:a16="http://schemas.microsoft.com/office/drawing/2014/main" id="{A406F78D-8059-2045-5E9F-593B5752DD13}"/>
              </a:ext>
            </a:extLst>
          </p:cNvPr>
          <p:cNvSpPr txBox="1"/>
          <p:nvPr/>
        </p:nvSpPr>
        <p:spPr>
          <a:xfrm>
            <a:off x="2828201" y="5435254"/>
            <a:ext cx="1701164" cy="330835"/>
          </a:xfrm>
          <a:prstGeom prst="rect">
            <a:avLst/>
          </a:prstGeom>
        </p:spPr>
        <p:txBody>
          <a:bodyPr vert="horz" wrap="square" lIns="0" tIns="12700" rIns="0" bIns="0" rtlCol="0">
            <a:spAutoFit/>
          </a:bodyPr>
          <a:lstStyle/>
          <a:p>
            <a:pPr marL="12700">
              <a:spcBef>
                <a:spcPts val="100"/>
              </a:spcBef>
            </a:pPr>
            <a:r>
              <a:rPr lang="en-US" sz="2000" dirty="0">
                <a:solidFill>
                  <a:srgbClr val="640246"/>
                </a:solidFill>
                <a:latin typeface="Calibri"/>
                <a:cs typeface="Calibri"/>
              </a:rPr>
              <a:t>5.00</a:t>
            </a:r>
            <a:r>
              <a:rPr sz="2000" dirty="0">
                <a:solidFill>
                  <a:srgbClr val="640246"/>
                </a:solidFill>
                <a:latin typeface="Calibri"/>
                <a:cs typeface="Calibri"/>
              </a:rPr>
              <a:t>% </a:t>
            </a:r>
            <a:r>
              <a:rPr sz="2000" spc="-15" dirty="0">
                <a:solidFill>
                  <a:srgbClr val="640246"/>
                </a:solidFill>
                <a:latin typeface="Calibri"/>
                <a:cs typeface="Calibri"/>
              </a:rPr>
              <a:t>for </a:t>
            </a:r>
            <a:r>
              <a:rPr sz="2000" dirty="0">
                <a:solidFill>
                  <a:srgbClr val="640246"/>
                </a:solidFill>
                <a:latin typeface="Calibri"/>
                <a:cs typeface="Calibri"/>
              </a:rPr>
              <a:t>1</a:t>
            </a:r>
            <a:r>
              <a:rPr sz="2000" spc="-120" dirty="0">
                <a:solidFill>
                  <a:srgbClr val="640246"/>
                </a:solidFill>
                <a:latin typeface="Calibri"/>
                <a:cs typeface="Calibri"/>
              </a:rPr>
              <a:t> </a:t>
            </a:r>
            <a:r>
              <a:rPr sz="2000" spc="-5" dirty="0">
                <a:solidFill>
                  <a:srgbClr val="640246"/>
                </a:solidFill>
                <a:latin typeface="Calibri"/>
                <a:cs typeface="Calibri"/>
              </a:rPr>
              <a:t>year</a:t>
            </a:r>
            <a:endParaRPr sz="2000" dirty="0">
              <a:latin typeface="Calibri"/>
              <a:cs typeface="Calibri"/>
            </a:endParaRPr>
          </a:p>
        </p:txBody>
      </p:sp>
      <p:sp>
        <p:nvSpPr>
          <p:cNvPr id="2" name="Text Box 5">
            <a:extLst>
              <a:ext uri="{FF2B5EF4-FFF2-40B4-BE49-F238E27FC236}">
                <a16:creationId xmlns:a16="http://schemas.microsoft.com/office/drawing/2014/main" id="{1BA6F50E-FDE6-FCE1-A52D-B546DD81B795}"/>
              </a:ext>
            </a:extLst>
          </p:cNvPr>
          <p:cNvSpPr txBox="1">
            <a:spLocks noChangeArrowheads="1"/>
          </p:cNvSpPr>
          <p:nvPr/>
        </p:nvSpPr>
        <p:spPr bwMode="auto">
          <a:xfrm>
            <a:off x="325045" y="6499141"/>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For illustrative purposes only.  Please see disclosures at the end of this presentation.</a:t>
            </a:r>
          </a:p>
        </p:txBody>
      </p:sp>
      <p:sp>
        <p:nvSpPr>
          <p:cNvPr id="22" name="Slide Number Placeholder 21">
            <a:extLst>
              <a:ext uri="{FF2B5EF4-FFF2-40B4-BE49-F238E27FC236}">
                <a16:creationId xmlns:a16="http://schemas.microsoft.com/office/drawing/2014/main" id="{4537F6D0-37B8-1940-A7A4-A4B4491AEA88}"/>
              </a:ext>
            </a:extLst>
          </p:cNvPr>
          <p:cNvSpPr>
            <a:spLocks noGrp="1"/>
          </p:cNvSpPr>
          <p:nvPr>
            <p:ph type="sldNum" sz="quarter" idx="12"/>
          </p:nvPr>
        </p:nvSpPr>
        <p:spPr>
          <a:xfrm>
            <a:off x="10315412" y="6134016"/>
            <a:ext cx="1052510" cy="365125"/>
          </a:xfrm>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76451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8CD60-F88B-6783-ED94-4AA74855517A}"/>
              </a:ext>
            </a:extLst>
          </p:cNvPr>
          <p:cNvSpPr>
            <a:spLocks noGrp="1"/>
          </p:cNvSpPr>
          <p:nvPr>
            <p:ph type="title"/>
          </p:nvPr>
        </p:nvSpPr>
        <p:spPr>
          <a:xfrm>
            <a:off x="463639" y="448173"/>
            <a:ext cx="10950227" cy="688850"/>
          </a:xfrm>
        </p:spPr>
        <p:txBody>
          <a:bodyPr vert="horz" lIns="0" tIns="0" rIns="0" bIns="0" rtlCol="0" anchor="b">
            <a:normAutofit/>
          </a:bodyPr>
          <a:lstStyle/>
          <a:p>
            <a:r>
              <a:rPr lang="en-US" sz="3600" dirty="0">
                <a:solidFill>
                  <a:schemeClr val="accent1"/>
                </a:solidFill>
                <a:latin typeface="+mj-lt"/>
                <a:cs typeface="+mj-cs"/>
              </a:rPr>
              <a:t>KEY CONCEPT #4: understanding </a:t>
            </a:r>
            <a:r>
              <a:rPr lang="en-US" sz="3600" dirty="0" err="1">
                <a:solidFill>
                  <a:schemeClr val="accent1"/>
                </a:solidFill>
                <a:latin typeface="+mj-lt"/>
                <a:cs typeface="+mj-cs"/>
              </a:rPr>
              <a:t>Callables</a:t>
            </a:r>
            <a:r>
              <a:rPr lang="en-US" sz="3600" dirty="0">
                <a:solidFill>
                  <a:schemeClr val="accent1"/>
                </a:solidFill>
                <a:latin typeface="+mj-lt"/>
                <a:cs typeface="+mj-cs"/>
              </a:rPr>
              <a:t> </a:t>
            </a:r>
          </a:p>
        </p:txBody>
      </p:sp>
      <p:sp>
        <p:nvSpPr>
          <p:cNvPr id="3" name="Slide Number Placeholder 2">
            <a:extLst>
              <a:ext uri="{FF2B5EF4-FFF2-40B4-BE49-F238E27FC236}">
                <a16:creationId xmlns:a16="http://schemas.microsoft.com/office/drawing/2014/main" id="{1CD242E6-5409-1321-A525-4054E6EA9EA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5</a:t>
            </a:fld>
            <a:endParaRPr lang="en-US" sz="900" dirty="0">
              <a:solidFill>
                <a:schemeClr val="accent2"/>
              </a:solidFill>
            </a:endParaRPr>
          </a:p>
        </p:txBody>
      </p:sp>
      <p:sp>
        <p:nvSpPr>
          <p:cNvPr id="2" name="Rectangle 1">
            <a:extLst>
              <a:ext uri="{FF2B5EF4-FFF2-40B4-BE49-F238E27FC236}">
                <a16:creationId xmlns:a16="http://schemas.microsoft.com/office/drawing/2014/main" id="{D51174FF-72FF-EE24-829D-FCF864990A71}"/>
              </a:ext>
            </a:extLst>
          </p:cNvPr>
          <p:cNvSpPr/>
          <p:nvPr/>
        </p:nvSpPr>
        <p:spPr>
          <a:xfrm>
            <a:off x="463639" y="6457447"/>
            <a:ext cx="7401844" cy="211917"/>
          </a:xfrm>
          <a:prstGeom prst="rect">
            <a:avLst/>
          </a:prstGeom>
        </p:spPr>
        <p:txBody>
          <a:bodyPr wrap="square">
            <a:spAutoFit/>
          </a:bodyPr>
          <a:lstStyle/>
          <a:p>
            <a:pPr algn="just" defTabSz="806867" fontAlgn="base">
              <a:spcBef>
                <a:spcPct val="0"/>
              </a:spcBef>
              <a:spcAft>
                <a:spcPct val="0"/>
              </a:spcAft>
            </a:pPr>
            <a:r>
              <a:rPr lang="en-US" sz="777" i="1" dirty="0">
                <a:solidFill>
                  <a:srgbClr val="808080">
                    <a:lumMod val="50000"/>
                  </a:srgbClr>
                </a:solidFill>
                <a:latin typeface="Calibri" panose="020F0502020204030204" pitchFamily="34" charset="0"/>
                <a:cs typeface="Calibri" panose="020F0502020204030204" pitchFamily="34" charset="0"/>
                <a:sym typeface="Arial"/>
              </a:rPr>
              <a:t>Source: FINRA</a:t>
            </a:r>
          </a:p>
        </p:txBody>
      </p:sp>
      <p:sp>
        <p:nvSpPr>
          <p:cNvPr id="6" name="Text Placeholder 1">
            <a:extLst>
              <a:ext uri="{FF2B5EF4-FFF2-40B4-BE49-F238E27FC236}">
                <a16:creationId xmlns:a16="http://schemas.microsoft.com/office/drawing/2014/main" id="{7E87F113-8BBB-19B6-3990-5AFDD30E6284}"/>
              </a:ext>
            </a:extLst>
          </p:cNvPr>
          <p:cNvSpPr txBox="1">
            <a:spLocks/>
          </p:cNvSpPr>
          <p:nvPr/>
        </p:nvSpPr>
        <p:spPr>
          <a:xfrm>
            <a:off x="346565" y="1274294"/>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rgbClr val="6A8E7D"/>
                </a:solidFill>
              </a:rPr>
              <a:t>What is a callable security?</a:t>
            </a:r>
          </a:p>
        </p:txBody>
      </p:sp>
      <p:pic>
        <p:nvPicPr>
          <p:cNvPr id="1026" name="Picture 2" descr="Our Customers | U.S. Federal Agency ...">
            <a:extLst>
              <a:ext uri="{FF2B5EF4-FFF2-40B4-BE49-F238E27FC236}">
                <a16:creationId xmlns:a16="http://schemas.microsoft.com/office/drawing/2014/main" id="{2D3EFBFF-BFDE-D568-2975-68137901F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935" y="1221316"/>
            <a:ext cx="2857500" cy="1983149"/>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Megaphone outline">
            <a:extLst>
              <a:ext uri="{FF2B5EF4-FFF2-40B4-BE49-F238E27FC236}">
                <a16:creationId xmlns:a16="http://schemas.microsoft.com/office/drawing/2014/main" id="{A6C85691-9762-B518-2CD0-EBE00526FF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7838" y="2974024"/>
            <a:ext cx="914400" cy="1133228"/>
          </a:xfrm>
          <a:prstGeom prst="rect">
            <a:avLst/>
          </a:prstGeom>
        </p:spPr>
      </p:pic>
      <p:sp>
        <p:nvSpPr>
          <p:cNvPr id="16" name="TextBox 15">
            <a:extLst>
              <a:ext uri="{FF2B5EF4-FFF2-40B4-BE49-F238E27FC236}">
                <a16:creationId xmlns:a16="http://schemas.microsoft.com/office/drawing/2014/main" id="{DDA9598A-BD86-5FAA-ADF8-16D08E298ED3}"/>
              </a:ext>
            </a:extLst>
          </p:cNvPr>
          <p:cNvSpPr txBox="1"/>
          <p:nvPr/>
        </p:nvSpPr>
        <p:spPr>
          <a:xfrm>
            <a:off x="10653813" y="2732865"/>
            <a:ext cx="1005600" cy="1477328"/>
          </a:xfrm>
          <a:prstGeom prst="rect">
            <a:avLst/>
          </a:prstGeom>
          <a:noFill/>
        </p:spPr>
        <p:txBody>
          <a:bodyPr wrap="square" rtlCol="0">
            <a:spAutoFit/>
          </a:bodyPr>
          <a:lstStyle/>
          <a:p>
            <a:r>
              <a:rPr lang="en-US" i="1" dirty="0">
                <a:solidFill>
                  <a:srgbClr val="366658"/>
                </a:solidFill>
              </a:rPr>
              <a:t>“I’m Calling my Security Back!”</a:t>
            </a:r>
          </a:p>
        </p:txBody>
      </p:sp>
      <p:sp>
        <p:nvSpPr>
          <p:cNvPr id="17" name="Content Placeholder 2">
            <a:extLst>
              <a:ext uri="{FF2B5EF4-FFF2-40B4-BE49-F238E27FC236}">
                <a16:creationId xmlns:a16="http://schemas.microsoft.com/office/drawing/2014/main" id="{A5193CA8-266E-A858-BFD2-928E33458905}"/>
              </a:ext>
            </a:extLst>
          </p:cNvPr>
          <p:cNvSpPr txBox="1">
            <a:spLocks/>
          </p:cNvSpPr>
          <p:nvPr/>
        </p:nvSpPr>
        <p:spPr>
          <a:xfrm>
            <a:off x="677269" y="1652840"/>
            <a:ext cx="8153849" cy="1366460"/>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defTabSz="457200" rtl="0" eaLnBrk="1" fontAlgn="auto" latinLnBrk="0" hangingPunct="1">
              <a:lnSpc>
                <a:spcPct val="100000"/>
              </a:lnSpc>
              <a:spcBef>
                <a:spcPct val="20000"/>
              </a:spcBef>
              <a:spcAft>
                <a:spcPts val="600"/>
              </a:spcAft>
              <a:buClr>
                <a:srgbClr val="8CB64A"/>
              </a:buClr>
              <a:buSzPct val="92000"/>
              <a:buNone/>
              <a:tabLst/>
              <a:defRPr/>
            </a:pPr>
            <a:r>
              <a:rPr kumimoji="0" lang="en-US" sz="2400" b="0" i="0" u="none" strike="noStrike" kern="1200" cap="none" spc="0" normalizeH="0" baseline="0" noProof="0" dirty="0">
                <a:ln>
                  <a:noFill/>
                </a:ln>
                <a:solidFill>
                  <a:srgbClr val="3D3D3D"/>
                </a:solidFill>
                <a:effectLst/>
                <a:uLnTx/>
                <a:uFillTx/>
                <a:latin typeface="Gill Sans MT" panose="020B0502020104020203"/>
                <a:ea typeface="+mn-ea"/>
                <a:cs typeface="+mn-cs"/>
              </a:rPr>
              <a:t>A callable security gives the ISSUER the right, but not the obligation, to buy back their bonds at a set price.</a:t>
            </a: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sp>
        <p:nvSpPr>
          <p:cNvPr id="18" name="Text Placeholder 1">
            <a:extLst>
              <a:ext uri="{FF2B5EF4-FFF2-40B4-BE49-F238E27FC236}">
                <a16:creationId xmlns:a16="http://schemas.microsoft.com/office/drawing/2014/main" id="{65076ABB-7AD8-1E27-E7C1-929126E80A00}"/>
              </a:ext>
            </a:extLst>
          </p:cNvPr>
          <p:cNvSpPr txBox="1">
            <a:spLocks/>
          </p:cNvSpPr>
          <p:nvPr/>
        </p:nvSpPr>
        <p:spPr>
          <a:xfrm>
            <a:off x="346565" y="2921829"/>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rgbClr val="6A8E7D"/>
                </a:solidFill>
              </a:rPr>
              <a:t>Why would an issuer call a bond before maturity?</a:t>
            </a:r>
          </a:p>
        </p:txBody>
      </p:sp>
      <p:sp>
        <p:nvSpPr>
          <p:cNvPr id="19" name="Content Placeholder 2">
            <a:extLst>
              <a:ext uri="{FF2B5EF4-FFF2-40B4-BE49-F238E27FC236}">
                <a16:creationId xmlns:a16="http://schemas.microsoft.com/office/drawing/2014/main" id="{BF747C07-57E9-5880-7313-FD054F189831}"/>
              </a:ext>
            </a:extLst>
          </p:cNvPr>
          <p:cNvSpPr txBox="1">
            <a:spLocks/>
          </p:cNvSpPr>
          <p:nvPr/>
        </p:nvSpPr>
        <p:spPr>
          <a:xfrm>
            <a:off x="677269" y="3300375"/>
            <a:ext cx="7691973" cy="1366460"/>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defTabSz="457200" rtl="0" eaLnBrk="1" fontAlgn="auto" latinLnBrk="0" hangingPunct="1">
              <a:lnSpc>
                <a:spcPct val="100000"/>
              </a:lnSpc>
              <a:spcBef>
                <a:spcPct val="20000"/>
              </a:spcBef>
              <a:spcAft>
                <a:spcPts val="600"/>
              </a:spcAft>
              <a:buClr>
                <a:srgbClr val="8CB64A"/>
              </a:buClr>
              <a:buSzPct val="92000"/>
              <a:buNone/>
              <a:tabLst/>
              <a:defRPr/>
            </a:pPr>
            <a:r>
              <a:rPr kumimoji="0" lang="en-US" sz="2400" b="0" i="0" u="none" strike="noStrike" kern="1200" cap="none" spc="0" normalizeH="0" baseline="0" noProof="0" dirty="0">
                <a:ln>
                  <a:noFill/>
                </a:ln>
                <a:solidFill>
                  <a:srgbClr val="3D3D3D"/>
                </a:solidFill>
                <a:effectLst/>
                <a:uLnTx/>
                <a:uFillTx/>
                <a:latin typeface="Gill Sans MT" panose="020B0502020104020203"/>
                <a:ea typeface="+mn-ea"/>
                <a:cs typeface="+mn-cs"/>
              </a:rPr>
              <a:t>The ISSUER has an option to refinance their debt at a later date, at a lower interest rate and save money by paying off existing bonds.  </a:t>
            </a: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sp>
        <p:nvSpPr>
          <p:cNvPr id="20" name="Text Placeholder 1">
            <a:extLst>
              <a:ext uri="{FF2B5EF4-FFF2-40B4-BE49-F238E27FC236}">
                <a16:creationId xmlns:a16="http://schemas.microsoft.com/office/drawing/2014/main" id="{EA72CC80-785C-6199-97A1-99D5A18CCA25}"/>
              </a:ext>
            </a:extLst>
          </p:cNvPr>
          <p:cNvSpPr txBox="1">
            <a:spLocks/>
          </p:cNvSpPr>
          <p:nvPr/>
        </p:nvSpPr>
        <p:spPr>
          <a:xfrm>
            <a:off x="346565" y="4689638"/>
            <a:ext cx="11067301"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rgbClr val="6A8E7D"/>
                </a:solidFill>
              </a:rPr>
              <a:t>What happens when the security is called?</a:t>
            </a:r>
          </a:p>
        </p:txBody>
      </p:sp>
      <p:sp>
        <p:nvSpPr>
          <p:cNvPr id="21" name="Content Placeholder 2">
            <a:extLst>
              <a:ext uri="{FF2B5EF4-FFF2-40B4-BE49-F238E27FC236}">
                <a16:creationId xmlns:a16="http://schemas.microsoft.com/office/drawing/2014/main" id="{441F45F1-A8C5-8F6F-CFF2-7AF5586E1AB4}"/>
              </a:ext>
            </a:extLst>
          </p:cNvPr>
          <p:cNvSpPr txBox="1">
            <a:spLocks/>
          </p:cNvSpPr>
          <p:nvPr/>
        </p:nvSpPr>
        <p:spPr>
          <a:xfrm>
            <a:off x="677269" y="4979199"/>
            <a:ext cx="7986408" cy="1366460"/>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defTabSz="457200" rtl="0" eaLnBrk="1" fontAlgn="auto" latinLnBrk="0" hangingPunct="1">
              <a:lnSpc>
                <a:spcPct val="100000"/>
              </a:lnSpc>
              <a:spcBef>
                <a:spcPct val="20000"/>
              </a:spcBef>
              <a:spcAft>
                <a:spcPts val="600"/>
              </a:spcAft>
              <a:buClr>
                <a:srgbClr val="8CB64A"/>
              </a:buClr>
              <a:buSzPct val="92000"/>
              <a:buNone/>
              <a:tabLst/>
              <a:defRPr/>
            </a:pPr>
            <a:r>
              <a:rPr kumimoji="0" lang="en-US" sz="2400" b="0" i="0" u="none" strike="noStrike" kern="1200" cap="none" spc="0" normalizeH="0" baseline="0" noProof="0" dirty="0">
                <a:ln>
                  <a:noFill/>
                </a:ln>
                <a:solidFill>
                  <a:srgbClr val="3D3D3D"/>
                </a:solidFill>
                <a:effectLst/>
                <a:uLnTx/>
                <a:uFillTx/>
                <a:latin typeface="Gill Sans MT" panose="020B0502020104020203"/>
                <a:ea typeface="+mn-ea"/>
                <a:cs typeface="+mn-cs"/>
              </a:rPr>
              <a:t>The ISSUER pays you the call price and any accrued interest and are no longer obligated to pay future interest payments.</a:t>
            </a: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pic>
        <p:nvPicPr>
          <p:cNvPr id="1030" name="Picture 6" descr="What Is a Cashier's Check? Definition ...">
            <a:extLst>
              <a:ext uri="{FF2B5EF4-FFF2-40B4-BE49-F238E27FC236}">
                <a16:creationId xmlns:a16="http://schemas.microsoft.com/office/drawing/2014/main" id="{3F151D02-A4BD-FAAD-5B8C-BFA0D79EA9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1980" y="4358473"/>
            <a:ext cx="2058691" cy="153081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8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5BF53B-F6F8-1BFF-8E59-2AE00376EC3A}"/>
              </a:ext>
            </a:extLst>
          </p:cNvPr>
          <p:cNvSpPr txBox="1">
            <a:spLocks/>
          </p:cNvSpPr>
          <p:nvPr/>
        </p:nvSpPr>
        <p:spPr>
          <a:xfrm>
            <a:off x="574764" y="526839"/>
            <a:ext cx="10937532" cy="8224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rPr>
              <a:t>Breakeven analysis</a:t>
            </a:r>
          </a:p>
        </p:txBody>
      </p:sp>
      <p:grpSp>
        <p:nvGrpSpPr>
          <p:cNvPr id="2" name="object 4">
            <a:extLst>
              <a:ext uri="{FF2B5EF4-FFF2-40B4-BE49-F238E27FC236}">
                <a16:creationId xmlns:a16="http://schemas.microsoft.com/office/drawing/2014/main" id="{665A820B-6E47-D02B-0981-CA71DE02F039}"/>
              </a:ext>
            </a:extLst>
          </p:cNvPr>
          <p:cNvGrpSpPr/>
          <p:nvPr/>
        </p:nvGrpSpPr>
        <p:grpSpPr>
          <a:xfrm>
            <a:off x="2609584" y="2806381"/>
            <a:ext cx="6677025" cy="531495"/>
            <a:chOff x="1324355" y="2765298"/>
            <a:chExt cx="6677025" cy="531495"/>
          </a:xfrm>
        </p:grpSpPr>
        <p:sp>
          <p:nvSpPr>
            <p:cNvPr id="22" name="object 5">
              <a:extLst>
                <a:ext uri="{FF2B5EF4-FFF2-40B4-BE49-F238E27FC236}">
                  <a16:creationId xmlns:a16="http://schemas.microsoft.com/office/drawing/2014/main" id="{5F9DD723-73D3-7641-E1A1-E75803F193AC}"/>
                </a:ext>
              </a:extLst>
            </p:cNvPr>
            <p:cNvSpPr/>
            <p:nvPr/>
          </p:nvSpPr>
          <p:spPr>
            <a:xfrm>
              <a:off x="1337309" y="3030474"/>
              <a:ext cx="6644640" cy="0"/>
            </a:xfrm>
            <a:custGeom>
              <a:avLst/>
              <a:gdLst/>
              <a:ahLst/>
              <a:cxnLst/>
              <a:rect l="l" t="t" r="r" b="b"/>
              <a:pathLst>
                <a:path w="6644640">
                  <a:moveTo>
                    <a:pt x="0" y="0"/>
                  </a:moveTo>
                  <a:lnTo>
                    <a:pt x="6644500" y="0"/>
                  </a:lnTo>
                </a:path>
              </a:pathLst>
            </a:custGeom>
            <a:ln w="25908">
              <a:solidFill>
                <a:srgbClr val="325C3C"/>
              </a:solidFill>
            </a:ln>
          </p:spPr>
          <p:txBody>
            <a:bodyPr wrap="square" lIns="0" tIns="0" rIns="0" bIns="0" rtlCol="0"/>
            <a:lstStyle/>
            <a:p>
              <a:endParaRPr/>
            </a:p>
          </p:txBody>
        </p:sp>
        <p:sp>
          <p:nvSpPr>
            <p:cNvPr id="23" name="object 6">
              <a:extLst>
                <a:ext uri="{FF2B5EF4-FFF2-40B4-BE49-F238E27FC236}">
                  <a16:creationId xmlns:a16="http://schemas.microsoft.com/office/drawing/2014/main" id="{7507E886-DBAE-C308-A60F-BDFFA896ECF9}"/>
                </a:ext>
              </a:extLst>
            </p:cNvPr>
            <p:cNvSpPr/>
            <p:nvPr/>
          </p:nvSpPr>
          <p:spPr>
            <a:xfrm>
              <a:off x="1337309" y="2786634"/>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24" name="object 7">
              <a:extLst>
                <a:ext uri="{FF2B5EF4-FFF2-40B4-BE49-F238E27FC236}">
                  <a16:creationId xmlns:a16="http://schemas.microsoft.com/office/drawing/2014/main" id="{63CDBA20-F2B9-7E70-8949-2A378A33145E}"/>
                </a:ext>
              </a:extLst>
            </p:cNvPr>
            <p:cNvSpPr/>
            <p:nvPr/>
          </p:nvSpPr>
          <p:spPr>
            <a:xfrm>
              <a:off x="3405377" y="2775966"/>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25" name="object 8">
              <a:extLst>
                <a:ext uri="{FF2B5EF4-FFF2-40B4-BE49-F238E27FC236}">
                  <a16:creationId xmlns:a16="http://schemas.microsoft.com/office/drawing/2014/main" id="{B5D62BCC-86DB-3E2C-F5F8-7AAD97DA5A66}"/>
                </a:ext>
              </a:extLst>
            </p:cNvPr>
            <p:cNvSpPr/>
            <p:nvPr/>
          </p:nvSpPr>
          <p:spPr>
            <a:xfrm>
              <a:off x="5721858" y="2786634"/>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26" name="object 9">
              <a:extLst>
                <a:ext uri="{FF2B5EF4-FFF2-40B4-BE49-F238E27FC236}">
                  <a16:creationId xmlns:a16="http://schemas.microsoft.com/office/drawing/2014/main" id="{78C392AB-DAB9-B761-5BE0-6B67357B6327}"/>
                </a:ext>
              </a:extLst>
            </p:cNvPr>
            <p:cNvSpPr/>
            <p:nvPr/>
          </p:nvSpPr>
          <p:spPr>
            <a:xfrm>
              <a:off x="7988046" y="2765298"/>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grpSp>
      <p:sp>
        <p:nvSpPr>
          <p:cNvPr id="27" name="object 10">
            <a:extLst>
              <a:ext uri="{FF2B5EF4-FFF2-40B4-BE49-F238E27FC236}">
                <a16:creationId xmlns:a16="http://schemas.microsoft.com/office/drawing/2014/main" id="{70E0AD4D-F2CB-C4ED-DF86-FF155092A3E7}"/>
              </a:ext>
            </a:extLst>
          </p:cNvPr>
          <p:cNvSpPr txBox="1"/>
          <p:nvPr/>
        </p:nvSpPr>
        <p:spPr>
          <a:xfrm>
            <a:off x="2541979" y="3318625"/>
            <a:ext cx="154940" cy="330835"/>
          </a:xfrm>
          <a:prstGeom prst="rect">
            <a:avLst/>
          </a:prstGeom>
        </p:spPr>
        <p:txBody>
          <a:bodyPr vert="horz" wrap="square" lIns="0" tIns="13335" rIns="0" bIns="0" rtlCol="0">
            <a:spAutoFit/>
          </a:bodyPr>
          <a:lstStyle/>
          <a:p>
            <a:pPr marL="12700">
              <a:spcBef>
                <a:spcPts val="105"/>
              </a:spcBef>
            </a:pPr>
            <a:r>
              <a:rPr sz="2000" dirty="0">
                <a:solidFill>
                  <a:srgbClr val="808080"/>
                </a:solidFill>
                <a:latin typeface="Calibri"/>
                <a:cs typeface="Calibri"/>
              </a:rPr>
              <a:t>0</a:t>
            </a:r>
            <a:endParaRPr sz="2000">
              <a:latin typeface="Calibri"/>
              <a:cs typeface="Calibri"/>
            </a:endParaRPr>
          </a:p>
        </p:txBody>
      </p:sp>
      <p:sp>
        <p:nvSpPr>
          <p:cNvPr id="28" name="object 11">
            <a:extLst>
              <a:ext uri="{FF2B5EF4-FFF2-40B4-BE49-F238E27FC236}">
                <a16:creationId xmlns:a16="http://schemas.microsoft.com/office/drawing/2014/main" id="{EFBC997C-E65E-ABDE-6F1F-6D12D977291F}"/>
              </a:ext>
            </a:extLst>
          </p:cNvPr>
          <p:cNvSpPr txBox="1"/>
          <p:nvPr/>
        </p:nvSpPr>
        <p:spPr>
          <a:xfrm>
            <a:off x="4357893" y="3318625"/>
            <a:ext cx="661670" cy="330835"/>
          </a:xfrm>
          <a:prstGeom prst="rect">
            <a:avLst/>
          </a:prstGeom>
        </p:spPr>
        <p:txBody>
          <a:bodyPr vert="horz" wrap="square" lIns="0" tIns="13335" rIns="0" bIns="0" rtlCol="0">
            <a:spAutoFit/>
          </a:bodyPr>
          <a:lstStyle/>
          <a:p>
            <a:pPr marL="12700">
              <a:spcBef>
                <a:spcPts val="105"/>
              </a:spcBef>
            </a:pPr>
            <a:r>
              <a:rPr sz="2000" dirty="0">
                <a:solidFill>
                  <a:srgbClr val="808080"/>
                </a:solidFill>
                <a:latin typeface="Calibri"/>
                <a:cs typeface="Calibri"/>
              </a:rPr>
              <a:t>1</a:t>
            </a:r>
            <a:r>
              <a:rPr sz="2000" spc="-85" dirty="0">
                <a:solidFill>
                  <a:srgbClr val="808080"/>
                </a:solidFill>
                <a:latin typeface="Calibri"/>
                <a:cs typeface="Calibri"/>
              </a:rPr>
              <a:t> </a:t>
            </a:r>
            <a:r>
              <a:rPr sz="2000" spc="-5" dirty="0">
                <a:solidFill>
                  <a:srgbClr val="808080"/>
                </a:solidFill>
                <a:latin typeface="Calibri"/>
                <a:cs typeface="Calibri"/>
              </a:rPr>
              <a:t>year</a:t>
            </a:r>
            <a:endParaRPr sz="2000">
              <a:latin typeface="Calibri"/>
              <a:cs typeface="Calibri"/>
            </a:endParaRPr>
          </a:p>
        </p:txBody>
      </p:sp>
      <p:sp>
        <p:nvSpPr>
          <p:cNvPr id="29" name="object 12">
            <a:extLst>
              <a:ext uri="{FF2B5EF4-FFF2-40B4-BE49-F238E27FC236}">
                <a16:creationId xmlns:a16="http://schemas.microsoft.com/office/drawing/2014/main" id="{FFEC5FB9-4CB5-7A70-66F1-54670C73A532}"/>
              </a:ext>
            </a:extLst>
          </p:cNvPr>
          <p:cNvSpPr txBox="1"/>
          <p:nvPr/>
        </p:nvSpPr>
        <p:spPr>
          <a:xfrm>
            <a:off x="6627851" y="3318625"/>
            <a:ext cx="756285" cy="330835"/>
          </a:xfrm>
          <a:prstGeom prst="rect">
            <a:avLst/>
          </a:prstGeom>
        </p:spPr>
        <p:txBody>
          <a:bodyPr vert="horz" wrap="square" lIns="0" tIns="13335" rIns="0" bIns="0" rtlCol="0">
            <a:spAutoFit/>
          </a:bodyPr>
          <a:lstStyle/>
          <a:p>
            <a:pPr marL="12700">
              <a:spcBef>
                <a:spcPts val="105"/>
              </a:spcBef>
            </a:pPr>
            <a:r>
              <a:rPr sz="2000" dirty="0">
                <a:solidFill>
                  <a:srgbClr val="808080"/>
                </a:solidFill>
                <a:latin typeface="Calibri"/>
                <a:cs typeface="Calibri"/>
              </a:rPr>
              <a:t>2</a:t>
            </a:r>
            <a:r>
              <a:rPr sz="2000" spc="-70" dirty="0">
                <a:solidFill>
                  <a:srgbClr val="808080"/>
                </a:solidFill>
                <a:latin typeface="Calibri"/>
                <a:cs typeface="Calibri"/>
              </a:rPr>
              <a:t> </a:t>
            </a:r>
            <a:r>
              <a:rPr sz="2000" spc="-15" dirty="0">
                <a:solidFill>
                  <a:srgbClr val="808080"/>
                </a:solidFill>
                <a:latin typeface="Calibri"/>
                <a:cs typeface="Calibri"/>
              </a:rPr>
              <a:t>years</a:t>
            </a:r>
            <a:endParaRPr sz="2000">
              <a:latin typeface="Calibri"/>
              <a:cs typeface="Calibri"/>
            </a:endParaRPr>
          </a:p>
        </p:txBody>
      </p:sp>
      <p:sp>
        <p:nvSpPr>
          <p:cNvPr id="30" name="object 13">
            <a:extLst>
              <a:ext uri="{FF2B5EF4-FFF2-40B4-BE49-F238E27FC236}">
                <a16:creationId xmlns:a16="http://schemas.microsoft.com/office/drawing/2014/main" id="{BB4AF5EC-0CBD-7F8D-DD2E-EC37CC7C5D39}"/>
              </a:ext>
            </a:extLst>
          </p:cNvPr>
          <p:cNvSpPr txBox="1"/>
          <p:nvPr/>
        </p:nvSpPr>
        <p:spPr>
          <a:xfrm>
            <a:off x="8893736" y="3318625"/>
            <a:ext cx="756285" cy="330835"/>
          </a:xfrm>
          <a:prstGeom prst="rect">
            <a:avLst/>
          </a:prstGeom>
        </p:spPr>
        <p:txBody>
          <a:bodyPr vert="horz" wrap="square" lIns="0" tIns="13335" rIns="0" bIns="0" rtlCol="0">
            <a:spAutoFit/>
          </a:bodyPr>
          <a:lstStyle/>
          <a:p>
            <a:pPr marL="12700">
              <a:spcBef>
                <a:spcPts val="105"/>
              </a:spcBef>
            </a:pPr>
            <a:r>
              <a:rPr sz="2000" dirty="0">
                <a:solidFill>
                  <a:srgbClr val="808080"/>
                </a:solidFill>
                <a:latin typeface="Calibri"/>
                <a:cs typeface="Calibri"/>
              </a:rPr>
              <a:t>3</a:t>
            </a:r>
            <a:r>
              <a:rPr sz="2000" spc="-70" dirty="0">
                <a:solidFill>
                  <a:srgbClr val="808080"/>
                </a:solidFill>
                <a:latin typeface="Calibri"/>
                <a:cs typeface="Calibri"/>
              </a:rPr>
              <a:t> </a:t>
            </a:r>
            <a:r>
              <a:rPr sz="2000" spc="-15" dirty="0">
                <a:solidFill>
                  <a:srgbClr val="808080"/>
                </a:solidFill>
                <a:latin typeface="Calibri"/>
                <a:cs typeface="Calibri"/>
              </a:rPr>
              <a:t>years</a:t>
            </a:r>
            <a:endParaRPr sz="2000">
              <a:latin typeface="Calibri"/>
              <a:cs typeface="Calibri"/>
            </a:endParaRPr>
          </a:p>
        </p:txBody>
      </p:sp>
      <p:grpSp>
        <p:nvGrpSpPr>
          <p:cNvPr id="31" name="object 14">
            <a:extLst>
              <a:ext uri="{FF2B5EF4-FFF2-40B4-BE49-F238E27FC236}">
                <a16:creationId xmlns:a16="http://schemas.microsoft.com/office/drawing/2014/main" id="{74316D39-D0EB-BE89-7B74-6787D6D6047A}"/>
              </a:ext>
            </a:extLst>
          </p:cNvPr>
          <p:cNvGrpSpPr/>
          <p:nvPr/>
        </p:nvGrpSpPr>
        <p:grpSpPr>
          <a:xfrm>
            <a:off x="2595870" y="3849559"/>
            <a:ext cx="6766559" cy="756285"/>
            <a:chOff x="1228344" y="3808476"/>
            <a:chExt cx="6766559" cy="756285"/>
          </a:xfrm>
        </p:grpSpPr>
        <p:sp>
          <p:nvSpPr>
            <p:cNvPr id="32" name="object 15">
              <a:extLst>
                <a:ext uri="{FF2B5EF4-FFF2-40B4-BE49-F238E27FC236}">
                  <a16:creationId xmlns:a16="http://schemas.microsoft.com/office/drawing/2014/main" id="{D9900144-794D-C2D4-F68D-A08A9589B702}"/>
                </a:ext>
              </a:extLst>
            </p:cNvPr>
            <p:cNvSpPr/>
            <p:nvPr/>
          </p:nvSpPr>
          <p:spPr>
            <a:xfrm>
              <a:off x="1241298" y="3821430"/>
              <a:ext cx="2164080" cy="715010"/>
            </a:xfrm>
            <a:custGeom>
              <a:avLst/>
              <a:gdLst/>
              <a:ahLst/>
              <a:cxnLst/>
              <a:rect l="l" t="t" r="r" b="b"/>
              <a:pathLst>
                <a:path w="2164079" h="715010">
                  <a:moveTo>
                    <a:pt x="2164080" y="0"/>
                  </a:moveTo>
                  <a:lnTo>
                    <a:pt x="2162869" y="72023"/>
                  </a:lnTo>
                  <a:lnTo>
                    <a:pt x="2159398" y="139106"/>
                  </a:lnTo>
                  <a:lnTo>
                    <a:pt x="2153906" y="199811"/>
                  </a:lnTo>
                  <a:lnTo>
                    <a:pt x="2146633" y="252703"/>
                  </a:lnTo>
                  <a:lnTo>
                    <a:pt x="2137818" y="296342"/>
                  </a:lnTo>
                  <a:lnTo>
                    <a:pt x="2116520" y="350117"/>
                  </a:lnTo>
                  <a:lnTo>
                    <a:pt x="2104517" y="357378"/>
                  </a:lnTo>
                  <a:lnTo>
                    <a:pt x="1141603" y="357378"/>
                  </a:lnTo>
                  <a:lnTo>
                    <a:pt x="1129599" y="364638"/>
                  </a:lnTo>
                  <a:lnTo>
                    <a:pt x="1108301" y="418413"/>
                  </a:lnTo>
                  <a:lnTo>
                    <a:pt x="1099486" y="462052"/>
                  </a:lnTo>
                  <a:lnTo>
                    <a:pt x="1092213" y="514944"/>
                  </a:lnTo>
                  <a:lnTo>
                    <a:pt x="1086721" y="575649"/>
                  </a:lnTo>
                  <a:lnTo>
                    <a:pt x="1083250" y="642732"/>
                  </a:lnTo>
                  <a:lnTo>
                    <a:pt x="1082040" y="714756"/>
                  </a:lnTo>
                  <a:lnTo>
                    <a:pt x="1080829" y="642732"/>
                  </a:lnTo>
                  <a:lnTo>
                    <a:pt x="1077358" y="575649"/>
                  </a:lnTo>
                  <a:lnTo>
                    <a:pt x="1071866" y="514944"/>
                  </a:lnTo>
                  <a:lnTo>
                    <a:pt x="1064593" y="462052"/>
                  </a:lnTo>
                  <a:lnTo>
                    <a:pt x="1055778" y="418413"/>
                  </a:lnTo>
                  <a:lnTo>
                    <a:pt x="1034480" y="364638"/>
                  </a:lnTo>
                  <a:lnTo>
                    <a:pt x="1022477" y="357378"/>
                  </a:lnTo>
                  <a:lnTo>
                    <a:pt x="59562" y="357378"/>
                  </a:lnTo>
                  <a:lnTo>
                    <a:pt x="47559" y="350117"/>
                  </a:lnTo>
                  <a:lnTo>
                    <a:pt x="26261" y="296342"/>
                  </a:lnTo>
                  <a:lnTo>
                    <a:pt x="17446" y="252703"/>
                  </a:lnTo>
                  <a:lnTo>
                    <a:pt x="10173" y="199811"/>
                  </a:lnTo>
                  <a:lnTo>
                    <a:pt x="4681" y="139106"/>
                  </a:lnTo>
                  <a:lnTo>
                    <a:pt x="1210" y="72023"/>
                  </a:lnTo>
                  <a:lnTo>
                    <a:pt x="0" y="0"/>
                  </a:lnTo>
                </a:path>
              </a:pathLst>
            </a:custGeom>
            <a:ln w="25908">
              <a:solidFill>
                <a:srgbClr val="640246"/>
              </a:solidFill>
            </a:ln>
          </p:spPr>
          <p:txBody>
            <a:bodyPr wrap="square" lIns="0" tIns="0" rIns="0" bIns="0" rtlCol="0"/>
            <a:lstStyle/>
            <a:p>
              <a:endParaRPr/>
            </a:p>
          </p:txBody>
        </p:sp>
        <p:sp>
          <p:nvSpPr>
            <p:cNvPr id="33" name="object 16">
              <a:extLst>
                <a:ext uri="{FF2B5EF4-FFF2-40B4-BE49-F238E27FC236}">
                  <a16:creationId xmlns:a16="http://schemas.microsoft.com/office/drawing/2014/main" id="{A52C6912-D353-8F44-B562-B1FB1417CEDC}"/>
                </a:ext>
              </a:extLst>
            </p:cNvPr>
            <p:cNvSpPr/>
            <p:nvPr/>
          </p:nvSpPr>
          <p:spPr>
            <a:xfrm>
              <a:off x="3405377" y="3836670"/>
              <a:ext cx="4577080" cy="715010"/>
            </a:xfrm>
            <a:custGeom>
              <a:avLst/>
              <a:gdLst/>
              <a:ahLst/>
              <a:cxnLst/>
              <a:rect l="l" t="t" r="r" b="b"/>
              <a:pathLst>
                <a:path w="4577080" h="715010">
                  <a:moveTo>
                    <a:pt x="4576572" y="0"/>
                  </a:moveTo>
                  <a:lnTo>
                    <a:pt x="4575361" y="72023"/>
                  </a:lnTo>
                  <a:lnTo>
                    <a:pt x="4571890" y="139106"/>
                  </a:lnTo>
                  <a:lnTo>
                    <a:pt x="4566398" y="199811"/>
                  </a:lnTo>
                  <a:lnTo>
                    <a:pt x="4559125" y="252703"/>
                  </a:lnTo>
                  <a:lnTo>
                    <a:pt x="4550310" y="296342"/>
                  </a:lnTo>
                  <a:lnTo>
                    <a:pt x="4529012" y="350117"/>
                  </a:lnTo>
                  <a:lnTo>
                    <a:pt x="4517009" y="357377"/>
                  </a:lnTo>
                  <a:lnTo>
                    <a:pt x="2347849" y="357377"/>
                  </a:lnTo>
                  <a:lnTo>
                    <a:pt x="2335845" y="364638"/>
                  </a:lnTo>
                  <a:lnTo>
                    <a:pt x="2314547" y="418413"/>
                  </a:lnTo>
                  <a:lnTo>
                    <a:pt x="2305732" y="462052"/>
                  </a:lnTo>
                  <a:lnTo>
                    <a:pt x="2298459" y="514944"/>
                  </a:lnTo>
                  <a:lnTo>
                    <a:pt x="2292967" y="575649"/>
                  </a:lnTo>
                  <a:lnTo>
                    <a:pt x="2289496" y="642732"/>
                  </a:lnTo>
                  <a:lnTo>
                    <a:pt x="2288286" y="714755"/>
                  </a:lnTo>
                  <a:lnTo>
                    <a:pt x="2287075" y="642732"/>
                  </a:lnTo>
                  <a:lnTo>
                    <a:pt x="2283604" y="575649"/>
                  </a:lnTo>
                  <a:lnTo>
                    <a:pt x="2278112" y="514944"/>
                  </a:lnTo>
                  <a:lnTo>
                    <a:pt x="2270839" y="462052"/>
                  </a:lnTo>
                  <a:lnTo>
                    <a:pt x="2262024" y="418413"/>
                  </a:lnTo>
                  <a:lnTo>
                    <a:pt x="2240726" y="364638"/>
                  </a:lnTo>
                  <a:lnTo>
                    <a:pt x="2228723" y="357377"/>
                  </a:lnTo>
                  <a:lnTo>
                    <a:pt x="59562" y="357377"/>
                  </a:lnTo>
                  <a:lnTo>
                    <a:pt x="47559" y="350117"/>
                  </a:lnTo>
                  <a:lnTo>
                    <a:pt x="26261" y="296342"/>
                  </a:lnTo>
                  <a:lnTo>
                    <a:pt x="17446" y="252703"/>
                  </a:lnTo>
                  <a:lnTo>
                    <a:pt x="10173" y="199811"/>
                  </a:lnTo>
                  <a:lnTo>
                    <a:pt x="4681" y="139106"/>
                  </a:lnTo>
                  <a:lnTo>
                    <a:pt x="1210" y="72023"/>
                  </a:lnTo>
                  <a:lnTo>
                    <a:pt x="0" y="0"/>
                  </a:lnTo>
                </a:path>
              </a:pathLst>
            </a:custGeom>
            <a:ln w="25908">
              <a:solidFill>
                <a:srgbClr val="325C3C"/>
              </a:solidFill>
            </a:ln>
          </p:spPr>
          <p:txBody>
            <a:bodyPr wrap="square" lIns="0" tIns="0" rIns="0" bIns="0" rtlCol="0"/>
            <a:lstStyle/>
            <a:p>
              <a:endParaRPr/>
            </a:p>
          </p:txBody>
        </p:sp>
      </p:grpSp>
      <p:sp>
        <p:nvSpPr>
          <p:cNvPr id="34" name="object 17">
            <a:extLst>
              <a:ext uri="{FF2B5EF4-FFF2-40B4-BE49-F238E27FC236}">
                <a16:creationId xmlns:a16="http://schemas.microsoft.com/office/drawing/2014/main" id="{BB692512-1A7D-E778-889D-B95FB7F5B8AA}"/>
              </a:ext>
            </a:extLst>
          </p:cNvPr>
          <p:cNvSpPr/>
          <p:nvPr/>
        </p:nvSpPr>
        <p:spPr>
          <a:xfrm>
            <a:off x="2621015" y="1847784"/>
            <a:ext cx="6652259" cy="856615"/>
          </a:xfrm>
          <a:custGeom>
            <a:avLst/>
            <a:gdLst/>
            <a:ahLst/>
            <a:cxnLst/>
            <a:rect l="l" t="t" r="r" b="b"/>
            <a:pathLst>
              <a:path w="6652259" h="856614">
                <a:moveTo>
                  <a:pt x="0" y="856488"/>
                </a:moveTo>
                <a:lnTo>
                  <a:pt x="1149" y="779510"/>
                </a:lnTo>
                <a:lnTo>
                  <a:pt x="4464" y="707060"/>
                </a:lnTo>
                <a:lnTo>
                  <a:pt x="9743" y="640345"/>
                </a:lnTo>
                <a:lnTo>
                  <a:pt x="16784" y="580576"/>
                </a:lnTo>
                <a:lnTo>
                  <a:pt x="25385" y="528961"/>
                </a:lnTo>
                <a:lnTo>
                  <a:pt x="35345" y="486711"/>
                </a:lnTo>
                <a:lnTo>
                  <a:pt x="58534" y="435143"/>
                </a:lnTo>
                <a:lnTo>
                  <a:pt x="71361" y="428244"/>
                </a:lnTo>
                <a:lnTo>
                  <a:pt x="3254755" y="428244"/>
                </a:lnTo>
                <a:lnTo>
                  <a:pt x="3267586" y="421344"/>
                </a:lnTo>
                <a:lnTo>
                  <a:pt x="3290780" y="369776"/>
                </a:lnTo>
                <a:lnTo>
                  <a:pt x="3300742" y="327526"/>
                </a:lnTo>
                <a:lnTo>
                  <a:pt x="3309344" y="275911"/>
                </a:lnTo>
                <a:lnTo>
                  <a:pt x="3316385" y="216142"/>
                </a:lnTo>
                <a:lnTo>
                  <a:pt x="3321664" y="149427"/>
                </a:lnTo>
                <a:lnTo>
                  <a:pt x="3324980" y="76977"/>
                </a:lnTo>
                <a:lnTo>
                  <a:pt x="3326129" y="0"/>
                </a:lnTo>
                <a:lnTo>
                  <a:pt x="3327279" y="76977"/>
                </a:lnTo>
                <a:lnTo>
                  <a:pt x="3330595" y="149427"/>
                </a:lnTo>
                <a:lnTo>
                  <a:pt x="3335874" y="216142"/>
                </a:lnTo>
                <a:lnTo>
                  <a:pt x="3342915" y="275911"/>
                </a:lnTo>
                <a:lnTo>
                  <a:pt x="3351517" y="327526"/>
                </a:lnTo>
                <a:lnTo>
                  <a:pt x="3361479" y="369776"/>
                </a:lnTo>
                <a:lnTo>
                  <a:pt x="3384673" y="421344"/>
                </a:lnTo>
                <a:lnTo>
                  <a:pt x="3397504" y="428244"/>
                </a:lnTo>
                <a:lnTo>
                  <a:pt x="6580885" y="428244"/>
                </a:lnTo>
                <a:lnTo>
                  <a:pt x="6593716" y="435143"/>
                </a:lnTo>
                <a:lnTo>
                  <a:pt x="6616910" y="486711"/>
                </a:lnTo>
                <a:lnTo>
                  <a:pt x="6626872" y="528961"/>
                </a:lnTo>
                <a:lnTo>
                  <a:pt x="6635474" y="580576"/>
                </a:lnTo>
                <a:lnTo>
                  <a:pt x="6642515" y="640345"/>
                </a:lnTo>
                <a:lnTo>
                  <a:pt x="6647794" y="707060"/>
                </a:lnTo>
                <a:lnTo>
                  <a:pt x="6651110" y="779510"/>
                </a:lnTo>
                <a:lnTo>
                  <a:pt x="6652259" y="856488"/>
                </a:lnTo>
              </a:path>
            </a:pathLst>
          </a:custGeom>
          <a:ln w="25907">
            <a:solidFill>
              <a:srgbClr val="640246"/>
            </a:solidFill>
          </a:ln>
        </p:spPr>
        <p:txBody>
          <a:bodyPr wrap="square" lIns="0" tIns="0" rIns="0" bIns="0" rtlCol="0"/>
          <a:lstStyle/>
          <a:p>
            <a:endParaRPr/>
          </a:p>
        </p:txBody>
      </p:sp>
      <p:sp>
        <p:nvSpPr>
          <p:cNvPr id="35" name="object 18">
            <a:extLst>
              <a:ext uri="{FF2B5EF4-FFF2-40B4-BE49-F238E27FC236}">
                <a16:creationId xmlns:a16="http://schemas.microsoft.com/office/drawing/2014/main" id="{1391E62F-06E3-3723-4B7E-30184A5EFA9B}"/>
              </a:ext>
            </a:extLst>
          </p:cNvPr>
          <p:cNvSpPr txBox="1"/>
          <p:nvPr/>
        </p:nvSpPr>
        <p:spPr>
          <a:xfrm>
            <a:off x="2828205" y="4664937"/>
            <a:ext cx="5365115" cy="1554272"/>
          </a:xfrm>
          <a:prstGeom prst="rect">
            <a:avLst/>
          </a:prstGeom>
        </p:spPr>
        <p:txBody>
          <a:bodyPr vert="horz" wrap="square" lIns="0" tIns="12700" rIns="0" bIns="0" rtlCol="0">
            <a:spAutoFit/>
          </a:bodyPr>
          <a:lstStyle/>
          <a:p>
            <a:pPr marL="12700">
              <a:spcBef>
                <a:spcPts val="100"/>
              </a:spcBef>
              <a:tabLst>
                <a:tab pos="3550285" algn="l"/>
              </a:tabLst>
            </a:pPr>
            <a:r>
              <a:rPr lang="en-US" sz="2000" dirty="0">
                <a:solidFill>
                  <a:srgbClr val="640246"/>
                </a:solidFill>
                <a:latin typeface="Calibri"/>
                <a:cs typeface="Calibri"/>
              </a:rPr>
              <a:t>5.0</a:t>
            </a:r>
            <a:r>
              <a:rPr sz="2000" dirty="0">
                <a:solidFill>
                  <a:srgbClr val="640246"/>
                </a:solidFill>
                <a:latin typeface="Calibri"/>
                <a:cs typeface="Calibri"/>
              </a:rPr>
              <a:t>% </a:t>
            </a:r>
            <a:r>
              <a:rPr sz="2000" spc="-15" dirty="0">
                <a:solidFill>
                  <a:srgbClr val="640246"/>
                </a:solidFill>
                <a:latin typeface="Calibri"/>
                <a:cs typeface="Calibri"/>
              </a:rPr>
              <a:t>for</a:t>
            </a:r>
            <a:r>
              <a:rPr sz="2000" spc="-50" dirty="0">
                <a:solidFill>
                  <a:srgbClr val="640246"/>
                </a:solidFill>
                <a:latin typeface="Calibri"/>
                <a:cs typeface="Calibri"/>
              </a:rPr>
              <a:t> </a:t>
            </a:r>
            <a:r>
              <a:rPr sz="2000" dirty="0">
                <a:solidFill>
                  <a:srgbClr val="640246"/>
                </a:solidFill>
                <a:latin typeface="Calibri"/>
                <a:cs typeface="Calibri"/>
              </a:rPr>
              <a:t>1 </a:t>
            </a:r>
            <a:r>
              <a:rPr sz="2000" spc="-5" dirty="0">
                <a:solidFill>
                  <a:srgbClr val="640246"/>
                </a:solidFill>
                <a:latin typeface="Calibri"/>
                <a:cs typeface="Calibri"/>
              </a:rPr>
              <a:t>year	</a:t>
            </a:r>
            <a:r>
              <a:rPr sz="2000" spc="-5" dirty="0">
                <a:solidFill>
                  <a:srgbClr val="808080"/>
                </a:solidFill>
                <a:highlight>
                  <a:srgbClr val="FFFF00"/>
                </a:highlight>
                <a:latin typeface="Calibri"/>
                <a:cs typeface="Calibri"/>
              </a:rPr>
              <a:t>?? </a:t>
            </a:r>
            <a:r>
              <a:rPr sz="2000" spc="-15" dirty="0">
                <a:solidFill>
                  <a:srgbClr val="808080"/>
                </a:solidFill>
                <a:highlight>
                  <a:srgbClr val="FFFF00"/>
                </a:highlight>
                <a:latin typeface="Calibri"/>
                <a:cs typeface="Calibri"/>
              </a:rPr>
              <a:t>for </a:t>
            </a:r>
            <a:r>
              <a:rPr sz="2000" dirty="0">
                <a:solidFill>
                  <a:srgbClr val="808080"/>
                </a:solidFill>
                <a:highlight>
                  <a:srgbClr val="FFFF00"/>
                </a:highlight>
                <a:latin typeface="Calibri"/>
                <a:cs typeface="Calibri"/>
              </a:rPr>
              <a:t>2</a:t>
            </a:r>
            <a:r>
              <a:rPr sz="2000" spc="-35" dirty="0">
                <a:solidFill>
                  <a:srgbClr val="808080"/>
                </a:solidFill>
                <a:highlight>
                  <a:srgbClr val="FFFF00"/>
                </a:highlight>
                <a:latin typeface="Calibri"/>
                <a:cs typeface="Calibri"/>
              </a:rPr>
              <a:t> </a:t>
            </a:r>
            <a:r>
              <a:rPr sz="2000" spc="-15" dirty="0">
                <a:solidFill>
                  <a:srgbClr val="808080"/>
                </a:solidFill>
                <a:highlight>
                  <a:srgbClr val="FFFF00"/>
                </a:highlight>
                <a:latin typeface="Calibri"/>
                <a:cs typeface="Calibri"/>
              </a:rPr>
              <a:t>years</a:t>
            </a:r>
            <a:endParaRPr sz="2000" dirty="0">
              <a:highlight>
                <a:srgbClr val="FFFF00"/>
              </a:highlight>
              <a:latin typeface="Calibri"/>
              <a:cs typeface="Calibri"/>
            </a:endParaRPr>
          </a:p>
          <a:p>
            <a:pPr marL="1055370">
              <a:spcBef>
                <a:spcPts val="1545"/>
              </a:spcBef>
            </a:pPr>
            <a:r>
              <a:rPr lang="en-US" sz="1700" b="1" dirty="0">
                <a:latin typeface="Calibri"/>
                <a:cs typeface="Calibri"/>
              </a:rPr>
              <a:t>4.55</a:t>
            </a:r>
            <a:r>
              <a:rPr sz="1700" b="1" dirty="0">
                <a:latin typeface="Calibri"/>
                <a:cs typeface="Calibri"/>
              </a:rPr>
              <a:t>* 3 </a:t>
            </a:r>
            <a:r>
              <a:rPr sz="1700" b="1" spc="-15" dirty="0">
                <a:latin typeface="Calibri"/>
                <a:cs typeface="Calibri"/>
              </a:rPr>
              <a:t>years </a:t>
            </a:r>
            <a:r>
              <a:rPr sz="1700" b="1" dirty="0">
                <a:latin typeface="Calibri"/>
                <a:cs typeface="Calibri"/>
              </a:rPr>
              <a:t>= (</a:t>
            </a:r>
            <a:r>
              <a:rPr lang="en-US" sz="1700" b="1" dirty="0">
                <a:latin typeface="Calibri"/>
                <a:cs typeface="Calibri"/>
              </a:rPr>
              <a:t>5.00</a:t>
            </a:r>
            <a:r>
              <a:rPr sz="1700" b="1" dirty="0">
                <a:latin typeface="Calibri"/>
                <a:cs typeface="Calibri"/>
              </a:rPr>
              <a:t>% * 1 </a:t>
            </a:r>
            <a:r>
              <a:rPr sz="1700" b="1" spc="-10" dirty="0">
                <a:latin typeface="Calibri"/>
                <a:cs typeface="Calibri"/>
              </a:rPr>
              <a:t>year) </a:t>
            </a:r>
            <a:r>
              <a:rPr sz="1700" b="1" dirty="0">
                <a:latin typeface="Calibri"/>
                <a:cs typeface="Calibri"/>
              </a:rPr>
              <a:t>+ </a:t>
            </a:r>
            <a:r>
              <a:rPr sz="1700" b="1" spc="-5" dirty="0">
                <a:latin typeface="Calibri"/>
                <a:cs typeface="Calibri"/>
              </a:rPr>
              <a:t>(x </a:t>
            </a:r>
            <a:r>
              <a:rPr sz="1700" b="1" dirty="0">
                <a:latin typeface="Calibri"/>
                <a:cs typeface="Calibri"/>
              </a:rPr>
              <a:t>* 2</a:t>
            </a:r>
            <a:r>
              <a:rPr sz="1700" b="1" spc="-50" dirty="0">
                <a:latin typeface="Calibri"/>
                <a:cs typeface="Calibri"/>
              </a:rPr>
              <a:t> </a:t>
            </a:r>
            <a:r>
              <a:rPr sz="1700" b="1" spc="-15" dirty="0">
                <a:latin typeface="Calibri"/>
                <a:cs typeface="Calibri"/>
              </a:rPr>
              <a:t>years)</a:t>
            </a:r>
            <a:endParaRPr sz="1700" dirty="0">
              <a:latin typeface="Calibri"/>
              <a:cs typeface="Calibri"/>
            </a:endParaRPr>
          </a:p>
          <a:p>
            <a:pPr marL="2506345">
              <a:spcBef>
                <a:spcPts val="1115"/>
              </a:spcBef>
            </a:pPr>
            <a:r>
              <a:rPr lang="en-US" sz="1700" b="1" dirty="0">
                <a:latin typeface="Calibri"/>
                <a:cs typeface="Calibri"/>
              </a:rPr>
              <a:t>13.65</a:t>
            </a:r>
            <a:r>
              <a:rPr sz="1700" b="1" dirty="0">
                <a:latin typeface="Calibri"/>
                <a:cs typeface="Calibri"/>
              </a:rPr>
              <a:t> = </a:t>
            </a:r>
            <a:r>
              <a:rPr lang="en-US" sz="1700" b="1" dirty="0">
                <a:latin typeface="Calibri"/>
                <a:cs typeface="Calibri"/>
              </a:rPr>
              <a:t>5.00</a:t>
            </a:r>
            <a:r>
              <a:rPr sz="1700" b="1" dirty="0">
                <a:latin typeface="Calibri"/>
                <a:cs typeface="Calibri"/>
              </a:rPr>
              <a:t> +</a:t>
            </a:r>
            <a:r>
              <a:rPr sz="1700" b="1" spc="-25" dirty="0">
                <a:latin typeface="Calibri"/>
                <a:cs typeface="Calibri"/>
              </a:rPr>
              <a:t> </a:t>
            </a:r>
            <a:r>
              <a:rPr sz="1700" b="1" dirty="0">
                <a:latin typeface="Calibri"/>
                <a:cs typeface="Calibri"/>
              </a:rPr>
              <a:t>2x</a:t>
            </a:r>
            <a:endParaRPr sz="1700" dirty="0">
              <a:latin typeface="Calibri"/>
              <a:cs typeface="Calibri"/>
            </a:endParaRPr>
          </a:p>
          <a:p>
            <a:pPr marL="2802255">
              <a:spcBef>
                <a:spcPts val="894"/>
              </a:spcBef>
            </a:pPr>
            <a:r>
              <a:rPr lang="en-US" sz="1700" b="1" dirty="0">
                <a:latin typeface="Calibri"/>
                <a:cs typeface="Calibri"/>
              </a:rPr>
              <a:t>8.65</a:t>
            </a:r>
            <a:r>
              <a:rPr sz="1700" b="1" dirty="0">
                <a:latin typeface="Calibri"/>
                <a:cs typeface="Calibri"/>
              </a:rPr>
              <a:t> =</a:t>
            </a:r>
            <a:r>
              <a:rPr sz="1700" b="1" spc="-10" dirty="0">
                <a:latin typeface="Calibri"/>
                <a:cs typeface="Calibri"/>
              </a:rPr>
              <a:t> </a:t>
            </a:r>
            <a:r>
              <a:rPr sz="1700" b="1" dirty="0">
                <a:latin typeface="Calibri"/>
                <a:cs typeface="Calibri"/>
              </a:rPr>
              <a:t>2x</a:t>
            </a:r>
            <a:endParaRPr sz="1700" dirty="0">
              <a:latin typeface="Calibri"/>
              <a:cs typeface="Calibri"/>
            </a:endParaRPr>
          </a:p>
        </p:txBody>
      </p:sp>
      <p:sp>
        <p:nvSpPr>
          <p:cNvPr id="36" name="object 19">
            <a:extLst>
              <a:ext uri="{FF2B5EF4-FFF2-40B4-BE49-F238E27FC236}">
                <a16:creationId xmlns:a16="http://schemas.microsoft.com/office/drawing/2014/main" id="{8708FCA0-D912-5B85-36B6-47EDA7514A82}"/>
              </a:ext>
            </a:extLst>
          </p:cNvPr>
          <p:cNvSpPr txBox="1"/>
          <p:nvPr/>
        </p:nvSpPr>
        <p:spPr>
          <a:xfrm>
            <a:off x="5048619" y="1339624"/>
            <a:ext cx="1795780" cy="330835"/>
          </a:xfrm>
          <a:prstGeom prst="rect">
            <a:avLst/>
          </a:prstGeom>
        </p:spPr>
        <p:txBody>
          <a:bodyPr vert="horz" wrap="square" lIns="0" tIns="13335" rIns="0" bIns="0" rtlCol="0">
            <a:spAutoFit/>
          </a:bodyPr>
          <a:lstStyle/>
          <a:p>
            <a:pPr marL="12700">
              <a:spcBef>
                <a:spcPts val="105"/>
              </a:spcBef>
            </a:pPr>
            <a:r>
              <a:rPr lang="en-US" sz="2000" dirty="0">
                <a:solidFill>
                  <a:srgbClr val="640246"/>
                </a:solidFill>
                <a:latin typeface="Calibri"/>
                <a:cs typeface="Calibri"/>
              </a:rPr>
              <a:t>4.55</a:t>
            </a:r>
            <a:r>
              <a:rPr sz="2000" dirty="0">
                <a:solidFill>
                  <a:srgbClr val="640246"/>
                </a:solidFill>
                <a:latin typeface="Calibri"/>
                <a:cs typeface="Calibri"/>
              </a:rPr>
              <a:t>% </a:t>
            </a:r>
            <a:r>
              <a:rPr sz="2000" spc="-15" dirty="0">
                <a:solidFill>
                  <a:srgbClr val="640246"/>
                </a:solidFill>
                <a:latin typeface="Calibri"/>
                <a:cs typeface="Calibri"/>
              </a:rPr>
              <a:t>for </a:t>
            </a:r>
            <a:r>
              <a:rPr sz="2000" dirty="0">
                <a:solidFill>
                  <a:srgbClr val="640246"/>
                </a:solidFill>
                <a:latin typeface="Calibri"/>
                <a:cs typeface="Calibri"/>
              </a:rPr>
              <a:t>3</a:t>
            </a:r>
            <a:r>
              <a:rPr sz="2000" spc="-110" dirty="0">
                <a:solidFill>
                  <a:srgbClr val="640246"/>
                </a:solidFill>
                <a:latin typeface="Calibri"/>
                <a:cs typeface="Calibri"/>
              </a:rPr>
              <a:t> </a:t>
            </a:r>
            <a:r>
              <a:rPr sz="2000" spc="-15" dirty="0">
                <a:solidFill>
                  <a:srgbClr val="640246"/>
                </a:solidFill>
                <a:latin typeface="Calibri"/>
                <a:cs typeface="Calibri"/>
              </a:rPr>
              <a:t>years</a:t>
            </a:r>
            <a:endParaRPr sz="2000" dirty="0">
              <a:latin typeface="Calibri"/>
              <a:cs typeface="Calibri"/>
            </a:endParaRPr>
          </a:p>
        </p:txBody>
      </p:sp>
      <p:sp>
        <p:nvSpPr>
          <p:cNvPr id="37" name="object 20">
            <a:extLst>
              <a:ext uri="{FF2B5EF4-FFF2-40B4-BE49-F238E27FC236}">
                <a16:creationId xmlns:a16="http://schemas.microsoft.com/office/drawing/2014/main" id="{922FB97E-6E23-E1F0-66BB-975C4643B845}"/>
              </a:ext>
            </a:extLst>
          </p:cNvPr>
          <p:cNvSpPr txBox="1"/>
          <p:nvPr/>
        </p:nvSpPr>
        <p:spPr>
          <a:xfrm>
            <a:off x="5724860" y="6269315"/>
            <a:ext cx="1195512" cy="274434"/>
          </a:xfrm>
          <a:prstGeom prst="rect">
            <a:avLst/>
          </a:prstGeom>
        </p:spPr>
        <p:txBody>
          <a:bodyPr vert="horz" wrap="square" lIns="0" tIns="12700" rIns="0" bIns="0" rtlCol="0">
            <a:spAutoFit/>
          </a:bodyPr>
          <a:lstStyle/>
          <a:p>
            <a:pPr marL="12700">
              <a:spcBef>
                <a:spcPts val="100"/>
              </a:spcBef>
            </a:pPr>
            <a:r>
              <a:rPr sz="1700" b="1" dirty="0">
                <a:latin typeface="Calibri"/>
                <a:cs typeface="Calibri"/>
              </a:rPr>
              <a:t>X =</a:t>
            </a:r>
            <a:r>
              <a:rPr sz="1700" b="1" spc="-75" dirty="0">
                <a:latin typeface="Calibri"/>
                <a:cs typeface="Calibri"/>
              </a:rPr>
              <a:t> </a:t>
            </a:r>
            <a:r>
              <a:rPr lang="en-US" sz="1700" b="1" spc="-75" dirty="0">
                <a:latin typeface="Calibri"/>
                <a:cs typeface="Calibri"/>
              </a:rPr>
              <a:t>4.32</a:t>
            </a:r>
            <a:endParaRPr sz="1700" dirty="0">
              <a:latin typeface="Calibri"/>
              <a:cs typeface="Calibri"/>
            </a:endParaRPr>
          </a:p>
        </p:txBody>
      </p:sp>
      <p:sp>
        <p:nvSpPr>
          <p:cNvPr id="4" name="Slide Number Placeholder 3">
            <a:extLst>
              <a:ext uri="{FF2B5EF4-FFF2-40B4-BE49-F238E27FC236}">
                <a16:creationId xmlns:a16="http://schemas.microsoft.com/office/drawing/2014/main" id="{F8283CD6-A0DA-BEB8-F7BF-6C8164BA8676}"/>
              </a:ext>
            </a:extLst>
          </p:cNvPr>
          <p:cNvSpPr>
            <a:spLocks noGrp="1"/>
          </p:cNvSpPr>
          <p:nvPr>
            <p:ph type="sldNum" sz="quarter" idx="12"/>
          </p:nvPr>
        </p:nvSpPr>
        <p:spPr>
          <a:xfrm>
            <a:off x="10315412" y="6086752"/>
            <a:ext cx="1052510" cy="365125"/>
          </a:xfrm>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642946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5BF53B-F6F8-1BFF-8E59-2AE00376EC3A}"/>
              </a:ext>
            </a:extLst>
          </p:cNvPr>
          <p:cNvSpPr txBox="1">
            <a:spLocks/>
          </p:cNvSpPr>
          <p:nvPr/>
        </p:nvSpPr>
        <p:spPr>
          <a:xfrm>
            <a:off x="574764" y="526839"/>
            <a:ext cx="10937532" cy="8224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1"/>
                </a:solidFill>
              </a:rPr>
              <a:t>Breakeven analysis</a:t>
            </a:r>
          </a:p>
        </p:txBody>
      </p:sp>
      <p:sp>
        <p:nvSpPr>
          <p:cNvPr id="3" name="object 3">
            <a:extLst>
              <a:ext uri="{FF2B5EF4-FFF2-40B4-BE49-F238E27FC236}">
                <a16:creationId xmlns:a16="http://schemas.microsoft.com/office/drawing/2014/main" id="{B807F4D5-1E08-4045-BD13-AE731B43D583}"/>
              </a:ext>
            </a:extLst>
          </p:cNvPr>
          <p:cNvSpPr txBox="1"/>
          <p:nvPr/>
        </p:nvSpPr>
        <p:spPr>
          <a:xfrm>
            <a:off x="2072640" y="1509267"/>
            <a:ext cx="8046720" cy="931024"/>
          </a:xfrm>
          <a:prstGeom prst="rect">
            <a:avLst/>
          </a:prstGeom>
        </p:spPr>
        <p:txBody>
          <a:bodyPr vert="horz" wrap="square" lIns="0" tIns="12700" rIns="0" bIns="0" rtlCol="0">
            <a:spAutoFit/>
          </a:bodyPr>
          <a:lstStyle/>
          <a:p>
            <a:pPr marL="299085" indent="-287020">
              <a:spcBef>
                <a:spcPts val="100"/>
              </a:spcBef>
              <a:buClr>
                <a:srgbClr val="204A36"/>
              </a:buClr>
              <a:buFont typeface="Wingdings"/>
              <a:buChar char=""/>
              <a:tabLst>
                <a:tab pos="299085" algn="l"/>
                <a:tab pos="299720" algn="l"/>
              </a:tabLst>
            </a:pPr>
            <a:r>
              <a:rPr lang="en-US" spc="-5" dirty="0">
                <a:solidFill>
                  <a:schemeClr val="tx1">
                    <a:lumMod val="85000"/>
                    <a:lumOff val="15000"/>
                  </a:schemeClr>
                </a:solidFill>
                <a:latin typeface="Calibri"/>
                <a:cs typeface="Calibri"/>
              </a:rPr>
              <a:t>Will </a:t>
            </a:r>
            <a:r>
              <a:rPr lang="en-US" spc="-20" dirty="0">
                <a:solidFill>
                  <a:schemeClr val="tx1">
                    <a:lumMod val="85000"/>
                    <a:lumOff val="15000"/>
                  </a:schemeClr>
                </a:solidFill>
                <a:latin typeface="Calibri"/>
                <a:cs typeface="Calibri"/>
              </a:rPr>
              <a:t>rates fall </a:t>
            </a:r>
            <a:r>
              <a:rPr lang="en-US" spc="-5" dirty="0">
                <a:solidFill>
                  <a:schemeClr val="tx1">
                    <a:lumMod val="85000"/>
                    <a:lumOff val="15000"/>
                  </a:schemeClr>
                </a:solidFill>
                <a:latin typeface="Calibri"/>
                <a:cs typeface="Calibri"/>
              </a:rPr>
              <a:t>too much </a:t>
            </a:r>
            <a:r>
              <a:rPr lang="en-US" spc="-10" dirty="0">
                <a:solidFill>
                  <a:schemeClr val="tx1">
                    <a:lumMod val="85000"/>
                    <a:lumOff val="15000"/>
                  </a:schemeClr>
                </a:solidFill>
                <a:latin typeface="Calibri"/>
                <a:cs typeface="Calibri"/>
              </a:rPr>
              <a:t>to get </a:t>
            </a:r>
            <a:r>
              <a:rPr lang="en-US" dirty="0">
                <a:solidFill>
                  <a:schemeClr val="tx1">
                    <a:lumMod val="85000"/>
                    <a:lumOff val="15000"/>
                  </a:schemeClr>
                </a:solidFill>
                <a:latin typeface="Calibri"/>
                <a:cs typeface="Calibri"/>
              </a:rPr>
              <a:t>a 2-year</a:t>
            </a:r>
            <a:r>
              <a:rPr lang="en-US" spc="-10" dirty="0">
                <a:solidFill>
                  <a:schemeClr val="tx1">
                    <a:lumMod val="85000"/>
                    <a:lumOff val="15000"/>
                  </a:schemeClr>
                </a:solidFill>
                <a:latin typeface="Calibri"/>
                <a:cs typeface="Calibri"/>
              </a:rPr>
              <a:t> investment at 4.32%</a:t>
            </a:r>
            <a:r>
              <a:rPr lang="en-US" dirty="0">
                <a:solidFill>
                  <a:schemeClr val="tx1">
                    <a:lumMod val="85000"/>
                    <a:lumOff val="15000"/>
                  </a:schemeClr>
                </a:solidFill>
                <a:latin typeface="Calibri"/>
                <a:cs typeface="Calibri"/>
              </a:rPr>
              <a:t> </a:t>
            </a:r>
            <a:r>
              <a:rPr lang="en-US" spc="-5" dirty="0">
                <a:solidFill>
                  <a:schemeClr val="tx1">
                    <a:lumMod val="85000"/>
                    <a:lumOff val="15000"/>
                  </a:schemeClr>
                </a:solidFill>
                <a:latin typeface="Calibri"/>
                <a:cs typeface="Calibri"/>
              </a:rPr>
              <a:t>one </a:t>
            </a:r>
            <a:r>
              <a:rPr lang="en-US" spc="-10" dirty="0">
                <a:solidFill>
                  <a:schemeClr val="tx1">
                    <a:lumMod val="85000"/>
                    <a:lumOff val="15000"/>
                  </a:schemeClr>
                </a:solidFill>
                <a:latin typeface="Calibri"/>
                <a:cs typeface="Calibri"/>
              </a:rPr>
              <a:t>year from</a:t>
            </a:r>
            <a:r>
              <a:rPr lang="en-US" spc="145" dirty="0">
                <a:solidFill>
                  <a:schemeClr val="tx1">
                    <a:lumMod val="85000"/>
                    <a:lumOff val="15000"/>
                  </a:schemeClr>
                </a:solidFill>
                <a:latin typeface="Calibri"/>
                <a:cs typeface="Calibri"/>
              </a:rPr>
              <a:t> </a:t>
            </a:r>
            <a:r>
              <a:rPr lang="en-US" spc="-5" dirty="0">
                <a:solidFill>
                  <a:schemeClr val="tx1">
                    <a:lumMod val="85000"/>
                    <a:lumOff val="15000"/>
                  </a:schemeClr>
                </a:solidFill>
                <a:latin typeface="Calibri"/>
                <a:cs typeface="Calibri"/>
              </a:rPr>
              <a:t>now</a:t>
            </a:r>
            <a:r>
              <a:rPr lang="en-US" spc="-5" dirty="0">
                <a:latin typeface="Calibri"/>
                <a:cs typeface="Calibri"/>
              </a:rPr>
              <a:t>?</a:t>
            </a:r>
            <a:endParaRPr lang="en-US" dirty="0">
              <a:latin typeface="Calibri"/>
              <a:cs typeface="Calibri"/>
            </a:endParaRPr>
          </a:p>
          <a:p>
            <a:pPr marL="12065" algn="ctr">
              <a:spcBef>
                <a:spcPts val="100"/>
              </a:spcBef>
              <a:buClr>
                <a:srgbClr val="204A36"/>
              </a:buClr>
              <a:tabLst>
                <a:tab pos="299085" algn="l"/>
                <a:tab pos="299720" algn="l"/>
              </a:tabLst>
            </a:pPr>
            <a:endParaRPr lang="en-US" sz="2000" spc="-5" dirty="0">
              <a:solidFill>
                <a:schemeClr val="tx1">
                  <a:lumMod val="85000"/>
                  <a:lumOff val="15000"/>
                </a:schemeClr>
              </a:solidFill>
              <a:latin typeface="Calibri"/>
              <a:cs typeface="Calibri"/>
            </a:endParaRPr>
          </a:p>
          <a:p>
            <a:pPr marL="12065" algn="ctr">
              <a:spcBef>
                <a:spcPts val="100"/>
              </a:spcBef>
              <a:buClr>
                <a:srgbClr val="204A36"/>
              </a:buClr>
              <a:tabLst>
                <a:tab pos="299085" algn="l"/>
                <a:tab pos="299720" algn="l"/>
              </a:tabLst>
            </a:pPr>
            <a:r>
              <a:rPr lang="en-US" sz="2000" dirty="0">
                <a:solidFill>
                  <a:srgbClr val="640246"/>
                </a:solidFill>
                <a:latin typeface="Calibri"/>
                <a:cs typeface="Calibri"/>
              </a:rPr>
              <a:t>4.55</a:t>
            </a:r>
            <a:r>
              <a:rPr sz="2000" dirty="0">
                <a:solidFill>
                  <a:srgbClr val="640246"/>
                </a:solidFill>
                <a:latin typeface="Calibri"/>
                <a:cs typeface="Calibri"/>
              </a:rPr>
              <a:t>% </a:t>
            </a:r>
            <a:r>
              <a:rPr sz="2000" spc="-15" dirty="0">
                <a:solidFill>
                  <a:srgbClr val="640246"/>
                </a:solidFill>
                <a:latin typeface="Calibri"/>
                <a:cs typeface="Calibri"/>
              </a:rPr>
              <a:t>for </a:t>
            </a:r>
            <a:r>
              <a:rPr sz="2000" dirty="0">
                <a:solidFill>
                  <a:srgbClr val="640246"/>
                </a:solidFill>
                <a:latin typeface="Calibri"/>
                <a:cs typeface="Calibri"/>
              </a:rPr>
              <a:t>3</a:t>
            </a:r>
            <a:r>
              <a:rPr sz="2000" spc="-55" dirty="0">
                <a:solidFill>
                  <a:srgbClr val="640246"/>
                </a:solidFill>
                <a:latin typeface="Calibri"/>
                <a:cs typeface="Calibri"/>
              </a:rPr>
              <a:t> </a:t>
            </a:r>
            <a:r>
              <a:rPr sz="2000" spc="-15" dirty="0">
                <a:solidFill>
                  <a:srgbClr val="640246"/>
                </a:solidFill>
                <a:latin typeface="Calibri"/>
                <a:cs typeface="Calibri"/>
              </a:rPr>
              <a:t>years</a:t>
            </a:r>
            <a:endParaRPr sz="2000" dirty="0">
              <a:latin typeface="Calibri"/>
              <a:cs typeface="Calibri"/>
            </a:endParaRPr>
          </a:p>
        </p:txBody>
      </p:sp>
      <p:grpSp>
        <p:nvGrpSpPr>
          <p:cNvPr id="4" name="object 4">
            <a:extLst>
              <a:ext uri="{FF2B5EF4-FFF2-40B4-BE49-F238E27FC236}">
                <a16:creationId xmlns:a16="http://schemas.microsoft.com/office/drawing/2014/main" id="{6E04D117-8E86-F018-EEF7-1A23E4570788}"/>
              </a:ext>
            </a:extLst>
          </p:cNvPr>
          <p:cNvGrpSpPr/>
          <p:nvPr/>
        </p:nvGrpSpPr>
        <p:grpSpPr>
          <a:xfrm>
            <a:off x="2609584" y="3589783"/>
            <a:ext cx="6677025" cy="530225"/>
            <a:chOff x="1324355" y="3589782"/>
            <a:chExt cx="6677025" cy="530225"/>
          </a:xfrm>
        </p:grpSpPr>
        <p:sp>
          <p:nvSpPr>
            <p:cNvPr id="6" name="object 5">
              <a:extLst>
                <a:ext uri="{FF2B5EF4-FFF2-40B4-BE49-F238E27FC236}">
                  <a16:creationId xmlns:a16="http://schemas.microsoft.com/office/drawing/2014/main" id="{F0554A20-31CF-7D3E-586D-CAD8759E5EE4}"/>
                </a:ext>
              </a:extLst>
            </p:cNvPr>
            <p:cNvSpPr/>
            <p:nvPr/>
          </p:nvSpPr>
          <p:spPr>
            <a:xfrm>
              <a:off x="1337309" y="3854958"/>
              <a:ext cx="6644640" cy="0"/>
            </a:xfrm>
            <a:custGeom>
              <a:avLst/>
              <a:gdLst/>
              <a:ahLst/>
              <a:cxnLst/>
              <a:rect l="l" t="t" r="r" b="b"/>
              <a:pathLst>
                <a:path w="6644640">
                  <a:moveTo>
                    <a:pt x="0" y="0"/>
                  </a:moveTo>
                  <a:lnTo>
                    <a:pt x="6644500" y="0"/>
                  </a:lnTo>
                </a:path>
              </a:pathLst>
            </a:custGeom>
            <a:ln w="25908">
              <a:solidFill>
                <a:srgbClr val="325C3C"/>
              </a:solidFill>
            </a:ln>
          </p:spPr>
          <p:txBody>
            <a:bodyPr wrap="square" lIns="0" tIns="0" rIns="0" bIns="0" rtlCol="0"/>
            <a:lstStyle/>
            <a:p>
              <a:endParaRPr/>
            </a:p>
          </p:txBody>
        </p:sp>
        <p:sp>
          <p:nvSpPr>
            <p:cNvPr id="7" name="object 6">
              <a:extLst>
                <a:ext uri="{FF2B5EF4-FFF2-40B4-BE49-F238E27FC236}">
                  <a16:creationId xmlns:a16="http://schemas.microsoft.com/office/drawing/2014/main" id="{7279D14A-607A-EB77-1B0E-672BE63F9AD8}"/>
                </a:ext>
              </a:extLst>
            </p:cNvPr>
            <p:cNvSpPr/>
            <p:nvPr/>
          </p:nvSpPr>
          <p:spPr>
            <a:xfrm>
              <a:off x="1337309" y="3609594"/>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8" name="object 7">
              <a:extLst>
                <a:ext uri="{FF2B5EF4-FFF2-40B4-BE49-F238E27FC236}">
                  <a16:creationId xmlns:a16="http://schemas.microsoft.com/office/drawing/2014/main" id="{D02DAC9F-224A-966D-8BD6-C0DB7EE38985}"/>
                </a:ext>
              </a:extLst>
            </p:cNvPr>
            <p:cNvSpPr/>
            <p:nvPr/>
          </p:nvSpPr>
          <p:spPr>
            <a:xfrm>
              <a:off x="3405377" y="3598926"/>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9" name="object 8">
              <a:extLst>
                <a:ext uri="{FF2B5EF4-FFF2-40B4-BE49-F238E27FC236}">
                  <a16:creationId xmlns:a16="http://schemas.microsoft.com/office/drawing/2014/main" id="{32A2CE0A-E427-84EA-0E50-0B75A27B866D}"/>
                </a:ext>
              </a:extLst>
            </p:cNvPr>
            <p:cNvSpPr/>
            <p:nvPr/>
          </p:nvSpPr>
          <p:spPr>
            <a:xfrm>
              <a:off x="5721858" y="3609594"/>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sp>
          <p:nvSpPr>
            <p:cNvPr id="10" name="object 9">
              <a:extLst>
                <a:ext uri="{FF2B5EF4-FFF2-40B4-BE49-F238E27FC236}">
                  <a16:creationId xmlns:a16="http://schemas.microsoft.com/office/drawing/2014/main" id="{4AC3B4A0-3B4E-9739-A563-154E07AE9597}"/>
                </a:ext>
              </a:extLst>
            </p:cNvPr>
            <p:cNvSpPr/>
            <p:nvPr/>
          </p:nvSpPr>
          <p:spPr>
            <a:xfrm>
              <a:off x="7988046" y="3589782"/>
              <a:ext cx="0" cy="510540"/>
            </a:xfrm>
            <a:custGeom>
              <a:avLst/>
              <a:gdLst/>
              <a:ahLst/>
              <a:cxnLst/>
              <a:rect l="l" t="t" r="r" b="b"/>
              <a:pathLst>
                <a:path h="510539">
                  <a:moveTo>
                    <a:pt x="0" y="0"/>
                  </a:moveTo>
                  <a:lnTo>
                    <a:pt x="0" y="510108"/>
                  </a:lnTo>
                </a:path>
              </a:pathLst>
            </a:custGeom>
            <a:ln w="25908">
              <a:solidFill>
                <a:srgbClr val="325C3C"/>
              </a:solidFill>
            </a:ln>
          </p:spPr>
          <p:txBody>
            <a:bodyPr wrap="square" lIns="0" tIns="0" rIns="0" bIns="0" rtlCol="0"/>
            <a:lstStyle/>
            <a:p>
              <a:endParaRPr/>
            </a:p>
          </p:txBody>
        </p:sp>
      </p:grpSp>
      <p:sp>
        <p:nvSpPr>
          <p:cNvPr id="11" name="object 10">
            <a:extLst>
              <a:ext uri="{FF2B5EF4-FFF2-40B4-BE49-F238E27FC236}">
                <a16:creationId xmlns:a16="http://schemas.microsoft.com/office/drawing/2014/main" id="{D8D50E99-C528-C367-4E8A-DF99B677A858}"/>
              </a:ext>
            </a:extLst>
          </p:cNvPr>
          <p:cNvSpPr txBox="1"/>
          <p:nvPr/>
        </p:nvSpPr>
        <p:spPr>
          <a:xfrm>
            <a:off x="2541979" y="4101214"/>
            <a:ext cx="154940"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0</a:t>
            </a:r>
            <a:endParaRPr sz="2000">
              <a:latin typeface="Calibri"/>
              <a:cs typeface="Calibri"/>
            </a:endParaRPr>
          </a:p>
        </p:txBody>
      </p:sp>
      <p:sp>
        <p:nvSpPr>
          <p:cNvPr id="12" name="object 11">
            <a:extLst>
              <a:ext uri="{FF2B5EF4-FFF2-40B4-BE49-F238E27FC236}">
                <a16:creationId xmlns:a16="http://schemas.microsoft.com/office/drawing/2014/main" id="{665BD2C7-B611-3E86-5139-8380DC2E9C98}"/>
              </a:ext>
            </a:extLst>
          </p:cNvPr>
          <p:cNvSpPr txBox="1"/>
          <p:nvPr/>
        </p:nvSpPr>
        <p:spPr>
          <a:xfrm>
            <a:off x="4357893" y="4101214"/>
            <a:ext cx="661670"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1</a:t>
            </a:r>
            <a:r>
              <a:rPr sz="2000" spc="-85" dirty="0">
                <a:solidFill>
                  <a:srgbClr val="808080"/>
                </a:solidFill>
                <a:latin typeface="Calibri"/>
                <a:cs typeface="Calibri"/>
              </a:rPr>
              <a:t> </a:t>
            </a:r>
            <a:r>
              <a:rPr sz="2000" spc="-5" dirty="0">
                <a:solidFill>
                  <a:srgbClr val="808080"/>
                </a:solidFill>
                <a:latin typeface="Calibri"/>
                <a:cs typeface="Calibri"/>
              </a:rPr>
              <a:t>year</a:t>
            </a:r>
            <a:endParaRPr sz="2000">
              <a:latin typeface="Calibri"/>
              <a:cs typeface="Calibri"/>
            </a:endParaRPr>
          </a:p>
        </p:txBody>
      </p:sp>
      <p:sp>
        <p:nvSpPr>
          <p:cNvPr id="13" name="object 12">
            <a:extLst>
              <a:ext uri="{FF2B5EF4-FFF2-40B4-BE49-F238E27FC236}">
                <a16:creationId xmlns:a16="http://schemas.microsoft.com/office/drawing/2014/main" id="{D4574526-5FE6-AFD5-A6BA-F85B9F185C77}"/>
              </a:ext>
            </a:extLst>
          </p:cNvPr>
          <p:cNvSpPr txBox="1"/>
          <p:nvPr/>
        </p:nvSpPr>
        <p:spPr>
          <a:xfrm>
            <a:off x="6627851" y="4101214"/>
            <a:ext cx="756285"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2</a:t>
            </a:r>
            <a:r>
              <a:rPr sz="2000" spc="-70" dirty="0">
                <a:solidFill>
                  <a:srgbClr val="808080"/>
                </a:solidFill>
                <a:latin typeface="Calibri"/>
                <a:cs typeface="Calibri"/>
              </a:rPr>
              <a:t> </a:t>
            </a:r>
            <a:r>
              <a:rPr sz="2000" spc="-15" dirty="0">
                <a:solidFill>
                  <a:srgbClr val="808080"/>
                </a:solidFill>
                <a:latin typeface="Calibri"/>
                <a:cs typeface="Calibri"/>
              </a:rPr>
              <a:t>years</a:t>
            </a:r>
            <a:endParaRPr sz="2000">
              <a:latin typeface="Calibri"/>
              <a:cs typeface="Calibri"/>
            </a:endParaRPr>
          </a:p>
        </p:txBody>
      </p:sp>
      <p:sp>
        <p:nvSpPr>
          <p:cNvPr id="14" name="object 13">
            <a:extLst>
              <a:ext uri="{FF2B5EF4-FFF2-40B4-BE49-F238E27FC236}">
                <a16:creationId xmlns:a16="http://schemas.microsoft.com/office/drawing/2014/main" id="{F8BA225B-10B9-36B9-543A-E152E0D4B69B}"/>
              </a:ext>
            </a:extLst>
          </p:cNvPr>
          <p:cNvSpPr txBox="1"/>
          <p:nvPr/>
        </p:nvSpPr>
        <p:spPr>
          <a:xfrm>
            <a:off x="8893736" y="4101214"/>
            <a:ext cx="756285" cy="330835"/>
          </a:xfrm>
          <a:prstGeom prst="rect">
            <a:avLst/>
          </a:prstGeom>
        </p:spPr>
        <p:txBody>
          <a:bodyPr vert="horz" wrap="square" lIns="0" tIns="12700" rIns="0" bIns="0" rtlCol="0">
            <a:spAutoFit/>
          </a:bodyPr>
          <a:lstStyle/>
          <a:p>
            <a:pPr marL="12700">
              <a:spcBef>
                <a:spcPts val="100"/>
              </a:spcBef>
            </a:pPr>
            <a:r>
              <a:rPr sz="2000" dirty="0">
                <a:solidFill>
                  <a:srgbClr val="808080"/>
                </a:solidFill>
                <a:latin typeface="Calibri"/>
                <a:cs typeface="Calibri"/>
              </a:rPr>
              <a:t>3</a:t>
            </a:r>
            <a:r>
              <a:rPr sz="2000" spc="-70" dirty="0">
                <a:solidFill>
                  <a:srgbClr val="808080"/>
                </a:solidFill>
                <a:latin typeface="Calibri"/>
                <a:cs typeface="Calibri"/>
              </a:rPr>
              <a:t> </a:t>
            </a:r>
            <a:r>
              <a:rPr sz="2000" spc="-15" dirty="0">
                <a:solidFill>
                  <a:srgbClr val="808080"/>
                </a:solidFill>
                <a:latin typeface="Calibri"/>
                <a:cs typeface="Calibri"/>
              </a:rPr>
              <a:t>years</a:t>
            </a:r>
            <a:endParaRPr sz="2000">
              <a:latin typeface="Calibri"/>
              <a:cs typeface="Calibri"/>
            </a:endParaRPr>
          </a:p>
        </p:txBody>
      </p:sp>
      <p:grpSp>
        <p:nvGrpSpPr>
          <p:cNvPr id="15" name="object 14">
            <a:extLst>
              <a:ext uri="{FF2B5EF4-FFF2-40B4-BE49-F238E27FC236}">
                <a16:creationId xmlns:a16="http://schemas.microsoft.com/office/drawing/2014/main" id="{817E44C1-5D07-D18F-8665-FA02099E1BEF}"/>
              </a:ext>
            </a:extLst>
          </p:cNvPr>
          <p:cNvGrpSpPr/>
          <p:nvPr/>
        </p:nvGrpSpPr>
        <p:grpSpPr>
          <a:xfrm>
            <a:off x="2595870" y="4605529"/>
            <a:ext cx="6766559" cy="756285"/>
            <a:chOff x="1228344" y="4605528"/>
            <a:chExt cx="6766559" cy="756285"/>
          </a:xfrm>
        </p:grpSpPr>
        <p:sp>
          <p:nvSpPr>
            <p:cNvPr id="16" name="object 15">
              <a:extLst>
                <a:ext uri="{FF2B5EF4-FFF2-40B4-BE49-F238E27FC236}">
                  <a16:creationId xmlns:a16="http://schemas.microsoft.com/office/drawing/2014/main" id="{716CD1F1-CF0C-F5D9-14E9-F321BF673759}"/>
                </a:ext>
              </a:extLst>
            </p:cNvPr>
            <p:cNvSpPr/>
            <p:nvPr/>
          </p:nvSpPr>
          <p:spPr>
            <a:xfrm>
              <a:off x="1241298" y="4618482"/>
              <a:ext cx="2164080" cy="715010"/>
            </a:xfrm>
            <a:custGeom>
              <a:avLst/>
              <a:gdLst/>
              <a:ahLst/>
              <a:cxnLst/>
              <a:rect l="l" t="t" r="r" b="b"/>
              <a:pathLst>
                <a:path w="2164079" h="715010">
                  <a:moveTo>
                    <a:pt x="2164080" y="0"/>
                  </a:moveTo>
                  <a:lnTo>
                    <a:pt x="2162869" y="72023"/>
                  </a:lnTo>
                  <a:lnTo>
                    <a:pt x="2159398" y="139106"/>
                  </a:lnTo>
                  <a:lnTo>
                    <a:pt x="2153906" y="199811"/>
                  </a:lnTo>
                  <a:lnTo>
                    <a:pt x="2146633" y="252703"/>
                  </a:lnTo>
                  <a:lnTo>
                    <a:pt x="2137818" y="296342"/>
                  </a:lnTo>
                  <a:lnTo>
                    <a:pt x="2116520" y="350117"/>
                  </a:lnTo>
                  <a:lnTo>
                    <a:pt x="2104517" y="357378"/>
                  </a:lnTo>
                  <a:lnTo>
                    <a:pt x="1141603" y="357378"/>
                  </a:lnTo>
                  <a:lnTo>
                    <a:pt x="1129599" y="364638"/>
                  </a:lnTo>
                  <a:lnTo>
                    <a:pt x="1108301" y="418413"/>
                  </a:lnTo>
                  <a:lnTo>
                    <a:pt x="1099486" y="462052"/>
                  </a:lnTo>
                  <a:lnTo>
                    <a:pt x="1092213" y="514944"/>
                  </a:lnTo>
                  <a:lnTo>
                    <a:pt x="1086721" y="575649"/>
                  </a:lnTo>
                  <a:lnTo>
                    <a:pt x="1083250" y="642732"/>
                  </a:lnTo>
                  <a:lnTo>
                    <a:pt x="1082040" y="714756"/>
                  </a:lnTo>
                  <a:lnTo>
                    <a:pt x="1080829" y="642732"/>
                  </a:lnTo>
                  <a:lnTo>
                    <a:pt x="1077358" y="575649"/>
                  </a:lnTo>
                  <a:lnTo>
                    <a:pt x="1071866" y="514944"/>
                  </a:lnTo>
                  <a:lnTo>
                    <a:pt x="1064593" y="462052"/>
                  </a:lnTo>
                  <a:lnTo>
                    <a:pt x="1055778" y="418413"/>
                  </a:lnTo>
                  <a:lnTo>
                    <a:pt x="1034480" y="364638"/>
                  </a:lnTo>
                  <a:lnTo>
                    <a:pt x="1022477" y="357378"/>
                  </a:lnTo>
                  <a:lnTo>
                    <a:pt x="59562" y="357378"/>
                  </a:lnTo>
                  <a:lnTo>
                    <a:pt x="47559" y="350117"/>
                  </a:lnTo>
                  <a:lnTo>
                    <a:pt x="26261" y="296342"/>
                  </a:lnTo>
                  <a:lnTo>
                    <a:pt x="17446" y="252703"/>
                  </a:lnTo>
                  <a:lnTo>
                    <a:pt x="10173" y="199811"/>
                  </a:lnTo>
                  <a:lnTo>
                    <a:pt x="4681" y="139106"/>
                  </a:lnTo>
                  <a:lnTo>
                    <a:pt x="1210" y="72023"/>
                  </a:lnTo>
                  <a:lnTo>
                    <a:pt x="0" y="0"/>
                  </a:lnTo>
                </a:path>
              </a:pathLst>
            </a:custGeom>
            <a:ln w="25908">
              <a:solidFill>
                <a:srgbClr val="640246"/>
              </a:solidFill>
            </a:ln>
          </p:spPr>
          <p:txBody>
            <a:bodyPr wrap="square" lIns="0" tIns="0" rIns="0" bIns="0" rtlCol="0"/>
            <a:lstStyle/>
            <a:p>
              <a:endParaRPr/>
            </a:p>
          </p:txBody>
        </p:sp>
        <p:sp>
          <p:nvSpPr>
            <p:cNvPr id="17" name="object 16">
              <a:extLst>
                <a:ext uri="{FF2B5EF4-FFF2-40B4-BE49-F238E27FC236}">
                  <a16:creationId xmlns:a16="http://schemas.microsoft.com/office/drawing/2014/main" id="{E61DF13E-94FD-0C08-5DE2-A1D36C1E8E6A}"/>
                </a:ext>
              </a:extLst>
            </p:cNvPr>
            <p:cNvSpPr/>
            <p:nvPr/>
          </p:nvSpPr>
          <p:spPr>
            <a:xfrm>
              <a:off x="3405377" y="4633722"/>
              <a:ext cx="4577080" cy="715010"/>
            </a:xfrm>
            <a:custGeom>
              <a:avLst/>
              <a:gdLst/>
              <a:ahLst/>
              <a:cxnLst/>
              <a:rect l="l" t="t" r="r" b="b"/>
              <a:pathLst>
                <a:path w="4577080" h="715010">
                  <a:moveTo>
                    <a:pt x="4576572" y="0"/>
                  </a:moveTo>
                  <a:lnTo>
                    <a:pt x="4575361" y="72023"/>
                  </a:lnTo>
                  <a:lnTo>
                    <a:pt x="4571890" y="139106"/>
                  </a:lnTo>
                  <a:lnTo>
                    <a:pt x="4566398" y="199811"/>
                  </a:lnTo>
                  <a:lnTo>
                    <a:pt x="4559125" y="252703"/>
                  </a:lnTo>
                  <a:lnTo>
                    <a:pt x="4550310" y="296342"/>
                  </a:lnTo>
                  <a:lnTo>
                    <a:pt x="4529012" y="350117"/>
                  </a:lnTo>
                  <a:lnTo>
                    <a:pt x="4517009" y="357378"/>
                  </a:lnTo>
                  <a:lnTo>
                    <a:pt x="2347849" y="357378"/>
                  </a:lnTo>
                  <a:lnTo>
                    <a:pt x="2335845" y="364638"/>
                  </a:lnTo>
                  <a:lnTo>
                    <a:pt x="2314547" y="418413"/>
                  </a:lnTo>
                  <a:lnTo>
                    <a:pt x="2305732" y="462052"/>
                  </a:lnTo>
                  <a:lnTo>
                    <a:pt x="2298459" y="514944"/>
                  </a:lnTo>
                  <a:lnTo>
                    <a:pt x="2292967" y="575649"/>
                  </a:lnTo>
                  <a:lnTo>
                    <a:pt x="2289496" y="642732"/>
                  </a:lnTo>
                  <a:lnTo>
                    <a:pt x="2288286" y="714756"/>
                  </a:lnTo>
                  <a:lnTo>
                    <a:pt x="2287075" y="642732"/>
                  </a:lnTo>
                  <a:lnTo>
                    <a:pt x="2283604" y="575649"/>
                  </a:lnTo>
                  <a:lnTo>
                    <a:pt x="2278112" y="514944"/>
                  </a:lnTo>
                  <a:lnTo>
                    <a:pt x="2270839" y="462052"/>
                  </a:lnTo>
                  <a:lnTo>
                    <a:pt x="2262024" y="418413"/>
                  </a:lnTo>
                  <a:lnTo>
                    <a:pt x="2240726" y="364638"/>
                  </a:lnTo>
                  <a:lnTo>
                    <a:pt x="2228723" y="357378"/>
                  </a:lnTo>
                  <a:lnTo>
                    <a:pt x="59562" y="357378"/>
                  </a:lnTo>
                  <a:lnTo>
                    <a:pt x="47559" y="350117"/>
                  </a:lnTo>
                  <a:lnTo>
                    <a:pt x="26261" y="296342"/>
                  </a:lnTo>
                  <a:lnTo>
                    <a:pt x="17446" y="252703"/>
                  </a:lnTo>
                  <a:lnTo>
                    <a:pt x="10173" y="199811"/>
                  </a:lnTo>
                  <a:lnTo>
                    <a:pt x="4681" y="139106"/>
                  </a:lnTo>
                  <a:lnTo>
                    <a:pt x="1210" y="72023"/>
                  </a:lnTo>
                  <a:lnTo>
                    <a:pt x="0" y="0"/>
                  </a:lnTo>
                </a:path>
              </a:pathLst>
            </a:custGeom>
            <a:ln w="25908">
              <a:solidFill>
                <a:srgbClr val="325C3C"/>
              </a:solidFill>
            </a:ln>
          </p:spPr>
          <p:txBody>
            <a:bodyPr wrap="square" lIns="0" tIns="0" rIns="0" bIns="0" rtlCol="0"/>
            <a:lstStyle/>
            <a:p>
              <a:endParaRPr/>
            </a:p>
          </p:txBody>
        </p:sp>
      </p:grpSp>
      <p:sp>
        <p:nvSpPr>
          <p:cNvPr id="18" name="object 17">
            <a:extLst>
              <a:ext uri="{FF2B5EF4-FFF2-40B4-BE49-F238E27FC236}">
                <a16:creationId xmlns:a16="http://schemas.microsoft.com/office/drawing/2014/main" id="{380BE3BA-932A-984D-BE56-74B0A9138F54}"/>
              </a:ext>
            </a:extLst>
          </p:cNvPr>
          <p:cNvSpPr/>
          <p:nvPr/>
        </p:nvSpPr>
        <p:spPr>
          <a:xfrm>
            <a:off x="2621015" y="2568702"/>
            <a:ext cx="6652259" cy="858519"/>
          </a:xfrm>
          <a:custGeom>
            <a:avLst/>
            <a:gdLst/>
            <a:ahLst/>
            <a:cxnLst/>
            <a:rect l="l" t="t" r="r" b="b"/>
            <a:pathLst>
              <a:path w="6652259" h="858520">
                <a:moveTo>
                  <a:pt x="0" y="858012"/>
                </a:moveTo>
                <a:lnTo>
                  <a:pt x="1152" y="780898"/>
                </a:lnTo>
                <a:lnTo>
                  <a:pt x="4473" y="708318"/>
                </a:lnTo>
                <a:lnTo>
                  <a:pt x="9763" y="641485"/>
                </a:lnTo>
                <a:lnTo>
                  <a:pt x="16817" y="581609"/>
                </a:lnTo>
                <a:lnTo>
                  <a:pt x="25435" y="529903"/>
                </a:lnTo>
                <a:lnTo>
                  <a:pt x="35415" y="487578"/>
                </a:lnTo>
                <a:lnTo>
                  <a:pt x="58649" y="435917"/>
                </a:lnTo>
                <a:lnTo>
                  <a:pt x="71501" y="429006"/>
                </a:lnTo>
                <a:lnTo>
                  <a:pt x="3254629" y="429006"/>
                </a:lnTo>
                <a:lnTo>
                  <a:pt x="3267480" y="422094"/>
                </a:lnTo>
                <a:lnTo>
                  <a:pt x="3290714" y="370433"/>
                </a:lnTo>
                <a:lnTo>
                  <a:pt x="3300694" y="328108"/>
                </a:lnTo>
                <a:lnTo>
                  <a:pt x="3309312" y="276402"/>
                </a:lnTo>
                <a:lnTo>
                  <a:pt x="3316366" y="216526"/>
                </a:lnTo>
                <a:lnTo>
                  <a:pt x="3321656" y="149693"/>
                </a:lnTo>
                <a:lnTo>
                  <a:pt x="3324977" y="77113"/>
                </a:lnTo>
                <a:lnTo>
                  <a:pt x="3326129" y="0"/>
                </a:lnTo>
                <a:lnTo>
                  <a:pt x="3327282" y="77113"/>
                </a:lnTo>
                <a:lnTo>
                  <a:pt x="3330603" y="149693"/>
                </a:lnTo>
                <a:lnTo>
                  <a:pt x="3335893" y="216526"/>
                </a:lnTo>
                <a:lnTo>
                  <a:pt x="3342947" y="276402"/>
                </a:lnTo>
                <a:lnTo>
                  <a:pt x="3351565" y="328108"/>
                </a:lnTo>
                <a:lnTo>
                  <a:pt x="3361545" y="370433"/>
                </a:lnTo>
                <a:lnTo>
                  <a:pt x="3384779" y="422094"/>
                </a:lnTo>
                <a:lnTo>
                  <a:pt x="3397630" y="429006"/>
                </a:lnTo>
                <a:lnTo>
                  <a:pt x="6580758" y="429006"/>
                </a:lnTo>
                <a:lnTo>
                  <a:pt x="6593610" y="435917"/>
                </a:lnTo>
                <a:lnTo>
                  <a:pt x="6616844" y="487578"/>
                </a:lnTo>
                <a:lnTo>
                  <a:pt x="6626824" y="529904"/>
                </a:lnTo>
                <a:lnTo>
                  <a:pt x="6635442" y="581612"/>
                </a:lnTo>
                <a:lnTo>
                  <a:pt x="6642496" y="641489"/>
                </a:lnTo>
                <a:lnTo>
                  <a:pt x="6647786" y="708324"/>
                </a:lnTo>
                <a:lnTo>
                  <a:pt x="6651107" y="780907"/>
                </a:lnTo>
                <a:lnTo>
                  <a:pt x="6652259" y="858024"/>
                </a:lnTo>
              </a:path>
            </a:pathLst>
          </a:custGeom>
          <a:ln w="25908">
            <a:solidFill>
              <a:srgbClr val="640246"/>
            </a:solidFill>
          </a:ln>
        </p:spPr>
        <p:txBody>
          <a:bodyPr wrap="square" lIns="0" tIns="0" rIns="0" bIns="0" rtlCol="0"/>
          <a:lstStyle/>
          <a:p>
            <a:endParaRPr/>
          </a:p>
        </p:txBody>
      </p:sp>
      <p:sp>
        <p:nvSpPr>
          <p:cNvPr id="19" name="object 18">
            <a:extLst>
              <a:ext uri="{FF2B5EF4-FFF2-40B4-BE49-F238E27FC236}">
                <a16:creationId xmlns:a16="http://schemas.microsoft.com/office/drawing/2014/main" id="{AA013B6F-F42D-F0A1-DEED-4613421406F1}"/>
              </a:ext>
            </a:extLst>
          </p:cNvPr>
          <p:cNvSpPr txBox="1"/>
          <p:nvPr/>
        </p:nvSpPr>
        <p:spPr>
          <a:xfrm>
            <a:off x="6136484" y="5451158"/>
            <a:ext cx="1839368" cy="320601"/>
          </a:xfrm>
          <a:prstGeom prst="rect">
            <a:avLst/>
          </a:prstGeom>
        </p:spPr>
        <p:txBody>
          <a:bodyPr vert="horz" wrap="square" lIns="0" tIns="12700" rIns="0" bIns="0" rtlCol="0">
            <a:spAutoFit/>
          </a:bodyPr>
          <a:lstStyle/>
          <a:p>
            <a:pPr marL="12700">
              <a:spcBef>
                <a:spcPts val="100"/>
              </a:spcBef>
            </a:pPr>
            <a:r>
              <a:rPr lang="en-US" sz="2000" spc="-5" dirty="0">
                <a:solidFill>
                  <a:srgbClr val="FF0000"/>
                </a:solidFill>
                <a:latin typeface="Calibri"/>
                <a:cs typeface="Calibri"/>
              </a:rPr>
              <a:t>4.32%</a:t>
            </a:r>
            <a:r>
              <a:rPr sz="2000" spc="-5" dirty="0">
                <a:solidFill>
                  <a:srgbClr val="FF0000"/>
                </a:solidFill>
                <a:latin typeface="Calibri"/>
                <a:cs typeface="Calibri"/>
              </a:rPr>
              <a:t> </a:t>
            </a:r>
            <a:r>
              <a:rPr sz="2000" spc="-15" dirty="0">
                <a:solidFill>
                  <a:srgbClr val="FF0000"/>
                </a:solidFill>
                <a:latin typeface="Calibri"/>
                <a:cs typeface="Calibri"/>
              </a:rPr>
              <a:t>for </a:t>
            </a:r>
            <a:r>
              <a:rPr sz="2000" dirty="0">
                <a:solidFill>
                  <a:srgbClr val="FF0000"/>
                </a:solidFill>
                <a:latin typeface="Calibri"/>
                <a:cs typeface="Calibri"/>
              </a:rPr>
              <a:t>2</a:t>
            </a:r>
            <a:r>
              <a:rPr sz="2000" spc="-80" dirty="0">
                <a:solidFill>
                  <a:srgbClr val="FF0000"/>
                </a:solidFill>
                <a:latin typeface="Calibri"/>
                <a:cs typeface="Calibri"/>
              </a:rPr>
              <a:t> </a:t>
            </a:r>
            <a:r>
              <a:rPr sz="2000" spc="-15" dirty="0">
                <a:solidFill>
                  <a:srgbClr val="FF0000"/>
                </a:solidFill>
                <a:latin typeface="Calibri"/>
                <a:cs typeface="Calibri"/>
              </a:rPr>
              <a:t>years</a:t>
            </a:r>
            <a:endParaRPr sz="2000" dirty="0">
              <a:solidFill>
                <a:srgbClr val="FF0000"/>
              </a:solidFill>
              <a:latin typeface="Calibri"/>
              <a:cs typeface="Calibri"/>
            </a:endParaRPr>
          </a:p>
        </p:txBody>
      </p:sp>
      <p:sp>
        <p:nvSpPr>
          <p:cNvPr id="20" name="object 19">
            <a:extLst>
              <a:ext uri="{FF2B5EF4-FFF2-40B4-BE49-F238E27FC236}">
                <a16:creationId xmlns:a16="http://schemas.microsoft.com/office/drawing/2014/main" id="{A406F78D-8059-2045-5E9F-593B5752DD13}"/>
              </a:ext>
            </a:extLst>
          </p:cNvPr>
          <p:cNvSpPr txBox="1"/>
          <p:nvPr/>
        </p:nvSpPr>
        <p:spPr>
          <a:xfrm>
            <a:off x="2836157" y="5451158"/>
            <a:ext cx="1701164" cy="320601"/>
          </a:xfrm>
          <a:prstGeom prst="rect">
            <a:avLst/>
          </a:prstGeom>
        </p:spPr>
        <p:txBody>
          <a:bodyPr vert="horz" wrap="square" lIns="0" tIns="12700" rIns="0" bIns="0" rtlCol="0">
            <a:spAutoFit/>
          </a:bodyPr>
          <a:lstStyle/>
          <a:p>
            <a:pPr marL="12700">
              <a:spcBef>
                <a:spcPts val="100"/>
              </a:spcBef>
            </a:pPr>
            <a:r>
              <a:rPr lang="en-US" sz="2000" dirty="0">
                <a:solidFill>
                  <a:srgbClr val="640246"/>
                </a:solidFill>
                <a:latin typeface="Calibri"/>
                <a:cs typeface="Calibri"/>
              </a:rPr>
              <a:t>5.00</a:t>
            </a:r>
            <a:r>
              <a:rPr sz="2000" dirty="0">
                <a:solidFill>
                  <a:srgbClr val="640246"/>
                </a:solidFill>
                <a:latin typeface="Calibri"/>
                <a:cs typeface="Calibri"/>
              </a:rPr>
              <a:t>% </a:t>
            </a:r>
            <a:r>
              <a:rPr sz="2000" spc="-15" dirty="0">
                <a:solidFill>
                  <a:srgbClr val="640246"/>
                </a:solidFill>
                <a:latin typeface="Calibri"/>
                <a:cs typeface="Calibri"/>
              </a:rPr>
              <a:t>for </a:t>
            </a:r>
            <a:r>
              <a:rPr sz="2000" dirty="0">
                <a:solidFill>
                  <a:srgbClr val="640246"/>
                </a:solidFill>
                <a:latin typeface="Calibri"/>
                <a:cs typeface="Calibri"/>
              </a:rPr>
              <a:t>1</a:t>
            </a:r>
            <a:r>
              <a:rPr sz="2000" spc="-120" dirty="0">
                <a:solidFill>
                  <a:srgbClr val="640246"/>
                </a:solidFill>
                <a:latin typeface="Calibri"/>
                <a:cs typeface="Calibri"/>
              </a:rPr>
              <a:t> </a:t>
            </a:r>
            <a:r>
              <a:rPr sz="2000" spc="-5" dirty="0">
                <a:solidFill>
                  <a:srgbClr val="640246"/>
                </a:solidFill>
                <a:latin typeface="Calibri"/>
                <a:cs typeface="Calibri"/>
              </a:rPr>
              <a:t>year</a:t>
            </a:r>
            <a:endParaRPr sz="2000" dirty="0">
              <a:latin typeface="Calibri"/>
              <a:cs typeface="Calibri"/>
            </a:endParaRPr>
          </a:p>
        </p:txBody>
      </p:sp>
      <p:sp>
        <p:nvSpPr>
          <p:cNvPr id="2" name="Text Box 5">
            <a:extLst>
              <a:ext uri="{FF2B5EF4-FFF2-40B4-BE49-F238E27FC236}">
                <a16:creationId xmlns:a16="http://schemas.microsoft.com/office/drawing/2014/main" id="{298FDF97-7805-EC03-5EC8-0F5916DBC93A}"/>
              </a:ext>
            </a:extLst>
          </p:cNvPr>
          <p:cNvSpPr txBox="1">
            <a:spLocks noChangeArrowheads="1"/>
          </p:cNvSpPr>
          <p:nvPr/>
        </p:nvSpPr>
        <p:spPr bwMode="auto">
          <a:xfrm>
            <a:off x="59531" y="6458306"/>
            <a:ext cx="9024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just" eaLnBrk="0" hangingPunct="0">
              <a:spcAft>
                <a:spcPts val="1450"/>
              </a:spcAft>
              <a:buClr>
                <a:srgbClr val="325C3C"/>
              </a:buClr>
              <a:buFont typeface="Arial" charset="0"/>
              <a:buChar char="■"/>
              <a:defRPr sz="3200">
                <a:solidFill>
                  <a:schemeClr val="tx1"/>
                </a:solidFill>
                <a:latin typeface="Arial" charset="0"/>
              </a:defRPr>
            </a:lvl1pPr>
            <a:lvl2pPr marL="742950" indent="-285750" algn="just" eaLnBrk="0" hangingPunct="0">
              <a:spcAft>
                <a:spcPts val="1450"/>
              </a:spcAft>
              <a:buClr>
                <a:srgbClr val="BEA064"/>
              </a:buClr>
              <a:buFont typeface="Arial" charset="0"/>
              <a:buChar char="■"/>
              <a:defRPr sz="1600">
                <a:solidFill>
                  <a:schemeClr val="tx1"/>
                </a:solidFill>
                <a:latin typeface="Arial" charset="0"/>
              </a:defRPr>
            </a:lvl2pPr>
            <a:lvl3pPr marL="1143000" indent="-228600" algn="just" eaLnBrk="0" hangingPunct="0">
              <a:spcAft>
                <a:spcPts val="1450"/>
              </a:spcAft>
              <a:buClr>
                <a:srgbClr val="325C3C"/>
              </a:buClr>
              <a:buFont typeface="Arial" charset="0"/>
              <a:buChar char="■"/>
              <a:defRPr sz="1600">
                <a:solidFill>
                  <a:schemeClr val="tx1"/>
                </a:solidFill>
                <a:latin typeface="Arial" charset="0"/>
              </a:defRPr>
            </a:lvl3pPr>
            <a:lvl4pPr marL="1600200" indent="-228600" algn="just" eaLnBrk="0" hangingPunct="0">
              <a:spcAft>
                <a:spcPts val="1450"/>
              </a:spcAft>
              <a:buClr>
                <a:srgbClr val="BEA064"/>
              </a:buClr>
              <a:buFont typeface="Arial" charset="0"/>
              <a:buChar char="■"/>
              <a:defRPr sz="1600">
                <a:solidFill>
                  <a:schemeClr val="tx1"/>
                </a:solidFill>
                <a:latin typeface="Arial" charset="0"/>
              </a:defRPr>
            </a:lvl4pPr>
            <a:lvl5pPr marL="2057400" indent="-228600" algn="just" eaLnBrk="0" hangingPunct="0">
              <a:spcAft>
                <a:spcPts val="1450"/>
              </a:spcAft>
              <a:buClr>
                <a:srgbClr val="325C3C"/>
              </a:buClr>
              <a:buFont typeface="Arial" charset="0"/>
              <a:buChar char="■"/>
              <a:defRPr sz="1600">
                <a:solidFill>
                  <a:schemeClr val="tx1"/>
                </a:solidFill>
                <a:latin typeface="Arial" charset="0"/>
              </a:defRPr>
            </a:lvl5pPr>
            <a:lvl6pPr marL="25146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6pPr>
            <a:lvl7pPr marL="29718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7pPr>
            <a:lvl8pPr marL="34290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8pPr>
            <a:lvl9pPr marL="3886200" indent="-228600" algn="just" eaLnBrk="0" fontAlgn="base" hangingPunct="0">
              <a:spcBef>
                <a:spcPct val="0"/>
              </a:spcBef>
              <a:spcAft>
                <a:spcPts val="1450"/>
              </a:spcAft>
              <a:buClr>
                <a:srgbClr val="325C3C"/>
              </a:buClr>
              <a:buFont typeface="Arial" charset="0"/>
              <a:buChar char="■"/>
              <a:defRPr sz="1600">
                <a:solidFill>
                  <a:schemeClr val="tx1"/>
                </a:solidFill>
                <a:latin typeface="Arial" charset="0"/>
              </a:defRPr>
            </a:lvl9pPr>
          </a:lstStyle>
          <a:p>
            <a:pPr eaLnBrk="1" hangingPunct="1">
              <a:spcAft>
                <a:spcPct val="0"/>
              </a:spcAft>
              <a:buClrTx/>
              <a:buNone/>
            </a:pPr>
            <a:r>
              <a:rPr lang="en-US" sz="800" i="1" spc="-5" dirty="0">
                <a:solidFill>
                  <a:srgbClr val="3E3E3E"/>
                </a:solidFill>
                <a:latin typeface="Calibri"/>
              </a:rPr>
              <a:t>For illustrative purposes only.  Please see disclosures at the end of this presentation</a:t>
            </a:r>
          </a:p>
        </p:txBody>
      </p:sp>
      <p:sp>
        <p:nvSpPr>
          <p:cNvPr id="22" name="Slide Number Placeholder 21">
            <a:extLst>
              <a:ext uri="{FF2B5EF4-FFF2-40B4-BE49-F238E27FC236}">
                <a16:creationId xmlns:a16="http://schemas.microsoft.com/office/drawing/2014/main" id="{24BF649A-C5AE-209E-6D5F-ACD21DCBD000}"/>
              </a:ext>
            </a:extLst>
          </p:cNvPr>
          <p:cNvSpPr>
            <a:spLocks noGrp="1"/>
          </p:cNvSpPr>
          <p:nvPr>
            <p:ph type="sldNum" sz="quarter" idx="12"/>
          </p:nvPr>
        </p:nvSpPr>
        <p:spPr>
          <a:xfrm>
            <a:off x="10372563" y="6148598"/>
            <a:ext cx="1052510" cy="365125"/>
          </a:xfrm>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20602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010A0826-251E-4600-88B1-2185682D57DD}"/>
              </a:ext>
            </a:extLst>
          </p:cNvPr>
          <p:cNvSpPr txBox="1">
            <a:spLocks/>
          </p:cNvSpPr>
          <p:nvPr/>
        </p:nvSpPr>
        <p:spPr>
          <a:xfrm>
            <a:off x="10307930" y="6145634"/>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52</a:t>
            </a:fld>
            <a:endParaRPr lang="en-US" sz="900" dirty="0">
              <a:solidFill>
                <a:schemeClr val="accent2"/>
              </a:solidFill>
            </a:endParaRPr>
          </a:p>
        </p:txBody>
      </p:sp>
      <p:sp>
        <p:nvSpPr>
          <p:cNvPr id="11" name="Content Placeholder 2">
            <a:extLst>
              <a:ext uri="{FF2B5EF4-FFF2-40B4-BE49-F238E27FC236}">
                <a16:creationId xmlns:a16="http://schemas.microsoft.com/office/drawing/2014/main" id="{B3F6DEF3-0BD8-488C-8800-21206F92FD7B}"/>
              </a:ext>
            </a:extLst>
          </p:cNvPr>
          <p:cNvSpPr txBox="1">
            <a:spLocks/>
          </p:cNvSpPr>
          <p:nvPr/>
        </p:nvSpPr>
        <p:spPr>
          <a:xfrm>
            <a:off x="334973" y="1450428"/>
            <a:ext cx="11320998" cy="4982645"/>
          </a:xfrm>
          <a:prstGeom prst="rect">
            <a:avLst/>
          </a:prstGeom>
        </p:spPr>
        <p:txBody>
          <a:bodyP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1" indent="0">
              <a:buNone/>
            </a:pPr>
            <a:r>
              <a:rPr lang="en-US" sz="2000" dirty="0">
                <a:solidFill>
                  <a:schemeClr val="tx1"/>
                </a:solidFill>
              </a:rPr>
              <a:t>“</a:t>
            </a:r>
            <a:r>
              <a:rPr lang="en-US" sz="2000" i="1" dirty="0">
                <a:solidFill>
                  <a:schemeClr val="tx1"/>
                </a:solidFill>
              </a:rPr>
              <a:t>Total Return is the preferred means of assessing performance relative to risk and investment objectives”	</a:t>
            </a:r>
            <a:r>
              <a:rPr lang="en-US" sz="1800" i="1" dirty="0">
                <a:solidFill>
                  <a:schemeClr val="tx1"/>
                </a:solidFill>
              </a:rPr>
              <a:t>	</a:t>
            </a:r>
            <a:endParaRPr lang="en-US" sz="2800" dirty="0">
              <a:solidFill>
                <a:schemeClr val="tx1"/>
              </a:solidFill>
            </a:endParaRPr>
          </a:p>
          <a:p>
            <a:pPr lvl="1" fontAlgn="base">
              <a:defRPr/>
            </a:pPr>
            <a:r>
              <a:rPr lang="en-US" sz="2000" dirty="0"/>
              <a:t>Investment Yield is useful for budgeting, but unreliable for decision making</a:t>
            </a:r>
          </a:p>
          <a:p>
            <a:pPr lvl="2" fontAlgn="base">
              <a:defRPr/>
            </a:pPr>
            <a:r>
              <a:rPr lang="en-US" sz="1800" dirty="0"/>
              <a:t>Many definitions of yield: yield to maturity, yield to call, book yield, market yield</a:t>
            </a:r>
          </a:p>
          <a:p>
            <a:pPr marL="630000" lvl="2" indent="0" fontAlgn="base">
              <a:buNone/>
              <a:defRPr/>
            </a:pPr>
            <a:endParaRPr lang="en-US" sz="1800" dirty="0"/>
          </a:p>
          <a:p>
            <a:pPr lvl="1" fontAlgn="base">
              <a:defRPr/>
            </a:pPr>
            <a:r>
              <a:rPr lang="en-US" sz="2000" dirty="0"/>
              <a:t>Yield results can be distorted by timing and call options</a:t>
            </a:r>
          </a:p>
          <a:p>
            <a:pPr lvl="1" fontAlgn="base">
              <a:defRPr/>
            </a:pPr>
            <a:endParaRPr lang="en-US" sz="2000" dirty="0"/>
          </a:p>
          <a:p>
            <a:pPr lvl="1" fontAlgn="base">
              <a:defRPr/>
            </a:pPr>
            <a:r>
              <a:rPr lang="en-US" sz="2000" dirty="0"/>
              <a:t>Yield can be manipulated from period to period</a:t>
            </a:r>
          </a:p>
          <a:p>
            <a:pPr marL="324000" lvl="1" indent="0" fontAlgn="base">
              <a:buNone/>
              <a:defRPr/>
            </a:pPr>
            <a:endParaRPr lang="en-US" sz="2000" dirty="0"/>
          </a:p>
          <a:p>
            <a:pPr lvl="1" fontAlgn="base">
              <a:defRPr/>
            </a:pPr>
            <a:r>
              <a:rPr lang="en-US" sz="2000" dirty="0"/>
              <a:t>GFOA recommends comparing portfolio performance and risk by comparing total return to carefully selected benchmarks.</a:t>
            </a:r>
          </a:p>
          <a:p>
            <a:pPr lvl="2" fontAlgn="base">
              <a:defRPr/>
            </a:pPr>
            <a:r>
              <a:rPr lang="en-US" sz="1800" dirty="0"/>
              <a:t>Total return should be calculated at least quarterly</a:t>
            </a:r>
          </a:p>
          <a:p>
            <a:pPr lvl="2" fontAlgn="base">
              <a:defRPr/>
            </a:pPr>
            <a:r>
              <a:rPr lang="en-US" sz="1800" dirty="0"/>
              <a:t>More frequently for large portfolios and portfolios managed by outside advisers. </a:t>
            </a:r>
          </a:p>
          <a:p>
            <a:pPr marL="630000" lvl="2" indent="0">
              <a:buNone/>
            </a:pPr>
            <a:endParaRPr lang="en-US" sz="1800" dirty="0">
              <a:solidFill>
                <a:schemeClr val="tx1"/>
              </a:solidFill>
            </a:endParaRPr>
          </a:p>
          <a:p>
            <a:pPr marL="630000" lvl="2" indent="0">
              <a:buNone/>
            </a:pPr>
            <a:endParaRPr lang="en-US" sz="1800" dirty="0">
              <a:solidFill>
                <a:schemeClr val="tx1"/>
              </a:solidFill>
            </a:endParaRPr>
          </a:p>
          <a:p>
            <a:pPr marL="324000" lvl="1" indent="0">
              <a:buNone/>
            </a:pPr>
            <a:endParaRPr lang="en-US" sz="2800" dirty="0">
              <a:solidFill>
                <a:schemeClr val="tx1"/>
              </a:solidFill>
            </a:endParaRPr>
          </a:p>
          <a:p>
            <a:pPr lvl="1"/>
            <a:endParaRPr lang="en-US" sz="2800" dirty="0">
              <a:solidFill>
                <a:srgbClr val="FF0000"/>
              </a:solidFill>
            </a:endParaRPr>
          </a:p>
          <a:p>
            <a:pPr lvl="1"/>
            <a:endParaRPr lang="en-US" sz="2800" dirty="0">
              <a:solidFill>
                <a:srgbClr val="FF0000"/>
              </a:solidFill>
            </a:endParaRPr>
          </a:p>
          <a:p>
            <a:pPr marL="324000" lvl="1" indent="0">
              <a:buNone/>
            </a:pPr>
            <a:endParaRPr lang="en-US" sz="2800" dirty="0">
              <a:solidFill>
                <a:srgbClr val="FF0000"/>
              </a:solidFill>
            </a:endParaRPr>
          </a:p>
          <a:p>
            <a:pPr lvl="1"/>
            <a:endParaRPr lang="en-US" sz="2800" dirty="0"/>
          </a:p>
        </p:txBody>
      </p:sp>
      <p:sp>
        <p:nvSpPr>
          <p:cNvPr id="5" name="Title 1">
            <a:extLst>
              <a:ext uri="{FF2B5EF4-FFF2-40B4-BE49-F238E27FC236}">
                <a16:creationId xmlns:a16="http://schemas.microsoft.com/office/drawing/2014/main" id="{65873425-C7C1-F2C3-49DF-91FEEB87D6C8}"/>
              </a:ext>
            </a:extLst>
          </p:cNvPr>
          <p:cNvSpPr txBox="1">
            <a:spLocks/>
          </p:cNvSpPr>
          <p:nvPr/>
        </p:nvSpPr>
        <p:spPr>
          <a:xfrm>
            <a:off x="472966" y="0"/>
            <a:ext cx="11320998" cy="1145101"/>
          </a:xfrm>
          <a:prstGeom prst="rect">
            <a:avLst/>
          </a:prstGeom>
        </p:spPr>
        <p:txBody>
          <a:bodyPr vert="horz" lIns="0" tIns="0" rIns="0" bIns="0" rtlCol="0" anchor="b">
            <a:normAutofit fontScale="97500"/>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solidFill>
                <a:latin typeface="+mj-lt"/>
                <a:cs typeface="+mj-cs"/>
              </a:rPr>
              <a:t>Reporting portfolio returns</a:t>
            </a:r>
          </a:p>
        </p:txBody>
      </p:sp>
    </p:spTree>
    <p:extLst>
      <p:ext uri="{BB962C8B-B14F-4D97-AF65-F5344CB8AC3E}">
        <p14:creationId xmlns:p14="http://schemas.microsoft.com/office/powerpoint/2010/main" val="204777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21867" y="1208690"/>
            <a:ext cx="7345278" cy="4736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517525" lvl="0" indent="-517525" eaLnBrk="0" hangingPunct="0">
              <a:spcBef>
                <a:spcPct val="20000"/>
              </a:spcBef>
              <a:spcAft>
                <a:spcPts val="600"/>
              </a:spcAft>
              <a:buClr>
                <a:srgbClr val="D75F37"/>
              </a:buClr>
              <a:buSzPct val="120000"/>
              <a:buFont typeface="Arial" panose="020B0604020202020204" pitchFamily="34" charset="0"/>
              <a:buChar char="•"/>
              <a:defRPr sz="1600" b="0" kern="0">
                <a:solidFill>
                  <a:srgbClr val="000000"/>
                </a:solidFill>
                <a:latin typeface="Calibri" panose="020F0502020204030204" pitchFamily="34" charset="0"/>
                <a:cs typeface="Calibri" panose="020F0502020204030204" pitchFamily="34" charset="0"/>
              </a:defRPr>
            </a:lvl1pPr>
            <a:lvl2pPr marL="1082675" lvl="1" indent="-450850" eaLnBrk="0" hangingPunct="0">
              <a:spcBef>
                <a:spcPct val="20000"/>
              </a:spcBef>
              <a:spcAft>
                <a:spcPts val="600"/>
              </a:spcAft>
              <a:buClr>
                <a:srgbClr val="204A36"/>
              </a:buClr>
              <a:buSzPct val="80000"/>
              <a:buFont typeface="Wingdings" panose="05000000000000000000" pitchFamily="2" charset="2"/>
              <a:buChar char="§"/>
              <a:defRPr sz="1600" b="0" kern="0">
                <a:solidFill>
                  <a:srgbClr val="000000"/>
                </a:solidFill>
                <a:latin typeface="Calibri" panose="020F0502020204030204" pitchFamily="34" charset="0"/>
                <a:cs typeface="Calibri" panose="020F0502020204030204" pitchFamily="34" charset="0"/>
              </a:defRPr>
            </a:lvl2pPr>
            <a:lvl3pPr marL="1425575" indent="-228600" eaLnBrk="0" hangingPunct="0">
              <a:spcBef>
                <a:spcPct val="20000"/>
              </a:spcBef>
              <a:buClr>
                <a:srgbClr val="1C529B"/>
              </a:buClr>
              <a:buFont typeface="Wingdings" panose="05000000000000000000" pitchFamily="2" charset="2"/>
              <a:buChar char="§"/>
              <a:defRPr sz="2000">
                <a:latin typeface="+mn-lt"/>
              </a:defRPr>
            </a:lvl3pPr>
            <a:lvl4pPr marL="1768475" indent="-228600" eaLnBrk="0" hangingPunct="0">
              <a:spcBef>
                <a:spcPct val="20000"/>
              </a:spcBef>
              <a:buClr>
                <a:srgbClr val="1C529B"/>
              </a:buClr>
              <a:buFont typeface="Wingdings" panose="05000000000000000000" pitchFamily="2" charset="2"/>
              <a:buChar char="Ø"/>
              <a:defRPr sz="2000">
                <a:latin typeface="+mn-lt"/>
              </a:defRPr>
            </a:lvl4pPr>
            <a:lvl5pPr marL="2111375" indent="-228600" eaLnBrk="0" hangingPunct="0">
              <a:spcBef>
                <a:spcPct val="20000"/>
              </a:spcBef>
              <a:buClr>
                <a:srgbClr val="1C529B"/>
              </a:buClr>
              <a:buChar char="»"/>
              <a:defRPr sz="2000">
                <a:latin typeface="+mn-lt"/>
              </a:defRPr>
            </a:lvl5pPr>
            <a:lvl6pPr marL="2568575" indent="-228600" fontAlgn="base">
              <a:spcBef>
                <a:spcPct val="20000"/>
              </a:spcBef>
              <a:spcAft>
                <a:spcPct val="0"/>
              </a:spcAft>
              <a:buChar char="»"/>
              <a:defRPr sz="2000">
                <a:latin typeface="+mn-lt"/>
              </a:defRPr>
            </a:lvl6pPr>
            <a:lvl7pPr marL="3025775" indent="-228600" fontAlgn="base">
              <a:spcBef>
                <a:spcPct val="20000"/>
              </a:spcBef>
              <a:spcAft>
                <a:spcPct val="0"/>
              </a:spcAft>
              <a:buChar char="»"/>
              <a:defRPr sz="2000">
                <a:latin typeface="+mn-lt"/>
              </a:defRPr>
            </a:lvl7pPr>
            <a:lvl8pPr marL="3482975" indent="-228600" fontAlgn="base">
              <a:spcBef>
                <a:spcPct val="20000"/>
              </a:spcBef>
              <a:spcAft>
                <a:spcPct val="0"/>
              </a:spcAft>
              <a:buChar char="»"/>
              <a:defRPr sz="2000">
                <a:latin typeface="+mn-lt"/>
              </a:defRPr>
            </a:lvl8pPr>
            <a:lvl9pPr marL="3940175" indent="-228600" fontAlgn="base">
              <a:spcBef>
                <a:spcPct val="20000"/>
              </a:spcBef>
              <a:spcAft>
                <a:spcPct val="0"/>
              </a:spcAft>
              <a:buChar char="»"/>
              <a:defRPr sz="2000">
                <a:latin typeface="+mn-lt"/>
              </a:defRPr>
            </a:lvl9pPr>
          </a:lstStyle>
          <a:p>
            <a:pPr marL="630000" lvl="1" indent="-306000" eaLnBrk="1" hangingPunct="1">
              <a:buClr>
                <a:srgbClr val="8CB64A"/>
              </a:buClr>
              <a:buSzPct val="92000"/>
              <a:buFont typeface="Wingdings 2" panose="05020102010507070707" pitchFamily="18" charset="2"/>
              <a:buChar char=""/>
              <a:defRPr/>
            </a:pPr>
            <a:r>
              <a:rPr lang="en-US" sz="2800" kern="1200" dirty="0">
                <a:solidFill>
                  <a:srgbClr val="3D3D3D"/>
                </a:solidFill>
                <a:latin typeface="Gill Sans MT" panose="020B0502020104020203"/>
                <a:cs typeface="+mn-cs"/>
              </a:rPr>
              <a:t>Ongoing Compliance Monitoring</a:t>
            </a:r>
          </a:p>
          <a:p>
            <a:pPr marL="630000" lvl="1" indent="-306000" eaLnBrk="1" hangingPunct="1">
              <a:buClr>
                <a:srgbClr val="8CB64A"/>
              </a:buClr>
              <a:buSzPct val="92000"/>
              <a:buFont typeface="Wingdings 2" panose="05020102010507070707" pitchFamily="18" charset="2"/>
              <a:buChar char=""/>
              <a:defRPr/>
            </a:pPr>
            <a:r>
              <a:rPr lang="en-US" sz="2800" kern="1200" dirty="0">
                <a:solidFill>
                  <a:srgbClr val="3D3D3D"/>
                </a:solidFill>
                <a:latin typeface="Gill Sans MT" panose="020B0502020104020203"/>
                <a:cs typeface="+mn-cs"/>
              </a:rPr>
              <a:t>Reporting</a:t>
            </a:r>
          </a:p>
          <a:p>
            <a:pPr marL="972900" lvl="2" indent="-306000" eaLnBrk="1" fontAlgn="base" hangingPunct="1">
              <a:lnSpc>
                <a:spcPct val="150000"/>
              </a:lnSpc>
              <a:buClr>
                <a:srgbClr val="8CB64A"/>
              </a:buClr>
              <a:buSzPct val="92000"/>
              <a:buFont typeface="Wingdings 2" panose="05020102010507070707" pitchFamily="18" charset="2"/>
              <a:buChar char=""/>
              <a:defRPr/>
            </a:pPr>
            <a:r>
              <a:rPr lang="en-US" sz="2400" kern="1200" dirty="0">
                <a:solidFill>
                  <a:srgbClr val="3D3D3D"/>
                </a:solidFill>
                <a:latin typeface="Gill Sans MT" panose="020B0502020104020203"/>
                <a:cs typeface="+mn-cs"/>
              </a:rPr>
              <a:t>Monthly accounting for investments</a:t>
            </a:r>
          </a:p>
          <a:p>
            <a:pPr marL="972900" lvl="2" indent="-306000" eaLnBrk="1" fontAlgn="base" hangingPunct="1">
              <a:lnSpc>
                <a:spcPct val="150000"/>
              </a:lnSpc>
              <a:buClr>
                <a:srgbClr val="8CB64A"/>
              </a:buClr>
              <a:buSzPct val="92000"/>
              <a:buFont typeface="Wingdings 2" panose="05020102010507070707" pitchFamily="18" charset="2"/>
              <a:buChar char=""/>
              <a:defRPr/>
            </a:pPr>
            <a:r>
              <a:rPr lang="en-US" sz="2400" kern="1200" dirty="0">
                <a:solidFill>
                  <a:srgbClr val="3D3D3D"/>
                </a:solidFill>
                <a:latin typeface="Gill Sans MT" panose="020B0502020104020203"/>
                <a:cs typeface="+mn-cs"/>
              </a:rPr>
              <a:t>Performance</a:t>
            </a:r>
          </a:p>
          <a:p>
            <a:pPr marL="1315800" lvl="3" indent="-306000" eaLnBrk="1" fontAlgn="base" hangingPunct="1">
              <a:lnSpc>
                <a:spcPct val="150000"/>
              </a:lnSpc>
              <a:spcBef>
                <a:spcPts val="0"/>
              </a:spcBef>
              <a:buClr>
                <a:srgbClr val="8CB64A"/>
              </a:buClr>
              <a:buSzPct val="92000"/>
              <a:buFont typeface="Wingdings 2" panose="05020102010507070707" pitchFamily="18" charset="2"/>
              <a:buChar char=""/>
              <a:defRPr/>
            </a:pPr>
            <a:r>
              <a:rPr lang="en-US" dirty="0">
                <a:solidFill>
                  <a:srgbClr val="3D3D3D"/>
                </a:solidFill>
                <a:latin typeface="Gill Sans MT" panose="020B0502020104020203"/>
              </a:rPr>
              <a:t>Yield</a:t>
            </a:r>
          </a:p>
          <a:p>
            <a:pPr marL="1315800" lvl="3" indent="-306000" eaLnBrk="1" fontAlgn="base" hangingPunct="1">
              <a:lnSpc>
                <a:spcPct val="150000"/>
              </a:lnSpc>
              <a:spcBef>
                <a:spcPts val="0"/>
              </a:spcBef>
              <a:buClr>
                <a:srgbClr val="8CB64A"/>
              </a:buClr>
              <a:buSzPct val="92000"/>
              <a:buFont typeface="Wingdings 2" panose="05020102010507070707" pitchFamily="18" charset="2"/>
              <a:buChar char=""/>
              <a:defRPr/>
            </a:pPr>
            <a:r>
              <a:rPr lang="en-US" dirty="0">
                <a:solidFill>
                  <a:srgbClr val="3D3D3D"/>
                </a:solidFill>
                <a:latin typeface="Gill Sans MT" panose="020B0502020104020203"/>
              </a:rPr>
              <a:t>Total return</a:t>
            </a:r>
          </a:p>
          <a:p>
            <a:pPr marL="1315800" lvl="3" indent="-306000" eaLnBrk="1" fontAlgn="base" hangingPunct="1">
              <a:lnSpc>
                <a:spcPct val="150000"/>
              </a:lnSpc>
              <a:spcBef>
                <a:spcPts val="0"/>
              </a:spcBef>
              <a:buClr>
                <a:srgbClr val="8CB64A"/>
              </a:buClr>
              <a:buSzPct val="92000"/>
              <a:buFont typeface="Wingdings 2" panose="05020102010507070707" pitchFamily="18" charset="2"/>
              <a:buChar char=""/>
              <a:defRPr/>
            </a:pPr>
            <a:r>
              <a:rPr lang="en-US" dirty="0">
                <a:solidFill>
                  <a:srgbClr val="3D3D3D"/>
                </a:solidFill>
                <a:latin typeface="Gill Sans MT" panose="020B0502020104020203"/>
              </a:rPr>
              <a:t>Comparison to benchmark total return</a:t>
            </a:r>
          </a:p>
          <a:p>
            <a:pPr marL="517525" marR="0" lvl="0" indent="-517525" algn="l" defTabSz="457200" rtl="0" eaLnBrk="0" fontAlgn="auto" latinLnBrk="0" hangingPunct="0">
              <a:lnSpc>
                <a:spcPct val="150000"/>
              </a:lnSpc>
              <a:spcBef>
                <a:spcPct val="20000"/>
              </a:spcBef>
              <a:spcAft>
                <a:spcPts val="600"/>
              </a:spcAft>
              <a:buClr>
                <a:srgbClr val="D75F37"/>
              </a:buClr>
              <a:buSzPct val="120000"/>
              <a:buFont typeface="+mj-lt"/>
              <a:buAutoNum type="arabicPeriod"/>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082675" marR="0" lvl="1" indent="-450850" algn="l" defTabSz="457200" rtl="0" eaLnBrk="0" fontAlgn="auto" latinLnBrk="0" hangingPunct="0">
              <a:lnSpc>
                <a:spcPct val="150000"/>
              </a:lnSpc>
              <a:spcBef>
                <a:spcPct val="20000"/>
              </a:spcBef>
              <a:spcAft>
                <a:spcPts val="600"/>
              </a:spcAft>
              <a:buClr>
                <a:srgbClr val="204A36"/>
              </a:buClr>
              <a:buSzPct val="80000"/>
              <a:buFont typeface="Wingdings" panose="05000000000000000000"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17525" marR="0" lvl="0" indent="-517525" algn="l" defTabSz="457200" rtl="0" eaLnBrk="0" fontAlgn="auto" latinLnBrk="0" hangingPunct="0">
              <a:lnSpc>
                <a:spcPct val="150000"/>
              </a:lnSpc>
              <a:spcBef>
                <a:spcPct val="20000"/>
              </a:spcBef>
              <a:spcAft>
                <a:spcPts val="600"/>
              </a:spcAft>
              <a:buClr>
                <a:srgbClr val="D75F37"/>
              </a:buClr>
              <a:buSzPct val="1200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17525" marR="0" lvl="0" indent="-517525" algn="l" defTabSz="457200" rtl="0" eaLnBrk="0" fontAlgn="auto" latinLnBrk="0" hangingPunct="0">
              <a:lnSpc>
                <a:spcPct val="150000"/>
              </a:lnSpc>
              <a:spcBef>
                <a:spcPct val="20000"/>
              </a:spcBef>
              <a:spcAft>
                <a:spcPts val="600"/>
              </a:spcAft>
              <a:buClr>
                <a:srgbClr val="D75F37"/>
              </a:buClr>
              <a:buSzPct val="1200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2"/>
          <p:cNvSpPr>
            <a:spLocks noGrp="1"/>
          </p:cNvSpPr>
          <p:nvPr>
            <p:ph type="body" sz="quarter" idx="4294967295"/>
          </p:nvPr>
        </p:nvSpPr>
        <p:spPr>
          <a:xfrm>
            <a:off x="421867" y="544686"/>
            <a:ext cx="11307678" cy="569387"/>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indent="0">
              <a:buNone/>
            </a:pPr>
            <a:r>
              <a:rPr lang="en-US" sz="3100" cap="all" dirty="0">
                <a:solidFill>
                  <a:schemeClr val="accent1"/>
                </a:solidFill>
                <a:latin typeface="+mj-lt"/>
                <a:ea typeface="+mj-ea"/>
                <a:cs typeface="+mj-cs"/>
              </a:rPr>
              <a:t>Ongoing reporting and oversight</a:t>
            </a:r>
          </a:p>
        </p:txBody>
      </p:sp>
      <p:sp>
        <p:nvSpPr>
          <p:cNvPr id="6" name="Rectangle 3">
            <a:extLst>
              <a:ext uri="{FF2B5EF4-FFF2-40B4-BE49-F238E27FC236}">
                <a16:creationId xmlns:a16="http://schemas.microsoft.com/office/drawing/2014/main" id="{D74BD329-1F93-22C6-C93E-3CC1A6946641}"/>
              </a:ext>
            </a:extLst>
          </p:cNvPr>
          <p:cNvSpPr txBox="1">
            <a:spLocks noChangeArrowheads="1"/>
          </p:cNvSpPr>
          <p:nvPr/>
        </p:nvSpPr>
        <p:spPr bwMode="auto">
          <a:xfrm>
            <a:off x="7997190" y="1450767"/>
            <a:ext cx="3605048" cy="39564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517525" lvl="0" indent="-517525" eaLnBrk="0" hangingPunct="0">
              <a:spcBef>
                <a:spcPct val="20000"/>
              </a:spcBef>
              <a:spcAft>
                <a:spcPts val="600"/>
              </a:spcAft>
              <a:buClr>
                <a:srgbClr val="D75F37"/>
              </a:buClr>
              <a:buSzPct val="120000"/>
              <a:buFont typeface="Arial" panose="020B0604020202020204" pitchFamily="34" charset="0"/>
              <a:buChar char="•"/>
              <a:defRPr sz="1600" b="0" kern="0">
                <a:solidFill>
                  <a:srgbClr val="000000"/>
                </a:solidFill>
                <a:latin typeface="Calibri" panose="020F0502020204030204" pitchFamily="34" charset="0"/>
                <a:cs typeface="Calibri" panose="020F0502020204030204" pitchFamily="34" charset="0"/>
              </a:defRPr>
            </a:lvl1pPr>
            <a:lvl2pPr marL="1082675" lvl="1" indent="-450850" eaLnBrk="0" hangingPunct="0">
              <a:spcBef>
                <a:spcPct val="20000"/>
              </a:spcBef>
              <a:spcAft>
                <a:spcPts val="600"/>
              </a:spcAft>
              <a:buClr>
                <a:srgbClr val="204A36"/>
              </a:buClr>
              <a:buSzPct val="80000"/>
              <a:buFont typeface="Wingdings" panose="05000000000000000000" pitchFamily="2" charset="2"/>
              <a:buChar char="§"/>
              <a:defRPr sz="1600" b="0" kern="0">
                <a:solidFill>
                  <a:srgbClr val="000000"/>
                </a:solidFill>
                <a:latin typeface="Calibri" panose="020F0502020204030204" pitchFamily="34" charset="0"/>
                <a:cs typeface="Calibri" panose="020F0502020204030204" pitchFamily="34" charset="0"/>
              </a:defRPr>
            </a:lvl2pPr>
            <a:lvl3pPr marL="1425575" indent="-228600" eaLnBrk="0" hangingPunct="0">
              <a:spcBef>
                <a:spcPct val="20000"/>
              </a:spcBef>
              <a:buClr>
                <a:srgbClr val="1C529B"/>
              </a:buClr>
              <a:buFont typeface="Wingdings" panose="05000000000000000000" pitchFamily="2" charset="2"/>
              <a:buChar char="§"/>
              <a:defRPr sz="2000">
                <a:latin typeface="+mn-lt"/>
              </a:defRPr>
            </a:lvl3pPr>
            <a:lvl4pPr marL="1768475" indent="-228600" eaLnBrk="0" hangingPunct="0">
              <a:spcBef>
                <a:spcPct val="20000"/>
              </a:spcBef>
              <a:buClr>
                <a:srgbClr val="1C529B"/>
              </a:buClr>
              <a:buFont typeface="Wingdings" panose="05000000000000000000" pitchFamily="2" charset="2"/>
              <a:buChar char="Ø"/>
              <a:defRPr sz="2000">
                <a:latin typeface="+mn-lt"/>
              </a:defRPr>
            </a:lvl4pPr>
            <a:lvl5pPr marL="2111375" indent="-228600" eaLnBrk="0" hangingPunct="0">
              <a:spcBef>
                <a:spcPct val="20000"/>
              </a:spcBef>
              <a:buClr>
                <a:srgbClr val="1C529B"/>
              </a:buClr>
              <a:buChar char="»"/>
              <a:defRPr sz="2000">
                <a:latin typeface="+mn-lt"/>
              </a:defRPr>
            </a:lvl5pPr>
            <a:lvl6pPr marL="2568575" indent="-228600" fontAlgn="base">
              <a:spcBef>
                <a:spcPct val="20000"/>
              </a:spcBef>
              <a:spcAft>
                <a:spcPct val="0"/>
              </a:spcAft>
              <a:buChar char="»"/>
              <a:defRPr sz="2000">
                <a:latin typeface="+mn-lt"/>
              </a:defRPr>
            </a:lvl6pPr>
            <a:lvl7pPr marL="3025775" indent="-228600" fontAlgn="base">
              <a:spcBef>
                <a:spcPct val="20000"/>
              </a:spcBef>
              <a:spcAft>
                <a:spcPct val="0"/>
              </a:spcAft>
              <a:buChar char="»"/>
              <a:defRPr sz="2000">
                <a:latin typeface="+mn-lt"/>
              </a:defRPr>
            </a:lvl7pPr>
            <a:lvl8pPr marL="3482975" indent="-228600" fontAlgn="base">
              <a:spcBef>
                <a:spcPct val="20000"/>
              </a:spcBef>
              <a:spcAft>
                <a:spcPct val="0"/>
              </a:spcAft>
              <a:buChar char="»"/>
              <a:defRPr sz="2000">
                <a:latin typeface="+mn-lt"/>
              </a:defRPr>
            </a:lvl8pPr>
            <a:lvl9pPr marL="3940175" indent="-228600" fontAlgn="base">
              <a:spcBef>
                <a:spcPct val="20000"/>
              </a:spcBef>
              <a:spcAft>
                <a:spcPct val="0"/>
              </a:spcAft>
              <a:buChar char="»"/>
              <a:defRPr sz="2000">
                <a:latin typeface="+mn-lt"/>
              </a:defRPr>
            </a:lvl9pPr>
          </a:lstStyle>
          <a:p>
            <a:pPr marL="0" lvl="1" indent="0" algn="ctr" eaLnBrk="1" hangingPunct="1">
              <a:buClr>
                <a:srgbClr val="8CB64A"/>
              </a:buClr>
              <a:buSzPct val="92000"/>
              <a:buNone/>
              <a:defRPr/>
            </a:pPr>
            <a:r>
              <a:rPr lang="en-US" sz="2800" b="1" u="sng" kern="1200" dirty="0">
                <a:solidFill>
                  <a:srgbClr val="3D3D3D"/>
                </a:solidFill>
                <a:latin typeface="Gill Sans MT" panose="020B0502020104020203"/>
                <a:cs typeface="+mn-cs"/>
              </a:rPr>
              <a:t>Reporting KYC Tips!</a:t>
            </a:r>
          </a:p>
          <a:p>
            <a:pPr marL="304800" indent="-304800" eaLnBrk="1" hangingPunct="1">
              <a:buClr>
                <a:srgbClr val="8CB64A"/>
              </a:buClr>
              <a:buSzPct val="92000"/>
              <a:buFont typeface="Wingdings 2" panose="05020102010507070707" pitchFamily="18" charset="2"/>
              <a:buChar char=""/>
              <a:defRPr/>
            </a:pPr>
            <a:r>
              <a:rPr lang="en-US" sz="1400" b="1" kern="1200" dirty="0">
                <a:solidFill>
                  <a:srgbClr val="3D3D3D"/>
                </a:solidFill>
                <a:latin typeface="Gill Sans MT" panose="020B0502020104020203"/>
                <a:cs typeface="+mn-cs"/>
              </a:rPr>
              <a:t>Policymakers are tasked with high-level decisions</a:t>
            </a:r>
          </a:p>
          <a:p>
            <a:pPr marL="682625" lvl="2" indent="-304800" eaLnBrk="1" hangingPunct="1">
              <a:buClr>
                <a:srgbClr val="8CB64A"/>
              </a:buClr>
              <a:buSzPct val="92000"/>
              <a:buFont typeface="Wingdings 2" panose="05020102010507070707" pitchFamily="18" charset="2"/>
              <a:buChar char=""/>
              <a:defRPr/>
            </a:pPr>
            <a:r>
              <a:rPr lang="en-US" sz="1200" kern="1200" dirty="0">
                <a:solidFill>
                  <a:srgbClr val="3D3D3D"/>
                </a:solidFill>
                <a:latin typeface="Gill Sans MT" panose="020B0502020104020203"/>
                <a:cs typeface="+mn-cs"/>
              </a:rPr>
              <a:t>Don’t overload them with too much information.</a:t>
            </a:r>
          </a:p>
          <a:p>
            <a:pPr marL="682625" lvl="2" indent="-304800" eaLnBrk="1" hangingPunct="1">
              <a:buClr>
                <a:srgbClr val="8CB64A"/>
              </a:buClr>
              <a:buSzPct val="92000"/>
              <a:buFont typeface="Wingdings 2" panose="05020102010507070707" pitchFamily="18" charset="2"/>
              <a:buChar char=""/>
              <a:defRPr/>
            </a:pPr>
            <a:endParaRPr lang="en-US" sz="1200" kern="1200" dirty="0">
              <a:solidFill>
                <a:srgbClr val="3D3D3D"/>
              </a:solidFill>
              <a:latin typeface="Gill Sans MT" panose="020B0502020104020203"/>
              <a:cs typeface="+mn-cs"/>
            </a:endParaRPr>
          </a:p>
          <a:p>
            <a:pPr marL="304800" indent="-304800" eaLnBrk="1" hangingPunct="1">
              <a:buClr>
                <a:srgbClr val="8CB64A"/>
              </a:buClr>
              <a:buSzPct val="92000"/>
              <a:buFont typeface="Wingdings 2" panose="05020102010507070707" pitchFamily="18" charset="2"/>
              <a:buChar char=""/>
              <a:tabLst>
                <a:tab pos="284163" algn="r"/>
              </a:tabLst>
              <a:defRPr/>
            </a:pPr>
            <a:r>
              <a:rPr lang="en-US" sz="1400" b="1" kern="1200" dirty="0">
                <a:solidFill>
                  <a:srgbClr val="3D3D3D"/>
                </a:solidFill>
                <a:latin typeface="Gill Sans MT" panose="020B0502020104020203"/>
                <a:cs typeface="+mn-cs"/>
              </a:rPr>
              <a:t>Stakeholders may not be knowledgeable about investing</a:t>
            </a:r>
          </a:p>
          <a:p>
            <a:pPr marL="682625" lvl="2" indent="-304800" eaLnBrk="1" hangingPunct="1">
              <a:buClr>
                <a:srgbClr val="8CB64A"/>
              </a:buClr>
              <a:buSzPct val="92000"/>
              <a:buFont typeface="Wingdings 2" panose="05020102010507070707" pitchFamily="18" charset="2"/>
              <a:buChar char=""/>
              <a:defRPr/>
            </a:pPr>
            <a:r>
              <a:rPr lang="en-US" sz="1200" kern="1200" dirty="0">
                <a:solidFill>
                  <a:srgbClr val="3D3D3D"/>
                </a:solidFill>
                <a:latin typeface="Gill Sans MT" panose="020B0502020104020203"/>
                <a:cs typeface="+mn-cs"/>
              </a:rPr>
              <a:t>Don’t overload them with complex data.</a:t>
            </a:r>
          </a:p>
          <a:p>
            <a:pPr marL="682625" lvl="2" indent="-304800" eaLnBrk="1" hangingPunct="1">
              <a:buClr>
                <a:srgbClr val="8CB64A"/>
              </a:buClr>
              <a:buSzPct val="92000"/>
              <a:buFont typeface="Wingdings 2" panose="05020102010507070707" pitchFamily="18" charset="2"/>
              <a:buChar char=""/>
              <a:defRPr/>
            </a:pPr>
            <a:endParaRPr lang="en-US" sz="1200" kern="1200" dirty="0">
              <a:solidFill>
                <a:srgbClr val="3D3D3D"/>
              </a:solidFill>
              <a:latin typeface="Gill Sans MT" panose="020B0502020104020203"/>
              <a:cs typeface="+mn-cs"/>
            </a:endParaRPr>
          </a:p>
          <a:p>
            <a:pPr marL="304800" indent="-304800" eaLnBrk="1" hangingPunct="1">
              <a:buClr>
                <a:srgbClr val="8CB64A"/>
              </a:buClr>
              <a:buSzPct val="92000"/>
              <a:buFont typeface="Wingdings 2" panose="05020102010507070707" pitchFamily="18" charset="2"/>
              <a:buChar char=""/>
              <a:tabLst>
                <a:tab pos="284163" algn="r"/>
              </a:tabLst>
              <a:defRPr/>
            </a:pPr>
            <a:r>
              <a:rPr lang="en-US" sz="1400" b="1" kern="1200" dirty="0">
                <a:solidFill>
                  <a:srgbClr val="3D3D3D"/>
                </a:solidFill>
                <a:latin typeface="Gill Sans MT" panose="020B0502020104020203"/>
                <a:cs typeface="+mn-cs"/>
              </a:rPr>
              <a:t>Internal staff has limited time to devote to investments</a:t>
            </a:r>
          </a:p>
          <a:p>
            <a:pPr marL="682625" lvl="2" indent="-304800" eaLnBrk="1" hangingPunct="1">
              <a:buClr>
                <a:srgbClr val="8CB64A"/>
              </a:buClr>
              <a:buSzPct val="92000"/>
              <a:buFont typeface="Wingdings 2" panose="05020102010507070707" pitchFamily="18" charset="2"/>
              <a:buChar char=""/>
              <a:defRPr/>
            </a:pPr>
            <a:r>
              <a:rPr lang="en-US" sz="1200" kern="1200" dirty="0">
                <a:solidFill>
                  <a:srgbClr val="3D3D3D"/>
                </a:solidFill>
                <a:latin typeface="Gill Sans MT" panose="020B0502020104020203"/>
                <a:cs typeface="+mn-cs"/>
              </a:rPr>
              <a:t>Make sure staff members have the report necessary for them to complete their job efficiently.</a:t>
            </a:r>
          </a:p>
          <a:p>
            <a:pPr marL="630000" lvl="1" indent="-306000" eaLnBrk="1" hangingPunct="1">
              <a:buClr>
                <a:srgbClr val="8CB64A"/>
              </a:buClr>
              <a:buSzPct val="92000"/>
              <a:buFont typeface="Wingdings 2" panose="05020102010507070707" pitchFamily="18" charset="2"/>
              <a:buChar char=""/>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a:extLst>
              <a:ext uri="{FF2B5EF4-FFF2-40B4-BE49-F238E27FC236}">
                <a16:creationId xmlns:a16="http://schemas.microsoft.com/office/drawing/2014/main" id="{54720F37-A5AA-8FEE-DA64-665255077ACD}"/>
              </a:ext>
            </a:extLst>
          </p:cNvPr>
          <p:cNvSpPr>
            <a:spLocks noGrp="1"/>
          </p:cNvSpPr>
          <p:nvPr>
            <p:ph type="sldNum" sz="quarter" idx="12"/>
          </p:nvPr>
        </p:nvSpPr>
        <p:spPr>
          <a:xfrm>
            <a:off x="10365419" y="6130751"/>
            <a:ext cx="1052510" cy="365125"/>
          </a:xfrm>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529703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2051-40B2-45B5-87D8-A2CD8BAEFA76}"/>
              </a:ext>
            </a:extLst>
          </p:cNvPr>
          <p:cNvSpPr>
            <a:spLocks noGrp="1"/>
          </p:cNvSpPr>
          <p:nvPr>
            <p:ph type="title"/>
          </p:nvPr>
        </p:nvSpPr>
        <p:spPr>
          <a:xfrm>
            <a:off x="463639" y="605308"/>
            <a:ext cx="11500834" cy="539794"/>
          </a:xfrm>
        </p:spPr>
        <p:txBody>
          <a:bodyPr>
            <a:normAutofit fontScale="90000"/>
          </a:bodyPr>
          <a:lstStyle/>
          <a:p>
            <a:pPr>
              <a:defRPr/>
            </a:pPr>
            <a:r>
              <a:rPr lang="en-US" sz="3600" dirty="0">
                <a:solidFill>
                  <a:schemeClr val="accent1"/>
                </a:solidFill>
                <a:latin typeface="+mj-lt"/>
                <a:cs typeface="+mj-cs"/>
              </a:rPr>
              <a:t> “Popular” reporting of financial information</a:t>
            </a:r>
          </a:p>
        </p:txBody>
      </p:sp>
      <p:sp>
        <p:nvSpPr>
          <p:cNvPr id="10" name="Slide Number Placeholder 2">
            <a:extLst>
              <a:ext uri="{FF2B5EF4-FFF2-40B4-BE49-F238E27FC236}">
                <a16:creationId xmlns:a16="http://schemas.microsoft.com/office/drawing/2014/main" id="{010A0826-251E-4600-88B1-2185682D57DD}"/>
              </a:ext>
            </a:extLst>
          </p:cNvPr>
          <p:cNvSpPr txBox="1">
            <a:spLocks/>
          </p:cNvSpPr>
          <p:nvPr/>
        </p:nvSpPr>
        <p:spPr>
          <a:xfrm>
            <a:off x="10352694" y="6128806"/>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endParaRPr>
          </a:p>
        </p:txBody>
      </p:sp>
      <p:sp>
        <p:nvSpPr>
          <p:cNvPr id="11" name="Content Placeholder 2">
            <a:extLst>
              <a:ext uri="{FF2B5EF4-FFF2-40B4-BE49-F238E27FC236}">
                <a16:creationId xmlns:a16="http://schemas.microsoft.com/office/drawing/2014/main" id="{B3F6DEF3-0BD8-488C-8800-21206F92FD7B}"/>
              </a:ext>
            </a:extLst>
          </p:cNvPr>
          <p:cNvSpPr txBox="1">
            <a:spLocks/>
          </p:cNvSpPr>
          <p:nvPr/>
        </p:nvSpPr>
        <p:spPr>
          <a:xfrm>
            <a:off x="618186" y="2872582"/>
            <a:ext cx="11217499" cy="3554591"/>
          </a:xfrm>
          <a:prstGeom prst="rect">
            <a:avLst/>
          </a:prstGeom>
        </p:spPr>
        <p:txBody>
          <a:bodyPr>
            <a:normAutofit fontScale="2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CB64A"/>
              </a:buClr>
              <a:buSzPct val="92000"/>
              <a:buNone/>
              <a:tabLst/>
              <a:defRPr/>
            </a:pPr>
            <a:r>
              <a:rPr lang="en-US" sz="4800" b="1" u="sng" dirty="0">
                <a:solidFill>
                  <a:srgbClr val="3D3D3D"/>
                </a:solidFill>
                <a:latin typeface="Gill Sans MT" panose="020B0502020104020203"/>
              </a:rPr>
              <a:t>Popular reports exhibit the following characteristics to be most effective: </a:t>
            </a:r>
          </a:p>
          <a:p>
            <a:pPr marR="0" lvl="2" indent="-306000" fontAlgn="auto">
              <a:buClr>
                <a:srgbClr val="8CB64A"/>
              </a:buClr>
              <a:tabLst/>
              <a:defRPr/>
            </a:pPr>
            <a:r>
              <a:rPr lang="en-US" sz="4800" dirty="0">
                <a:solidFill>
                  <a:srgbClr val="3D3D3D"/>
                </a:solidFill>
                <a:latin typeface="Gill Sans MT" panose="020B0502020104020203"/>
              </a:rPr>
              <a:t>Extract data from ACFR and using the same measurement focus and basis of accounting, and reference ACFR for more detailed information</a:t>
            </a:r>
          </a:p>
          <a:p>
            <a:pPr marR="0" lvl="2" indent="-306000" fontAlgn="auto">
              <a:buClr>
                <a:srgbClr val="8CB64A"/>
              </a:buClr>
              <a:tabLst/>
              <a:defRPr/>
            </a:pPr>
            <a:r>
              <a:rPr lang="en-US" sz="4800" dirty="0">
                <a:solidFill>
                  <a:srgbClr val="3D3D3D"/>
                </a:solidFill>
                <a:latin typeface="Gill Sans MT" panose="020B0502020104020203"/>
              </a:rPr>
              <a:t>Timely issuance</a:t>
            </a:r>
          </a:p>
          <a:p>
            <a:pPr marR="0" lvl="2" indent="-306000" fontAlgn="auto">
              <a:buClr>
                <a:srgbClr val="8CB64A"/>
              </a:buClr>
              <a:tabLst/>
              <a:defRPr/>
            </a:pPr>
            <a:r>
              <a:rPr lang="en-US" sz="4800" dirty="0">
                <a:solidFill>
                  <a:srgbClr val="3D3D3D"/>
                </a:solidFill>
                <a:latin typeface="Gill Sans MT" panose="020B0502020104020203"/>
              </a:rPr>
              <a:t>Scope clearly delineated</a:t>
            </a:r>
          </a:p>
          <a:p>
            <a:pPr marR="0" lvl="2" indent="-306000" fontAlgn="auto">
              <a:buClr>
                <a:srgbClr val="8CB64A"/>
              </a:buClr>
              <a:tabLst/>
              <a:defRPr/>
            </a:pPr>
            <a:r>
              <a:rPr lang="en-US" sz="4800" dirty="0">
                <a:solidFill>
                  <a:srgbClr val="3D3D3D"/>
                </a:solidFill>
                <a:latin typeface="Gill Sans MT" panose="020B0502020104020203"/>
              </a:rPr>
              <a:t>Convey financial information:</a:t>
            </a:r>
          </a:p>
          <a:p>
            <a:pPr lvl="3" indent="-306000">
              <a:buClr>
                <a:srgbClr val="8CB64A"/>
              </a:buClr>
              <a:defRPr/>
            </a:pPr>
            <a:r>
              <a:rPr lang="en-US" sz="4600" dirty="0">
                <a:solidFill>
                  <a:srgbClr val="3D3D3D"/>
                </a:solidFill>
                <a:latin typeface="Gill Sans MT" panose="020B0502020104020203"/>
              </a:rPr>
              <a:t>Concise, easily understood manner, </a:t>
            </a:r>
          </a:p>
          <a:p>
            <a:pPr lvl="3" indent="-306000">
              <a:buClr>
                <a:srgbClr val="8CB64A"/>
              </a:buClr>
              <a:defRPr/>
            </a:pPr>
            <a:r>
              <a:rPr lang="en-US" sz="4600" dirty="0">
                <a:solidFill>
                  <a:srgbClr val="3D3D3D"/>
                </a:solidFill>
                <a:latin typeface="Gill Sans MT" panose="020B0502020104020203"/>
              </a:rPr>
              <a:t>Present information in an attractive and easy-to-follow format </a:t>
            </a:r>
          </a:p>
          <a:p>
            <a:pPr lvl="3" indent="-306000">
              <a:buClr>
                <a:srgbClr val="8CB64A"/>
              </a:buClr>
              <a:defRPr/>
            </a:pPr>
            <a:r>
              <a:rPr lang="en-US" sz="4600" dirty="0">
                <a:solidFill>
                  <a:srgbClr val="3D3D3D"/>
                </a:solidFill>
                <a:latin typeface="Gill Sans MT" panose="020B0502020104020203"/>
              </a:rPr>
              <a:t>Comparative data should help identify trends for interpretation of financial data</a:t>
            </a:r>
          </a:p>
          <a:p>
            <a:pPr lvl="3" indent="-306000">
              <a:buClr>
                <a:srgbClr val="8CB64A"/>
              </a:buClr>
              <a:defRPr/>
            </a:pPr>
            <a:r>
              <a:rPr lang="en-US" sz="4600" dirty="0">
                <a:solidFill>
                  <a:srgbClr val="3D3D3D"/>
                </a:solidFill>
                <a:latin typeface="Gill Sans MT" panose="020B0502020104020203"/>
              </a:rPr>
              <a:t>Underscore by photographs, charts, or other graphics; strive for creativity</a:t>
            </a:r>
          </a:p>
          <a:p>
            <a:pPr lvl="3" indent="-306000">
              <a:buClr>
                <a:srgbClr val="8CB64A"/>
              </a:buClr>
              <a:defRPr/>
            </a:pPr>
            <a:r>
              <a:rPr lang="en-US" sz="4600" dirty="0">
                <a:solidFill>
                  <a:srgbClr val="3D3D3D"/>
                </a:solidFill>
                <a:latin typeface="Gill Sans MT" panose="020B0502020104020203"/>
              </a:rPr>
              <a:t>Avoid technical jargon</a:t>
            </a:r>
          </a:p>
          <a:p>
            <a:pPr marR="0" lvl="2" indent="-306000" fontAlgn="auto">
              <a:buClr>
                <a:srgbClr val="8CB64A"/>
              </a:buClr>
              <a:tabLst/>
              <a:defRPr/>
            </a:pPr>
            <a:r>
              <a:rPr lang="en-US" sz="4800" dirty="0">
                <a:solidFill>
                  <a:srgbClr val="3D3D3D"/>
                </a:solidFill>
                <a:latin typeface="Gill Sans MT" panose="020B0502020104020203"/>
              </a:rPr>
              <a:t>Provide demographic information and economic indicators of the government or service area to provide context of the operating environment</a:t>
            </a:r>
          </a:p>
          <a:p>
            <a:pPr marR="0" lvl="2" indent="-306000" fontAlgn="auto">
              <a:buClr>
                <a:srgbClr val="8CB64A"/>
              </a:buClr>
              <a:tabLst/>
              <a:defRPr/>
            </a:pPr>
            <a:r>
              <a:rPr lang="en-US" sz="4800" dirty="0">
                <a:solidFill>
                  <a:srgbClr val="3D3D3D"/>
                </a:solidFill>
                <a:latin typeface="Gill Sans MT" panose="020B0502020104020203"/>
              </a:rPr>
              <a:t>Make popular report available to community through appropriate channels</a:t>
            </a:r>
          </a:p>
          <a:p>
            <a:pPr marR="0" lvl="2" indent="-306000" fontAlgn="auto">
              <a:buClr>
                <a:srgbClr val="8CB64A"/>
              </a:buClr>
              <a:tabLst/>
              <a:defRPr/>
            </a:pPr>
            <a:r>
              <a:rPr lang="en-US" sz="4800" dirty="0">
                <a:solidFill>
                  <a:srgbClr val="3D3D3D"/>
                </a:solidFill>
                <a:latin typeface="Gill Sans MT" panose="020B0502020104020203"/>
              </a:rPr>
              <a:t>Encourage feedback</a:t>
            </a:r>
          </a:p>
        </p:txBody>
      </p:sp>
      <p:grpSp>
        <p:nvGrpSpPr>
          <p:cNvPr id="3" name="Group 2">
            <a:extLst>
              <a:ext uri="{FF2B5EF4-FFF2-40B4-BE49-F238E27FC236}">
                <a16:creationId xmlns:a16="http://schemas.microsoft.com/office/drawing/2014/main" id="{619E72A9-9D1E-6889-612C-20A233914A0C}"/>
              </a:ext>
            </a:extLst>
          </p:cNvPr>
          <p:cNvGrpSpPr/>
          <p:nvPr/>
        </p:nvGrpSpPr>
        <p:grpSpPr>
          <a:xfrm>
            <a:off x="5000572" y="2456673"/>
            <a:ext cx="2190856" cy="310684"/>
            <a:chOff x="3476571" y="7382279"/>
            <a:chExt cx="2190856" cy="310684"/>
          </a:xfrm>
        </p:grpSpPr>
        <p:sp>
          <p:nvSpPr>
            <p:cNvPr id="4" name="TextBox 3">
              <a:extLst>
                <a:ext uri="{FF2B5EF4-FFF2-40B4-BE49-F238E27FC236}">
                  <a16:creationId xmlns:a16="http://schemas.microsoft.com/office/drawing/2014/main" id="{FA3787D4-B75A-68E0-626C-C52300B6C20E}"/>
                </a:ext>
              </a:extLst>
            </p:cNvPr>
            <p:cNvSpPr txBox="1"/>
            <p:nvPr/>
          </p:nvSpPr>
          <p:spPr>
            <a:xfrm>
              <a:off x="3476571" y="7385186"/>
              <a:ext cx="2190856" cy="307777"/>
            </a:xfrm>
            <a:prstGeom prst="rect">
              <a:avLst/>
            </a:prstGeom>
            <a:noFill/>
            <a:ln>
              <a:noFill/>
            </a:ln>
          </p:spPr>
          <p:txBody>
            <a:bodyPr wrap="none" rtlCol="0">
              <a:spAutoFit/>
            </a:bodyPr>
            <a:lstStyle/>
            <a:p>
              <a:pPr algn="ctr"/>
              <a:r>
                <a:rPr lang="en-US" sz="1400" b="1" dirty="0"/>
                <a:t>     GFOA Best Practice </a:t>
              </a:r>
              <a:endParaRPr lang="en-US" i="1" dirty="0"/>
            </a:p>
          </p:txBody>
        </p:sp>
        <p:pic>
          <p:nvPicPr>
            <p:cNvPr id="5" name="Picture 2" descr="C:\Users\ned\AppData\Local\Microsoft\Windows\INetCache\IE\6XSYYFP1\Thumbup_right.svg[1].png">
              <a:extLst>
                <a:ext uri="{FF2B5EF4-FFF2-40B4-BE49-F238E27FC236}">
                  <a16:creationId xmlns:a16="http://schemas.microsoft.com/office/drawing/2014/main" id="{9C170CD0-8419-FD93-3D82-6928FBB73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225" y="7382279"/>
              <a:ext cx="226374" cy="28041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 name="Rectangle 3">
            <a:extLst>
              <a:ext uri="{FF2B5EF4-FFF2-40B4-BE49-F238E27FC236}">
                <a16:creationId xmlns:a16="http://schemas.microsoft.com/office/drawing/2014/main" id="{A40DFDA3-DEC9-2284-2D2E-E6A88F648DCA}"/>
              </a:ext>
            </a:extLst>
          </p:cNvPr>
          <p:cNvSpPr txBox="1">
            <a:spLocks noChangeArrowheads="1"/>
          </p:cNvSpPr>
          <p:nvPr/>
        </p:nvSpPr>
        <p:spPr>
          <a:xfrm>
            <a:off x="1558343" y="1304023"/>
            <a:ext cx="9131121" cy="1297509"/>
          </a:xfrm>
          <a:prstGeom prst="rect">
            <a:avLst/>
          </a:prstGeom>
        </p:spPr>
        <p:txBody>
          <a:bodyP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175" lvl="1" indent="0" algn="just">
              <a:buFont typeface="Wingdings 2" panose="05020102010507070707" pitchFamily="18" charset="2"/>
              <a:buNone/>
            </a:pPr>
            <a:r>
              <a:rPr lang="en-US" sz="2200" b="1" i="1" dirty="0"/>
              <a:t>“GFOA encourages governments to supplement their annual comprehensive financial report with simpler, "popular" reports designed to assist those who need or desire a less detailed overview of a government's financial activities.</a:t>
            </a:r>
          </a:p>
        </p:txBody>
      </p:sp>
      <p:sp>
        <p:nvSpPr>
          <p:cNvPr id="7" name="Rectangle 6">
            <a:extLst>
              <a:ext uri="{FF2B5EF4-FFF2-40B4-BE49-F238E27FC236}">
                <a16:creationId xmlns:a16="http://schemas.microsoft.com/office/drawing/2014/main" id="{EBE413C4-F909-6765-ACA4-2D200093092D}"/>
              </a:ext>
            </a:extLst>
          </p:cNvPr>
          <p:cNvSpPr/>
          <p:nvPr/>
        </p:nvSpPr>
        <p:spPr>
          <a:xfrm>
            <a:off x="463639" y="6457447"/>
            <a:ext cx="7401844" cy="211917"/>
          </a:xfrm>
          <a:prstGeom prst="rect">
            <a:avLst/>
          </a:prstGeom>
        </p:spPr>
        <p:txBody>
          <a:bodyPr wrap="square">
            <a:spAutoFit/>
          </a:bodyPr>
          <a:lstStyle/>
          <a:p>
            <a:pPr algn="just" defTabSz="806867" fontAlgn="base">
              <a:spcBef>
                <a:spcPct val="0"/>
              </a:spcBef>
              <a:spcAft>
                <a:spcPct val="0"/>
              </a:spcAft>
            </a:pPr>
            <a:r>
              <a:rPr lang="en-US" sz="777" i="1" dirty="0">
                <a:solidFill>
                  <a:srgbClr val="808080">
                    <a:lumMod val="50000"/>
                  </a:srgbClr>
                </a:solidFill>
                <a:latin typeface="Calibri" panose="020F0502020204030204" pitchFamily="34" charset="0"/>
                <a:cs typeface="Calibri" panose="020F0502020204030204" pitchFamily="34" charset="0"/>
                <a:sym typeface="Arial"/>
              </a:rPr>
              <a:t>Source: GFOA, September 25, 2020,  https://www.gfoa.org/materials/popular-reporting-of-financial-information</a:t>
            </a:r>
          </a:p>
        </p:txBody>
      </p:sp>
      <p:pic>
        <p:nvPicPr>
          <p:cNvPr id="9" name="Picture 8">
            <a:extLst>
              <a:ext uri="{FF2B5EF4-FFF2-40B4-BE49-F238E27FC236}">
                <a16:creationId xmlns:a16="http://schemas.microsoft.com/office/drawing/2014/main" id="{CA53ED4B-275C-5A1E-15A8-90D046CF39A0}"/>
              </a:ext>
            </a:extLst>
          </p:cNvPr>
          <p:cNvPicPr>
            <a:picLocks noChangeAspect="1"/>
          </p:cNvPicPr>
          <p:nvPr/>
        </p:nvPicPr>
        <p:blipFill>
          <a:blip r:embed="rId4"/>
          <a:stretch>
            <a:fillRect/>
          </a:stretch>
        </p:blipFill>
        <p:spPr>
          <a:xfrm>
            <a:off x="10983261" y="729194"/>
            <a:ext cx="981212" cy="990738"/>
          </a:xfrm>
          <a:prstGeom prst="rect">
            <a:avLst/>
          </a:prstGeom>
        </p:spPr>
      </p:pic>
    </p:spTree>
    <p:extLst>
      <p:ext uri="{BB962C8B-B14F-4D97-AF65-F5344CB8AC3E}">
        <p14:creationId xmlns:p14="http://schemas.microsoft.com/office/powerpoint/2010/main" val="4241154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0E0E7-E9E8-1F92-57C3-7B05C344FE37}"/>
              </a:ext>
            </a:extLst>
          </p:cNvPr>
          <p:cNvSpPr>
            <a:spLocks noGrp="1"/>
          </p:cNvSpPr>
          <p:nvPr>
            <p:ph type="title"/>
          </p:nvPr>
        </p:nvSpPr>
        <p:spPr>
          <a:xfrm>
            <a:off x="463639" y="605308"/>
            <a:ext cx="11500834" cy="539794"/>
          </a:xfrm>
        </p:spPr>
        <p:txBody>
          <a:bodyPr>
            <a:normAutofit fontScale="90000"/>
          </a:bodyPr>
          <a:lstStyle/>
          <a:p>
            <a:pPr>
              <a:defRPr/>
            </a:pPr>
            <a:r>
              <a:rPr lang="en-US" sz="3600" dirty="0">
                <a:solidFill>
                  <a:schemeClr val="accent1"/>
                </a:solidFill>
                <a:latin typeface="+mj-lt"/>
                <a:cs typeface="+mj-cs"/>
              </a:rPr>
              <a:t>North Carolina general statutes on reporting</a:t>
            </a:r>
          </a:p>
        </p:txBody>
      </p:sp>
      <p:sp>
        <p:nvSpPr>
          <p:cNvPr id="4" name="Slide Number Placeholder 2">
            <a:extLst>
              <a:ext uri="{FF2B5EF4-FFF2-40B4-BE49-F238E27FC236}">
                <a16:creationId xmlns:a16="http://schemas.microsoft.com/office/drawing/2014/main" id="{0CFCB927-9F12-C49F-C427-04781BCF6086}"/>
              </a:ext>
            </a:extLst>
          </p:cNvPr>
          <p:cNvSpPr txBox="1">
            <a:spLocks/>
          </p:cNvSpPr>
          <p:nvPr/>
        </p:nvSpPr>
        <p:spPr>
          <a:xfrm>
            <a:off x="10386512" y="6129035"/>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endParaRPr>
          </a:p>
        </p:txBody>
      </p:sp>
      <p:pic>
        <p:nvPicPr>
          <p:cNvPr id="1026" name="Picture 2" descr="Black CEO talking about reports with her colleagues in the office.">
            <a:extLst>
              <a:ext uri="{FF2B5EF4-FFF2-40B4-BE49-F238E27FC236}">
                <a16:creationId xmlns:a16="http://schemas.microsoft.com/office/drawing/2014/main" id="{782324D5-E8AF-111A-DE99-ACDC13B25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82" y="1651704"/>
            <a:ext cx="5221123"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2DF1B0C6-7792-F94C-AD7E-C385663E7AB3}"/>
              </a:ext>
            </a:extLst>
          </p:cNvPr>
          <p:cNvSpPr txBox="1">
            <a:spLocks/>
          </p:cNvSpPr>
          <p:nvPr/>
        </p:nvSpPr>
        <p:spPr>
          <a:xfrm>
            <a:off x="497095" y="1667791"/>
            <a:ext cx="5473521" cy="4826369"/>
          </a:xfrm>
          <a:prstGeom prst="rect">
            <a:avLst/>
          </a:prstGeom>
        </p:spPr>
        <p:txBody>
          <a:bodyPr>
            <a:normAutofit fontScale="3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CB64A"/>
              </a:buClr>
              <a:buSzPct val="92000"/>
              <a:buNone/>
              <a:tabLst/>
              <a:defRPr/>
            </a:pPr>
            <a:r>
              <a:rPr lang="en-US" sz="4800" b="1" dirty="0">
                <a:solidFill>
                  <a:srgbClr val="3D3D3D"/>
                </a:solidFill>
                <a:latin typeface="Gill Sans MT" panose="020B0502020104020203"/>
              </a:rPr>
              <a:t>§159-33</a:t>
            </a:r>
            <a:r>
              <a:rPr lang="en-US" sz="4800" dirty="0">
                <a:solidFill>
                  <a:srgbClr val="3D3D3D"/>
                </a:solidFill>
                <a:latin typeface="Gill Sans MT" panose="020B0502020104020203"/>
              </a:rPr>
              <a:t>. Semiannual Reports on Status of Deposits and Investments </a:t>
            </a:r>
          </a:p>
          <a:p>
            <a:pPr marR="0" lvl="1" fontAlgn="auto">
              <a:buClr>
                <a:srgbClr val="8CB64A"/>
              </a:buClr>
              <a:tabLst/>
              <a:defRPr/>
            </a:pPr>
            <a:r>
              <a:rPr lang="en-US" sz="4900" dirty="0">
                <a:solidFill>
                  <a:srgbClr val="3D3D3D"/>
                </a:solidFill>
                <a:latin typeface="Gill Sans MT" panose="020B0502020104020203"/>
              </a:rPr>
              <a:t>January 1 and July 1</a:t>
            </a:r>
          </a:p>
          <a:p>
            <a:pPr marR="0" lvl="1" fontAlgn="auto">
              <a:buClr>
                <a:srgbClr val="8CB64A"/>
              </a:buClr>
              <a:tabLst/>
              <a:defRPr/>
            </a:pPr>
            <a:r>
              <a:rPr lang="en-US" sz="4900" dirty="0">
                <a:solidFill>
                  <a:srgbClr val="3D3D3D"/>
                </a:solidFill>
                <a:latin typeface="Gill Sans MT" panose="020B0502020104020203"/>
              </a:rPr>
              <a:t>Report to LGC Secretary funds in custody, amounts of deposits in depositories, and list of all investments securities and time deposits</a:t>
            </a:r>
          </a:p>
          <a:p>
            <a:pPr marL="594000" marR="0" lvl="2" indent="0" fontAlgn="auto">
              <a:buClr>
                <a:srgbClr val="8CB64A"/>
              </a:buClr>
              <a:buNone/>
              <a:tabLst/>
              <a:defRPr/>
            </a:pPr>
            <a:endParaRPr lang="en-US" sz="4800" dirty="0">
              <a:solidFill>
                <a:srgbClr val="3D3D3D"/>
              </a:solidFill>
              <a:latin typeface="Gill Sans MT" panose="020B0502020104020203"/>
            </a:endParaRPr>
          </a:p>
          <a:p>
            <a:pPr marL="0" indent="0">
              <a:buClr>
                <a:srgbClr val="8CB64A"/>
              </a:buClr>
              <a:buNone/>
              <a:defRPr/>
            </a:pPr>
            <a:r>
              <a:rPr lang="en-US" sz="4800" b="1" dirty="0">
                <a:solidFill>
                  <a:srgbClr val="3D3D3D"/>
                </a:solidFill>
                <a:latin typeface="Gill Sans MT" panose="020B0502020104020203"/>
              </a:rPr>
              <a:t>§159-33.1</a:t>
            </a:r>
            <a:r>
              <a:rPr lang="en-US" sz="4800" dirty="0">
                <a:solidFill>
                  <a:srgbClr val="3D3D3D"/>
                </a:solidFill>
                <a:latin typeface="Gill Sans MT" panose="020B0502020104020203"/>
              </a:rPr>
              <a:t>. Semiannual Reports of Financial Information</a:t>
            </a:r>
          </a:p>
          <a:p>
            <a:pPr lvl="1">
              <a:buClr>
                <a:srgbClr val="8CB64A"/>
              </a:buClr>
              <a:defRPr/>
            </a:pPr>
            <a:r>
              <a:rPr lang="en-US" sz="5000" dirty="0">
                <a:solidFill>
                  <a:srgbClr val="3D3D3D"/>
                </a:solidFill>
                <a:latin typeface="Gill Sans MT" panose="020B0502020104020203"/>
              </a:rPr>
              <a:t>January 1 and July 1</a:t>
            </a:r>
          </a:p>
          <a:p>
            <a:pPr lvl="1">
              <a:buClr>
                <a:srgbClr val="8CB64A"/>
              </a:buClr>
              <a:defRPr/>
            </a:pPr>
            <a:r>
              <a:rPr lang="en-US" sz="5000" dirty="0">
                <a:solidFill>
                  <a:srgbClr val="3D3D3D"/>
                </a:solidFill>
                <a:latin typeface="Gill Sans MT" panose="020B0502020104020203"/>
              </a:rPr>
              <a:t>Statement of the financial information concerning the unit or public authority</a:t>
            </a:r>
          </a:p>
          <a:p>
            <a:pPr marL="0" indent="0">
              <a:buClr>
                <a:srgbClr val="8CB64A"/>
              </a:buClr>
              <a:buNone/>
              <a:defRPr/>
            </a:pPr>
            <a:endParaRPr lang="en-US" sz="4800" dirty="0">
              <a:solidFill>
                <a:srgbClr val="3D3D3D"/>
              </a:solidFill>
              <a:latin typeface="Gill Sans MT" panose="020B0502020104020203"/>
            </a:endParaRPr>
          </a:p>
          <a:p>
            <a:pPr marL="0" indent="0">
              <a:buClr>
                <a:srgbClr val="8CB64A"/>
              </a:buClr>
              <a:buNone/>
              <a:defRPr/>
            </a:pPr>
            <a:r>
              <a:rPr lang="en-US" sz="4800" b="1" dirty="0">
                <a:solidFill>
                  <a:srgbClr val="3D3D3D"/>
                </a:solidFill>
                <a:latin typeface="Gill Sans MT" panose="020B0502020104020203"/>
              </a:rPr>
              <a:t>§159-33.2</a:t>
            </a:r>
            <a:r>
              <a:rPr lang="en-US" sz="4800" dirty="0">
                <a:solidFill>
                  <a:srgbClr val="3D3D3D"/>
                </a:solidFill>
                <a:latin typeface="Gill Sans MT" panose="020B0502020104020203"/>
              </a:rPr>
              <a:t>. Interim Event Reporting</a:t>
            </a:r>
          </a:p>
          <a:p>
            <a:pPr lvl="1">
              <a:buClr>
                <a:srgbClr val="8CB64A"/>
              </a:buClr>
              <a:defRPr/>
            </a:pPr>
            <a:r>
              <a:rPr lang="en-US" sz="4800" dirty="0">
                <a:solidFill>
                  <a:srgbClr val="3D3D3D"/>
                </a:solidFill>
                <a:latin typeface="Gill Sans MT" panose="020B0502020104020203"/>
              </a:rPr>
              <a:t>Report events that will or may have a material, adverse effect on the financial health, operations, or internal controls of the unit within 30 days after the occurrence of the events</a:t>
            </a:r>
          </a:p>
          <a:p>
            <a:pPr marL="0" indent="0">
              <a:buClr>
                <a:srgbClr val="8CB64A"/>
              </a:buClr>
              <a:buNone/>
              <a:defRPr/>
            </a:pPr>
            <a:endParaRPr lang="en-US" sz="4800" dirty="0">
              <a:solidFill>
                <a:srgbClr val="3D3D3D"/>
              </a:solidFill>
              <a:latin typeface="Gill Sans MT" panose="020B0502020104020203"/>
            </a:endParaRPr>
          </a:p>
          <a:p>
            <a:pPr marL="0" marR="0" lvl="0" indent="0" algn="l" defTabSz="457200" rtl="0" eaLnBrk="1" fontAlgn="auto" latinLnBrk="0" hangingPunct="1">
              <a:lnSpc>
                <a:spcPct val="100000"/>
              </a:lnSpc>
              <a:spcBef>
                <a:spcPct val="20000"/>
              </a:spcBef>
              <a:spcAft>
                <a:spcPts val="600"/>
              </a:spcAft>
              <a:buClr>
                <a:srgbClr val="8CB64A"/>
              </a:buClr>
              <a:buSzPct val="92000"/>
              <a:buNone/>
              <a:tabLst/>
              <a:defRPr/>
            </a:pPr>
            <a:endParaRPr lang="en-US" sz="4800" dirty="0">
              <a:solidFill>
                <a:srgbClr val="3D3D3D"/>
              </a:solidFill>
              <a:latin typeface="Gill Sans MT" panose="020B0502020104020203"/>
            </a:endParaRPr>
          </a:p>
        </p:txBody>
      </p:sp>
    </p:spTree>
    <p:extLst>
      <p:ext uri="{BB962C8B-B14F-4D97-AF65-F5344CB8AC3E}">
        <p14:creationId xmlns:p14="http://schemas.microsoft.com/office/powerpoint/2010/main" val="1925073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0" name="Rectangle 19">
            <a:extLst>
              <a:ext uri="{FF2B5EF4-FFF2-40B4-BE49-F238E27FC236}">
                <a16:creationId xmlns:a16="http://schemas.microsoft.com/office/drawing/2014/main" id="{6A225C9B-755F-4F91-9681-5E07AFAA7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Questions">
            <a:extLst>
              <a:ext uri="{FF2B5EF4-FFF2-40B4-BE49-F238E27FC236}">
                <a16:creationId xmlns:a16="http://schemas.microsoft.com/office/drawing/2014/main" id="{96A5E560-D58D-4A68-9EE6-C0D25C5AFE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3031" y="1208531"/>
            <a:ext cx="4735069" cy="4735069"/>
          </a:xfrm>
          <a:prstGeom prst="rect">
            <a:avLst/>
          </a:prstGeom>
        </p:spPr>
      </p:pic>
      <p:sp>
        <p:nvSpPr>
          <p:cNvPr id="22" name="Rectangle 21">
            <a:extLst>
              <a:ext uri="{FF2B5EF4-FFF2-40B4-BE49-F238E27FC236}">
                <a16:creationId xmlns:a16="http://schemas.microsoft.com/office/drawing/2014/main" id="{932CD2CD-6CF3-4EE9-A24A-A41D45DC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31C7F69-AEE2-45E5-99D9-BFA42B3F3CCB}"/>
              </a:ext>
            </a:extLst>
          </p:cNvPr>
          <p:cNvSpPr>
            <a:spLocks noGrp="1"/>
          </p:cNvSpPr>
          <p:nvPr>
            <p:ph type="title"/>
          </p:nvPr>
        </p:nvSpPr>
        <p:spPr>
          <a:xfrm>
            <a:off x="8296274" y="1419225"/>
            <a:ext cx="3328655" cy="2085869"/>
          </a:xfrm>
        </p:spPr>
        <p:txBody>
          <a:bodyPr vert="horz" lIns="91440" tIns="45720" rIns="91440" bIns="45720" rtlCol="0" anchor="b">
            <a:normAutofit/>
          </a:bodyPr>
          <a:lstStyle/>
          <a:p>
            <a:r>
              <a:rPr lang="en-US" sz="4000" dirty="0">
                <a:solidFill>
                  <a:srgbClr val="FFFFFF"/>
                </a:solidFill>
              </a:rPr>
              <a:t>Thank you!</a:t>
            </a:r>
          </a:p>
        </p:txBody>
      </p:sp>
      <p:sp>
        <p:nvSpPr>
          <p:cNvPr id="3" name="Text Placeholder 2">
            <a:extLst>
              <a:ext uri="{FF2B5EF4-FFF2-40B4-BE49-F238E27FC236}">
                <a16:creationId xmlns:a16="http://schemas.microsoft.com/office/drawing/2014/main" id="{9F0582E2-0E9B-4F64-AB8E-130E95DEF3C6}"/>
              </a:ext>
            </a:extLst>
          </p:cNvPr>
          <p:cNvSpPr>
            <a:spLocks noGrp="1"/>
          </p:cNvSpPr>
          <p:nvPr>
            <p:ph type="body" idx="1"/>
          </p:nvPr>
        </p:nvSpPr>
        <p:spPr>
          <a:xfrm>
            <a:off x="8296275" y="3505095"/>
            <a:ext cx="3081576" cy="1733655"/>
          </a:xfrm>
        </p:spPr>
        <p:txBody>
          <a:bodyPr vert="horz" lIns="91440" tIns="45720" rIns="91440" bIns="45720" rtlCol="0" anchor="t">
            <a:normAutofit/>
          </a:bodyPr>
          <a:lstStyle/>
          <a:p>
            <a:r>
              <a:rPr lang="en-US" sz="2400" dirty="0">
                <a:solidFill>
                  <a:schemeClr val="bg2"/>
                </a:solidFill>
              </a:rPr>
              <a:t>Questions?</a:t>
            </a:r>
          </a:p>
        </p:txBody>
      </p:sp>
      <p:sp>
        <p:nvSpPr>
          <p:cNvPr id="11" name="Slide Number Placeholder 2">
            <a:extLst>
              <a:ext uri="{FF2B5EF4-FFF2-40B4-BE49-F238E27FC236}">
                <a16:creationId xmlns:a16="http://schemas.microsoft.com/office/drawing/2014/main" id="{7D779C73-7D26-48A0-94B8-65425D53431C}"/>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2"/>
                </a:solidFill>
              </a:rPr>
              <a:pPr defTabSz="914400">
                <a:spcAft>
                  <a:spcPts val="600"/>
                </a:spcAft>
              </a:pPr>
              <a:t>56</a:t>
            </a:fld>
            <a:endParaRPr lang="en-US" sz="900" dirty="0">
              <a:solidFill>
                <a:schemeClr val="accent2"/>
              </a:solidFill>
            </a:endParaRPr>
          </a:p>
        </p:txBody>
      </p:sp>
    </p:spTree>
    <p:extLst>
      <p:ext uri="{BB962C8B-B14F-4D97-AF65-F5344CB8AC3E}">
        <p14:creationId xmlns:p14="http://schemas.microsoft.com/office/powerpoint/2010/main" val="329390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05C1021F-1967-CB47-23B5-C6E7F24DBC3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disclosures</a:t>
            </a:r>
          </a:p>
        </p:txBody>
      </p:sp>
      <p:sp>
        <p:nvSpPr>
          <p:cNvPr id="4" name="TextBox 3">
            <a:extLst>
              <a:ext uri="{FF2B5EF4-FFF2-40B4-BE49-F238E27FC236}">
                <a16:creationId xmlns:a16="http://schemas.microsoft.com/office/drawing/2014/main" id="{0107CA74-FAFF-1B64-3CAA-3EC1DCC22434}"/>
              </a:ext>
            </a:extLst>
          </p:cNvPr>
          <p:cNvSpPr txBox="1"/>
          <p:nvPr/>
        </p:nvSpPr>
        <p:spPr>
          <a:xfrm>
            <a:off x="501362" y="1371015"/>
            <a:ext cx="9715526" cy="5658472"/>
          </a:xfrm>
          <a:prstGeom prst="rect">
            <a:avLst/>
          </a:prstGeom>
          <a:noFill/>
        </p:spPr>
        <p:txBody>
          <a:bodyPr wrap="square" rtlCol="0">
            <a:spAutoFit/>
          </a:bodyPr>
          <a:lstStyle/>
          <a:p>
            <a:pPr marL="11421" marR="4352" algn="just">
              <a:spcBef>
                <a:spcPts val="0"/>
              </a:spcBef>
              <a:spcAft>
                <a:spcPts val="300"/>
              </a:spcAft>
            </a:pPr>
            <a:r>
              <a:rPr lang="en-US" sz="800" b="0" spc="-4" dirty="0">
                <a:solidFill>
                  <a:schemeClr val="tx1">
                    <a:lumMod val="75000"/>
                    <a:lumOff val="25000"/>
                  </a:schemeClr>
                </a:solidFill>
                <a:latin typeface="Calibri"/>
                <a:cs typeface="Calibri"/>
              </a:rPr>
              <a:t>©2024 Chandler Asset Management, Inc., An Independent Registered Investment Adviser.</a:t>
            </a:r>
          </a:p>
          <a:p>
            <a:pPr marL="11421" marR="4352" algn="just">
              <a:spcBef>
                <a:spcPts val="582"/>
              </a:spcBef>
              <a:spcAft>
                <a:spcPts val="582"/>
              </a:spcAft>
            </a:pPr>
            <a:r>
              <a:rPr lang="en-US" sz="800" b="0" spc="-4" dirty="0">
                <a:solidFill>
                  <a:schemeClr val="tx1">
                    <a:lumMod val="75000"/>
                    <a:lumOff val="25000"/>
                  </a:schemeClr>
                </a:solidFill>
                <a:latin typeface="Calibri"/>
                <a:cs typeface="Calibri"/>
              </a:rPr>
              <a:t>This report is being provided for informational purposes only. No investment decision should be made based solely on the information provided herein. All investments involve risk, including loss of principal invested. The strategies referenced may not be suitable for all investors. The information contained herein is based on internal research derived from various sources and does not purport to be statements of all material facts relating to the strategies. While not guaranteed as to accuracy or completeness, some of the information has been obtained from sources we believe to be reliable. Opinions expressed herein are subject to change without notice. There can be no assurance that an account or specific investment product will be able to achieve its investment objective. No guarantee of investment performance is being provided and no inference to the contrary should be made.</a:t>
            </a:r>
          </a:p>
          <a:p>
            <a:pPr marR="5547" algn="just"/>
            <a:r>
              <a:rPr lang="en-US" sz="800" b="0" spc="-4" dirty="0">
                <a:solidFill>
                  <a:schemeClr val="tx1">
                    <a:lumMod val="75000"/>
                    <a:lumOff val="25000"/>
                  </a:schemeClr>
                </a:solidFill>
                <a:latin typeface="Calibri"/>
                <a:cs typeface="Calibri"/>
              </a:rPr>
              <a:t>Any forecasts, forward-looking statements and assumptions are inherently limited and should not be relied upon as an indicator  of future results. Any opinions and views constitute judgments made by the author at the date of this presentation and may  become outdated or superseded at any time without notice. Any statements concerning financial market trends are based on  current market conditions, which will fluctuate.</a:t>
            </a:r>
          </a:p>
          <a:p>
            <a:pPr marR="5547" algn="just"/>
            <a:endParaRPr lang="en-US" sz="800" b="0" spc="-4" dirty="0">
              <a:solidFill>
                <a:schemeClr val="tx1">
                  <a:lumMod val="75000"/>
                  <a:lumOff val="25000"/>
                </a:schemeClr>
              </a:solidFill>
              <a:latin typeface="Calibri"/>
              <a:cs typeface="Calibri"/>
            </a:endParaRPr>
          </a:p>
          <a:p>
            <a:pPr algn="just">
              <a:lnSpc>
                <a:spcPct val="90000"/>
              </a:lnSpc>
              <a:spcBef>
                <a:spcPct val="20000"/>
              </a:spcBef>
              <a:spcAft>
                <a:spcPts val="582"/>
              </a:spcAft>
              <a:buClr>
                <a:schemeClr val="accent2"/>
              </a:buClr>
              <a:buSzPct val="92000"/>
              <a:defRPr/>
            </a:pPr>
            <a:r>
              <a:rPr lang="en-US" sz="800" b="0" spc="-4" dirty="0">
                <a:solidFill>
                  <a:schemeClr val="tx1">
                    <a:lumMod val="75000"/>
                    <a:lumOff val="25000"/>
                  </a:schemeClr>
                </a:solidFill>
                <a:latin typeface="Calibri"/>
                <a:cs typeface="Calibri"/>
              </a:rPr>
              <a:t>Economic factors, market conditions and investment strategies will affect the performance of any portfolio and there are no  assurances that it will match or outperform any particular benchmark. The data contained in this presentation is the property of  those providers, which were obtained from sources believed to be reliable, but are subject to change at any time at the provider’s  discretion. Unless otherwise noted, Chandler is the source of data contained in this presentation.</a:t>
            </a:r>
          </a:p>
          <a:p>
            <a:pPr marR="4931" algn="just"/>
            <a:r>
              <a:rPr lang="en-US" sz="800" b="0" spc="-4" dirty="0">
                <a:solidFill>
                  <a:schemeClr val="tx1">
                    <a:lumMod val="75000"/>
                    <a:lumOff val="25000"/>
                  </a:schemeClr>
                </a:solidFill>
                <a:latin typeface="Calibri"/>
                <a:cs typeface="Calibri"/>
              </a:rPr>
              <a:t>Fixed Income investments are subject to interest, credit and market risk. Interest rate risk: the value of fixed income investments  will decline as interest rates rise. Credit risk: the possibility that the borrower may not be able to repay interest and principal.  Low rated bonds generally must pay higher interest rates to attract investors willing to take on greater risk. Market risk: the  bond market in general could decline due to economic conditions, especially during periods of rising interest rates.</a:t>
            </a:r>
          </a:p>
          <a:p>
            <a:pPr marL="10877" marR="4352" algn="just">
              <a:spcBef>
                <a:spcPts val="582"/>
              </a:spcBef>
              <a:spcAft>
                <a:spcPts val="582"/>
              </a:spcAft>
            </a:pPr>
            <a:r>
              <a:rPr lang="en-US" sz="800" b="0" spc="-4" dirty="0">
                <a:solidFill>
                  <a:schemeClr val="tx1">
                    <a:lumMod val="75000"/>
                    <a:lumOff val="25000"/>
                  </a:schemeClr>
                </a:solidFill>
                <a:latin typeface="Calibri"/>
                <a:cs typeface="Calibri"/>
              </a:rPr>
              <a:t>References to specific securities are examples of securities held in a portfolio and are not intended to be, and should not be interpreted as an offer, solicitation, or recommendation to purchase or sell any financial instrument, an indication that the purchase of such securities was or will be profitable, or representative of the composition or performance of the portfolio. The information contained in this sample presentation was obtained from sources we believe to be reliable, but we do not guarantee its accuracy.  Past performance is not indicative of future success.</a:t>
            </a:r>
          </a:p>
          <a:p>
            <a:pPr algn="just">
              <a:spcBef>
                <a:spcPts val="0"/>
              </a:spcBef>
              <a:spcAft>
                <a:spcPts val="0"/>
              </a:spcAft>
            </a:pPr>
            <a:endParaRPr lang="en-US" sz="800" i="1" dirty="0">
              <a:solidFill>
                <a:srgbClr val="000000">
                  <a:lumMod val="75000"/>
                  <a:lumOff val="25000"/>
                </a:srgbClr>
              </a:solidFill>
              <a:latin typeface="Calibri" panose="020F0502020204030204" pitchFamily="34" charset="0"/>
              <a:cs typeface="Calibri" panose="020F0502020204030204" pitchFamily="34" charset="0"/>
            </a:endParaRPr>
          </a:p>
          <a:p>
            <a:pPr algn="just">
              <a:spcBef>
                <a:spcPts val="0"/>
              </a:spcBef>
              <a:spcAft>
                <a:spcPts val="0"/>
              </a:spcAft>
            </a:pPr>
            <a:r>
              <a:rPr lang="en-US" sz="800" i="1" dirty="0">
                <a:solidFill>
                  <a:srgbClr val="000000">
                    <a:lumMod val="75000"/>
                    <a:lumOff val="25000"/>
                  </a:srgbClr>
                </a:solidFill>
                <a:latin typeface="Calibri" panose="020F0502020204030204" pitchFamily="34" charset="0"/>
                <a:cs typeface="Calibri" panose="020F0502020204030204" pitchFamily="34" charset="0"/>
              </a:rPr>
              <a:t>ICE </a:t>
            </a:r>
            <a:r>
              <a:rPr lang="en-US" sz="800" i="1" dirty="0" err="1">
                <a:solidFill>
                  <a:srgbClr val="000000">
                    <a:lumMod val="75000"/>
                    <a:lumOff val="25000"/>
                  </a:srgbClr>
                </a:solidFill>
                <a:latin typeface="Calibri" panose="020F0502020204030204" pitchFamily="34" charset="0"/>
                <a:cs typeface="Calibri" panose="020F0502020204030204" pitchFamily="34" charset="0"/>
              </a:rPr>
              <a:t>BofA</a:t>
            </a:r>
            <a:r>
              <a:rPr lang="en-US" sz="800" i="1" dirty="0">
                <a:solidFill>
                  <a:srgbClr val="000000">
                    <a:lumMod val="75000"/>
                    <a:lumOff val="25000"/>
                  </a:srgbClr>
                </a:solidFill>
                <a:latin typeface="Calibri" panose="020F0502020204030204" pitchFamily="34" charset="0"/>
                <a:cs typeface="Calibri" panose="020F0502020204030204" pitchFamily="34" charset="0"/>
              </a:rPr>
              <a:t> 1-3 Year US Treasury Index</a:t>
            </a:r>
          </a:p>
          <a:p>
            <a:pPr algn="just">
              <a:spcBef>
                <a:spcPts val="0"/>
              </a:spcBef>
              <a:spcAft>
                <a:spcPts val="600"/>
              </a:spcAft>
            </a:pPr>
            <a:r>
              <a:rPr lang="en-US" sz="800" b="0" i="0" u="none" strike="noStrike" dirty="0">
                <a:solidFill>
                  <a:srgbClr val="000000"/>
                </a:solidFill>
                <a:effectLst/>
                <a:latin typeface="Calibri" panose="020F0502020204030204" pitchFamily="34" charset="0"/>
              </a:rPr>
              <a:t>The ICE </a:t>
            </a:r>
            <a:r>
              <a:rPr lang="en-US" sz="800" b="0" i="0" u="none" strike="noStrike" dirty="0" err="1">
                <a:solidFill>
                  <a:srgbClr val="000000"/>
                </a:solidFill>
                <a:effectLst/>
                <a:latin typeface="Calibri" panose="020F0502020204030204" pitchFamily="34" charset="0"/>
              </a:rPr>
              <a:t>BofA</a:t>
            </a:r>
            <a:r>
              <a:rPr lang="en-US" sz="800" b="0" i="0" u="none" strike="noStrike" dirty="0">
                <a:solidFill>
                  <a:srgbClr val="000000"/>
                </a:solidFill>
                <a:effectLst/>
                <a:latin typeface="Calibri" panose="020F0502020204030204" pitchFamily="34" charset="0"/>
              </a:rPr>
              <a:t> US 3-Month Treasury Bill Index is comprised of a single issue purchased at the beginning of the month and held for a full month. At the end of the month that issue is sold and rolled into a newly selected issue. The issue selected at each month-end rebalancing is the outstanding Treasury Bill that matures closest to, but not beyond, three months from the rebalancing date.</a:t>
            </a:r>
            <a:r>
              <a:rPr lang="en-US" sz="800" dirty="0"/>
              <a:t> </a:t>
            </a:r>
          </a:p>
          <a:p>
            <a:pPr algn="just">
              <a:spcBef>
                <a:spcPts val="0"/>
              </a:spcBef>
            </a:pPr>
            <a:r>
              <a:rPr lang="en-US" sz="800" b="0" i="1" dirty="0">
                <a:solidFill>
                  <a:srgbClr val="000000">
                    <a:lumMod val="75000"/>
                    <a:lumOff val="25000"/>
                  </a:srgbClr>
                </a:solidFill>
                <a:latin typeface="Calibri" panose="020F0502020204030204" pitchFamily="34" charset="0"/>
                <a:cs typeface="Calibri" panose="020F0502020204030204" pitchFamily="34" charset="0"/>
              </a:rPr>
              <a:t>ICE </a:t>
            </a:r>
            <a:r>
              <a:rPr lang="en-US" sz="800" b="0" i="1" dirty="0" err="1">
                <a:solidFill>
                  <a:srgbClr val="000000">
                    <a:lumMod val="75000"/>
                    <a:lumOff val="25000"/>
                  </a:srgbClr>
                </a:solidFill>
                <a:latin typeface="Calibri" panose="020F0502020204030204" pitchFamily="34" charset="0"/>
                <a:cs typeface="Calibri" panose="020F0502020204030204" pitchFamily="34" charset="0"/>
              </a:rPr>
              <a:t>Bof</a:t>
            </a:r>
            <a:r>
              <a:rPr lang="en-US" sz="800" i="1" dirty="0" err="1">
                <a:solidFill>
                  <a:srgbClr val="000000">
                    <a:lumMod val="75000"/>
                    <a:lumOff val="25000"/>
                  </a:srgbClr>
                </a:solidFill>
                <a:latin typeface="Calibri" panose="020F0502020204030204" pitchFamily="34" charset="0"/>
                <a:cs typeface="Calibri" panose="020F0502020204030204" pitchFamily="34" charset="0"/>
              </a:rPr>
              <a:t>A</a:t>
            </a:r>
            <a:r>
              <a:rPr lang="en-US" sz="800" i="1" dirty="0">
                <a:solidFill>
                  <a:srgbClr val="000000">
                    <a:lumMod val="75000"/>
                    <a:lumOff val="25000"/>
                  </a:srgbClr>
                </a:solidFill>
                <a:latin typeface="Calibri" panose="020F0502020204030204" pitchFamily="34" charset="0"/>
                <a:cs typeface="Calibri" panose="020F0502020204030204" pitchFamily="34" charset="0"/>
              </a:rPr>
              <a:t> 1-5 Year US Treasury &amp; Agency Index</a:t>
            </a:r>
            <a:endParaRPr lang="en-US" sz="800" b="0" i="1" dirty="0">
              <a:solidFill>
                <a:srgbClr val="000000">
                  <a:lumMod val="75000"/>
                  <a:lumOff val="25000"/>
                </a:srgbClr>
              </a:solidFill>
              <a:latin typeface="Calibri" panose="020F0502020204030204" pitchFamily="34" charset="0"/>
              <a:cs typeface="Calibri" panose="020F0502020204030204" pitchFamily="34" charset="0"/>
            </a:endParaRPr>
          </a:p>
          <a:p>
            <a:pPr algn="just">
              <a:spcBef>
                <a:spcPts val="0"/>
              </a:spcBef>
            </a:pPr>
            <a:r>
              <a:rPr lang="en-US" sz="800" b="0" dirty="0">
                <a:solidFill>
                  <a:srgbClr val="000000">
                    <a:lumMod val="75000"/>
                    <a:lumOff val="25000"/>
                  </a:srgbClr>
                </a:solidFill>
                <a:latin typeface="Calibri" panose="020F0502020204030204" pitchFamily="34" charset="0"/>
                <a:cs typeface="Calibri" panose="020F0502020204030204" pitchFamily="34" charset="0"/>
              </a:rPr>
              <a:t>The ICE </a:t>
            </a:r>
            <a:r>
              <a:rPr lang="en-US" sz="800" b="0" dirty="0" err="1">
                <a:solidFill>
                  <a:srgbClr val="000000">
                    <a:lumMod val="75000"/>
                    <a:lumOff val="25000"/>
                  </a:srgbClr>
                </a:solidFill>
                <a:latin typeface="Calibri" panose="020F0502020204030204" pitchFamily="34" charset="0"/>
                <a:cs typeface="Calibri" panose="020F0502020204030204" pitchFamily="34" charset="0"/>
              </a:rPr>
              <a:t>BofA</a:t>
            </a:r>
            <a:r>
              <a:rPr lang="en-US" sz="800" b="0" dirty="0">
                <a:solidFill>
                  <a:srgbClr val="000000">
                    <a:lumMod val="75000"/>
                    <a:lumOff val="25000"/>
                  </a:srgbClr>
                </a:solidFill>
                <a:latin typeface="Calibri" panose="020F0502020204030204" pitchFamily="34" charset="0"/>
                <a:cs typeface="Calibri" panose="020F0502020204030204" pitchFamily="34" charset="0"/>
              </a:rPr>
              <a:t> 1-5 Year US Treasury &amp; Agency Index tracks the performance of US dollar denominated US Treasury and </a:t>
            </a:r>
            <a:r>
              <a:rPr lang="en-US" sz="800" b="0" dirty="0" err="1">
                <a:solidFill>
                  <a:srgbClr val="000000">
                    <a:lumMod val="75000"/>
                    <a:lumOff val="25000"/>
                  </a:srgbClr>
                </a:solidFill>
                <a:latin typeface="Calibri" panose="020F0502020204030204" pitchFamily="34" charset="0"/>
                <a:cs typeface="Calibri" panose="020F0502020204030204" pitchFamily="34" charset="0"/>
              </a:rPr>
              <a:t>nonsubordinated</a:t>
            </a:r>
            <a:r>
              <a:rPr lang="en-US" sz="800" b="0" dirty="0">
                <a:solidFill>
                  <a:srgbClr val="000000">
                    <a:lumMod val="75000"/>
                    <a:lumOff val="25000"/>
                  </a:srgbClr>
                </a:solidFill>
                <a:latin typeface="Calibri" panose="020F0502020204030204" pitchFamily="34" charset="0"/>
                <a:cs typeface="Calibri" panose="020F0502020204030204" pitchFamily="34" charset="0"/>
              </a:rPr>
              <a:t> US agency debt issued in the US domestic market. Qualifying securities must have an investment grade rating (based on an average of Moody’s, S&amp;P and Fitch).</a:t>
            </a:r>
          </a:p>
          <a:p>
            <a:pPr algn="just">
              <a:spcBef>
                <a:spcPts val="0"/>
              </a:spcBef>
            </a:pPr>
            <a:endParaRPr lang="en-US" sz="800" b="0" dirty="0">
              <a:solidFill>
                <a:srgbClr val="000000">
                  <a:lumMod val="75000"/>
                  <a:lumOff val="25000"/>
                </a:srgbClr>
              </a:solidFill>
              <a:latin typeface="Calibri" panose="020F0502020204030204" pitchFamily="34" charset="0"/>
              <a:cs typeface="Calibri" panose="020F0502020204030204" pitchFamily="34" charset="0"/>
            </a:endParaRPr>
          </a:p>
          <a:p>
            <a:pPr algn="just">
              <a:spcBef>
                <a:spcPts val="0"/>
              </a:spcBef>
            </a:pPr>
            <a:r>
              <a:rPr lang="en-US" sz="800" i="1" dirty="0">
                <a:solidFill>
                  <a:srgbClr val="000000">
                    <a:lumMod val="75000"/>
                    <a:lumOff val="25000"/>
                  </a:srgbClr>
                </a:solidFill>
                <a:latin typeface="Calibri" panose="020F0502020204030204" pitchFamily="34" charset="0"/>
                <a:cs typeface="Calibri" panose="020F0502020204030204" pitchFamily="34" charset="0"/>
              </a:rPr>
              <a:t>The ICE </a:t>
            </a:r>
            <a:r>
              <a:rPr lang="en-US" sz="800" i="1" dirty="0" err="1">
                <a:solidFill>
                  <a:srgbClr val="000000">
                    <a:lumMod val="75000"/>
                    <a:lumOff val="25000"/>
                  </a:srgbClr>
                </a:solidFill>
                <a:latin typeface="Calibri" panose="020F0502020204030204" pitchFamily="34" charset="0"/>
                <a:cs typeface="Calibri" panose="020F0502020204030204" pitchFamily="34" charset="0"/>
              </a:rPr>
              <a:t>BofA</a:t>
            </a:r>
            <a:r>
              <a:rPr lang="en-US" sz="800" i="1" dirty="0">
                <a:solidFill>
                  <a:srgbClr val="000000">
                    <a:lumMod val="75000"/>
                    <a:lumOff val="25000"/>
                  </a:srgbClr>
                </a:solidFill>
                <a:latin typeface="Calibri" panose="020F0502020204030204" pitchFamily="34" charset="0"/>
                <a:cs typeface="Calibri" panose="020F0502020204030204" pitchFamily="34" charset="0"/>
              </a:rPr>
              <a:t> 1-10 Year US Treasury &amp; Agency Index </a:t>
            </a:r>
          </a:p>
          <a:p>
            <a:pPr algn="just">
              <a:spcBef>
                <a:spcPts val="0"/>
              </a:spcBef>
              <a:spcAft>
                <a:spcPts val="600"/>
              </a:spcAft>
            </a:pPr>
            <a:r>
              <a:rPr lang="en-US" sz="800" b="0" dirty="0">
                <a:solidFill>
                  <a:srgbClr val="000000">
                    <a:lumMod val="75000"/>
                    <a:lumOff val="25000"/>
                  </a:srgbClr>
                </a:solidFill>
                <a:latin typeface="Calibri" panose="020F0502020204030204" pitchFamily="34" charset="0"/>
                <a:cs typeface="Calibri" panose="020F0502020204030204" pitchFamily="34" charset="0"/>
              </a:rPr>
              <a:t>The ICE </a:t>
            </a:r>
            <a:r>
              <a:rPr lang="en-US" sz="800" b="0" dirty="0" err="1">
                <a:solidFill>
                  <a:srgbClr val="000000">
                    <a:lumMod val="75000"/>
                    <a:lumOff val="25000"/>
                  </a:srgbClr>
                </a:solidFill>
                <a:latin typeface="Calibri" panose="020F0502020204030204" pitchFamily="34" charset="0"/>
                <a:cs typeface="Calibri" panose="020F0502020204030204" pitchFamily="34" charset="0"/>
              </a:rPr>
              <a:t>BofA</a:t>
            </a:r>
            <a:r>
              <a:rPr lang="en-US" sz="800" b="0" dirty="0">
                <a:solidFill>
                  <a:srgbClr val="000000">
                    <a:lumMod val="75000"/>
                    <a:lumOff val="25000"/>
                  </a:srgbClr>
                </a:solidFill>
                <a:latin typeface="Calibri" panose="020F0502020204030204" pitchFamily="34" charset="0"/>
                <a:cs typeface="Calibri" panose="020F0502020204030204" pitchFamily="34" charset="0"/>
              </a:rPr>
              <a:t> 1-10 Year US Treasury &amp; Agency Index tracks the performance of US dollar denominated US Treasury and </a:t>
            </a:r>
            <a:r>
              <a:rPr lang="en-US" sz="800" b="0" dirty="0" err="1">
                <a:solidFill>
                  <a:srgbClr val="000000">
                    <a:lumMod val="75000"/>
                    <a:lumOff val="25000"/>
                  </a:srgbClr>
                </a:solidFill>
                <a:latin typeface="Calibri" panose="020F0502020204030204" pitchFamily="34" charset="0"/>
                <a:cs typeface="Calibri" panose="020F0502020204030204" pitchFamily="34" charset="0"/>
              </a:rPr>
              <a:t>nonsubordinated</a:t>
            </a:r>
            <a:r>
              <a:rPr lang="en-US" sz="800" b="0" dirty="0">
                <a:solidFill>
                  <a:srgbClr val="000000">
                    <a:lumMod val="75000"/>
                    <a:lumOff val="25000"/>
                  </a:srgbClr>
                </a:solidFill>
                <a:latin typeface="Calibri" panose="020F0502020204030204" pitchFamily="34" charset="0"/>
                <a:cs typeface="Calibri" panose="020F0502020204030204" pitchFamily="34" charset="0"/>
              </a:rPr>
              <a:t> US agency debt issued in the US domestic market. Qualifying securities must have an investment grade rating (based on an average of Moody’s, S&amp;P and Fitch). Qualifying securities must have at least one year remaining term to final maturity and less than ten years remaining term to final maturity, at least 18 months to maturity at time of issuance, a fixed coupon schedule, and a minimum amount outstanding of $1 billion for sovereigns and $250 million for agencies.</a:t>
            </a:r>
          </a:p>
          <a:p>
            <a:pPr algn="just">
              <a:spcBef>
                <a:spcPts val="0"/>
              </a:spcBef>
              <a:spcAft>
                <a:spcPts val="0"/>
              </a:spcAft>
            </a:pPr>
            <a:r>
              <a:rPr lang="en-US" sz="800" b="0" u="sng" dirty="0">
                <a:solidFill>
                  <a:schemeClr val="tx1">
                    <a:lumMod val="75000"/>
                    <a:lumOff val="25000"/>
                  </a:schemeClr>
                </a:solidFill>
                <a:latin typeface="Calibri" panose="020F0502020204030204" pitchFamily="34" charset="0"/>
                <a:cs typeface="Calibri" panose="020F0502020204030204" pitchFamily="34" charset="0"/>
              </a:rPr>
              <a:t>				</a:t>
            </a:r>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a:p>
            <a:pPr algn="just">
              <a:spcBef>
                <a:spcPts val="0"/>
              </a:spcBef>
              <a:spcAft>
                <a:spcPts val="0"/>
              </a:spcAft>
            </a:pPr>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a:p>
            <a:pPr marR="4931" algn="just"/>
            <a:r>
              <a:rPr lang="en-US" sz="800" b="0" dirty="0">
                <a:solidFill>
                  <a:schemeClr val="tx1">
                    <a:lumMod val="75000"/>
                    <a:lumOff val="25000"/>
                  </a:schemeClr>
                </a:solidFill>
                <a:latin typeface="Calibri" panose="020F0502020204030204" pitchFamily="34" charset="0"/>
                <a:cs typeface="Calibri" panose="020F0502020204030204" pitchFamily="34" charset="0"/>
              </a:rPr>
              <a:t>Source ICE Data Indices, LLC ("ICE"), used with permission. ICE permits the use of ICE Indices and related data on an “as is” basis;  ICE, its affiliates and their respective third party suppliers disclaim any and all warranties and representation, express and/or implied, including any warranties of merchantability or fitness for a particular purpose or use, including the indices, index data and any data included in, related to, or derived therefrom.  Neither ICE data, its affiliates or their respective third-party providers guarantee the quality, adequacy, accuracy, timeliness or completeness of the indices or the index data or any component thereof, and the indices and index data and all components thereof are provided on an “as is” basis and licensee’s use is at licensee’s own risk.  ICE data, its affiliates and their respective third party do not sponsor, endorse, or recommend Chandler, or any of its products or services.</a:t>
            </a:r>
          </a:p>
          <a:p>
            <a:pPr marR="4931" algn="just"/>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a:p>
            <a:pPr marR="4931" algn="just"/>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a:p>
            <a:pPr marR="4931" algn="just"/>
            <a:endParaRPr lang="en-US" sz="800" b="0" spc="-4" dirty="0">
              <a:solidFill>
                <a:schemeClr val="tx1">
                  <a:lumMod val="75000"/>
                  <a:lumOff val="25000"/>
                </a:schemeClr>
              </a:solidFill>
              <a:latin typeface="Calibri"/>
              <a:cs typeface="Calibri"/>
            </a:endParaRPr>
          </a:p>
          <a:p>
            <a:pPr algn="just">
              <a:spcBef>
                <a:spcPts val="582"/>
              </a:spcBef>
              <a:spcAft>
                <a:spcPts val="582"/>
              </a:spcAft>
            </a:pPr>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36AA0A01-3C2B-5B35-D13D-20965BEC0D96}"/>
              </a:ext>
            </a:extLst>
          </p:cNvPr>
          <p:cNvSpPr txBox="1">
            <a:spLocks/>
          </p:cNvSpPr>
          <p:nvPr/>
        </p:nvSpPr>
        <p:spPr>
          <a:xfrm>
            <a:off x="10965155" y="6274221"/>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D57F1E4F-1CFF-5643-939E-217C01CDF565}" type="slidenum">
              <a:rPr lang="en-US" sz="900" smtClean="0">
                <a:solidFill>
                  <a:schemeClr val="accent2"/>
                </a:solidFill>
              </a:rPr>
              <a:pPr defTabSz="914400">
                <a:spcAft>
                  <a:spcPts val="600"/>
                </a:spcAft>
              </a:pPr>
              <a:t>57</a:t>
            </a:fld>
            <a:endParaRPr lang="en-US" sz="900" dirty="0">
              <a:solidFill>
                <a:schemeClr val="accent2"/>
              </a:solidFill>
            </a:endParaRPr>
          </a:p>
        </p:txBody>
      </p:sp>
    </p:spTree>
    <p:extLst>
      <p:ext uri="{BB962C8B-B14F-4D97-AF65-F5344CB8AC3E}">
        <p14:creationId xmlns:p14="http://schemas.microsoft.com/office/powerpoint/2010/main" val="3786953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71D6E40-C5D8-7494-9C06-9A64F4B897B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Disclosures, cont.</a:t>
            </a:r>
          </a:p>
        </p:txBody>
      </p:sp>
      <p:sp>
        <p:nvSpPr>
          <p:cNvPr id="4" name="TextBox 3">
            <a:extLst>
              <a:ext uri="{FF2B5EF4-FFF2-40B4-BE49-F238E27FC236}">
                <a16:creationId xmlns:a16="http://schemas.microsoft.com/office/drawing/2014/main" id="{B6A2E52A-DC11-7E4C-A886-5BABB45E1A56}"/>
              </a:ext>
            </a:extLst>
          </p:cNvPr>
          <p:cNvSpPr txBox="1"/>
          <p:nvPr/>
        </p:nvSpPr>
        <p:spPr>
          <a:xfrm>
            <a:off x="501362" y="1446429"/>
            <a:ext cx="9715526" cy="3193182"/>
          </a:xfrm>
          <a:prstGeom prst="rect">
            <a:avLst/>
          </a:prstGeom>
          <a:noFill/>
        </p:spPr>
        <p:txBody>
          <a:bodyPr wrap="square" rtlCol="0">
            <a:spAutoFit/>
          </a:bodyPr>
          <a:lstStyle/>
          <a:p>
            <a:pPr marL="11421" marR="4352" algn="just">
              <a:spcBef>
                <a:spcPts val="0"/>
              </a:spcBef>
              <a:spcAft>
                <a:spcPts val="300"/>
              </a:spcAft>
            </a:pPr>
            <a:r>
              <a:rPr lang="en-US" sz="800" b="0" spc="-4" dirty="0">
                <a:solidFill>
                  <a:schemeClr val="tx1">
                    <a:lumMod val="75000"/>
                    <a:lumOff val="25000"/>
                  </a:schemeClr>
                </a:solidFill>
                <a:latin typeface="Calibri"/>
                <a:cs typeface="Calibri"/>
              </a:rPr>
              <a:t>This report is being provided for informational purposes only. No investment decision should be made based solely on the information provided herein. All investments involve risk, including loss of principal invested. The strategies referenced may not be suitable for all investors. The information contained herein is based on internal research derived from various sources and does not purport to be statements of all material facts relating to the strategies. While not guaranteed as to accuracy or completeness, some of the information has been obtained from sources we believe to be reliable. Opinions expressed herein are subject to change without notice. There can be no assurance that an account or specific investment product will be able to achieve its investment objective. No guarantee of investment performance is being provided and no inference to the contrary should be made.</a:t>
            </a:r>
          </a:p>
          <a:p>
            <a:pPr marL="11421" marR="4352" algn="just">
              <a:spcBef>
                <a:spcPts val="0"/>
              </a:spcBef>
              <a:spcAft>
                <a:spcPts val="300"/>
              </a:spcAft>
            </a:pPr>
            <a:endParaRPr lang="en-US" sz="800" b="0" spc="-4" dirty="0">
              <a:solidFill>
                <a:schemeClr val="tx1">
                  <a:lumMod val="75000"/>
                  <a:lumOff val="25000"/>
                </a:schemeClr>
              </a:solidFill>
              <a:latin typeface="Calibri"/>
              <a:cs typeface="Calibri"/>
            </a:endParaRPr>
          </a:p>
          <a:p>
            <a:pPr marL="11421" marR="4352" algn="just">
              <a:spcBef>
                <a:spcPts val="0"/>
              </a:spcBef>
              <a:spcAft>
                <a:spcPts val="300"/>
              </a:spcAft>
            </a:pPr>
            <a:r>
              <a:rPr lang="en-US" sz="800" b="0" spc="-4" dirty="0">
                <a:solidFill>
                  <a:schemeClr val="tx1">
                    <a:lumMod val="75000"/>
                    <a:lumOff val="25000"/>
                  </a:schemeClr>
                </a:solidFill>
                <a:latin typeface="Calibri"/>
                <a:cs typeface="Calibri"/>
              </a:rPr>
              <a:t>Where listed, certain performance shown is hypothetical and does not represent actual trading in a client’s account.  </a:t>
            </a:r>
          </a:p>
          <a:p>
            <a:pPr marL="11421" marR="4352" algn="just">
              <a:spcBef>
                <a:spcPts val="0"/>
              </a:spcBef>
              <a:spcAft>
                <a:spcPts val="300"/>
              </a:spcAft>
            </a:pPr>
            <a:endParaRPr lang="en-US" sz="800" b="0" spc="-4" dirty="0">
              <a:solidFill>
                <a:schemeClr val="tx1">
                  <a:lumMod val="75000"/>
                  <a:lumOff val="25000"/>
                </a:schemeClr>
              </a:solidFill>
              <a:latin typeface="Calibri"/>
              <a:cs typeface="Calibri"/>
            </a:endParaRPr>
          </a:p>
          <a:p>
            <a:pPr marL="11421" marR="4352" algn="just">
              <a:spcBef>
                <a:spcPts val="0"/>
              </a:spcBef>
              <a:spcAft>
                <a:spcPts val="300"/>
              </a:spcAft>
            </a:pPr>
            <a:r>
              <a:rPr lang="en-US" sz="800" b="0" spc="-4" dirty="0">
                <a:solidFill>
                  <a:schemeClr val="tx1">
                    <a:lumMod val="75000"/>
                    <a:lumOff val="25000"/>
                  </a:schemeClr>
                </a:solidFill>
                <a:latin typeface="Calibri"/>
                <a:cs typeface="Calibri"/>
              </a:rPr>
              <a:t>HYPOTHETICAL OR SIMULATED PERFORMANCE RESULTS HAVE CERTAIN LIMITATIONS. UNLIKE AN ACTUAL PERFORMANCE RECORD, SIMULATED RESULTS DO NOT REPRESENT ACTUAL TRADING. NO REPRESENTATION IS BEING MADE THAT ANY ACCOUNT WILL OR IS LIKELY TO ACHIEVE PROFIT OR LOSSES SIMILAR TO THOSE SHOWN. THERE ARE FREQUENTLY SHARP DIFFERENCES BETWEEN HYPOTHETICAL PERFORMANCE RESULTS AND THE ACTUAL RESULTS SUBSEQUENTLY ACHIEVED BY ANY PARTICULAR TRADING PROGRAM. ONE OF THE LIMITATIONS OF HYPOTHETICAL PERFORMANCE RESULTS IS THAT THEY ARE GENERALLY PREPARED WITH THE BENEFIT OF HINDSIGHT. IN ADDITION, HYPOTHETICAL TRADING DOES NOT INVOLVE FINANCIAL RISK AND DOES NOT TAKE INTO ACCOUNT THAT MATERIAL AND MARKET FACTORS MAY HAVE IMPACTED THE ADVISER’S DECISION MAKING IF THE ADVISER WERE ACTUALLY MANAGING CLIENT’S MONEY. NO HYPOTHETICAL TRADING RECORD CAN COMPLETELY ACCOUNT FOR THE IMPACT OF FINANCIAL RISK IN ACTUAL TRADING. FOR EXAMPLE, THE ABILITY TO WITHSTAND LOSSES OR ADHERE TO A PARTICULAR TRADING PROGRAM IN SPITE OF TRADING LOSSES ARE MATERIAL POINTS WHICH CAN ALSO ADVERSELY AFFECT ACTUAL TRADING RESULTS. THERE ARE NUMEROUS OTHER FACTORS RELATED TO THE MARKETS IN GENERAL OR TO THE IMPLEMENTATION OF ANY SPECIFIC TRADING PROGRAM WHICH CANNOT BE FULLY ACCOUNTED FOR IN THE PREPARATION OF HYPOTHETICAL PERFORMANCE RESULTS ALL OF WHICH CAN ADVERSELY AFFECT ACTUAL TRADING RESULTS. It should not be assumed that investors who invest in Chandler Asset Management’s Portfolios will be profitable or achieve the hypothetical performance results reflected or any corresponding index presented. Actual performance of and holdings and investment implementation in Chandler Asset Management’s client accounts can materially differ from that of the hypothetical models presented herein and performance can be higher or lower than the results shown. Investors may have experienced investment results during the corresponding time periods that were materially different from those portrayed. The opinions referenced are as of the date of publication and are subject to change. Chandler Asset Management has discretion in the timing of trade execution and selection of securities traded and utilized in any client account, which can and will materially differ from the hypothetical simulated performance based upon a variety of factors, including the adviser’s discretion to not follow any trading signal generated and to determine the timing and implementation of a trade (which can include securities other than those listed).</a:t>
            </a:r>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a:p>
            <a:pPr marR="4931" algn="just"/>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a:p>
            <a:pPr marR="4931" algn="just"/>
            <a:endParaRPr lang="en-US" sz="800" b="0" spc="-4" dirty="0">
              <a:solidFill>
                <a:schemeClr val="tx1">
                  <a:lumMod val="75000"/>
                  <a:lumOff val="25000"/>
                </a:schemeClr>
              </a:solidFill>
              <a:latin typeface="Calibri"/>
              <a:cs typeface="Calibri"/>
            </a:endParaRPr>
          </a:p>
          <a:p>
            <a:pPr algn="just">
              <a:spcBef>
                <a:spcPts val="582"/>
              </a:spcBef>
              <a:spcAft>
                <a:spcPts val="582"/>
              </a:spcAft>
            </a:pPr>
            <a:endParaRPr lang="en-US" sz="800" b="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338FE2AF-0E3E-6D7D-3E72-D0ABDF428FB7}"/>
              </a:ext>
            </a:extLst>
          </p:cNvPr>
          <p:cNvSpPr txBox="1">
            <a:spLocks/>
          </p:cNvSpPr>
          <p:nvPr/>
        </p:nvSpPr>
        <p:spPr>
          <a:xfrm>
            <a:off x="10965155" y="6274221"/>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D57F1E4F-1CFF-5643-939E-217C01CDF565}" type="slidenum">
              <a:rPr lang="en-US" sz="900" smtClean="0">
                <a:solidFill>
                  <a:schemeClr val="accent2"/>
                </a:solidFill>
              </a:rPr>
              <a:pPr defTabSz="914400">
                <a:spcAft>
                  <a:spcPts val="600"/>
                </a:spcAft>
              </a:pPr>
              <a:t>58</a:t>
            </a:fld>
            <a:endParaRPr lang="en-US" sz="900" dirty="0">
              <a:solidFill>
                <a:schemeClr val="accent2"/>
              </a:solidFill>
            </a:endParaRPr>
          </a:p>
        </p:txBody>
      </p:sp>
    </p:spTree>
    <p:extLst>
      <p:ext uri="{BB962C8B-B14F-4D97-AF65-F5344CB8AC3E}">
        <p14:creationId xmlns:p14="http://schemas.microsoft.com/office/powerpoint/2010/main" val="448023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D8D1-0FCF-63DE-5487-A9290E336C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ED5FC73B-6F01-EC85-BB2F-00750E292CD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dirty="0">
                <a:solidFill>
                  <a:srgbClr val="366658">
                    <a:lumMod val="75000"/>
                    <a:lumOff val="25000"/>
                  </a:srgbClr>
                </a:solidFill>
                <a:latin typeface="Gill Sans MT" panose="020B0502020104020203"/>
              </a:rPr>
              <a:t>59</a:t>
            </a:r>
            <a:endParaRPr kumimoji="0" lang="en-US" sz="900" b="0" i="0" u="none" strike="noStrike" kern="1200" cap="none" spc="0" normalizeH="0" baseline="0" noProof="0" dirty="0">
              <a:ln>
                <a:noFill/>
              </a:ln>
              <a:solidFill>
                <a:srgbClr val="366658">
                  <a:lumMod val="75000"/>
                  <a:lumOff val="25000"/>
                </a:srgbClr>
              </a:solidFill>
              <a:effectLst/>
              <a:uLnTx/>
              <a:uFillTx/>
              <a:latin typeface="Gill Sans MT" panose="020B0502020104020203"/>
              <a:ea typeface="+mn-ea"/>
              <a:cs typeface="+mn-cs"/>
            </a:endParaRPr>
          </a:p>
        </p:txBody>
      </p:sp>
      <p:sp>
        <p:nvSpPr>
          <p:cNvPr id="8" name="Title 1">
            <a:extLst>
              <a:ext uri="{FF2B5EF4-FFF2-40B4-BE49-F238E27FC236}">
                <a16:creationId xmlns:a16="http://schemas.microsoft.com/office/drawing/2014/main" id="{19C13607-2580-23A9-21C3-E0DC27025319}"/>
              </a:ext>
            </a:extLst>
          </p:cNvPr>
          <p:cNvSpPr txBox="1">
            <a:spLocks/>
          </p:cNvSpPr>
          <p:nvPr/>
        </p:nvSpPr>
        <p:spPr>
          <a:xfrm>
            <a:off x="733593" y="3196310"/>
            <a:ext cx="11029615" cy="1497507"/>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366658"/>
                </a:solidFill>
                <a:latin typeface="Calibri" panose="020F0502020204030204" pitchFamily="34" charset="0"/>
                <a:ea typeface="Calibri" panose="020F0502020204030204" pitchFamily="34" charset="0"/>
              </a:rPr>
              <a:t>appendix</a:t>
            </a:r>
            <a:endParaRPr kumimoji="0" lang="en-US" sz="3600" b="0" i="0" u="none" strike="noStrike" kern="1200" cap="all" spc="0" normalizeH="0" baseline="0" noProof="0" dirty="0">
              <a:ln>
                <a:noFill/>
              </a:ln>
              <a:solidFill>
                <a:srgbClr val="366658"/>
              </a:solidFill>
              <a:effectLst/>
              <a:uLnTx/>
              <a:uFillTx/>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92946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3420-67AA-4B75-4A7F-32E7ECDB5654}"/>
            </a:ext>
          </a:extLst>
        </p:cNvPr>
        <p:cNvGrpSpPr/>
        <p:nvPr/>
      </p:nvGrpSpPr>
      <p:grpSpPr>
        <a:xfrm>
          <a:off x="0" y="0"/>
          <a:ext cx="0" cy="0"/>
          <a:chOff x="0" y="0"/>
          <a:chExt cx="0" cy="0"/>
        </a:xfrm>
      </p:grpSpPr>
      <p:sp>
        <p:nvSpPr>
          <p:cNvPr id="386050" name="Rectangle 3">
            <a:extLst>
              <a:ext uri="{FF2B5EF4-FFF2-40B4-BE49-F238E27FC236}">
                <a16:creationId xmlns:a16="http://schemas.microsoft.com/office/drawing/2014/main" id="{7F32F8F3-AA69-9A81-6CFA-103D49378BE6}"/>
              </a:ext>
            </a:extLst>
          </p:cNvPr>
          <p:cNvSpPr>
            <a:spLocks noGrp="1" noChangeArrowheads="1"/>
          </p:cNvSpPr>
          <p:nvPr>
            <p:ph type="body" idx="4294967295"/>
          </p:nvPr>
        </p:nvSpPr>
        <p:spPr>
          <a:xfrm>
            <a:off x="584547" y="1849211"/>
            <a:ext cx="10048874" cy="4021138"/>
          </a:xfrm>
        </p:spPr>
        <p:txBody>
          <a:bodyPr vert="horz" lIns="91440" tIns="45720" rIns="91440" bIns="45720" rtlCol="0" anchor="ctr">
            <a:noAutofit/>
          </a:bodyPr>
          <a:lstStyle/>
          <a:p>
            <a:r>
              <a:rPr lang="en-US" sz="2400" b="1" dirty="0"/>
              <a:t>Callable is two securities</a:t>
            </a:r>
          </a:p>
          <a:p>
            <a:pPr lvl="1"/>
            <a:r>
              <a:rPr lang="en-US" sz="2400" u="sng" dirty="0"/>
              <a:t>Issuer sells fixed income security to investor</a:t>
            </a:r>
          </a:p>
          <a:p>
            <a:pPr lvl="2"/>
            <a:r>
              <a:rPr lang="en-US" sz="2400" dirty="0"/>
              <a:t>Value = present value of stream of cash flows</a:t>
            </a:r>
          </a:p>
          <a:p>
            <a:pPr lvl="1"/>
            <a:r>
              <a:rPr lang="en-US" sz="2400" u="sng" dirty="0"/>
              <a:t>Investor sells option to call to issuer</a:t>
            </a:r>
          </a:p>
          <a:p>
            <a:pPr lvl="2"/>
            <a:r>
              <a:rPr lang="en-US" sz="2400" dirty="0"/>
              <a:t>Value = probability of being exercised based upon current yield curve, a rate of volatility, and time to exercise date</a:t>
            </a:r>
          </a:p>
          <a:p>
            <a:r>
              <a:rPr lang="en-US" sz="2400" b="1" dirty="0"/>
              <a:t>Lock-out period</a:t>
            </a:r>
          </a:p>
          <a:p>
            <a:pPr lvl="1"/>
            <a:r>
              <a:rPr lang="en-US" sz="2400" u="sng" dirty="0"/>
              <a:t>Call protection; initial period during which issuer can’t call bonds</a:t>
            </a:r>
          </a:p>
          <a:p>
            <a:endParaRPr lang="en-US" sz="2400" b="1" dirty="0"/>
          </a:p>
        </p:txBody>
      </p:sp>
      <p:sp>
        <p:nvSpPr>
          <p:cNvPr id="5" name="Title 3">
            <a:extLst>
              <a:ext uri="{FF2B5EF4-FFF2-40B4-BE49-F238E27FC236}">
                <a16:creationId xmlns:a16="http://schemas.microsoft.com/office/drawing/2014/main" id="{22306095-F338-BF57-F0A6-D93670D9840B}"/>
              </a:ext>
            </a:extLst>
          </p:cNvPr>
          <p:cNvSpPr>
            <a:spLocks noGrp="1"/>
          </p:cNvSpPr>
          <p:nvPr>
            <p:ph type="title"/>
          </p:nvPr>
        </p:nvSpPr>
        <p:spPr>
          <a:xfrm>
            <a:off x="584547" y="448173"/>
            <a:ext cx="10950227" cy="751235"/>
          </a:xfrm>
        </p:spPr>
        <p:txBody>
          <a:bodyPr vert="horz" lIns="0" tIns="0" rIns="0" bIns="0" rtlCol="0" anchor="b">
            <a:normAutofit/>
          </a:bodyPr>
          <a:lstStyle/>
          <a:p>
            <a:r>
              <a:rPr lang="en-US" sz="3600" dirty="0">
                <a:solidFill>
                  <a:schemeClr val="accent1"/>
                </a:solidFill>
                <a:latin typeface="+mj-lt"/>
                <a:cs typeface="+mj-cs"/>
              </a:rPr>
              <a:t>Callable structures</a:t>
            </a:r>
          </a:p>
        </p:txBody>
      </p:sp>
      <p:sp>
        <p:nvSpPr>
          <p:cNvPr id="6" name="Slide Number Placeholder 2">
            <a:extLst>
              <a:ext uri="{FF2B5EF4-FFF2-40B4-BE49-F238E27FC236}">
                <a16:creationId xmlns:a16="http://schemas.microsoft.com/office/drawing/2014/main" id="{6F5D2D53-C9E7-8675-55CC-30908CF3CE2F}"/>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6</a:t>
            </a:fld>
            <a:endParaRPr lang="en-US" sz="900" dirty="0">
              <a:solidFill>
                <a:schemeClr val="accent2"/>
              </a:solidFill>
            </a:endParaRPr>
          </a:p>
        </p:txBody>
      </p:sp>
    </p:spTree>
    <p:extLst>
      <p:ext uri="{BB962C8B-B14F-4D97-AF65-F5344CB8AC3E}">
        <p14:creationId xmlns:p14="http://schemas.microsoft.com/office/powerpoint/2010/main" val="3862169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11B6-0682-617A-E6CF-6CC4837D6B3A}"/>
              </a:ext>
            </a:extLst>
          </p:cNvPr>
          <p:cNvSpPr>
            <a:spLocks noGrp="1"/>
          </p:cNvSpPr>
          <p:nvPr>
            <p:ph type="title"/>
          </p:nvPr>
        </p:nvSpPr>
        <p:spPr/>
        <p:txBody>
          <a:bodyPr/>
          <a:lstStyle/>
          <a:p>
            <a:r>
              <a:rPr lang="en-US" dirty="0"/>
              <a:t>Deposit and Investment Policy Disclosure Example</a:t>
            </a:r>
          </a:p>
        </p:txBody>
      </p:sp>
      <p:pic>
        <p:nvPicPr>
          <p:cNvPr id="4" name="Content Placeholder 3">
            <a:extLst>
              <a:ext uri="{FF2B5EF4-FFF2-40B4-BE49-F238E27FC236}">
                <a16:creationId xmlns:a16="http://schemas.microsoft.com/office/drawing/2014/main" id="{96FB5549-62D3-F05E-27CD-F549C92B8973}"/>
              </a:ext>
            </a:extLst>
          </p:cNvPr>
          <p:cNvPicPr>
            <a:picLocks noGrp="1" noChangeAspect="1"/>
          </p:cNvPicPr>
          <p:nvPr>
            <p:ph idx="1"/>
          </p:nvPr>
        </p:nvPicPr>
        <p:blipFill>
          <a:blip r:embed="rId2"/>
          <a:stretch>
            <a:fillRect/>
          </a:stretch>
        </p:blipFill>
        <p:spPr>
          <a:xfrm>
            <a:off x="1292819" y="1027562"/>
            <a:ext cx="8885708" cy="5328790"/>
          </a:xfrm>
          <a:prstGeom prst="rect">
            <a:avLst/>
          </a:prstGeom>
        </p:spPr>
      </p:pic>
    </p:spTree>
    <p:extLst>
      <p:ext uri="{BB962C8B-B14F-4D97-AF65-F5344CB8AC3E}">
        <p14:creationId xmlns:p14="http://schemas.microsoft.com/office/powerpoint/2010/main" val="259044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1AD6-0A35-30E5-07CA-7E39901530AA}"/>
              </a:ext>
            </a:extLst>
          </p:cNvPr>
          <p:cNvSpPr>
            <a:spLocks noGrp="1"/>
          </p:cNvSpPr>
          <p:nvPr>
            <p:ph type="title"/>
          </p:nvPr>
        </p:nvSpPr>
        <p:spPr/>
        <p:txBody>
          <a:bodyPr/>
          <a:lstStyle/>
          <a:p>
            <a:r>
              <a:rPr lang="en-US" dirty="0"/>
              <a:t>Specific Identification Method</a:t>
            </a:r>
          </a:p>
        </p:txBody>
      </p:sp>
      <p:sp>
        <p:nvSpPr>
          <p:cNvPr id="5" name="Content Placeholder 4">
            <a:extLst>
              <a:ext uri="{FF2B5EF4-FFF2-40B4-BE49-F238E27FC236}">
                <a16:creationId xmlns:a16="http://schemas.microsoft.com/office/drawing/2014/main" id="{6CB24C77-3C31-F41F-14A9-17502321909C}"/>
              </a:ext>
            </a:extLst>
          </p:cNvPr>
          <p:cNvSpPr>
            <a:spLocks noGrp="1"/>
          </p:cNvSpPr>
          <p:nvPr>
            <p:ph sz="half" idx="2"/>
          </p:nvPr>
        </p:nvSpPr>
        <p:spPr>
          <a:xfrm>
            <a:off x="1120571" y="5705842"/>
            <a:ext cx="10325100" cy="615216"/>
          </a:xfrm>
          <a:ln/>
        </p:spPr>
        <p:style>
          <a:lnRef idx="1">
            <a:schemeClr val="accent5"/>
          </a:lnRef>
          <a:fillRef idx="3">
            <a:schemeClr val="accent5"/>
          </a:fillRef>
          <a:effectRef idx="2">
            <a:schemeClr val="accent5"/>
          </a:effectRef>
          <a:fontRef idx="minor">
            <a:schemeClr val="lt1"/>
          </a:fontRef>
        </p:style>
        <p:txBody>
          <a:bodyPr anchor="ctr">
            <a:normAutofit fontScale="77500" lnSpcReduction="20000"/>
          </a:bodyPr>
          <a:lstStyle/>
          <a:p>
            <a:pPr marL="0" indent="0">
              <a:buNone/>
            </a:pPr>
            <a:r>
              <a:rPr lang="en-US" dirty="0"/>
              <a:t>Each investment is listed individually in order to display amount, maturity date, and any call options</a:t>
            </a:r>
          </a:p>
        </p:txBody>
      </p:sp>
      <p:sp>
        <p:nvSpPr>
          <p:cNvPr id="8" name="Slide Number Placeholder 5">
            <a:extLst>
              <a:ext uri="{FF2B5EF4-FFF2-40B4-BE49-F238E27FC236}">
                <a16:creationId xmlns:a16="http://schemas.microsoft.com/office/drawing/2014/main" id="{0E5D8DA4-BEB1-2A9E-1766-1155AEA081F5}"/>
              </a:ext>
            </a:extLst>
          </p:cNvPr>
          <p:cNvSpPr>
            <a:spLocks noGrp="1"/>
          </p:cNvSpPr>
          <p:nvPr>
            <p:ph type="sldNum" sz="quarter" idx="12"/>
          </p:nvPr>
        </p:nvSpPr>
        <p:spPr>
          <a:xfrm>
            <a:off x="10030244" y="6356350"/>
            <a:ext cx="1323555" cy="365125"/>
          </a:xfrm>
        </p:spPr>
        <p:txBody>
          <a:bodyPr>
            <a:normAutofit/>
          </a:bodyPr>
          <a:lstStyle/>
          <a:p>
            <a:pPr marL="81915">
              <a:spcAft>
                <a:spcPts val="600"/>
              </a:spcAft>
            </a:pPr>
            <a:fld id="{81D60167-4931-47E6-BA6A-407CBD079E47}" type="slidenum">
              <a:rPr lang="en-US" smtClean="0">
                <a:solidFill>
                  <a:srgbClr val="FFFF00"/>
                </a:solidFill>
              </a:rPr>
              <a:pPr marL="81915">
                <a:spcAft>
                  <a:spcPts val="600"/>
                </a:spcAft>
              </a:pPr>
              <a:t>61</a:t>
            </a:fld>
            <a:endParaRPr lang="en-US" dirty="0">
              <a:solidFill>
                <a:srgbClr val="FFFF00"/>
              </a:solidFill>
            </a:endParaRPr>
          </a:p>
        </p:txBody>
      </p:sp>
      <p:sp>
        <p:nvSpPr>
          <p:cNvPr id="3" name="Rectangle: Rounded Corners 2">
            <a:extLst>
              <a:ext uri="{FF2B5EF4-FFF2-40B4-BE49-F238E27FC236}">
                <a16:creationId xmlns:a16="http://schemas.microsoft.com/office/drawing/2014/main" id="{B326FBD2-4AEC-E8CE-FB9C-3027AAD05E95}"/>
              </a:ext>
            </a:extLst>
          </p:cNvPr>
          <p:cNvSpPr/>
          <p:nvPr/>
        </p:nvSpPr>
        <p:spPr>
          <a:xfrm>
            <a:off x="11445671" y="295275"/>
            <a:ext cx="289129" cy="3524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2</a:t>
            </a:r>
          </a:p>
        </p:txBody>
      </p:sp>
      <p:pic>
        <p:nvPicPr>
          <p:cNvPr id="10" name="Content Placeholder 9">
            <a:extLst>
              <a:ext uri="{FF2B5EF4-FFF2-40B4-BE49-F238E27FC236}">
                <a16:creationId xmlns:a16="http://schemas.microsoft.com/office/drawing/2014/main" id="{44AD936D-E7CA-B9C9-81A9-C8002408D098}"/>
              </a:ext>
            </a:extLst>
          </p:cNvPr>
          <p:cNvPicPr>
            <a:picLocks noGrp="1" noChangeAspect="1"/>
          </p:cNvPicPr>
          <p:nvPr>
            <p:ph sz="half" idx="1"/>
          </p:nvPr>
        </p:nvPicPr>
        <p:blipFill>
          <a:blip r:embed="rId2"/>
          <a:stretch>
            <a:fillRect/>
          </a:stretch>
        </p:blipFill>
        <p:spPr>
          <a:xfrm>
            <a:off x="1631638" y="1089847"/>
            <a:ext cx="8928723" cy="4580704"/>
          </a:xfrm>
          <a:prstGeom prst="rect">
            <a:avLst/>
          </a:prstGeom>
        </p:spPr>
      </p:pic>
    </p:spTree>
    <p:extLst>
      <p:ext uri="{BB962C8B-B14F-4D97-AF65-F5344CB8AC3E}">
        <p14:creationId xmlns:p14="http://schemas.microsoft.com/office/powerpoint/2010/main" val="2406298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1AD6-0A35-30E5-07CA-7E39901530AA}"/>
              </a:ext>
            </a:extLst>
          </p:cNvPr>
          <p:cNvSpPr>
            <a:spLocks noGrp="1"/>
          </p:cNvSpPr>
          <p:nvPr>
            <p:ph type="title"/>
          </p:nvPr>
        </p:nvSpPr>
        <p:spPr/>
        <p:txBody>
          <a:bodyPr/>
          <a:lstStyle/>
          <a:p>
            <a:r>
              <a:rPr lang="en-US" dirty="0"/>
              <a:t>Weighted Average Maturity Method</a:t>
            </a:r>
          </a:p>
        </p:txBody>
      </p:sp>
      <p:sp>
        <p:nvSpPr>
          <p:cNvPr id="5" name="Content Placeholder 4">
            <a:extLst>
              <a:ext uri="{FF2B5EF4-FFF2-40B4-BE49-F238E27FC236}">
                <a16:creationId xmlns:a16="http://schemas.microsoft.com/office/drawing/2014/main" id="{6CB24C77-3C31-F41F-14A9-17502321909C}"/>
              </a:ext>
            </a:extLst>
          </p:cNvPr>
          <p:cNvSpPr>
            <a:spLocks noGrp="1"/>
          </p:cNvSpPr>
          <p:nvPr>
            <p:ph sz="half" idx="2"/>
          </p:nvPr>
        </p:nvSpPr>
        <p:spPr>
          <a:xfrm>
            <a:off x="1028699" y="5576733"/>
            <a:ext cx="10325100" cy="615216"/>
          </a:xfrm>
          <a:ln/>
        </p:spPr>
        <p:style>
          <a:lnRef idx="1">
            <a:schemeClr val="accent5"/>
          </a:lnRef>
          <a:fillRef idx="3">
            <a:schemeClr val="accent5"/>
          </a:fillRef>
          <a:effectRef idx="2">
            <a:schemeClr val="accent5"/>
          </a:effectRef>
          <a:fontRef idx="minor">
            <a:schemeClr val="lt1"/>
          </a:fontRef>
        </p:style>
        <p:txBody>
          <a:bodyPr anchor="ctr">
            <a:normAutofit fontScale="77500" lnSpcReduction="20000"/>
          </a:bodyPr>
          <a:lstStyle/>
          <a:p>
            <a:pPr marL="0" indent="0">
              <a:buNone/>
            </a:pPr>
            <a:r>
              <a:rPr lang="en-US" dirty="0"/>
              <a:t>Calculates in years or months the time to elapse for a group of investments to become due and payable</a:t>
            </a:r>
          </a:p>
        </p:txBody>
      </p:sp>
      <p:sp>
        <p:nvSpPr>
          <p:cNvPr id="8" name="Slide Number Placeholder 5">
            <a:extLst>
              <a:ext uri="{FF2B5EF4-FFF2-40B4-BE49-F238E27FC236}">
                <a16:creationId xmlns:a16="http://schemas.microsoft.com/office/drawing/2014/main" id="{0E5D8DA4-BEB1-2A9E-1766-1155AEA081F5}"/>
              </a:ext>
            </a:extLst>
          </p:cNvPr>
          <p:cNvSpPr>
            <a:spLocks noGrp="1"/>
          </p:cNvSpPr>
          <p:nvPr>
            <p:ph type="sldNum" sz="quarter" idx="12"/>
          </p:nvPr>
        </p:nvSpPr>
        <p:spPr>
          <a:xfrm>
            <a:off x="10030244" y="6356350"/>
            <a:ext cx="1323555" cy="365125"/>
          </a:xfrm>
        </p:spPr>
        <p:txBody>
          <a:bodyPr>
            <a:normAutofit/>
          </a:bodyPr>
          <a:lstStyle/>
          <a:p>
            <a:pPr marL="81915">
              <a:spcAft>
                <a:spcPts val="600"/>
              </a:spcAft>
            </a:pPr>
            <a:fld id="{81D60167-4931-47E6-BA6A-407CBD079E47}" type="slidenum">
              <a:rPr lang="en-US" smtClean="0">
                <a:solidFill>
                  <a:srgbClr val="FFFF00"/>
                </a:solidFill>
              </a:rPr>
              <a:pPr marL="81915">
                <a:spcAft>
                  <a:spcPts val="600"/>
                </a:spcAft>
              </a:pPr>
              <a:t>62</a:t>
            </a:fld>
            <a:endParaRPr lang="en-US" dirty="0">
              <a:solidFill>
                <a:srgbClr val="FFFF00"/>
              </a:solidFill>
            </a:endParaRPr>
          </a:p>
        </p:txBody>
      </p:sp>
      <p:sp>
        <p:nvSpPr>
          <p:cNvPr id="3" name="Rectangle: Rounded Corners 2">
            <a:extLst>
              <a:ext uri="{FF2B5EF4-FFF2-40B4-BE49-F238E27FC236}">
                <a16:creationId xmlns:a16="http://schemas.microsoft.com/office/drawing/2014/main" id="{E4F53EC5-DEED-31B6-D0DD-47A723752B21}"/>
              </a:ext>
            </a:extLst>
          </p:cNvPr>
          <p:cNvSpPr/>
          <p:nvPr/>
        </p:nvSpPr>
        <p:spPr>
          <a:xfrm>
            <a:off x="11445671" y="295275"/>
            <a:ext cx="289129" cy="3524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3</a:t>
            </a:r>
          </a:p>
        </p:txBody>
      </p:sp>
      <p:pic>
        <p:nvPicPr>
          <p:cNvPr id="9" name="Content Placeholder 8">
            <a:extLst>
              <a:ext uri="{FF2B5EF4-FFF2-40B4-BE49-F238E27FC236}">
                <a16:creationId xmlns:a16="http://schemas.microsoft.com/office/drawing/2014/main" id="{399F3BE9-B451-56F9-79ED-908686D0D49C}"/>
              </a:ext>
            </a:extLst>
          </p:cNvPr>
          <p:cNvPicPr>
            <a:picLocks noGrp="1" noChangeAspect="1"/>
          </p:cNvPicPr>
          <p:nvPr>
            <p:ph sz="half" idx="1"/>
          </p:nvPr>
        </p:nvPicPr>
        <p:blipFill>
          <a:blip r:embed="rId2"/>
          <a:stretch>
            <a:fillRect/>
          </a:stretch>
        </p:blipFill>
        <p:spPr>
          <a:xfrm>
            <a:off x="888859" y="1240691"/>
            <a:ext cx="10556812" cy="4171642"/>
          </a:xfrm>
          <a:prstGeom prst="rect">
            <a:avLst/>
          </a:prstGeom>
        </p:spPr>
      </p:pic>
    </p:spTree>
    <p:extLst>
      <p:ext uri="{BB962C8B-B14F-4D97-AF65-F5344CB8AC3E}">
        <p14:creationId xmlns:p14="http://schemas.microsoft.com/office/powerpoint/2010/main" val="1121700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1AD6-0A35-30E5-07CA-7E39901530AA}"/>
              </a:ext>
            </a:extLst>
          </p:cNvPr>
          <p:cNvSpPr>
            <a:spLocks noGrp="1"/>
          </p:cNvSpPr>
          <p:nvPr>
            <p:ph type="title"/>
          </p:nvPr>
        </p:nvSpPr>
        <p:spPr/>
        <p:txBody>
          <a:bodyPr/>
          <a:lstStyle/>
          <a:p>
            <a:r>
              <a:rPr lang="en-US" dirty="0"/>
              <a:t>Duration Method</a:t>
            </a:r>
          </a:p>
        </p:txBody>
      </p:sp>
      <p:sp>
        <p:nvSpPr>
          <p:cNvPr id="5" name="Content Placeholder 4">
            <a:extLst>
              <a:ext uri="{FF2B5EF4-FFF2-40B4-BE49-F238E27FC236}">
                <a16:creationId xmlns:a16="http://schemas.microsoft.com/office/drawing/2014/main" id="{6CB24C77-3C31-F41F-14A9-17502321909C}"/>
              </a:ext>
            </a:extLst>
          </p:cNvPr>
          <p:cNvSpPr>
            <a:spLocks noGrp="1"/>
          </p:cNvSpPr>
          <p:nvPr>
            <p:ph sz="half" idx="2"/>
          </p:nvPr>
        </p:nvSpPr>
        <p:spPr>
          <a:xfrm>
            <a:off x="1120571" y="5805035"/>
            <a:ext cx="10325100" cy="615216"/>
          </a:xfrm>
          <a:ln/>
        </p:spPr>
        <p:style>
          <a:lnRef idx="1">
            <a:schemeClr val="accent5"/>
          </a:lnRef>
          <a:fillRef idx="3">
            <a:schemeClr val="accent5"/>
          </a:fillRef>
          <a:effectRef idx="2">
            <a:schemeClr val="accent5"/>
          </a:effectRef>
          <a:fontRef idx="minor">
            <a:schemeClr val="lt1"/>
          </a:fontRef>
        </p:style>
        <p:txBody>
          <a:bodyPr anchor="ctr">
            <a:normAutofit fontScale="77500" lnSpcReduction="20000"/>
          </a:bodyPr>
          <a:lstStyle/>
          <a:p>
            <a:pPr marL="0" indent="0">
              <a:buNone/>
            </a:pPr>
            <a:r>
              <a:rPr lang="en-US" dirty="0"/>
              <a:t>Calculates in years or months the time to elapse for a group of investments to become due and payable (weighted for cash flows)</a:t>
            </a:r>
          </a:p>
        </p:txBody>
      </p:sp>
      <p:sp>
        <p:nvSpPr>
          <p:cNvPr id="8" name="Slide Number Placeholder 5">
            <a:extLst>
              <a:ext uri="{FF2B5EF4-FFF2-40B4-BE49-F238E27FC236}">
                <a16:creationId xmlns:a16="http://schemas.microsoft.com/office/drawing/2014/main" id="{0E5D8DA4-BEB1-2A9E-1766-1155AEA081F5}"/>
              </a:ext>
            </a:extLst>
          </p:cNvPr>
          <p:cNvSpPr>
            <a:spLocks noGrp="1"/>
          </p:cNvSpPr>
          <p:nvPr>
            <p:ph type="sldNum" sz="quarter" idx="12"/>
          </p:nvPr>
        </p:nvSpPr>
        <p:spPr>
          <a:xfrm>
            <a:off x="10030244" y="6356350"/>
            <a:ext cx="1323555" cy="365125"/>
          </a:xfrm>
        </p:spPr>
        <p:txBody>
          <a:bodyPr>
            <a:normAutofit/>
          </a:bodyPr>
          <a:lstStyle/>
          <a:p>
            <a:pPr marL="81915">
              <a:spcAft>
                <a:spcPts val="600"/>
              </a:spcAft>
            </a:pPr>
            <a:fld id="{81D60167-4931-47E6-BA6A-407CBD079E47}" type="slidenum">
              <a:rPr lang="en-US" smtClean="0">
                <a:solidFill>
                  <a:srgbClr val="FFFF00"/>
                </a:solidFill>
              </a:rPr>
              <a:pPr marL="81915">
                <a:spcAft>
                  <a:spcPts val="600"/>
                </a:spcAft>
              </a:pPr>
              <a:t>63</a:t>
            </a:fld>
            <a:endParaRPr lang="en-US" dirty="0">
              <a:solidFill>
                <a:srgbClr val="FFFF00"/>
              </a:solidFill>
            </a:endParaRPr>
          </a:p>
        </p:txBody>
      </p:sp>
      <p:sp>
        <p:nvSpPr>
          <p:cNvPr id="3" name="Rectangle: Rounded Corners 2">
            <a:extLst>
              <a:ext uri="{FF2B5EF4-FFF2-40B4-BE49-F238E27FC236}">
                <a16:creationId xmlns:a16="http://schemas.microsoft.com/office/drawing/2014/main" id="{368976E2-D396-C46A-4E79-888FC0224499}"/>
              </a:ext>
            </a:extLst>
          </p:cNvPr>
          <p:cNvSpPr/>
          <p:nvPr/>
        </p:nvSpPr>
        <p:spPr>
          <a:xfrm>
            <a:off x="11445671" y="295275"/>
            <a:ext cx="289129" cy="3524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4</a:t>
            </a:r>
          </a:p>
        </p:txBody>
      </p:sp>
      <p:pic>
        <p:nvPicPr>
          <p:cNvPr id="9" name="Content Placeholder 8">
            <a:extLst>
              <a:ext uri="{FF2B5EF4-FFF2-40B4-BE49-F238E27FC236}">
                <a16:creationId xmlns:a16="http://schemas.microsoft.com/office/drawing/2014/main" id="{06C1973F-CAA3-2E96-F2D1-BDFE0CFA3F47}"/>
              </a:ext>
            </a:extLst>
          </p:cNvPr>
          <p:cNvPicPr>
            <a:picLocks noGrp="1" noChangeAspect="1"/>
          </p:cNvPicPr>
          <p:nvPr>
            <p:ph sz="half" idx="1"/>
          </p:nvPr>
        </p:nvPicPr>
        <p:blipFill>
          <a:blip r:embed="rId2"/>
          <a:stretch>
            <a:fillRect/>
          </a:stretch>
        </p:blipFill>
        <p:spPr>
          <a:xfrm>
            <a:off x="1787321" y="1106624"/>
            <a:ext cx="8991600" cy="4698411"/>
          </a:xfrm>
          <a:prstGeom prst="rect">
            <a:avLst/>
          </a:prstGeom>
        </p:spPr>
      </p:pic>
      <p:sp>
        <p:nvSpPr>
          <p:cNvPr id="10" name="Rectangle 9">
            <a:extLst>
              <a:ext uri="{FF2B5EF4-FFF2-40B4-BE49-F238E27FC236}">
                <a16:creationId xmlns:a16="http://schemas.microsoft.com/office/drawing/2014/main" id="{033A5A87-39D4-9C07-42FB-703027016E66}"/>
              </a:ext>
            </a:extLst>
          </p:cNvPr>
          <p:cNvSpPr/>
          <p:nvPr/>
        </p:nvSpPr>
        <p:spPr>
          <a:xfrm>
            <a:off x="1787321" y="1285912"/>
            <a:ext cx="8814004" cy="457200"/>
          </a:xfrm>
          <a:prstGeom prst="rect">
            <a:avLst/>
          </a:prstGeom>
          <a:solidFill>
            <a:srgbClr val="FFFF00">
              <a:alpha val="31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489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1AD6-0A35-30E5-07CA-7E39901530AA}"/>
              </a:ext>
            </a:extLst>
          </p:cNvPr>
          <p:cNvSpPr>
            <a:spLocks noGrp="1"/>
          </p:cNvSpPr>
          <p:nvPr>
            <p:ph type="title"/>
          </p:nvPr>
        </p:nvSpPr>
        <p:spPr/>
        <p:txBody>
          <a:bodyPr/>
          <a:lstStyle/>
          <a:p>
            <a:r>
              <a:rPr lang="en-US" dirty="0"/>
              <a:t>Simulation Model Method</a:t>
            </a:r>
          </a:p>
        </p:txBody>
      </p:sp>
      <p:sp>
        <p:nvSpPr>
          <p:cNvPr id="5" name="Content Placeholder 4">
            <a:extLst>
              <a:ext uri="{FF2B5EF4-FFF2-40B4-BE49-F238E27FC236}">
                <a16:creationId xmlns:a16="http://schemas.microsoft.com/office/drawing/2014/main" id="{6CB24C77-3C31-F41F-14A9-17502321909C}"/>
              </a:ext>
            </a:extLst>
          </p:cNvPr>
          <p:cNvSpPr>
            <a:spLocks noGrp="1"/>
          </p:cNvSpPr>
          <p:nvPr>
            <p:ph sz="half" idx="2"/>
          </p:nvPr>
        </p:nvSpPr>
        <p:spPr>
          <a:xfrm>
            <a:off x="1120571" y="5841359"/>
            <a:ext cx="10325100" cy="615216"/>
          </a:xfrm>
          <a:ln/>
        </p:spPr>
        <p:style>
          <a:lnRef idx="1">
            <a:schemeClr val="accent5"/>
          </a:lnRef>
          <a:fillRef idx="3">
            <a:schemeClr val="accent5"/>
          </a:fillRef>
          <a:effectRef idx="2">
            <a:schemeClr val="accent5"/>
          </a:effectRef>
          <a:fontRef idx="minor">
            <a:schemeClr val="lt1"/>
          </a:fontRef>
        </p:style>
        <p:txBody>
          <a:bodyPr anchor="ctr">
            <a:normAutofit fontScale="77500" lnSpcReduction="20000"/>
          </a:bodyPr>
          <a:lstStyle/>
          <a:p>
            <a:pPr marL="0" indent="0">
              <a:buNone/>
            </a:pPr>
            <a:r>
              <a:rPr lang="en-US" dirty="0"/>
              <a:t>Calculates the effect of investment fair values for hypothetical changes in interest rates</a:t>
            </a:r>
          </a:p>
        </p:txBody>
      </p:sp>
      <p:sp>
        <p:nvSpPr>
          <p:cNvPr id="8" name="Slide Number Placeholder 5">
            <a:extLst>
              <a:ext uri="{FF2B5EF4-FFF2-40B4-BE49-F238E27FC236}">
                <a16:creationId xmlns:a16="http://schemas.microsoft.com/office/drawing/2014/main" id="{0E5D8DA4-BEB1-2A9E-1766-1155AEA081F5}"/>
              </a:ext>
            </a:extLst>
          </p:cNvPr>
          <p:cNvSpPr>
            <a:spLocks noGrp="1"/>
          </p:cNvSpPr>
          <p:nvPr>
            <p:ph type="sldNum" sz="quarter" idx="12"/>
          </p:nvPr>
        </p:nvSpPr>
        <p:spPr>
          <a:xfrm>
            <a:off x="10030244" y="6356350"/>
            <a:ext cx="1323555" cy="365125"/>
          </a:xfrm>
        </p:spPr>
        <p:txBody>
          <a:bodyPr>
            <a:normAutofit/>
          </a:bodyPr>
          <a:lstStyle/>
          <a:p>
            <a:pPr marL="81915">
              <a:spcAft>
                <a:spcPts val="600"/>
              </a:spcAft>
            </a:pPr>
            <a:fld id="{81D60167-4931-47E6-BA6A-407CBD079E47}" type="slidenum">
              <a:rPr lang="en-US" smtClean="0">
                <a:solidFill>
                  <a:srgbClr val="FFFF00"/>
                </a:solidFill>
              </a:rPr>
              <a:pPr marL="81915">
                <a:spcAft>
                  <a:spcPts val="600"/>
                </a:spcAft>
              </a:pPr>
              <a:t>64</a:t>
            </a:fld>
            <a:endParaRPr lang="en-US" dirty="0">
              <a:solidFill>
                <a:srgbClr val="FFFF00"/>
              </a:solidFill>
            </a:endParaRPr>
          </a:p>
        </p:txBody>
      </p:sp>
      <p:sp>
        <p:nvSpPr>
          <p:cNvPr id="3" name="Rectangle: Rounded Corners 2">
            <a:extLst>
              <a:ext uri="{FF2B5EF4-FFF2-40B4-BE49-F238E27FC236}">
                <a16:creationId xmlns:a16="http://schemas.microsoft.com/office/drawing/2014/main" id="{49DE6924-9B46-4186-9E0D-96F39E583053}"/>
              </a:ext>
            </a:extLst>
          </p:cNvPr>
          <p:cNvSpPr/>
          <p:nvPr/>
        </p:nvSpPr>
        <p:spPr>
          <a:xfrm>
            <a:off x="11445671" y="295275"/>
            <a:ext cx="289129" cy="3524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5</a:t>
            </a:r>
          </a:p>
        </p:txBody>
      </p:sp>
      <p:pic>
        <p:nvPicPr>
          <p:cNvPr id="9" name="Content Placeholder 8">
            <a:extLst>
              <a:ext uri="{FF2B5EF4-FFF2-40B4-BE49-F238E27FC236}">
                <a16:creationId xmlns:a16="http://schemas.microsoft.com/office/drawing/2014/main" id="{F77756F7-A52A-5F76-D7EA-1EAEBB81962F}"/>
              </a:ext>
            </a:extLst>
          </p:cNvPr>
          <p:cNvPicPr>
            <a:picLocks noGrp="1" noChangeAspect="1"/>
          </p:cNvPicPr>
          <p:nvPr>
            <p:ph sz="half" idx="1"/>
          </p:nvPr>
        </p:nvPicPr>
        <p:blipFill>
          <a:blip r:embed="rId2"/>
          <a:stretch>
            <a:fillRect/>
          </a:stretch>
        </p:blipFill>
        <p:spPr>
          <a:xfrm>
            <a:off x="1914525" y="1136304"/>
            <a:ext cx="8362950" cy="4705055"/>
          </a:xfrm>
          <a:prstGeom prst="rect">
            <a:avLst/>
          </a:prstGeom>
        </p:spPr>
      </p:pic>
    </p:spTree>
    <p:extLst>
      <p:ext uri="{BB962C8B-B14F-4D97-AF65-F5344CB8AC3E}">
        <p14:creationId xmlns:p14="http://schemas.microsoft.com/office/powerpoint/2010/main" val="1522607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C4B0-AB56-2601-9459-7BF8E82549B7}"/>
              </a:ext>
            </a:extLst>
          </p:cNvPr>
          <p:cNvSpPr>
            <a:spLocks noGrp="1"/>
          </p:cNvSpPr>
          <p:nvPr>
            <p:ph type="title"/>
          </p:nvPr>
        </p:nvSpPr>
        <p:spPr/>
        <p:txBody>
          <a:bodyPr/>
          <a:lstStyle/>
          <a:p>
            <a:r>
              <a:rPr lang="en-US" dirty="0"/>
              <a:t>Credit Risk</a:t>
            </a:r>
          </a:p>
        </p:txBody>
      </p:sp>
      <p:pic>
        <p:nvPicPr>
          <p:cNvPr id="4" name="Content Placeholder 3">
            <a:extLst>
              <a:ext uri="{FF2B5EF4-FFF2-40B4-BE49-F238E27FC236}">
                <a16:creationId xmlns:a16="http://schemas.microsoft.com/office/drawing/2014/main" id="{72F1263C-8A08-74AF-27D1-3E4490F973F2}"/>
              </a:ext>
            </a:extLst>
          </p:cNvPr>
          <p:cNvPicPr>
            <a:picLocks noGrp="1"/>
          </p:cNvPicPr>
          <p:nvPr>
            <p:ph idx="1"/>
          </p:nvPr>
        </p:nvPicPr>
        <p:blipFill>
          <a:blip r:embed="rId2"/>
          <a:stretch>
            <a:fillRect/>
          </a:stretch>
        </p:blipFill>
        <p:spPr>
          <a:xfrm>
            <a:off x="838198" y="2451231"/>
            <a:ext cx="10515600" cy="3739975"/>
          </a:xfrm>
          <a:prstGeom prst="rect">
            <a:avLst/>
          </a:prstGeom>
        </p:spPr>
      </p:pic>
      <p:sp>
        <p:nvSpPr>
          <p:cNvPr id="5" name="Rectangle 4">
            <a:extLst>
              <a:ext uri="{FF2B5EF4-FFF2-40B4-BE49-F238E27FC236}">
                <a16:creationId xmlns:a16="http://schemas.microsoft.com/office/drawing/2014/main" id="{FC4C54E0-54A5-F49C-F982-7A0BE92DAAD3}"/>
              </a:ext>
            </a:extLst>
          </p:cNvPr>
          <p:cNvSpPr/>
          <p:nvPr/>
        </p:nvSpPr>
        <p:spPr>
          <a:xfrm>
            <a:off x="1467463" y="2885230"/>
            <a:ext cx="9544665" cy="53793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E8BEDB-45C6-7E71-DD81-EE84082FBF35}"/>
              </a:ext>
            </a:extLst>
          </p:cNvPr>
          <p:cNvSpPr/>
          <p:nvPr/>
        </p:nvSpPr>
        <p:spPr>
          <a:xfrm>
            <a:off x="1467463" y="5136817"/>
            <a:ext cx="9544665" cy="53793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EB2A3B8-FA9D-8F17-ACC9-E07CF8C7E5C2}"/>
              </a:ext>
            </a:extLst>
          </p:cNvPr>
          <p:cNvSpPr/>
          <p:nvPr/>
        </p:nvSpPr>
        <p:spPr>
          <a:xfrm>
            <a:off x="6220744" y="5405783"/>
            <a:ext cx="1453896" cy="36636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0A94958-0AC5-D95C-CB32-75859261A042}"/>
              </a:ext>
            </a:extLst>
          </p:cNvPr>
          <p:cNvCxnSpPr>
            <a:endCxn id="5" idx="3"/>
          </p:cNvCxnSpPr>
          <p:nvPr/>
        </p:nvCxnSpPr>
        <p:spPr>
          <a:xfrm flipV="1">
            <a:off x="1895475" y="3154196"/>
            <a:ext cx="9116653" cy="8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470677-8748-9C0F-554B-218853196569}"/>
              </a:ext>
            </a:extLst>
          </p:cNvPr>
          <p:cNvCxnSpPr>
            <a:cxnSpLocks/>
          </p:cNvCxnSpPr>
          <p:nvPr/>
        </p:nvCxnSpPr>
        <p:spPr>
          <a:xfrm flipV="1">
            <a:off x="1467463" y="3419110"/>
            <a:ext cx="1190012" cy="8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53E861-CEED-AFB4-BE22-DF18EBDFA839}"/>
              </a:ext>
            </a:extLst>
          </p:cNvPr>
          <p:cNvCxnSpPr>
            <a:cxnSpLocks/>
          </p:cNvCxnSpPr>
          <p:nvPr/>
        </p:nvCxnSpPr>
        <p:spPr>
          <a:xfrm flipV="1">
            <a:off x="9739618" y="5424468"/>
            <a:ext cx="1190012" cy="8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AF5951-BCD1-8928-DB92-425AA1EE93F5}"/>
              </a:ext>
            </a:extLst>
          </p:cNvPr>
          <p:cNvCxnSpPr>
            <a:cxnSpLocks/>
          </p:cNvCxnSpPr>
          <p:nvPr/>
        </p:nvCxnSpPr>
        <p:spPr>
          <a:xfrm>
            <a:off x="1467463" y="5727501"/>
            <a:ext cx="86385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9F071D15-9D50-C3E6-4382-EEA51D387680}"/>
              </a:ext>
            </a:extLst>
          </p:cNvPr>
          <p:cNvSpPr txBox="1">
            <a:spLocks/>
          </p:cNvSpPr>
          <p:nvPr/>
        </p:nvSpPr>
        <p:spPr>
          <a:xfrm>
            <a:off x="838198" y="1328043"/>
            <a:ext cx="10515602" cy="999702"/>
          </a:xfrm>
          <a:prstGeom prst="rect">
            <a:avLst/>
          </a:prstGeom>
          <a:ln/>
        </p:spPr>
        <p:style>
          <a:lnRef idx="1">
            <a:schemeClr val="accent5"/>
          </a:lnRef>
          <a:fillRef idx="3">
            <a:schemeClr val="accent5"/>
          </a:fillRef>
          <a:effectRef idx="2">
            <a:schemeClr val="accent5"/>
          </a:effectRef>
          <a:fontRef idx="minor">
            <a:schemeClr val="lt1"/>
          </a:fontRef>
        </p:style>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buFont typeface="Arial" panose="020B0604020202020204" pitchFamily="34" charset="0"/>
              <a:buNone/>
            </a:pPr>
            <a:r>
              <a:rPr lang="en-US" b="1" i="1" dirty="0"/>
              <a:t>Credit Risk </a:t>
            </a:r>
            <a:r>
              <a:rPr lang="en-US" dirty="0"/>
              <a:t>- The risk that an issuer or other counterparty to an investment will not fulfill its obligations</a:t>
            </a:r>
          </a:p>
        </p:txBody>
      </p:sp>
    </p:spTree>
    <p:extLst>
      <p:ext uri="{BB962C8B-B14F-4D97-AF65-F5344CB8AC3E}">
        <p14:creationId xmlns:p14="http://schemas.microsoft.com/office/powerpoint/2010/main" val="3862436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619-BB4C-D050-A385-2F6B2D3C0568}"/>
              </a:ext>
            </a:extLst>
          </p:cNvPr>
          <p:cNvSpPr>
            <a:spLocks noGrp="1"/>
          </p:cNvSpPr>
          <p:nvPr>
            <p:ph type="title"/>
          </p:nvPr>
        </p:nvSpPr>
        <p:spPr>
          <a:xfrm>
            <a:off x="584547" y="448173"/>
            <a:ext cx="10787263" cy="847227"/>
          </a:xfrm>
        </p:spPr>
        <p:txBody>
          <a:bodyPr vert="horz" lIns="91440" tIns="45720" rIns="91440" bIns="45720" rtlCol="0" anchor="b">
            <a:normAutofit/>
          </a:bodyPr>
          <a:lstStyle/>
          <a:p>
            <a:r>
              <a:rPr lang="en-US" sz="3600" dirty="0">
                <a:solidFill>
                  <a:schemeClr val="accent1"/>
                </a:solidFill>
                <a:latin typeface="+mj-lt"/>
                <a:cs typeface="+mj-cs"/>
              </a:rPr>
              <a:t>Custodial Credit Risk - Deposits</a:t>
            </a:r>
          </a:p>
        </p:txBody>
      </p:sp>
      <p:sp>
        <p:nvSpPr>
          <p:cNvPr id="3" name="Content Placeholder 2">
            <a:extLst>
              <a:ext uri="{FF2B5EF4-FFF2-40B4-BE49-F238E27FC236}">
                <a16:creationId xmlns:a16="http://schemas.microsoft.com/office/drawing/2014/main" id="{5B783359-D917-C231-F50F-15F93E492F2B}"/>
              </a:ext>
            </a:extLst>
          </p:cNvPr>
          <p:cNvSpPr>
            <a:spLocks noGrp="1"/>
          </p:cNvSpPr>
          <p:nvPr>
            <p:ph idx="4294967295"/>
          </p:nvPr>
        </p:nvSpPr>
        <p:spPr>
          <a:xfrm>
            <a:off x="399010" y="1295400"/>
            <a:ext cx="8229601" cy="4830763"/>
          </a:xfrm>
        </p:spPr>
        <p:txBody>
          <a:bodyPr>
            <a:normAutofit/>
          </a:bodyPr>
          <a:lstStyle/>
          <a:p>
            <a:pPr>
              <a:spcAft>
                <a:spcPts val="1200"/>
              </a:spcAft>
            </a:pPr>
            <a:r>
              <a:rPr lang="en-US" sz="2400" dirty="0"/>
              <a:t>If applicable, government should disclose </a:t>
            </a:r>
          </a:p>
          <a:p>
            <a:pPr lvl="1">
              <a:spcAft>
                <a:spcPts val="1200"/>
              </a:spcAft>
            </a:pPr>
            <a:r>
              <a:rPr lang="en-US" sz="2000" dirty="0"/>
              <a:t>Amounts of those bank balances</a:t>
            </a:r>
          </a:p>
          <a:p>
            <a:pPr lvl="1">
              <a:spcAft>
                <a:spcPts val="1200"/>
              </a:spcAft>
            </a:pPr>
            <a:r>
              <a:rPr lang="en-US" sz="2000" dirty="0"/>
              <a:t>The fact that the balances are uninsured</a:t>
            </a:r>
          </a:p>
          <a:p>
            <a:pPr lvl="1">
              <a:spcAft>
                <a:spcPts val="1200"/>
              </a:spcAft>
            </a:pPr>
            <a:r>
              <a:rPr lang="en-US" sz="2000" dirty="0"/>
              <a:t>Whether the balances are exposed on the basis of</a:t>
            </a:r>
          </a:p>
          <a:p>
            <a:pPr lvl="2">
              <a:spcAft>
                <a:spcPts val="1200"/>
              </a:spcAft>
            </a:pPr>
            <a:r>
              <a:rPr lang="en-US" sz="1800" b="1" dirty="0"/>
              <a:t>Uncollateralized</a:t>
            </a:r>
          </a:p>
          <a:p>
            <a:pPr lvl="2">
              <a:spcAft>
                <a:spcPts val="1200"/>
              </a:spcAft>
            </a:pPr>
            <a:r>
              <a:rPr lang="en-US" sz="1800" dirty="0"/>
              <a:t>Collateralized with securities held by the pledging financial institution, or </a:t>
            </a:r>
          </a:p>
          <a:p>
            <a:pPr lvl="2">
              <a:spcAft>
                <a:spcPts val="1200"/>
              </a:spcAft>
            </a:pPr>
            <a:r>
              <a:rPr lang="en-US" sz="1800" dirty="0"/>
              <a:t>Collateralized with securities held by the pledging financial institution’s trust department or agent but not in the depositor government’s name</a:t>
            </a:r>
          </a:p>
          <a:p>
            <a:endParaRPr lang="en-US" sz="2400" dirty="0"/>
          </a:p>
        </p:txBody>
      </p:sp>
      <p:sp>
        <p:nvSpPr>
          <p:cNvPr id="4" name="Slide Number Placeholder 5">
            <a:extLst>
              <a:ext uri="{FF2B5EF4-FFF2-40B4-BE49-F238E27FC236}">
                <a16:creationId xmlns:a16="http://schemas.microsoft.com/office/drawing/2014/main" id="{72D24F4F-4888-B510-64F9-5937FB093DD4}"/>
              </a:ext>
            </a:extLst>
          </p:cNvPr>
          <p:cNvSpPr>
            <a:spLocks noGrp="1"/>
          </p:cNvSpPr>
          <p:nvPr>
            <p:ph type="sldNum" sz="quarter" idx="4294967295"/>
          </p:nvPr>
        </p:nvSpPr>
        <p:spPr>
          <a:xfrm>
            <a:off x="9448800" y="6356350"/>
            <a:ext cx="2743200" cy="365125"/>
          </a:xfrm>
        </p:spPr>
        <p:txBody>
          <a:bodyPr>
            <a:normAutofit/>
          </a:bodyPr>
          <a:lstStyle/>
          <a:p>
            <a:pPr marL="81915">
              <a:spcAft>
                <a:spcPts val="600"/>
              </a:spcAft>
            </a:pPr>
            <a:fld id="{81D60167-4931-47E6-BA6A-407CBD079E47}" type="slidenum">
              <a:rPr lang="en-US" smtClean="0"/>
              <a:pPr marL="81915">
                <a:spcAft>
                  <a:spcPts val="600"/>
                </a:spcAft>
              </a:pPr>
              <a:t>66</a:t>
            </a:fld>
            <a:endParaRPr lang="en-US" dirty="0"/>
          </a:p>
        </p:txBody>
      </p:sp>
      <p:sp>
        <p:nvSpPr>
          <p:cNvPr id="6" name="Right Brace 5">
            <a:extLst>
              <a:ext uri="{FF2B5EF4-FFF2-40B4-BE49-F238E27FC236}">
                <a16:creationId xmlns:a16="http://schemas.microsoft.com/office/drawing/2014/main" id="{3CDE10B2-1A64-38CC-0675-4E7FDBE24EEB}"/>
              </a:ext>
            </a:extLst>
          </p:cNvPr>
          <p:cNvSpPr/>
          <p:nvPr/>
        </p:nvSpPr>
        <p:spPr>
          <a:xfrm>
            <a:off x="8761615" y="3092335"/>
            <a:ext cx="1080654" cy="2477192"/>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242CA64-AA20-8021-5A54-A430AF228A05}"/>
              </a:ext>
            </a:extLst>
          </p:cNvPr>
          <p:cNvSpPr/>
          <p:nvPr/>
        </p:nvSpPr>
        <p:spPr>
          <a:xfrm>
            <a:off x="10075025" y="3740727"/>
            <a:ext cx="1717965" cy="14131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Disclosure if exposed</a:t>
            </a:r>
          </a:p>
        </p:txBody>
      </p:sp>
    </p:spTree>
    <p:extLst>
      <p:ext uri="{BB962C8B-B14F-4D97-AF65-F5344CB8AC3E}">
        <p14:creationId xmlns:p14="http://schemas.microsoft.com/office/powerpoint/2010/main" val="3791991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8D81-10A4-EB67-125B-F8D8DA4FAE09}"/>
              </a:ext>
            </a:extLst>
          </p:cNvPr>
          <p:cNvSpPr>
            <a:spLocks noGrp="1"/>
          </p:cNvSpPr>
          <p:nvPr>
            <p:ph type="title"/>
          </p:nvPr>
        </p:nvSpPr>
        <p:spPr/>
        <p:txBody>
          <a:bodyPr/>
          <a:lstStyle/>
          <a:p>
            <a:r>
              <a:rPr lang="en-US" dirty="0"/>
              <a:t>Custodial Credit Risk - Investments</a:t>
            </a:r>
          </a:p>
        </p:txBody>
      </p:sp>
      <p:sp>
        <p:nvSpPr>
          <p:cNvPr id="3" name="Content Placeholder 2">
            <a:extLst>
              <a:ext uri="{FF2B5EF4-FFF2-40B4-BE49-F238E27FC236}">
                <a16:creationId xmlns:a16="http://schemas.microsoft.com/office/drawing/2014/main" id="{0CF7E835-5363-681B-8E44-4242E97B61DE}"/>
              </a:ext>
            </a:extLst>
          </p:cNvPr>
          <p:cNvSpPr>
            <a:spLocks noGrp="1"/>
          </p:cNvSpPr>
          <p:nvPr>
            <p:ph idx="1"/>
          </p:nvPr>
        </p:nvSpPr>
        <p:spPr/>
        <p:txBody>
          <a:bodyPr>
            <a:normAutofit lnSpcReduction="10000"/>
          </a:bodyPr>
          <a:lstStyle/>
          <a:p>
            <a:pPr>
              <a:spcAft>
                <a:spcPts val="1200"/>
              </a:spcAft>
            </a:pPr>
            <a:r>
              <a:rPr lang="en-US" dirty="0"/>
              <a:t>Investments are exposed to custodial credit risk if the securities are </a:t>
            </a:r>
          </a:p>
          <a:p>
            <a:pPr lvl="1">
              <a:spcAft>
                <a:spcPts val="1200"/>
              </a:spcAft>
            </a:pPr>
            <a:r>
              <a:rPr lang="en-US" dirty="0"/>
              <a:t>Uninsured</a:t>
            </a:r>
          </a:p>
          <a:p>
            <a:pPr lvl="1">
              <a:spcAft>
                <a:spcPts val="1200"/>
              </a:spcAft>
            </a:pPr>
            <a:r>
              <a:rPr lang="en-US" dirty="0"/>
              <a:t>Are not registered in the name of the government </a:t>
            </a:r>
            <a:r>
              <a:rPr lang="en-US" b="1" dirty="0"/>
              <a:t>AND</a:t>
            </a:r>
          </a:p>
          <a:p>
            <a:pPr lvl="2">
              <a:spcAft>
                <a:spcPts val="1200"/>
              </a:spcAft>
            </a:pPr>
            <a:r>
              <a:rPr lang="en-US" dirty="0"/>
              <a:t>Held by either the </a:t>
            </a:r>
            <a:r>
              <a:rPr lang="en-US" b="1" dirty="0"/>
              <a:t>counterparty </a:t>
            </a:r>
            <a:r>
              <a:rPr lang="en-US" dirty="0"/>
              <a:t>or</a:t>
            </a:r>
          </a:p>
          <a:p>
            <a:pPr lvl="2">
              <a:spcAft>
                <a:spcPts val="1200"/>
              </a:spcAft>
            </a:pPr>
            <a:r>
              <a:rPr lang="en-US" dirty="0"/>
              <a:t>The counterparty’s trust department or agent but not in the government’s name</a:t>
            </a:r>
          </a:p>
          <a:p>
            <a:pPr>
              <a:spcAft>
                <a:spcPts val="1200"/>
              </a:spcAft>
            </a:pPr>
            <a:r>
              <a:rPr lang="en-US" dirty="0"/>
              <a:t>If exposure exists, should disclose </a:t>
            </a:r>
          </a:p>
          <a:p>
            <a:pPr lvl="1">
              <a:spcAft>
                <a:spcPts val="1200"/>
              </a:spcAft>
            </a:pPr>
            <a:r>
              <a:rPr lang="en-US" dirty="0"/>
              <a:t>Investment type</a:t>
            </a:r>
          </a:p>
          <a:p>
            <a:pPr lvl="1">
              <a:spcAft>
                <a:spcPts val="1200"/>
              </a:spcAft>
            </a:pPr>
            <a:r>
              <a:rPr lang="en-US" dirty="0"/>
              <a:t>Reported amount</a:t>
            </a:r>
          </a:p>
          <a:p>
            <a:pPr lvl="1">
              <a:spcAft>
                <a:spcPts val="1200"/>
              </a:spcAft>
            </a:pPr>
            <a:r>
              <a:rPr lang="en-US" dirty="0"/>
              <a:t>How investments are held</a:t>
            </a:r>
          </a:p>
          <a:p>
            <a:endParaRPr lang="en-US" dirty="0"/>
          </a:p>
        </p:txBody>
      </p:sp>
      <p:pic>
        <p:nvPicPr>
          <p:cNvPr id="6" name="Picture 5">
            <a:extLst>
              <a:ext uri="{FF2B5EF4-FFF2-40B4-BE49-F238E27FC236}">
                <a16:creationId xmlns:a16="http://schemas.microsoft.com/office/drawing/2014/main" id="{DF628993-87D7-EB57-6DFC-BCF010DF02A8}"/>
              </a:ext>
            </a:extLst>
          </p:cNvPr>
          <p:cNvPicPr>
            <a:picLocks noChangeAspect="1"/>
          </p:cNvPicPr>
          <p:nvPr/>
        </p:nvPicPr>
        <p:blipFill rotWithShape="1">
          <a:blip r:embed="rId2"/>
          <a:srcRect b="14191"/>
          <a:stretch/>
        </p:blipFill>
        <p:spPr>
          <a:xfrm>
            <a:off x="5302116" y="4904202"/>
            <a:ext cx="1587768" cy="1362456"/>
          </a:xfrm>
          <a:prstGeom prst="rect">
            <a:avLst/>
          </a:prstGeom>
        </p:spPr>
      </p:pic>
    </p:spTree>
    <p:extLst>
      <p:ext uri="{BB962C8B-B14F-4D97-AF65-F5344CB8AC3E}">
        <p14:creationId xmlns:p14="http://schemas.microsoft.com/office/powerpoint/2010/main" val="4166871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D7A9-928D-1706-0DAD-344D300AD540}"/>
              </a:ext>
            </a:extLst>
          </p:cNvPr>
          <p:cNvSpPr>
            <a:spLocks noGrp="1"/>
          </p:cNvSpPr>
          <p:nvPr>
            <p:ph type="title"/>
          </p:nvPr>
        </p:nvSpPr>
        <p:spPr/>
        <p:txBody>
          <a:bodyPr/>
          <a:lstStyle/>
          <a:p>
            <a:r>
              <a:rPr lang="en-US" dirty="0"/>
              <a:t>Foreign Currency Risk</a:t>
            </a:r>
          </a:p>
        </p:txBody>
      </p:sp>
      <p:sp>
        <p:nvSpPr>
          <p:cNvPr id="3" name="Content Placeholder 2">
            <a:extLst>
              <a:ext uri="{FF2B5EF4-FFF2-40B4-BE49-F238E27FC236}">
                <a16:creationId xmlns:a16="http://schemas.microsoft.com/office/drawing/2014/main" id="{2224564B-B271-AB6A-436D-09305E93F96F}"/>
              </a:ext>
            </a:extLst>
          </p:cNvPr>
          <p:cNvSpPr>
            <a:spLocks noGrp="1"/>
          </p:cNvSpPr>
          <p:nvPr>
            <p:ph idx="1"/>
          </p:nvPr>
        </p:nvSpPr>
        <p:spPr/>
        <p:txBody>
          <a:bodyPr/>
          <a:lstStyle/>
          <a:p>
            <a:pPr>
              <a:spcAft>
                <a:spcPts val="1200"/>
              </a:spcAft>
            </a:pPr>
            <a:r>
              <a:rPr lang="en-US" b="1" i="1" dirty="0"/>
              <a:t>Foreign Currency Risk </a:t>
            </a:r>
            <a:r>
              <a:rPr lang="en-US" dirty="0"/>
              <a:t>- The risk that changes in exchange rates will adversely affect the fair value of an investment or a deposit.</a:t>
            </a:r>
          </a:p>
          <a:p>
            <a:pPr>
              <a:spcAft>
                <a:spcPts val="1200"/>
              </a:spcAft>
            </a:pPr>
            <a:r>
              <a:rPr lang="en-US" dirty="0"/>
              <a:t>Applicable to governments that have deposits or investments denominated in foreign currencies</a:t>
            </a:r>
          </a:p>
          <a:p>
            <a:pPr>
              <a:spcAft>
                <a:spcPts val="1200"/>
              </a:spcAft>
            </a:pPr>
            <a:r>
              <a:rPr lang="en-US" dirty="0"/>
              <a:t>Government should disclose the U.S. dollar balances of such deposits or investments</a:t>
            </a:r>
          </a:p>
          <a:p>
            <a:pPr>
              <a:spcAft>
                <a:spcPts val="1200"/>
              </a:spcAft>
            </a:pPr>
            <a:r>
              <a:rPr lang="en-US" dirty="0"/>
              <a:t>Organized by </a:t>
            </a:r>
          </a:p>
          <a:p>
            <a:pPr lvl="1">
              <a:spcAft>
                <a:spcPts val="1200"/>
              </a:spcAft>
            </a:pPr>
            <a:r>
              <a:rPr lang="en-US" dirty="0"/>
              <a:t>Currency denomination</a:t>
            </a:r>
          </a:p>
          <a:p>
            <a:pPr lvl="1">
              <a:spcAft>
                <a:spcPts val="1200"/>
              </a:spcAft>
            </a:pPr>
            <a:r>
              <a:rPr lang="en-US" dirty="0"/>
              <a:t>Investment type if applicable</a:t>
            </a:r>
          </a:p>
          <a:p>
            <a:endParaRPr lang="en-US" dirty="0"/>
          </a:p>
        </p:txBody>
      </p:sp>
      <p:pic>
        <p:nvPicPr>
          <p:cNvPr id="5" name="Picture 4">
            <a:extLst>
              <a:ext uri="{FF2B5EF4-FFF2-40B4-BE49-F238E27FC236}">
                <a16:creationId xmlns:a16="http://schemas.microsoft.com/office/drawing/2014/main" id="{3848859B-1D96-39E1-DC83-AA699C457976}"/>
              </a:ext>
            </a:extLst>
          </p:cNvPr>
          <p:cNvPicPr>
            <a:picLocks noChangeAspect="1"/>
          </p:cNvPicPr>
          <p:nvPr/>
        </p:nvPicPr>
        <p:blipFill rotWithShape="1">
          <a:blip r:embed="rId2"/>
          <a:srcRect b="13544"/>
          <a:stretch/>
        </p:blipFill>
        <p:spPr>
          <a:xfrm>
            <a:off x="10063230" y="4665666"/>
            <a:ext cx="1689306" cy="1460498"/>
          </a:xfrm>
          <a:prstGeom prst="rect">
            <a:avLst/>
          </a:prstGeom>
        </p:spPr>
      </p:pic>
    </p:spTree>
    <p:extLst>
      <p:ext uri="{BB962C8B-B14F-4D97-AF65-F5344CB8AC3E}">
        <p14:creationId xmlns:p14="http://schemas.microsoft.com/office/powerpoint/2010/main" val="3915275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D5A85-7AD6-1EA3-0698-0973AEDFA4FD}"/>
              </a:ext>
            </a:extLst>
          </p:cNvPr>
          <p:cNvSpPr txBox="1"/>
          <p:nvPr/>
        </p:nvSpPr>
        <p:spPr>
          <a:xfrm>
            <a:off x="599328" y="1737195"/>
            <a:ext cx="7733607" cy="3704412"/>
          </a:xfrm>
          <a:prstGeom prst="rect">
            <a:avLst/>
          </a:prstGeom>
          <a:noFill/>
        </p:spPr>
        <p:txBody>
          <a:bodyPr wrap="square">
            <a:spAutoFit/>
          </a:bodyPr>
          <a:lstStyle/>
          <a:p>
            <a:r>
              <a:rPr lang="en-US" sz="1765" dirty="0">
                <a:latin typeface="Calibri" panose="020F0502020204030204" pitchFamily="34" charset="0"/>
                <a:cs typeface="Calibri" panose="020F0502020204030204" pitchFamily="34" charset="0"/>
              </a:rPr>
              <a:t>Manage Internally </a:t>
            </a:r>
            <a:endParaRPr lang="en-US" sz="2118" dirty="0">
              <a:latin typeface="Calibri" panose="020F0502020204030204" pitchFamily="34" charset="0"/>
              <a:cs typeface="Calibri" panose="020F0502020204030204" pitchFamily="34" charset="0"/>
            </a:endParaRP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Set up policy internally based on desired liquidity, duration and term structure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Unit executes trades with broker dealers directly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Best for a Unit desiring high level of control over portfolio </a:t>
            </a:r>
          </a:p>
          <a:p>
            <a:pPr marL="449505" lvl="1"/>
            <a:endParaRPr lang="en-US" sz="2118" dirty="0">
              <a:latin typeface="Calibri" panose="020F0502020204030204" pitchFamily="34" charset="0"/>
              <a:cs typeface="Calibri" panose="020F0502020204030204" pitchFamily="34" charset="0"/>
            </a:endParaRPr>
          </a:p>
          <a:p>
            <a:pPr marL="449505" lvl="1"/>
            <a:endParaRPr lang="en-US" sz="2118" dirty="0">
              <a:latin typeface="Calibri" panose="020F0502020204030204" pitchFamily="34" charset="0"/>
              <a:cs typeface="Calibri" panose="020F0502020204030204" pitchFamily="34" charset="0"/>
            </a:endParaRPr>
          </a:p>
          <a:p>
            <a:pPr marL="906705" lvl="1" indent="-457200">
              <a:buAutoNum type="arabicParenR"/>
            </a:pPr>
            <a:r>
              <a:rPr lang="en-US" sz="2118" dirty="0">
                <a:latin typeface="Calibri" panose="020F0502020204030204" pitchFamily="34" charset="0"/>
                <a:cs typeface="Calibri" panose="020F0502020204030204" pitchFamily="34" charset="0"/>
              </a:rPr>
              <a:t>Are we getting multiple bids on trades?</a:t>
            </a:r>
          </a:p>
          <a:p>
            <a:pPr marL="906705" lvl="1" indent="-457200">
              <a:buAutoNum type="arabicParenR"/>
            </a:pPr>
            <a:r>
              <a:rPr lang="en-US" sz="2118" dirty="0">
                <a:latin typeface="Calibri" panose="020F0502020204030204" pitchFamily="34" charset="0"/>
                <a:cs typeface="Calibri" panose="020F0502020204030204" pitchFamily="34" charset="0"/>
              </a:rPr>
              <a:t>Is the portfolio appropriately diversified to meet our objectives? </a:t>
            </a:r>
          </a:p>
          <a:p>
            <a:pPr marL="906705" lvl="1" indent="-457200">
              <a:buAutoNum type="arabicParenR"/>
            </a:pPr>
            <a:r>
              <a:rPr lang="en-US" sz="2118" dirty="0">
                <a:latin typeface="Calibri" panose="020F0502020204030204" pitchFamily="34" charset="0"/>
                <a:cs typeface="Calibri" panose="020F0502020204030204" pitchFamily="34" charset="0"/>
              </a:rPr>
              <a:t>Is the portfolio appropriately positioned given the yield environment?</a:t>
            </a:r>
          </a:p>
          <a:p>
            <a:pPr marL="906705" lvl="1" indent="-457200">
              <a:buAutoNum type="arabicParenR"/>
            </a:pPr>
            <a:r>
              <a:rPr lang="en-US" sz="2118" dirty="0">
                <a:latin typeface="Calibri" panose="020F0502020204030204" pitchFamily="34" charset="0"/>
                <a:cs typeface="Calibri" panose="020F0502020204030204" pitchFamily="34" charset="0"/>
              </a:rPr>
              <a:t>Are we assessing performance against a benchmark?</a:t>
            </a:r>
          </a:p>
        </p:txBody>
      </p:sp>
      <p:pic>
        <p:nvPicPr>
          <p:cNvPr id="11" name="Graphic 10">
            <a:extLst>
              <a:ext uri="{FF2B5EF4-FFF2-40B4-BE49-F238E27FC236}">
                <a16:creationId xmlns:a16="http://schemas.microsoft.com/office/drawing/2014/main" id="{9899721F-FC8B-A546-19A8-2CB1C2929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8472" y="2417218"/>
            <a:ext cx="2023564" cy="2023564"/>
          </a:xfrm>
          <a:prstGeom prst="rect">
            <a:avLst/>
          </a:prstGeom>
        </p:spPr>
      </p:pic>
      <p:sp>
        <p:nvSpPr>
          <p:cNvPr id="5" name="Title 1">
            <a:extLst>
              <a:ext uri="{FF2B5EF4-FFF2-40B4-BE49-F238E27FC236}">
                <a16:creationId xmlns:a16="http://schemas.microsoft.com/office/drawing/2014/main" id="{65D40E65-E8AD-F212-0FE8-37C7B0C2AE25}"/>
              </a:ext>
            </a:extLst>
          </p:cNvPr>
          <p:cNvSpPr txBox="1">
            <a:spLocks/>
          </p:cNvSpPr>
          <p:nvPr/>
        </p:nvSpPr>
        <p:spPr>
          <a:xfrm>
            <a:off x="394542" y="270043"/>
            <a:ext cx="10787263" cy="847227"/>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Example Internally Managed – Questions to Ask </a:t>
            </a:r>
          </a:p>
        </p:txBody>
      </p:sp>
    </p:spTree>
    <p:extLst>
      <p:ext uri="{BB962C8B-B14F-4D97-AF65-F5344CB8AC3E}">
        <p14:creationId xmlns:p14="http://schemas.microsoft.com/office/powerpoint/2010/main" val="307998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8CD60-F88B-6783-ED94-4AA74855517A}"/>
              </a:ext>
            </a:extLst>
          </p:cNvPr>
          <p:cNvSpPr>
            <a:spLocks noGrp="1"/>
          </p:cNvSpPr>
          <p:nvPr>
            <p:ph type="title"/>
          </p:nvPr>
        </p:nvSpPr>
        <p:spPr>
          <a:xfrm>
            <a:off x="584547" y="448173"/>
            <a:ext cx="10950227" cy="688850"/>
          </a:xfrm>
        </p:spPr>
        <p:txBody>
          <a:bodyPr vert="horz" lIns="0" tIns="0" rIns="0" bIns="0" rtlCol="0" anchor="b">
            <a:normAutofit/>
          </a:bodyPr>
          <a:lstStyle/>
          <a:p>
            <a:r>
              <a:rPr lang="en-US" sz="3600" dirty="0">
                <a:solidFill>
                  <a:schemeClr val="accent1"/>
                </a:solidFill>
                <a:latin typeface="+mj-lt"/>
                <a:cs typeface="+mj-cs"/>
              </a:rPr>
              <a:t>Understanding Callable structures</a:t>
            </a:r>
          </a:p>
        </p:txBody>
      </p:sp>
      <p:sp>
        <p:nvSpPr>
          <p:cNvPr id="5" name="Content Placeholder 4">
            <a:extLst>
              <a:ext uri="{FF2B5EF4-FFF2-40B4-BE49-F238E27FC236}">
                <a16:creationId xmlns:a16="http://schemas.microsoft.com/office/drawing/2014/main" id="{CEC83BEA-0180-7074-B402-3310599A6B14}"/>
              </a:ext>
            </a:extLst>
          </p:cNvPr>
          <p:cNvSpPr>
            <a:spLocks noGrp="1"/>
          </p:cNvSpPr>
          <p:nvPr>
            <p:ph idx="4294967295"/>
          </p:nvPr>
        </p:nvSpPr>
        <p:spPr>
          <a:xfrm>
            <a:off x="422275" y="1601281"/>
            <a:ext cx="7854950" cy="4659313"/>
          </a:xfrm>
        </p:spPr>
        <p:txBody>
          <a:bodyPr>
            <a:noAutofit/>
          </a:bodyPr>
          <a:lstStyle/>
          <a:p>
            <a:r>
              <a:rPr lang="en-US" sz="2400" b="1" dirty="0"/>
              <a:t>Federal Agency Callables</a:t>
            </a:r>
            <a:r>
              <a:rPr lang="en-US" sz="2400" dirty="0"/>
              <a:t>: Issuer has option to buy back the bond at a predetermined price and date</a:t>
            </a:r>
          </a:p>
          <a:p>
            <a:pPr lvl="1"/>
            <a:r>
              <a:rPr lang="en-US" sz="2400" u="sng" dirty="0"/>
              <a:t>European</a:t>
            </a:r>
            <a:r>
              <a:rPr lang="en-US" sz="2400" dirty="0"/>
              <a:t>—One time call</a:t>
            </a:r>
          </a:p>
          <a:p>
            <a:pPr lvl="1"/>
            <a:r>
              <a:rPr lang="en-US" sz="2400" u="sng" dirty="0"/>
              <a:t>Bermudan</a:t>
            </a:r>
            <a:r>
              <a:rPr lang="en-US" sz="2400" dirty="0"/>
              <a:t>—Callable quarterly or semi-annually</a:t>
            </a:r>
          </a:p>
          <a:p>
            <a:pPr lvl="1"/>
            <a:r>
              <a:rPr lang="en-US" sz="2400" u="sng" dirty="0"/>
              <a:t>American</a:t>
            </a:r>
            <a:r>
              <a:rPr lang="en-US" sz="2400" dirty="0"/>
              <a:t>—Callable any time after a specific date</a:t>
            </a:r>
          </a:p>
          <a:p>
            <a:pPr lvl="1"/>
            <a:r>
              <a:rPr lang="en-US" sz="2400" u="sng" dirty="0"/>
              <a:t>Canary</a:t>
            </a:r>
            <a:r>
              <a:rPr lang="en-US" sz="2400" dirty="0"/>
              <a:t>—Callable until first step, then becomes bullet</a:t>
            </a:r>
          </a:p>
          <a:p>
            <a:pPr lvl="1"/>
            <a:r>
              <a:rPr lang="en-US" sz="2400" u="sng" dirty="0"/>
              <a:t>Verde</a:t>
            </a:r>
            <a:r>
              <a:rPr lang="en-US" sz="2400" dirty="0"/>
              <a:t>—Bermuda to first step, callable on step dates</a:t>
            </a:r>
          </a:p>
          <a:p>
            <a:r>
              <a:rPr lang="en-US" sz="2400" dirty="0"/>
              <a:t>Make-whole calls—not a federal agency callable!</a:t>
            </a:r>
          </a:p>
          <a:p>
            <a:r>
              <a:rPr lang="en-US" sz="2400" dirty="0"/>
              <a:t>When do callables make sense?</a:t>
            </a:r>
          </a:p>
        </p:txBody>
      </p:sp>
      <p:pic>
        <p:nvPicPr>
          <p:cNvPr id="1026" name="Picture 2" descr="A bond may be discretely callable on continuously callable.">
            <a:extLst>
              <a:ext uri="{FF2B5EF4-FFF2-40B4-BE49-F238E27FC236}">
                <a16:creationId xmlns:a16="http://schemas.microsoft.com/office/drawing/2014/main" id="{815AE3B9-5FDC-6961-E731-CE94F39C5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687" y="2086477"/>
            <a:ext cx="3147491" cy="336224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CD242E6-5409-1321-A525-4054E6EA9EA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7</a:t>
            </a:fld>
            <a:endParaRPr lang="en-US" sz="900" dirty="0">
              <a:solidFill>
                <a:schemeClr val="accent2"/>
              </a:solidFill>
            </a:endParaRPr>
          </a:p>
        </p:txBody>
      </p:sp>
    </p:spTree>
    <p:extLst>
      <p:ext uri="{BB962C8B-B14F-4D97-AF65-F5344CB8AC3E}">
        <p14:creationId xmlns:p14="http://schemas.microsoft.com/office/powerpoint/2010/main" val="1248060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D5A85-7AD6-1EA3-0698-0973AEDFA4FD}"/>
              </a:ext>
            </a:extLst>
          </p:cNvPr>
          <p:cNvSpPr txBox="1"/>
          <p:nvPr/>
        </p:nvSpPr>
        <p:spPr>
          <a:xfrm>
            <a:off x="729956" y="1939076"/>
            <a:ext cx="7733607" cy="3378489"/>
          </a:xfrm>
          <a:prstGeom prst="rect">
            <a:avLst/>
          </a:prstGeom>
          <a:noFill/>
        </p:spPr>
        <p:txBody>
          <a:bodyPr wrap="square">
            <a:spAutoFit/>
          </a:bodyPr>
          <a:lstStyle/>
          <a:p>
            <a:r>
              <a:rPr lang="en-US" sz="1765" dirty="0">
                <a:latin typeface="Calibri" panose="020F0502020204030204" pitchFamily="34" charset="0"/>
                <a:cs typeface="Calibri" panose="020F0502020204030204" pitchFamily="34" charset="0"/>
              </a:rPr>
              <a:t>Manage Internally </a:t>
            </a:r>
            <a:endParaRPr lang="en-US" sz="2118" dirty="0">
              <a:latin typeface="Calibri" panose="020F0502020204030204" pitchFamily="34" charset="0"/>
              <a:cs typeface="Calibri" panose="020F0502020204030204" pitchFamily="34" charset="0"/>
            </a:endParaRP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Set up policy internally based on desired liquidity, duration and term structure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City executes trades with broker dealers directly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Best for a city desiring high level of control over portfolio </a:t>
            </a:r>
          </a:p>
          <a:p>
            <a:pPr marL="449505" lvl="1"/>
            <a:endParaRPr lang="en-US" sz="2118" dirty="0">
              <a:latin typeface="Calibri" panose="020F0502020204030204" pitchFamily="34" charset="0"/>
              <a:cs typeface="Calibri" panose="020F0502020204030204" pitchFamily="34" charset="0"/>
            </a:endParaRPr>
          </a:p>
          <a:p>
            <a:pPr marL="906705" lvl="1" indent="-457200">
              <a:buAutoNum type="arabicParenR"/>
            </a:pPr>
            <a:r>
              <a:rPr lang="en-US" sz="2118" dirty="0">
                <a:latin typeface="Calibri" panose="020F0502020204030204" pitchFamily="34" charset="0"/>
                <a:cs typeface="Calibri" panose="020F0502020204030204" pitchFamily="34" charset="0"/>
              </a:rPr>
              <a:t>What is the Commission structure?</a:t>
            </a:r>
          </a:p>
          <a:p>
            <a:pPr marL="906705" lvl="1" indent="-457200">
              <a:buAutoNum type="arabicParenR"/>
            </a:pPr>
            <a:r>
              <a:rPr lang="en-US" sz="2118" dirty="0">
                <a:latin typeface="Calibri" panose="020F0502020204030204" pitchFamily="34" charset="0"/>
                <a:cs typeface="Calibri" panose="020F0502020204030204" pitchFamily="34" charset="0"/>
              </a:rPr>
              <a:t>What sectors of the market do you specialize in?</a:t>
            </a:r>
          </a:p>
          <a:p>
            <a:pPr marL="906705" lvl="1" indent="-457200">
              <a:buAutoNum type="arabicParenR"/>
            </a:pPr>
            <a:r>
              <a:rPr lang="en-US" sz="2118" dirty="0">
                <a:latin typeface="Calibri" panose="020F0502020204030204" pitchFamily="34" charset="0"/>
                <a:cs typeface="Calibri" panose="020F0502020204030204" pitchFamily="34" charset="0"/>
              </a:rPr>
              <a:t>Will you affirm that you read the Investment Policy to only recommend securities suitable for the Unit?</a:t>
            </a:r>
          </a:p>
          <a:p>
            <a:pPr marL="906705" lvl="1" indent="-457200">
              <a:buAutoNum type="arabicParenR"/>
            </a:pPr>
            <a:r>
              <a:rPr lang="en-US" sz="2118" dirty="0">
                <a:latin typeface="Calibri" panose="020F0502020204030204" pitchFamily="34" charset="0"/>
                <a:cs typeface="Calibri" panose="020F0502020204030204" pitchFamily="34" charset="0"/>
              </a:rPr>
              <a:t>What is the total size of the issue?</a:t>
            </a:r>
          </a:p>
          <a:p>
            <a:pPr marL="906705" lvl="1" indent="-457200">
              <a:buAutoNum type="arabicParenR"/>
            </a:pPr>
            <a:r>
              <a:rPr lang="en-US" sz="2118" dirty="0">
                <a:latin typeface="Calibri" panose="020F0502020204030204" pitchFamily="34" charset="0"/>
                <a:cs typeface="Calibri" panose="020F0502020204030204" pitchFamily="34" charset="0"/>
              </a:rPr>
              <a:t>Why is this trade a good fit for my program?</a:t>
            </a:r>
          </a:p>
        </p:txBody>
      </p:sp>
      <p:pic>
        <p:nvPicPr>
          <p:cNvPr id="11" name="Graphic 10">
            <a:extLst>
              <a:ext uri="{FF2B5EF4-FFF2-40B4-BE49-F238E27FC236}">
                <a16:creationId xmlns:a16="http://schemas.microsoft.com/office/drawing/2014/main" id="{9899721F-FC8B-A546-19A8-2CB1C2929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8472" y="2417218"/>
            <a:ext cx="2023564" cy="2023564"/>
          </a:xfrm>
          <a:prstGeom prst="rect">
            <a:avLst/>
          </a:prstGeom>
        </p:spPr>
      </p:pic>
      <p:sp>
        <p:nvSpPr>
          <p:cNvPr id="7" name="Title 1">
            <a:extLst>
              <a:ext uri="{FF2B5EF4-FFF2-40B4-BE49-F238E27FC236}">
                <a16:creationId xmlns:a16="http://schemas.microsoft.com/office/drawing/2014/main" id="{45DE4781-E9B5-8C2D-1884-DD4F4A6F6A9C}"/>
              </a:ext>
            </a:extLst>
          </p:cNvPr>
          <p:cNvSpPr txBox="1">
            <a:spLocks/>
          </p:cNvSpPr>
          <p:nvPr/>
        </p:nvSpPr>
        <p:spPr>
          <a:xfrm>
            <a:off x="394542" y="270043"/>
            <a:ext cx="10787263" cy="84722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Example Questions to Ask Broker-</a:t>
            </a:r>
            <a:r>
              <a:rPr lang="en-US" sz="3600" dirty="0" err="1">
                <a:solidFill>
                  <a:schemeClr val="accent1"/>
                </a:solidFill>
                <a:latin typeface="+mj-lt"/>
                <a:cs typeface="+mj-cs"/>
              </a:rPr>
              <a:t>dealerS</a:t>
            </a:r>
            <a:endParaRPr lang="en-US" sz="3600" dirty="0">
              <a:solidFill>
                <a:schemeClr val="accent1"/>
              </a:solidFill>
              <a:latin typeface="+mj-lt"/>
              <a:cs typeface="+mj-cs"/>
            </a:endParaRPr>
          </a:p>
        </p:txBody>
      </p:sp>
    </p:spTree>
    <p:extLst>
      <p:ext uri="{BB962C8B-B14F-4D97-AF65-F5344CB8AC3E}">
        <p14:creationId xmlns:p14="http://schemas.microsoft.com/office/powerpoint/2010/main" val="480404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D5A85-7AD6-1EA3-0698-0973AEDFA4FD}"/>
              </a:ext>
            </a:extLst>
          </p:cNvPr>
          <p:cNvSpPr txBox="1"/>
          <p:nvPr/>
        </p:nvSpPr>
        <p:spPr>
          <a:xfrm>
            <a:off x="485522" y="976185"/>
            <a:ext cx="7733607" cy="4736489"/>
          </a:xfrm>
          <a:prstGeom prst="rect">
            <a:avLst/>
          </a:prstGeom>
          <a:noFill/>
        </p:spPr>
        <p:txBody>
          <a:bodyPr wrap="square">
            <a:spAutoFit/>
          </a:bodyPr>
          <a:lstStyle/>
          <a:p>
            <a:pPr marL="449505" lvl="1"/>
            <a:endParaRPr lang="en-US" sz="2118" dirty="0">
              <a:latin typeface="Calibri" panose="020F0502020204030204" pitchFamily="34" charset="0"/>
              <a:cs typeface="Calibri" panose="020F0502020204030204" pitchFamily="34" charset="0"/>
            </a:endParaRPr>
          </a:p>
          <a:p>
            <a:r>
              <a:rPr lang="en-US" sz="1765" dirty="0">
                <a:latin typeface="Calibri" panose="020F0502020204030204" pitchFamily="34" charset="0"/>
                <a:cs typeface="Calibri" panose="020F0502020204030204" pitchFamily="34" charset="0"/>
              </a:rPr>
              <a:t>Pooled Investments </a:t>
            </a:r>
            <a:r>
              <a:rPr lang="en-US" sz="2118" dirty="0">
                <a:latin typeface="Calibri" panose="020F0502020204030204" pitchFamily="34" charset="0"/>
                <a:cs typeface="Calibri" panose="020F0502020204030204" pitchFamily="34" charset="0"/>
              </a:rPr>
              <a:t>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Easy access to liquidity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Provides sector diversification </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Limited exposure to yield curve </a:t>
            </a:r>
          </a:p>
          <a:p>
            <a:endParaRPr lang="en-US" sz="2118" dirty="0">
              <a:latin typeface="Calibri" panose="020F0502020204030204" pitchFamily="34" charset="0"/>
              <a:cs typeface="Calibri" panose="020F0502020204030204" pitchFamily="34" charset="0"/>
            </a:endParaRPr>
          </a:p>
          <a:p>
            <a:endParaRPr lang="en-US" sz="2118" dirty="0">
              <a:latin typeface="Calibri" panose="020F0502020204030204" pitchFamily="34" charset="0"/>
              <a:cs typeface="Calibri" panose="020F0502020204030204" pitchFamily="34" charset="0"/>
            </a:endParaRPr>
          </a:p>
          <a:p>
            <a:pPr marL="457200" indent="-457200">
              <a:buAutoNum type="arabicParenR"/>
            </a:pPr>
            <a:r>
              <a:rPr lang="en-US" sz="2118" dirty="0">
                <a:latin typeface="Calibri" panose="020F0502020204030204" pitchFamily="34" charset="0"/>
                <a:cs typeface="Calibri" panose="020F0502020204030204" pitchFamily="34" charset="0"/>
              </a:rPr>
              <a:t>Is your pool compliant with North Carolina General Statutes? </a:t>
            </a:r>
          </a:p>
          <a:p>
            <a:pPr marL="457200" indent="-457200">
              <a:buAutoNum type="arabicParenR"/>
            </a:pPr>
            <a:r>
              <a:rPr lang="en-US" sz="2118" dirty="0">
                <a:latin typeface="Calibri" panose="020F0502020204030204" pitchFamily="34" charset="0"/>
                <a:cs typeface="Calibri" panose="020F0502020204030204" pitchFamily="34" charset="0"/>
              </a:rPr>
              <a:t>What securities do you invest in? What is the inception date of the pool?</a:t>
            </a:r>
          </a:p>
          <a:p>
            <a:pPr marL="457200" indent="-457200">
              <a:buAutoNum type="arabicParenR"/>
            </a:pPr>
            <a:r>
              <a:rPr lang="en-US" sz="2118" dirty="0">
                <a:latin typeface="Calibri" panose="020F0502020204030204" pitchFamily="34" charset="0"/>
                <a:cs typeface="Calibri" panose="020F0502020204030204" pitchFamily="34" charset="0"/>
              </a:rPr>
              <a:t>What is the typical concentration mix of the portfolio?</a:t>
            </a:r>
          </a:p>
          <a:p>
            <a:pPr marL="457200" indent="-457200">
              <a:buAutoNum type="arabicParenR"/>
            </a:pPr>
            <a:r>
              <a:rPr lang="en-US" sz="2118" dirty="0">
                <a:latin typeface="Calibri" panose="020F0502020204030204" pitchFamily="34" charset="0"/>
                <a:cs typeface="Calibri" panose="020F0502020204030204" pitchFamily="34" charset="0"/>
              </a:rPr>
              <a:t>What’s your AUM?</a:t>
            </a:r>
          </a:p>
          <a:p>
            <a:pPr marL="457200" indent="-457200">
              <a:buAutoNum type="arabicParenR"/>
            </a:pPr>
            <a:r>
              <a:rPr lang="en-US" sz="2118" dirty="0">
                <a:latin typeface="Calibri" panose="020F0502020204030204" pitchFamily="34" charset="0"/>
                <a:cs typeface="Calibri" panose="020F0502020204030204" pitchFamily="34" charset="0"/>
              </a:rPr>
              <a:t>What is the credit rating of the pool?</a:t>
            </a:r>
          </a:p>
          <a:p>
            <a:pPr marL="457200" indent="-457200">
              <a:buAutoNum type="arabicParenR"/>
            </a:pPr>
            <a:r>
              <a:rPr lang="en-US" sz="2118" dirty="0">
                <a:latin typeface="Calibri" panose="020F0502020204030204" pitchFamily="34" charset="0"/>
                <a:cs typeface="Calibri" panose="020F0502020204030204" pitchFamily="34" charset="0"/>
              </a:rPr>
              <a:t>What is the WAM/WAL of the portfolio? </a:t>
            </a:r>
          </a:p>
          <a:p>
            <a:pPr marL="457200" indent="-457200">
              <a:buAutoNum type="arabicParenR"/>
            </a:pPr>
            <a:r>
              <a:rPr lang="en-US" sz="2118" dirty="0">
                <a:latin typeface="Calibri" panose="020F0502020204030204" pitchFamily="34" charset="0"/>
                <a:cs typeface="Calibri" panose="020F0502020204030204" pitchFamily="34" charset="0"/>
              </a:rPr>
              <a:t>What are the gross fees? </a:t>
            </a:r>
          </a:p>
        </p:txBody>
      </p:sp>
      <p:pic>
        <p:nvPicPr>
          <p:cNvPr id="11" name="Graphic 10">
            <a:extLst>
              <a:ext uri="{FF2B5EF4-FFF2-40B4-BE49-F238E27FC236}">
                <a16:creationId xmlns:a16="http://schemas.microsoft.com/office/drawing/2014/main" id="{9899721F-FC8B-A546-19A8-2CB1C2929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8472" y="2417218"/>
            <a:ext cx="2023564" cy="2023564"/>
          </a:xfrm>
          <a:prstGeom prst="rect">
            <a:avLst/>
          </a:prstGeom>
        </p:spPr>
      </p:pic>
      <p:sp>
        <p:nvSpPr>
          <p:cNvPr id="3" name="Title 1">
            <a:extLst>
              <a:ext uri="{FF2B5EF4-FFF2-40B4-BE49-F238E27FC236}">
                <a16:creationId xmlns:a16="http://schemas.microsoft.com/office/drawing/2014/main" id="{023482F6-C616-32A0-A2BC-4B6EB1E0B9CB}"/>
              </a:ext>
            </a:extLst>
          </p:cNvPr>
          <p:cNvSpPr txBox="1">
            <a:spLocks/>
          </p:cNvSpPr>
          <p:nvPr/>
        </p:nvSpPr>
        <p:spPr>
          <a:xfrm>
            <a:off x="394542" y="270043"/>
            <a:ext cx="10787263" cy="847227"/>
          </a:xfrm>
          <a:prstGeom prst="rect">
            <a:avLst/>
          </a:prstGeom>
        </p:spPr>
        <p:txBody>
          <a:bodyPr vert="horz" lIns="91440" tIns="45720" rIns="91440" bIns="45720" rtlCol="0" anchor="b">
            <a:normAutofit fontScale="85000" lnSpcReduction="10000"/>
          </a:bodyPr>
          <a:lstStyle>
            <a:lvl1pPr algn="l" defTabSz="457200" rtl="0" eaLnBrk="1" latinLnBrk="0" hangingPunct="1">
              <a:lnSpc>
                <a:spcPct val="100000"/>
              </a:lnSpc>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Example Questions to Ask </a:t>
            </a:r>
            <a:r>
              <a:rPr lang="en-US" sz="3600" dirty="0" err="1">
                <a:solidFill>
                  <a:schemeClr val="accent1"/>
                </a:solidFill>
                <a:latin typeface="+mj-lt"/>
                <a:cs typeface="+mj-cs"/>
              </a:rPr>
              <a:t>lgips</a:t>
            </a:r>
            <a:r>
              <a:rPr lang="en-US" sz="3600" dirty="0">
                <a:solidFill>
                  <a:schemeClr val="accent1"/>
                </a:solidFill>
                <a:latin typeface="+mj-lt"/>
                <a:cs typeface="+mj-cs"/>
              </a:rPr>
              <a:t>/pool investments</a:t>
            </a:r>
          </a:p>
        </p:txBody>
      </p:sp>
    </p:spTree>
    <p:extLst>
      <p:ext uri="{BB962C8B-B14F-4D97-AF65-F5344CB8AC3E}">
        <p14:creationId xmlns:p14="http://schemas.microsoft.com/office/powerpoint/2010/main" val="3647876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D5A85-7AD6-1EA3-0698-0973AEDFA4FD}"/>
              </a:ext>
            </a:extLst>
          </p:cNvPr>
          <p:cNvSpPr txBox="1"/>
          <p:nvPr/>
        </p:nvSpPr>
        <p:spPr>
          <a:xfrm>
            <a:off x="570096" y="1540573"/>
            <a:ext cx="8224039" cy="4573624"/>
          </a:xfrm>
          <a:prstGeom prst="rect">
            <a:avLst/>
          </a:prstGeom>
          <a:noFill/>
        </p:spPr>
        <p:txBody>
          <a:bodyPr wrap="square">
            <a:spAutoFit/>
          </a:bodyPr>
          <a:lstStyle/>
          <a:p>
            <a:endParaRPr lang="en-US" sz="2118" dirty="0">
              <a:latin typeface="Calibri" panose="020F0502020204030204" pitchFamily="34" charset="0"/>
              <a:cs typeface="Calibri" panose="020F0502020204030204" pitchFamily="34" charset="0"/>
            </a:endParaRPr>
          </a:p>
          <a:p>
            <a:r>
              <a:rPr lang="en-US" sz="1765" dirty="0">
                <a:latin typeface="Calibri" panose="020F0502020204030204" pitchFamily="34" charset="0"/>
                <a:cs typeface="Calibri" panose="020F0502020204030204" pitchFamily="34" charset="0"/>
              </a:rPr>
              <a:t>Work with and Investment Adviser</a:t>
            </a:r>
            <a:endParaRPr lang="en-US" sz="2118" dirty="0">
              <a:latin typeface="Calibri" panose="020F0502020204030204" pitchFamily="34" charset="0"/>
              <a:cs typeface="Calibri" panose="020F0502020204030204" pitchFamily="34" charset="0"/>
            </a:endParaRP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Investment Strategy and Portfolio Structure recommendations</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Portfolio managers discuss investment recommendations with the unit</a:t>
            </a:r>
          </a:p>
          <a:p>
            <a:pPr marL="752080" lvl="1" indent="-302575">
              <a:buFont typeface="Arial" panose="020B0604020202020204" pitchFamily="34" charset="0"/>
              <a:buChar char="•"/>
            </a:pPr>
            <a:r>
              <a:rPr lang="en-US" sz="1588" dirty="0">
                <a:latin typeface="Calibri" panose="020F0502020204030204" pitchFamily="34" charset="0"/>
                <a:cs typeface="Calibri" panose="020F0502020204030204" pitchFamily="34" charset="0"/>
              </a:rPr>
              <a:t>Finance Officer approves trade</a:t>
            </a:r>
            <a:r>
              <a:rPr lang="en-US" sz="1412" dirty="0">
                <a:latin typeface="Calibri" panose="020F0502020204030204" pitchFamily="34" charset="0"/>
                <a:cs typeface="Calibri" panose="020F0502020204030204" pitchFamily="34" charset="0"/>
              </a:rPr>
              <a:t>	</a:t>
            </a:r>
          </a:p>
          <a:p>
            <a:pPr marL="449505" lvl="1"/>
            <a:endParaRPr lang="en-US" sz="1412" dirty="0">
              <a:latin typeface="Calibri" panose="020F0502020204030204" pitchFamily="34" charset="0"/>
              <a:cs typeface="Calibri" panose="020F0502020204030204" pitchFamily="34" charset="0"/>
            </a:endParaRPr>
          </a:p>
          <a:p>
            <a:pPr marL="449505" lvl="1"/>
            <a:endParaRPr lang="en-US" sz="1412" dirty="0">
              <a:latin typeface="Calibri" panose="020F0502020204030204" pitchFamily="34" charset="0"/>
              <a:cs typeface="Calibri" panose="020F0502020204030204" pitchFamily="34" charset="0"/>
            </a:endParaRPr>
          </a:p>
          <a:p>
            <a:pPr marL="906705" lvl="1" indent="-457200">
              <a:buAutoNum type="arabicParenR"/>
            </a:pPr>
            <a:r>
              <a:rPr lang="en-US" sz="2118" dirty="0">
                <a:latin typeface="Calibri" panose="020F0502020204030204" pitchFamily="34" charset="0"/>
                <a:cs typeface="Calibri" panose="020F0502020204030204" pitchFamily="34" charset="0"/>
              </a:rPr>
              <a:t>Are you a fiduciary?</a:t>
            </a:r>
          </a:p>
          <a:p>
            <a:pPr marL="906705" lvl="1" indent="-457200">
              <a:buFontTx/>
              <a:buAutoNum type="arabicParenR"/>
            </a:pPr>
            <a:r>
              <a:rPr lang="en-US" sz="2118" dirty="0">
                <a:latin typeface="Calibri" panose="020F0502020204030204" pitchFamily="34" charset="0"/>
                <a:cs typeface="Calibri" panose="020F0502020204030204" pitchFamily="34" charset="0"/>
              </a:rPr>
              <a:t>Are you a registered adviser under the SEC Investment Advisers Act of 1940? </a:t>
            </a:r>
          </a:p>
          <a:p>
            <a:pPr marL="906705" lvl="1" indent="-457200">
              <a:buAutoNum type="arabicParenR"/>
            </a:pPr>
            <a:r>
              <a:rPr lang="en-US" sz="2118" dirty="0">
                <a:latin typeface="Calibri" panose="020F0502020204030204" pitchFamily="34" charset="0"/>
                <a:cs typeface="Calibri" panose="020F0502020204030204" pitchFamily="34" charset="0"/>
              </a:rPr>
              <a:t>What is the fee structure for services? </a:t>
            </a:r>
          </a:p>
          <a:p>
            <a:pPr marL="906705" lvl="1" indent="-457200">
              <a:buAutoNum type="arabicParenR"/>
            </a:pPr>
            <a:r>
              <a:rPr lang="en-US" sz="2118" dirty="0">
                <a:latin typeface="Calibri" panose="020F0502020204030204" pitchFamily="34" charset="0"/>
                <a:cs typeface="Calibri" panose="020F0502020204030204" pitchFamily="34" charset="0"/>
              </a:rPr>
              <a:t>What are the qualifications of team?</a:t>
            </a:r>
          </a:p>
          <a:p>
            <a:pPr marL="906705" lvl="1" indent="-457200">
              <a:buAutoNum type="arabicParenR"/>
            </a:pPr>
            <a:r>
              <a:rPr lang="en-US" sz="2118" dirty="0">
                <a:latin typeface="Calibri" panose="020F0502020204030204" pitchFamily="34" charset="0"/>
                <a:cs typeface="Calibri" panose="020F0502020204030204" pitchFamily="34" charset="0"/>
              </a:rPr>
              <a:t>What does your communication process look like?</a:t>
            </a:r>
          </a:p>
          <a:p>
            <a:pPr marL="906705" lvl="1" indent="-457200">
              <a:buAutoNum type="arabicParenR"/>
            </a:pPr>
            <a:r>
              <a:rPr lang="en-US" sz="2118" dirty="0">
                <a:latin typeface="Calibri" panose="020F0502020204030204" pitchFamily="34" charset="0"/>
                <a:cs typeface="Calibri" panose="020F0502020204030204" pitchFamily="34" charset="0"/>
              </a:rPr>
              <a:t>Who else do you work with?</a:t>
            </a:r>
          </a:p>
          <a:p>
            <a:pPr marL="752080" lvl="1" indent="-302575">
              <a:buFont typeface="Arial" panose="020B0604020202020204" pitchFamily="34" charset="0"/>
              <a:buChar char="•"/>
            </a:pPr>
            <a:endParaRPr lang="en-US" sz="1412" dirty="0">
              <a:latin typeface="Calibri" panose="020F0502020204030204" pitchFamily="34" charset="0"/>
              <a:cs typeface="Calibri" panose="020F0502020204030204" pitchFamily="34" charset="0"/>
            </a:endParaRPr>
          </a:p>
          <a:p>
            <a:pPr marL="752080" lvl="1" indent="-302575">
              <a:buFont typeface="Arial" panose="020B0604020202020204" pitchFamily="34" charset="0"/>
              <a:buChar char="•"/>
            </a:pPr>
            <a:endParaRPr lang="en-US" sz="1412" dirty="0">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9899721F-FC8B-A546-19A8-2CB1C2929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8472" y="2417218"/>
            <a:ext cx="2023564" cy="2023564"/>
          </a:xfrm>
          <a:prstGeom prst="rect">
            <a:avLst/>
          </a:prstGeom>
        </p:spPr>
      </p:pic>
      <p:sp>
        <p:nvSpPr>
          <p:cNvPr id="3" name="Title 1">
            <a:extLst>
              <a:ext uri="{FF2B5EF4-FFF2-40B4-BE49-F238E27FC236}">
                <a16:creationId xmlns:a16="http://schemas.microsoft.com/office/drawing/2014/main" id="{8996B574-3339-6A01-3591-D8A4DAEE9F8C}"/>
              </a:ext>
            </a:extLst>
          </p:cNvPr>
          <p:cNvSpPr txBox="1">
            <a:spLocks/>
          </p:cNvSpPr>
          <p:nvPr/>
        </p:nvSpPr>
        <p:spPr>
          <a:xfrm>
            <a:off x="394542" y="270043"/>
            <a:ext cx="10787263" cy="847227"/>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Example Questions to Ask an investment adviser</a:t>
            </a:r>
          </a:p>
        </p:txBody>
      </p:sp>
    </p:spTree>
    <p:extLst>
      <p:ext uri="{BB962C8B-B14F-4D97-AF65-F5344CB8AC3E}">
        <p14:creationId xmlns:p14="http://schemas.microsoft.com/office/powerpoint/2010/main" val="74165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5F98-FA4B-5D95-0E68-1A90679EC40C}"/>
            </a:ext>
          </a:extLst>
        </p:cNvPr>
        <p:cNvGrpSpPr/>
        <p:nvPr/>
      </p:nvGrpSpPr>
      <p:grpSpPr>
        <a:xfrm>
          <a:off x="0" y="0"/>
          <a:ext cx="0" cy="0"/>
          <a:chOff x="0" y="0"/>
          <a:chExt cx="0" cy="0"/>
        </a:xfrm>
      </p:grpSpPr>
      <p:sp>
        <p:nvSpPr>
          <p:cNvPr id="390146" name="Rectangle 3">
            <a:extLst>
              <a:ext uri="{FF2B5EF4-FFF2-40B4-BE49-F238E27FC236}">
                <a16:creationId xmlns:a16="http://schemas.microsoft.com/office/drawing/2014/main" id="{81468AC7-C4FF-B916-69BC-BF305976A149}"/>
              </a:ext>
            </a:extLst>
          </p:cNvPr>
          <p:cNvSpPr>
            <a:spLocks noGrp="1" noChangeArrowheads="1"/>
          </p:cNvSpPr>
          <p:nvPr>
            <p:ph type="body" idx="4294967295"/>
          </p:nvPr>
        </p:nvSpPr>
        <p:spPr>
          <a:xfrm>
            <a:off x="504824" y="2076450"/>
            <a:ext cx="11029950" cy="3678238"/>
          </a:xfrm>
        </p:spPr>
        <p:txBody>
          <a:bodyPr vert="horz" lIns="91440" tIns="45720" rIns="91440" bIns="45720" rtlCol="0" anchor="ctr">
            <a:noAutofit/>
          </a:bodyPr>
          <a:lstStyle/>
          <a:p>
            <a:r>
              <a:rPr lang="en-US" sz="2400" b="1" dirty="0"/>
              <a:t>Priced at spread to Treasuries</a:t>
            </a:r>
          </a:p>
          <a:p>
            <a:endParaRPr lang="en-US" sz="2400" b="1" dirty="0"/>
          </a:p>
          <a:p>
            <a:r>
              <a:rPr lang="en-US" sz="2400" b="1" dirty="0"/>
              <a:t>Yield to Worst (YTW) </a:t>
            </a:r>
          </a:p>
          <a:p>
            <a:pPr lvl="1"/>
            <a:r>
              <a:rPr lang="en-US" sz="2400" dirty="0"/>
              <a:t>Which is lesser: Yield to Maturity or Yield to Call</a:t>
            </a:r>
          </a:p>
          <a:p>
            <a:pPr lvl="1"/>
            <a:endParaRPr lang="en-US" sz="2400" u="sng" dirty="0"/>
          </a:p>
          <a:p>
            <a:r>
              <a:rPr lang="en-US" sz="2400" b="1" dirty="0"/>
              <a:t>Option Adjusted Spread (OAS)</a:t>
            </a:r>
          </a:p>
          <a:p>
            <a:pPr lvl="1"/>
            <a:r>
              <a:rPr lang="en-US" sz="2400" dirty="0"/>
              <a:t>Creates synthetic “bullet” </a:t>
            </a:r>
          </a:p>
          <a:p>
            <a:pPr lvl="1"/>
            <a:r>
              <a:rPr lang="en-US" sz="2400" dirty="0"/>
              <a:t>Compare spread from OAS analysis to historical spread for non-callable securities from same market sector</a:t>
            </a:r>
          </a:p>
          <a:p>
            <a:endParaRPr lang="en-US" sz="2400" b="1" dirty="0"/>
          </a:p>
        </p:txBody>
      </p:sp>
      <p:sp>
        <p:nvSpPr>
          <p:cNvPr id="5" name="Title 3">
            <a:extLst>
              <a:ext uri="{FF2B5EF4-FFF2-40B4-BE49-F238E27FC236}">
                <a16:creationId xmlns:a16="http://schemas.microsoft.com/office/drawing/2014/main" id="{3461E2BC-627A-516B-2721-9D848841C7AB}"/>
              </a:ext>
            </a:extLst>
          </p:cNvPr>
          <p:cNvSpPr>
            <a:spLocks noGrp="1"/>
          </p:cNvSpPr>
          <p:nvPr>
            <p:ph type="title"/>
          </p:nvPr>
        </p:nvSpPr>
        <p:spPr>
          <a:xfrm>
            <a:off x="584547" y="448173"/>
            <a:ext cx="10950227" cy="688850"/>
          </a:xfrm>
        </p:spPr>
        <p:txBody>
          <a:bodyPr vert="horz" lIns="0" tIns="0" rIns="0" bIns="0" rtlCol="0" anchor="b">
            <a:normAutofit/>
          </a:bodyPr>
          <a:lstStyle/>
          <a:p>
            <a:r>
              <a:rPr lang="en-US" sz="3600" dirty="0">
                <a:solidFill>
                  <a:schemeClr val="accent1"/>
                </a:solidFill>
                <a:latin typeface="+mj-lt"/>
                <a:cs typeface="+mj-cs"/>
              </a:rPr>
              <a:t>How are callables priced?</a:t>
            </a:r>
          </a:p>
        </p:txBody>
      </p:sp>
      <p:sp>
        <p:nvSpPr>
          <p:cNvPr id="6" name="Slide Number Placeholder 2">
            <a:extLst>
              <a:ext uri="{FF2B5EF4-FFF2-40B4-BE49-F238E27FC236}">
                <a16:creationId xmlns:a16="http://schemas.microsoft.com/office/drawing/2014/main" id="{735654B9-9E21-CB3C-20E1-1801AFE5F2BE}"/>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8</a:t>
            </a:fld>
            <a:endParaRPr lang="en-US" sz="900" dirty="0">
              <a:solidFill>
                <a:schemeClr val="accent2"/>
              </a:solidFill>
            </a:endParaRPr>
          </a:p>
        </p:txBody>
      </p:sp>
    </p:spTree>
    <p:extLst>
      <p:ext uri="{BB962C8B-B14F-4D97-AF65-F5344CB8AC3E}">
        <p14:creationId xmlns:p14="http://schemas.microsoft.com/office/powerpoint/2010/main" val="246270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73099-FCFB-16DC-BA50-DFD8852F2E85}"/>
              </a:ext>
            </a:extLst>
          </p:cNvPr>
          <p:cNvSpPr txBox="1"/>
          <p:nvPr/>
        </p:nvSpPr>
        <p:spPr>
          <a:xfrm>
            <a:off x="459471" y="119310"/>
            <a:ext cx="11437253" cy="1557090"/>
          </a:xfrm>
          <a:prstGeom prst="rect">
            <a:avLst/>
          </a:prstGeom>
        </p:spPr>
        <p:txBody>
          <a:bodyPr vert="horz" lIns="0" tIns="0" rIns="0" bIns="0" rtlCol="0" anchor="b">
            <a:normAutofit/>
          </a:bodyPr>
          <a:lstStyle>
            <a:defPPr>
              <a:defRPr lang="en-US"/>
            </a:defPPr>
            <a:lvl1pPr>
              <a:spcBef>
                <a:spcPct val="0"/>
              </a:spcBef>
              <a:buNone/>
              <a:defRPr sz="3600" b="0" cap="all">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Comparison Between Agency Callables and Non-Callables</a:t>
            </a:r>
          </a:p>
        </p:txBody>
      </p:sp>
      <p:sp>
        <p:nvSpPr>
          <p:cNvPr id="6" name="TextBox 5">
            <a:extLst>
              <a:ext uri="{FF2B5EF4-FFF2-40B4-BE49-F238E27FC236}">
                <a16:creationId xmlns:a16="http://schemas.microsoft.com/office/drawing/2014/main" id="{2C5B30AB-1929-666B-7996-23F34607098D}"/>
              </a:ext>
            </a:extLst>
          </p:cNvPr>
          <p:cNvSpPr txBox="1"/>
          <p:nvPr/>
        </p:nvSpPr>
        <p:spPr>
          <a:xfrm>
            <a:off x="520349" y="5152471"/>
            <a:ext cx="11315496" cy="1003993"/>
          </a:xfrm>
          <a:prstGeom prst="rect">
            <a:avLst/>
          </a:prstGeom>
          <a:noFill/>
        </p:spPr>
        <p:txBody>
          <a:bodyPr wrap="square">
            <a:spAutoFit/>
          </a:bodyPr>
          <a:lstStyle/>
          <a:p>
            <a:pPr marL="252146" indent="-252146">
              <a:lnSpc>
                <a:spcPct val="107000"/>
              </a:lnSpc>
              <a:spcAft>
                <a:spcPts val="706"/>
              </a:spcAft>
              <a:buClr>
                <a:srgbClr val="204A36"/>
              </a:buClr>
              <a:buFont typeface="Wingdings" panose="05000000000000000000" pitchFamily="2" charset="2"/>
              <a:buChar char="§"/>
            </a:pPr>
            <a:r>
              <a:rPr lang="en-US" sz="1700" dirty="0">
                <a:solidFill>
                  <a:schemeClr val="tx1">
                    <a:lumMod val="85000"/>
                    <a:lumOff val="15000"/>
                  </a:schemeClr>
                </a:solidFill>
                <a:cs typeface="Times New Roman" panose="02020603050405020304" pitchFamily="18" charset="0"/>
              </a:rPr>
              <a:t>Historically, non-callable agencies have outperformed callable agencies over time.</a:t>
            </a:r>
          </a:p>
          <a:p>
            <a:pPr marL="252146" indent="-252146">
              <a:lnSpc>
                <a:spcPct val="107000"/>
              </a:lnSpc>
              <a:spcAft>
                <a:spcPts val="706"/>
              </a:spcAft>
              <a:buClr>
                <a:srgbClr val="204A36"/>
              </a:buClr>
              <a:buFont typeface="Wingdings" panose="05000000000000000000" pitchFamily="2" charset="2"/>
              <a:buChar char="§"/>
            </a:pPr>
            <a:r>
              <a:rPr lang="en-US" sz="1700" dirty="0">
                <a:solidFill>
                  <a:schemeClr val="tx1">
                    <a:lumMod val="85000"/>
                    <a:lumOff val="15000"/>
                  </a:schemeClr>
                </a:solidFill>
                <a:cs typeface="Times New Roman" panose="02020603050405020304" pitchFamily="18" charset="0"/>
              </a:rPr>
              <a:t>Over the past 20+ years the earnings difference for an agency bullet versus a callable agency portfolio was about $383,000 per $1 million invested.</a:t>
            </a:r>
          </a:p>
        </p:txBody>
      </p:sp>
      <p:sp>
        <p:nvSpPr>
          <p:cNvPr id="8" name="Rectangle 7">
            <a:extLst>
              <a:ext uri="{FF2B5EF4-FFF2-40B4-BE49-F238E27FC236}">
                <a16:creationId xmlns:a16="http://schemas.microsoft.com/office/drawing/2014/main" id="{FEF7F6D9-1A5E-3BA5-F391-7430955B99F2}"/>
              </a:ext>
            </a:extLst>
          </p:cNvPr>
          <p:cNvSpPr/>
          <p:nvPr/>
        </p:nvSpPr>
        <p:spPr>
          <a:xfrm>
            <a:off x="133350" y="6205915"/>
            <a:ext cx="11925300" cy="461665"/>
          </a:xfrm>
          <a:prstGeom prst="rect">
            <a:avLst/>
          </a:prstGeom>
        </p:spPr>
        <p:txBody>
          <a:bodyPr wrap="square">
            <a:spAutoFit/>
          </a:bodyPr>
          <a:lstStyle/>
          <a:p>
            <a:pPr algn="just"/>
            <a:r>
              <a:rPr lang="en-US" sz="800" i="1" dirty="0">
                <a:solidFill>
                  <a:schemeClr val="tx1">
                    <a:lumMod val="65000"/>
                    <a:lumOff val="35000"/>
                  </a:schemeClr>
                </a:solidFill>
                <a:latin typeface="Calibri" panose="020F0502020204030204" pitchFamily="34" charset="0"/>
                <a:cs typeface="Calibri" panose="020F0502020204030204" pitchFamily="34" charset="0"/>
              </a:rPr>
              <a:t>Source: Bloomberg and ICE BofA Indices. Graph demonstrating the performance of commonly used benchmarks among our clients. Historical benchmark performance data for the ICE BofA Bullet Agency Index and Callable Agency Index sourced from Bloomberg AIM. Index returns assume reinvestment of all distributions. Historical performance results for investment indexes generally do not reflect the deduction of transaction and/or custodial charges or the deduction of an investment management fee, the incurrence of which would have the effect of decreasing historical performance results. It is not possible to invest directly in an index. Please see important hypothetical disclosures at the end of this presentation.</a:t>
            </a:r>
          </a:p>
        </p:txBody>
      </p:sp>
      <p:graphicFrame>
        <p:nvGraphicFramePr>
          <p:cNvPr id="5" name="Chart 4">
            <a:extLst>
              <a:ext uri="{FF2B5EF4-FFF2-40B4-BE49-F238E27FC236}">
                <a16:creationId xmlns:a16="http://schemas.microsoft.com/office/drawing/2014/main" id="{95C35533-7D65-01AA-2727-A1BE1BA0E819}"/>
              </a:ext>
            </a:extLst>
          </p:cNvPr>
          <p:cNvGraphicFramePr>
            <a:graphicFrameLocks/>
          </p:cNvGraphicFramePr>
          <p:nvPr>
            <p:extLst>
              <p:ext uri="{D42A27DB-BD31-4B8C-83A1-F6EECF244321}">
                <p14:modId xmlns:p14="http://schemas.microsoft.com/office/powerpoint/2010/main" val="2278245584"/>
              </p:ext>
            </p:extLst>
          </p:nvPr>
        </p:nvGraphicFramePr>
        <p:xfrm>
          <a:off x="1570670" y="1750381"/>
          <a:ext cx="9630729" cy="33931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A4B5F9F-4BE4-9538-D0B5-FC81818056A2}"/>
              </a:ext>
            </a:extLst>
          </p:cNvPr>
          <p:cNvSpPr txBox="1"/>
          <p:nvPr/>
        </p:nvSpPr>
        <p:spPr>
          <a:xfrm>
            <a:off x="2648151" y="1637713"/>
            <a:ext cx="8153200" cy="400110"/>
          </a:xfrm>
          <a:prstGeom prst="rect">
            <a:avLst/>
          </a:prstGeom>
          <a:noFill/>
        </p:spPr>
        <p:txBody>
          <a:bodyPr wrap="square">
            <a:spAutoFit/>
          </a:bodyPr>
          <a:lstStyle/>
          <a:p>
            <a:r>
              <a:rPr lang="en-US" sz="2000" b="1" dirty="0">
                <a:solidFill>
                  <a:srgbClr val="000000"/>
                </a:solidFill>
                <a:latin typeface="+mj-lt"/>
              </a:rPr>
              <a:t>Hypothetical Example of $100 Million invested over 20 Years </a:t>
            </a:r>
            <a:endParaRPr lang="en-US" sz="2000" b="1" dirty="0">
              <a:solidFill>
                <a:prstClr val="black"/>
              </a:solidFill>
              <a:latin typeface="+mj-lt"/>
            </a:endParaRPr>
          </a:p>
        </p:txBody>
      </p:sp>
      <p:sp>
        <p:nvSpPr>
          <p:cNvPr id="7" name="Slide Number Placeholder 6">
            <a:extLst>
              <a:ext uri="{FF2B5EF4-FFF2-40B4-BE49-F238E27FC236}">
                <a16:creationId xmlns:a16="http://schemas.microsoft.com/office/drawing/2014/main" id="{128277FC-2F96-F192-ADBD-2C67E3DCDF3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145526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1566D218-0264-423E-B1FD-1E703A61BE56&quot;,&quot;SourceFullName&quot;:&quot;\\\\CAM-SHARED\\SHARED\\PROSPECTS\\3 N-R\\Redwood City, City of\\2021\\Final Presentation_5-12-2021\\CF Analysis for Interview\\Redwood City Cash Flow-neg Growth.xlsx&quot;,&quot;LastUpdate&quot;:&quot;2021-05-10 12:52 PM&quot;,&quot;UpdatedBy&quot;:&quot;coblites&quot;,&quot;IsLinked&quot;:false,&quot;IsBrokenLink&quot;:false}"/>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themeOverride>
</file>

<file path=ppt/theme/themeOverride2.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themeOverride>
</file>

<file path=ppt/theme/themeOverride3.xml><?xml version="1.0" encoding="utf-8"?>
<a:themeOverride xmlns:a="http://schemas.openxmlformats.org/drawingml/2006/main">
  <a:clrScheme name="1_Default Design 14">
    <a:dk1>
      <a:srgbClr val="000000"/>
    </a:dk1>
    <a:lt1>
      <a:srgbClr val="FFFFFF"/>
    </a:lt1>
    <a:dk2>
      <a:srgbClr val="000000"/>
    </a:dk2>
    <a:lt2>
      <a:srgbClr val="808080"/>
    </a:lt2>
    <a:accent1>
      <a:srgbClr val="325C3C"/>
    </a:accent1>
    <a:accent2>
      <a:srgbClr val="64AA75"/>
    </a:accent2>
    <a:accent3>
      <a:srgbClr val="FFFFFF"/>
    </a:accent3>
    <a:accent4>
      <a:srgbClr val="000000"/>
    </a:accent4>
    <a:accent5>
      <a:srgbClr val="ADB5AF"/>
    </a:accent5>
    <a:accent6>
      <a:srgbClr val="5A9A69"/>
    </a:accent6>
    <a:hlink>
      <a:srgbClr val="BEA064"/>
    </a:hlink>
    <a:folHlink>
      <a:srgbClr val="DCCCA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6e14b46f-e448-45ff-afe3-2c8399dfd966" Name="AD_HOC" ContentType="XML" MajorVersion="0" MinorVersion="1" isLocalCopy="False" IsBaseObject="False" DataSourceId="de18a3d8-8191-45a6-bcb8-87a79f73fbbe" DataSourceMajorVersion="0" DataSourceMinorVersion="1"/>
</file>

<file path=customXml/item2.xml><?xml version="1.0" encoding="utf-8"?>
<AllExternalAdhocVariableMappings/>
</file>

<file path=customXml/item3.xml><?xml version="1.0" encoding="utf-8"?>
<VariableListDefinition name="Computed" displayName="Computed" id="ff644fd7-c38f-4ec8-83b7-66388fe42e3c" isdomainofvalue="False" dataSourceId="f2f97b68-e84c-464b-81d0-967849b4e7e0"/>
</file>

<file path=customXml/item4.xml><?xml version="1.0" encoding="utf-8"?>
<VariableList UniqueId="ff644fd7-c38f-4ec8-83b7-66388fe42e3c" Name="Computed" ContentType="XML" MajorVersion="0" MinorVersion="1" isLocalCopy="False" IsBaseObject="False" DataSourceId="f2f97b68-e84c-464b-81d0-967849b4e7e0" DataSourceMajorVersion="0" DataSourceMinorVersion="1"/>
</file>

<file path=customXml/item5.xml><?xml version="1.0" encoding="utf-8"?>
<VariableList UniqueId="c45b5233-f6b3-409d-8fe8-d47588fdf556" Name="System" ContentType="XML" MajorVersion="0" MinorVersion="1" isLocalCopy="False" IsBaseObject="False" DataSourceId="dc45d25b-be90-4108-801c-1e83f750c19c" DataSourceMajorVersion="0" DataSourceMinorVersion="1"/>
</file>

<file path=customXml/item6.xml><?xml version="1.0" encoding="utf-8"?>
<VariableListDefinition name="System" displayName="System" id="c45b5233-f6b3-409d-8fe8-d47588fdf556" isdomainofvalue="False" dataSourceId="dc45d25b-be90-4108-801c-1e83f750c19c"/>
</file>

<file path=customXml/item7.xml><?xml version="1.0" encoding="utf-8"?>
<VariableListDefinition name="AD_HOC" displayName="AD_HOC" id="6e14b46f-e448-45ff-afe3-2c8399dfd966" isdomainofvalue="False" dataSourceId="de18a3d8-8191-45a6-bcb8-87a79f73fbbe"/>
</file>

<file path=customXml/itemProps1.xml><?xml version="1.0" encoding="utf-8"?>
<ds:datastoreItem xmlns:ds="http://schemas.openxmlformats.org/officeDocument/2006/customXml" ds:itemID="{1394CC59-07B4-4A01-9FBD-053F339DC607}">
  <ds:schemaRefs/>
</ds:datastoreItem>
</file>

<file path=customXml/itemProps2.xml><?xml version="1.0" encoding="utf-8"?>
<ds:datastoreItem xmlns:ds="http://schemas.openxmlformats.org/officeDocument/2006/customXml" ds:itemID="{58D8B923-8E61-4AD7-A432-C6CADD304021}">
  <ds:schemaRefs/>
</ds:datastoreItem>
</file>

<file path=customXml/itemProps3.xml><?xml version="1.0" encoding="utf-8"?>
<ds:datastoreItem xmlns:ds="http://schemas.openxmlformats.org/officeDocument/2006/customXml" ds:itemID="{7483A508-2482-4FEB-BB3E-ADEA44E2A3EA}">
  <ds:schemaRefs/>
</ds:datastoreItem>
</file>

<file path=customXml/itemProps4.xml><?xml version="1.0" encoding="utf-8"?>
<ds:datastoreItem xmlns:ds="http://schemas.openxmlformats.org/officeDocument/2006/customXml" ds:itemID="{D3D427F0-E566-43F7-B8F4-DF05B328A03B}">
  <ds:schemaRefs/>
</ds:datastoreItem>
</file>

<file path=customXml/itemProps5.xml><?xml version="1.0" encoding="utf-8"?>
<ds:datastoreItem xmlns:ds="http://schemas.openxmlformats.org/officeDocument/2006/customXml" ds:itemID="{CB0BD1D1-4D67-47E5-AE1D-21CA322CD85D}">
  <ds:schemaRefs/>
</ds:datastoreItem>
</file>

<file path=customXml/itemProps6.xml><?xml version="1.0" encoding="utf-8"?>
<ds:datastoreItem xmlns:ds="http://schemas.openxmlformats.org/officeDocument/2006/customXml" ds:itemID="{3CE56A12-6B5A-4F1F-AD0D-A19A3E9A397C}">
  <ds:schemaRefs/>
</ds:datastoreItem>
</file>

<file path=customXml/itemProps7.xml><?xml version="1.0" encoding="utf-8"?>
<ds:datastoreItem xmlns:ds="http://schemas.openxmlformats.org/officeDocument/2006/customXml" ds:itemID="{F979AD45-6D37-4AC3-BBBC-B94DF55F6D80}">
  <ds:schemaRefs/>
</ds:datastoreItem>
</file>

<file path=docProps/app.xml><?xml version="1.0" encoding="utf-8"?>
<Properties xmlns="http://schemas.openxmlformats.org/officeDocument/2006/extended-properties" xmlns:vt="http://schemas.openxmlformats.org/officeDocument/2006/docPropsVTypes">
  <TotalTime>5865</TotalTime>
  <Words>6508</Words>
  <Application>Microsoft Office PowerPoint</Application>
  <PresentationFormat>Widescreen</PresentationFormat>
  <Paragraphs>813</Paragraphs>
  <Slides>72</Slides>
  <Notes>54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72</vt:i4>
      </vt:variant>
    </vt:vector>
  </HeadingPairs>
  <TitlesOfParts>
    <vt:vector size="88" baseType="lpstr">
      <vt:lpstr>Arial</vt:lpstr>
      <vt:lpstr>Arial Nova</vt:lpstr>
      <vt:lpstr>Calibri</vt:lpstr>
      <vt:lpstr>Gill Sans MT</vt:lpstr>
      <vt:lpstr>Helvetica</vt:lpstr>
      <vt:lpstr>Open Sans</vt:lpstr>
      <vt:lpstr>Raleway</vt:lpstr>
      <vt:lpstr>Raleway SemiBold</vt:lpstr>
      <vt:lpstr>Times New Roman</vt:lpstr>
      <vt:lpstr>Verdana</vt:lpstr>
      <vt:lpstr>Wingdings</vt:lpstr>
      <vt:lpstr>Wingdings 2</vt:lpstr>
      <vt:lpstr>Dividend</vt:lpstr>
      <vt:lpstr>1_Dividend</vt:lpstr>
      <vt:lpstr>Default Design</vt:lpstr>
      <vt:lpstr>Custom Design</vt:lpstr>
      <vt:lpstr>July 2024  Investments 201 </vt:lpstr>
      <vt:lpstr>AGENDA</vt:lpstr>
      <vt:lpstr>GFOA Best practices</vt:lpstr>
      <vt:lpstr>Understanding Bond Market Concepts</vt:lpstr>
      <vt:lpstr>KEY CONCEPT #4: understanding Callables </vt:lpstr>
      <vt:lpstr>Callable structures</vt:lpstr>
      <vt:lpstr>Understanding Callable structures</vt:lpstr>
      <vt:lpstr>How are callables priced?</vt:lpstr>
      <vt:lpstr>PowerPoint Presentation</vt:lpstr>
      <vt:lpstr>PowerPoint Presentation</vt:lpstr>
      <vt:lpstr>PowerPoint Presentation</vt:lpstr>
      <vt:lpstr>PowerPoint Presentation</vt:lpstr>
      <vt:lpstr>Longer Duration Strategies Have Outperformed Over Time</vt:lpstr>
      <vt:lpstr>Callables and duration</vt:lpstr>
      <vt:lpstr>Poll question </vt:lpstr>
      <vt:lpstr>Risks in an investment program</vt:lpstr>
      <vt:lpstr>Portfolio Management Is Risk Management</vt:lpstr>
      <vt:lpstr>PowerPoint Presentation</vt:lpstr>
      <vt:lpstr>GASB 40: deposit and investment risk disclosures</vt:lpstr>
      <vt:lpstr>Liquidity Risk</vt:lpstr>
      <vt:lpstr>Liquidity Risk</vt:lpstr>
      <vt:lpstr>Managing Liquidity Risk</vt:lpstr>
      <vt:lpstr>Interest Rate Risk</vt:lpstr>
      <vt:lpstr>Concentration of Credit Risk</vt:lpstr>
      <vt:lpstr>Credit Risk</vt:lpstr>
      <vt:lpstr>PowerPoint Presentation</vt:lpstr>
      <vt:lpstr>Commercial Paper Credit Risk </vt:lpstr>
      <vt:lpstr>Commercial Paper Yields over 20 years </vt:lpstr>
      <vt:lpstr>Things to think about with Cp</vt:lpstr>
      <vt:lpstr>“Trading through” treasuries</vt:lpstr>
      <vt:lpstr>Risk management for Commercial Paper</vt:lpstr>
      <vt:lpstr>How to Build a Portfolio </vt:lpstr>
      <vt:lpstr> </vt:lpstr>
      <vt:lpstr>Structuring a portfolio for liabilities</vt:lpstr>
      <vt:lpstr>Cash flow analysis</vt:lpstr>
      <vt:lpstr>Develop portfolio strategy</vt:lpstr>
      <vt:lpstr>Key Elements to Build Portfolios</vt:lpstr>
      <vt:lpstr>PowerPoint Presentation</vt:lpstr>
      <vt:lpstr>Benchmarking</vt:lpstr>
      <vt:lpstr>PowerPoint Presentation</vt:lpstr>
      <vt:lpstr>PowerPoint Presentation</vt:lpstr>
      <vt:lpstr>How to Access the Markets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“Popular” reporting of financial information</vt:lpstr>
      <vt:lpstr>North Carolina general statutes on reporting</vt:lpstr>
      <vt:lpstr>Thank you!</vt:lpstr>
      <vt:lpstr>PowerPoint Presentation</vt:lpstr>
      <vt:lpstr>PowerPoint Presentation</vt:lpstr>
      <vt:lpstr>PowerPoint Presentation</vt:lpstr>
      <vt:lpstr>Deposit and Investment Policy Disclosure Example</vt:lpstr>
      <vt:lpstr>Specific Identification Method</vt:lpstr>
      <vt:lpstr>Weighted Average Maturity Method</vt:lpstr>
      <vt:lpstr>Duration Method</vt:lpstr>
      <vt:lpstr>Simulation Model Method</vt:lpstr>
      <vt:lpstr>Credit Risk</vt:lpstr>
      <vt:lpstr>Custodial Credit Risk - Deposits</vt:lpstr>
      <vt:lpstr>Custodial Credit Risk - Investments</vt:lpstr>
      <vt:lpstr>Foreign Currency Risk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21, 2020  Managing Portfolio Duration</dc:title>
  <dc:creator>Shumaila Ashraf</dc:creator>
  <cp:lastModifiedBy>Nicole Tyson</cp:lastModifiedBy>
  <cp:revision>196</cp:revision>
  <cp:lastPrinted>2021-03-29T15:56:42Z</cp:lastPrinted>
  <dcterms:created xsi:type="dcterms:W3CDTF">2020-10-18T23:10:03Z</dcterms:created>
  <dcterms:modified xsi:type="dcterms:W3CDTF">2024-07-25T13:47:57Z</dcterms:modified>
</cp:coreProperties>
</file>