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256" r:id="rId2"/>
    <p:sldId id="742" r:id="rId3"/>
    <p:sldId id="691" r:id="rId4"/>
    <p:sldId id="634" r:id="rId5"/>
    <p:sldId id="743" r:id="rId6"/>
    <p:sldId id="749" r:id="rId7"/>
    <p:sldId id="750" r:id="rId8"/>
    <p:sldId id="751" r:id="rId9"/>
    <p:sldId id="747" r:id="rId10"/>
    <p:sldId id="741" r:id="rId11"/>
    <p:sldId id="740" r:id="rId12"/>
    <p:sldId id="737" r:id="rId13"/>
    <p:sldId id="728" r:id="rId14"/>
    <p:sldId id="735" r:id="rId15"/>
    <p:sldId id="736" r:id="rId16"/>
    <p:sldId id="752" r:id="rId17"/>
    <p:sldId id="643" r:id="rId18"/>
    <p:sldId id="644" r:id="rId19"/>
    <p:sldId id="647" r:id="rId20"/>
    <p:sldId id="645" r:id="rId21"/>
    <p:sldId id="646" r:id="rId22"/>
    <p:sldId id="257" r:id="rId23"/>
    <p:sldId id="258" r:id="rId24"/>
    <p:sldId id="658" r:id="rId25"/>
    <p:sldId id="659" r:id="rId26"/>
    <p:sldId id="753" r:id="rId27"/>
    <p:sldId id="663" r:id="rId28"/>
    <p:sldId id="672" r:id="rId29"/>
    <p:sldId id="675" r:id="rId30"/>
    <p:sldId id="696" r:id="rId31"/>
    <p:sldId id="673" r:id="rId32"/>
    <p:sldId id="674" r:id="rId33"/>
    <p:sldId id="676" r:id="rId34"/>
    <p:sldId id="677" r:id="rId35"/>
    <p:sldId id="679" r:id="rId36"/>
    <p:sldId id="680" r:id="rId37"/>
    <p:sldId id="748" r:id="rId38"/>
    <p:sldId id="567" r:id="rId39"/>
    <p:sldId id="568" r:id="rId40"/>
    <p:sldId id="722" r:id="rId41"/>
    <p:sldId id="723" r:id="rId42"/>
    <p:sldId id="744" r:id="rId43"/>
    <p:sldId id="729" r:id="rId44"/>
    <p:sldId id="730" r:id="rId45"/>
    <p:sldId id="732" r:id="rId46"/>
    <p:sldId id="733" r:id="rId47"/>
    <p:sldId id="555" r:id="rId48"/>
    <p:sldId id="556" r:id="rId49"/>
    <p:sldId id="592" r:id="rId50"/>
    <p:sldId id="641" r:id="rId51"/>
    <p:sldId id="692" r:id="rId52"/>
    <p:sldId id="553" r:id="rId53"/>
    <p:sldId id="551" r:id="rId54"/>
    <p:sldId id="688" r:id="rId55"/>
    <p:sldId id="657" r:id="rId56"/>
    <p:sldId id="706" r:id="rId57"/>
    <p:sldId id="648" r:id="rId58"/>
    <p:sldId id="650" r:id="rId59"/>
    <p:sldId id="651" r:id="rId60"/>
    <p:sldId id="653" r:id="rId61"/>
    <p:sldId id="654" r:id="rId62"/>
    <p:sldId id="705" r:id="rId63"/>
    <p:sldId id="734"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4694"/>
  </p:normalViewPr>
  <p:slideViewPr>
    <p:cSldViewPr snapToGrid="0" snapToObjects="1">
      <p:cViewPr varScale="1">
        <p:scale>
          <a:sx n="124" d="100"/>
          <a:sy n="124" d="100"/>
        </p:scale>
        <p:origin x="54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7F499D-2736-5643-8DB5-BBBEB34EE3E8}" type="doc">
      <dgm:prSet loTypeId="urn:microsoft.com/office/officeart/2005/8/layout/venn1" loCatId="" qsTypeId="urn:microsoft.com/office/officeart/2005/8/quickstyle/3d4" qsCatId="3D" csTypeId="urn:microsoft.com/office/officeart/2005/8/colors/colorful1" csCatId="colorful" phldr="1"/>
      <dgm:spPr/>
    </dgm:pt>
    <dgm:pt modelId="{F082A8A8-C0B6-2342-B15A-35379FEFF188}">
      <dgm:prSet phldrT="[Text]"/>
      <dgm:spPr/>
      <dgm:t>
        <a:bodyPr/>
        <a:lstStyle/>
        <a:p>
          <a:r>
            <a:rPr lang="en-US" dirty="0"/>
            <a:t>ARP/CSLFRF Eligible?</a:t>
          </a:r>
        </a:p>
      </dgm:t>
    </dgm:pt>
    <dgm:pt modelId="{99D4B6C1-38C1-D746-9114-AF02FFC28146}" type="parTrans" cxnId="{FEF99BE0-DCF6-B943-A4B9-0A0FE117C5E2}">
      <dgm:prSet/>
      <dgm:spPr/>
      <dgm:t>
        <a:bodyPr/>
        <a:lstStyle/>
        <a:p>
          <a:endParaRPr lang="en-US"/>
        </a:p>
      </dgm:t>
    </dgm:pt>
    <dgm:pt modelId="{141A8B6F-66DC-4F4D-A230-A067347EC323}" type="sibTrans" cxnId="{FEF99BE0-DCF6-B943-A4B9-0A0FE117C5E2}">
      <dgm:prSet/>
      <dgm:spPr/>
      <dgm:t>
        <a:bodyPr/>
        <a:lstStyle/>
        <a:p>
          <a:endParaRPr lang="en-US"/>
        </a:p>
      </dgm:t>
    </dgm:pt>
    <dgm:pt modelId="{D09EE50C-4915-B249-8736-972B5C51B402}">
      <dgm:prSet phldrT="[Text]"/>
      <dgm:spPr/>
      <dgm:t>
        <a:bodyPr/>
        <a:lstStyle/>
        <a:p>
          <a:r>
            <a:rPr lang="en-US" dirty="0"/>
            <a:t>State Law Authority and Requirements?</a:t>
          </a:r>
        </a:p>
      </dgm:t>
    </dgm:pt>
    <dgm:pt modelId="{8C62D0A7-E4AE-9B4A-9E0C-437C778EEB23}" type="parTrans" cxnId="{5B8A9A88-C6D0-BE43-A64F-6FFC53DB761B}">
      <dgm:prSet/>
      <dgm:spPr/>
      <dgm:t>
        <a:bodyPr/>
        <a:lstStyle/>
        <a:p>
          <a:endParaRPr lang="en-US"/>
        </a:p>
      </dgm:t>
    </dgm:pt>
    <dgm:pt modelId="{551AA50D-0FFA-5446-B522-2BD74BEB0930}" type="sibTrans" cxnId="{5B8A9A88-C6D0-BE43-A64F-6FFC53DB761B}">
      <dgm:prSet/>
      <dgm:spPr/>
      <dgm:t>
        <a:bodyPr/>
        <a:lstStyle/>
        <a:p>
          <a:endParaRPr lang="en-US"/>
        </a:p>
      </dgm:t>
    </dgm:pt>
    <dgm:pt modelId="{E6AE6C4B-79A7-C84B-97A9-626441F806D1}">
      <dgm:prSet phldrT="[Text]"/>
      <dgm:spPr/>
      <dgm:t>
        <a:bodyPr/>
        <a:lstStyle/>
        <a:p>
          <a:r>
            <a:rPr lang="en-US" dirty="0"/>
            <a:t>Uniform Guidance Requirements and Limitations?</a:t>
          </a:r>
        </a:p>
      </dgm:t>
    </dgm:pt>
    <dgm:pt modelId="{FB7163E4-A8C0-4C40-B443-E49C3FC8AC0F}" type="parTrans" cxnId="{F4016FE5-8BE4-6740-9D22-711A32E01ABC}">
      <dgm:prSet/>
      <dgm:spPr/>
      <dgm:t>
        <a:bodyPr/>
        <a:lstStyle/>
        <a:p>
          <a:endParaRPr lang="en-US"/>
        </a:p>
      </dgm:t>
    </dgm:pt>
    <dgm:pt modelId="{D183DAAF-067B-584E-A8DB-007018B97C8B}" type="sibTrans" cxnId="{F4016FE5-8BE4-6740-9D22-711A32E01ABC}">
      <dgm:prSet/>
      <dgm:spPr/>
      <dgm:t>
        <a:bodyPr/>
        <a:lstStyle/>
        <a:p>
          <a:endParaRPr lang="en-US"/>
        </a:p>
      </dgm:t>
    </dgm:pt>
    <dgm:pt modelId="{30B48FF5-C4E9-4F4D-B9B4-66C8B5C50615}">
      <dgm:prSet phldrT="[Text]"/>
      <dgm:spPr/>
      <dgm:t>
        <a:bodyPr/>
        <a:lstStyle/>
        <a:p>
          <a:r>
            <a:rPr lang="en-US" dirty="0"/>
            <a:t>Award Term Requirements and Limitations?</a:t>
          </a:r>
        </a:p>
      </dgm:t>
    </dgm:pt>
    <dgm:pt modelId="{CEFDAF69-70D0-3245-A9D0-154CFC470195}" type="parTrans" cxnId="{1414C02E-3820-5242-9AC0-6E2F23EA0787}">
      <dgm:prSet/>
      <dgm:spPr/>
      <dgm:t>
        <a:bodyPr/>
        <a:lstStyle/>
        <a:p>
          <a:endParaRPr lang="en-US"/>
        </a:p>
      </dgm:t>
    </dgm:pt>
    <dgm:pt modelId="{77ED56B3-366D-B44D-9343-74280FFDBF1A}" type="sibTrans" cxnId="{1414C02E-3820-5242-9AC0-6E2F23EA0787}">
      <dgm:prSet/>
      <dgm:spPr/>
      <dgm:t>
        <a:bodyPr/>
        <a:lstStyle/>
        <a:p>
          <a:endParaRPr lang="en-US"/>
        </a:p>
      </dgm:t>
    </dgm:pt>
    <dgm:pt modelId="{89EA6143-F17F-DE40-90AF-C3FB1F0A8430}">
      <dgm:prSet phldrT="[Text]"/>
      <dgm:spPr/>
      <dgm:t>
        <a:bodyPr/>
        <a:lstStyle/>
        <a:p>
          <a:r>
            <a:rPr lang="en-US" dirty="0"/>
            <a:t>Special Justification and Documentation Requirements?</a:t>
          </a:r>
        </a:p>
      </dgm:t>
    </dgm:pt>
    <dgm:pt modelId="{D07CBAF4-C157-6942-8895-ACDA0BE66840}" type="parTrans" cxnId="{D54702BE-D2FB-2945-9BC1-FA7293B84E54}">
      <dgm:prSet/>
      <dgm:spPr/>
      <dgm:t>
        <a:bodyPr/>
        <a:lstStyle/>
        <a:p>
          <a:endParaRPr lang="en-US"/>
        </a:p>
      </dgm:t>
    </dgm:pt>
    <dgm:pt modelId="{30CA2499-68BF-224E-9544-50C7382E1B83}" type="sibTrans" cxnId="{D54702BE-D2FB-2945-9BC1-FA7293B84E54}">
      <dgm:prSet/>
      <dgm:spPr/>
      <dgm:t>
        <a:bodyPr/>
        <a:lstStyle/>
        <a:p>
          <a:endParaRPr lang="en-US"/>
        </a:p>
      </dgm:t>
    </dgm:pt>
    <dgm:pt modelId="{D17B8AEC-3416-8744-A50D-88154DF97D3B}" type="pres">
      <dgm:prSet presAssocID="{3C7F499D-2736-5643-8DB5-BBBEB34EE3E8}" presName="compositeShape" presStyleCnt="0">
        <dgm:presLayoutVars>
          <dgm:chMax val="7"/>
          <dgm:dir/>
          <dgm:resizeHandles val="exact"/>
        </dgm:presLayoutVars>
      </dgm:prSet>
      <dgm:spPr/>
    </dgm:pt>
    <dgm:pt modelId="{1E70C4F8-4952-9F45-B8D3-95314808A54A}" type="pres">
      <dgm:prSet presAssocID="{F082A8A8-C0B6-2342-B15A-35379FEFF188}" presName="circ1" presStyleLbl="vennNode1" presStyleIdx="0" presStyleCnt="5"/>
      <dgm:spPr/>
    </dgm:pt>
    <dgm:pt modelId="{9735FC30-8750-8846-B283-5C3DCBBD2E9B}" type="pres">
      <dgm:prSet presAssocID="{F082A8A8-C0B6-2342-B15A-35379FEFF188}" presName="circ1Tx" presStyleLbl="revTx" presStyleIdx="0" presStyleCnt="0">
        <dgm:presLayoutVars>
          <dgm:chMax val="0"/>
          <dgm:chPref val="0"/>
          <dgm:bulletEnabled val="1"/>
        </dgm:presLayoutVars>
      </dgm:prSet>
      <dgm:spPr/>
    </dgm:pt>
    <dgm:pt modelId="{2CD3F605-2E32-9B4A-88B0-C8F128697061}" type="pres">
      <dgm:prSet presAssocID="{D09EE50C-4915-B249-8736-972B5C51B402}" presName="circ2" presStyleLbl="vennNode1" presStyleIdx="1" presStyleCnt="5"/>
      <dgm:spPr/>
    </dgm:pt>
    <dgm:pt modelId="{A46E5169-9670-8345-8912-5E113FCF9D94}" type="pres">
      <dgm:prSet presAssocID="{D09EE50C-4915-B249-8736-972B5C51B402}" presName="circ2Tx" presStyleLbl="revTx" presStyleIdx="0" presStyleCnt="0">
        <dgm:presLayoutVars>
          <dgm:chMax val="0"/>
          <dgm:chPref val="0"/>
          <dgm:bulletEnabled val="1"/>
        </dgm:presLayoutVars>
      </dgm:prSet>
      <dgm:spPr/>
    </dgm:pt>
    <dgm:pt modelId="{1CC53D1F-3E3A-344E-953E-E43220007621}" type="pres">
      <dgm:prSet presAssocID="{E6AE6C4B-79A7-C84B-97A9-626441F806D1}" presName="circ3" presStyleLbl="vennNode1" presStyleIdx="2" presStyleCnt="5"/>
      <dgm:spPr/>
    </dgm:pt>
    <dgm:pt modelId="{24961A38-013B-A449-8B9A-0BA1FDB5DA18}" type="pres">
      <dgm:prSet presAssocID="{E6AE6C4B-79A7-C84B-97A9-626441F806D1}" presName="circ3Tx" presStyleLbl="revTx" presStyleIdx="0" presStyleCnt="0">
        <dgm:presLayoutVars>
          <dgm:chMax val="0"/>
          <dgm:chPref val="0"/>
          <dgm:bulletEnabled val="1"/>
        </dgm:presLayoutVars>
      </dgm:prSet>
      <dgm:spPr/>
    </dgm:pt>
    <dgm:pt modelId="{88A5E710-F606-5D49-BDF4-305159077CF8}" type="pres">
      <dgm:prSet presAssocID="{30B48FF5-C4E9-4F4D-B9B4-66C8B5C50615}" presName="circ4" presStyleLbl="vennNode1" presStyleIdx="3" presStyleCnt="5" custLinFactNeighborX="952"/>
      <dgm:spPr/>
    </dgm:pt>
    <dgm:pt modelId="{50B840B6-B264-6E46-816F-6511019F363B}" type="pres">
      <dgm:prSet presAssocID="{30B48FF5-C4E9-4F4D-B9B4-66C8B5C50615}" presName="circ4Tx" presStyleLbl="revTx" presStyleIdx="0" presStyleCnt="0">
        <dgm:presLayoutVars>
          <dgm:chMax val="0"/>
          <dgm:chPref val="0"/>
          <dgm:bulletEnabled val="1"/>
        </dgm:presLayoutVars>
      </dgm:prSet>
      <dgm:spPr/>
    </dgm:pt>
    <dgm:pt modelId="{D5521E36-BB20-3A40-9966-EC0B9CCF0D38}" type="pres">
      <dgm:prSet presAssocID="{89EA6143-F17F-DE40-90AF-C3FB1F0A8430}" presName="circ5" presStyleLbl="vennNode1" presStyleIdx="4" presStyleCnt="5"/>
      <dgm:spPr/>
    </dgm:pt>
    <dgm:pt modelId="{E669C2CE-9226-A34D-B7C5-FFCBA9919137}" type="pres">
      <dgm:prSet presAssocID="{89EA6143-F17F-DE40-90AF-C3FB1F0A8430}" presName="circ5Tx" presStyleLbl="revTx" presStyleIdx="0" presStyleCnt="0">
        <dgm:presLayoutVars>
          <dgm:chMax val="0"/>
          <dgm:chPref val="0"/>
          <dgm:bulletEnabled val="1"/>
        </dgm:presLayoutVars>
      </dgm:prSet>
      <dgm:spPr/>
    </dgm:pt>
  </dgm:ptLst>
  <dgm:cxnLst>
    <dgm:cxn modelId="{8A2A3D14-962F-A44B-B358-731B2927FD3B}" type="presOf" srcId="{30B48FF5-C4E9-4F4D-B9B4-66C8B5C50615}" destId="{50B840B6-B264-6E46-816F-6511019F363B}" srcOrd="0" destOrd="0" presId="urn:microsoft.com/office/officeart/2005/8/layout/venn1"/>
    <dgm:cxn modelId="{1414C02E-3820-5242-9AC0-6E2F23EA0787}" srcId="{3C7F499D-2736-5643-8DB5-BBBEB34EE3E8}" destId="{30B48FF5-C4E9-4F4D-B9B4-66C8B5C50615}" srcOrd="3" destOrd="0" parTransId="{CEFDAF69-70D0-3245-A9D0-154CFC470195}" sibTransId="{77ED56B3-366D-B44D-9343-74280FFDBF1A}"/>
    <dgm:cxn modelId="{3114A05C-916F-064C-8FAA-40AEDDD659C1}" type="presOf" srcId="{D09EE50C-4915-B249-8736-972B5C51B402}" destId="{A46E5169-9670-8345-8912-5E113FCF9D94}" srcOrd="0" destOrd="0" presId="urn:microsoft.com/office/officeart/2005/8/layout/venn1"/>
    <dgm:cxn modelId="{5B8A9A88-C6D0-BE43-A64F-6FFC53DB761B}" srcId="{3C7F499D-2736-5643-8DB5-BBBEB34EE3E8}" destId="{D09EE50C-4915-B249-8736-972B5C51B402}" srcOrd="1" destOrd="0" parTransId="{8C62D0A7-E4AE-9B4A-9E0C-437C778EEB23}" sibTransId="{551AA50D-0FFA-5446-B522-2BD74BEB0930}"/>
    <dgm:cxn modelId="{1A86F38B-16F0-4E4E-B1F4-627698EB7873}" type="presOf" srcId="{E6AE6C4B-79A7-C84B-97A9-626441F806D1}" destId="{24961A38-013B-A449-8B9A-0BA1FDB5DA18}" srcOrd="0" destOrd="0" presId="urn:microsoft.com/office/officeart/2005/8/layout/venn1"/>
    <dgm:cxn modelId="{4EBCEF9C-2ABD-A44A-BFEB-CDA9C7D28FEF}" type="presOf" srcId="{89EA6143-F17F-DE40-90AF-C3FB1F0A8430}" destId="{E669C2CE-9226-A34D-B7C5-FFCBA9919137}" srcOrd="0" destOrd="0" presId="urn:microsoft.com/office/officeart/2005/8/layout/venn1"/>
    <dgm:cxn modelId="{D54702BE-D2FB-2945-9BC1-FA7293B84E54}" srcId="{3C7F499D-2736-5643-8DB5-BBBEB34EE3E8}" destId="{89EA6143-F17F-DE40-90AF-C3FB1F0A8430}" srcOrd="4" destOrd="0" parTransId="{D07CBAF4-C157-6942-8895-ACDA0BE66840}" sibTransId="{30CA2499-68BF-224E-9544-50C7382E1B83}"/>
    <dgm:cxn modelId="{14C79AC4-9C64-EE47-940D-6C660EB3394A}" type="presOf" srcId="{F082A8A8-C0B6-2342-B15A-35379FEFF188}" destId="{9735FC30-8750-8846-B283-5C3DCBBD2E9B}" srcOrd="0" destOrd="0" presId="urn:microsoft.com/office/officeart/2005/8/layout/venn1"/>
    <dgm:cxn modelId="{FEF99BE0-DCF6-B943-A4B9-0A0FE117C5E2}" srcId="{3C7F499D-2736-5643-8DB5-BBBEB34EE3E8}" destId="{F082A8A8-C0B6-2342-B15A-35379FEFF188}" srcOrd="0" destOrd="0" parTransId="{99D4B6C1-38C1-D746-9114-AF02FFC28146}" sibTransId="{141A8B6F-66DC-4F4D-A230-A067347EC323}"/>
    <dgm:cxn modelId="{F4016FE5-8BE4-6740-9D22-711A32E01ABC}" srcId="{3C7F499D-2736-5643-8DB5-BBBEB34EE3E8}" destId="{E6AE6C4B-79A7-C84B-97A9-626441F806D1}" srcOrd="2" destOrd="0" parTransId="{FB7163E4-A8C0-4C40-B443-E49C3FC8AC0F}" sibTransId="{D183DAAF-067B-584E-A8DB-007018B97C8B}"/>
    <dgm:cxn modelId="{0BC3B8E7-C8F3-104C-A4A5-0BE9DF65206D}" type="presOf" srcId="{3C7F499D-2736-5643-8DB5-BBBEB34EE3E8}" destId="{D17B8AEC-3416-8744-A50D-88154DF97D3B}" srcOrd="0" destOrd="0" presId="urn:microsoft.com/office/officeart/2005/8/layout/venn1"/>
    <dgm:cxn modelId="{DC649C24-E0B1-3F47-AF5A-B8B0A0F63E83}" type="presParOf" srcId="{D17B8AEC-3416-8744-A50D-88154DF97D3B}" destId="{1E70C4F8-4952-9F45-B8D3-95314808A54A}" srcOrd="0" destOrd="0" presId="urn:microsoft.com/office/officeart/2005/8/layout/venn1"/>
    <dgm:cxn modelId="{5DAA5EDB-3070-8C4B-8F6B-7C604DCCF273}" type="presParOf" srcId="{D17B8AEC-3416-8744-A50D-88154DF97D3B}" destId="{9735FC30-8750-8846-B283-5C3DCBBD2E9B}" srcOrd="1" destOrd="0" presId="urn:microsoft.com/office/officeart/2005/8/layout/venn1"/>
    <dgm:cxn modelId="{87597A28-FCAD-7843-A7EB-4DB09D67B4AA}" type="presParOf" srcId="{D17B8AEC-3416-8744-A50D-88154DF97D3B}" destId="{2CD3F605-2E32-9B4A-88B0-C8F128697061}" srcOrd="2" destOrd="0" presId="urn:microsoft.com/office/officeart/2005/8/layout/venn1"/>
    <dgm:cxn modelId="{7EFA9A78-776B-3F44-A73A-2490557D38C2}" type="presParOf" srcId="{D17B8AEC-3416-8744-A50D-88154DF97D3B}" destId="{A46E5169-9670-8345-8912-5E113FCF9D94}" srcOrd="3" destOrd="0" presId="urn:microsoft.com/office/officeart/2005/8/layout/venn1"/>
    <dgm:cxn modelId="{C7EBE22E-324A-4640-AC29-84A43F5E42CA}" type="presParOf" srcId="{D17B8AEC-3416-8744-A50D-88154DF97D3B}" destId="{1CC53D1F-3E3A-344E-953E-E43220007621}" srcOrd="4" destOrd="0" presId="urn:microsoft.com/office/officeart/2005/8/layout/venn1"/>
    <dgm:cxn modelId="{249D43D3-2DD6-4649-A4DE-6AB321A8D3DA}" type="presParOf" srcId="{D17B8AEC-3416-8744-A50D-88154DF97D3B}" destId="{24961A38-013B-A449-8B9A-0BA1FDB5DA18}" srcOrd="5" destOrd="0" presId="urn:microsoft.com/office/officeart/2005/8/layout/venn1"/>
    <dgm:cxn modelId="{125F5934-376E-C745-98A7-B2E971EBF8C0}" type="presParOf" srcId="{D17B8AEC-3416-8744-A50D-88154DF97D3B}" destId="{88A5E710-F606-5D49-BDF4-305159077CF8}" srcOrd="6" destOrd="0" presId="urn:microsoft.com/office/officeart/2005/8/layout/venn1"/>
    <dgm:cxn modelId="{BEE3A339-108C-B043-B309-4D586B47D036}" type="presParOf" srcId="{D17B8AEC-3416-8744-A50D-88154DF97D3B}" destId="{50B840B6-B264-6E46-816F-6511019F363B}" srcOrd="7" destOrd="0" presId="urn:microsoft.com/office/officeart/2005/8/layout/venn1"/>
    <dgm:cxn modelId="{C0368DC9-903F-9B47-9DA9-30CD7014626B}" type="presParOf" srcId="{D17B8AEC-3416-8744-A50D-88154DF97D3B}" destId="{D5521E36-BB20-3A40-9966-EC0B9CCF0D38}" srcOrd="8" destOrd="0" presId="urn:microsoft.com/office/officeart/2005/8/layout/venn1"/>
    <dgm:cxn modelId="{225886E2-F5F5-5C4D-9040-5DBB3A338EFF}" type="presParOf" srcId="{D17B8AEC-3416-8744-A50D-88154DF97D3B}" destId="{E669C2CE-9226-A34D-B7C5-FFCBA9919137}" srcOrd="9"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9F2B6A0-B3B3-48F7-82CE-14209EFE2073}"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C306291E-71A2-4B4C-BBB4-F598471C92A6}">
      <dgm:prSet custT="1"/>
      <dgm:spPr>
        <a:solidFill>
          <a:srgbClr val="7030A0"/>
        </a:solidFill>
        <a:ln>
          <a:noFill/>
        </a:ln>
        <a:effectLst>
          <a:outerShdw blurRad="50800" dist="38100" dir="8100000" algn="tr" rotWithShape="0">
            <a:prstClr val="black">
              <a:alpha val="40000"/>
            </a:prstClr>
          </a:outerShdw>
        </a:effectLst>
      </dgm:spPr>
      <dgm:t>
        <a:bodyPr/>
        <a:lstStyle/>
        <a:p>
          <a:r>
            <a:rPr lang="en-US" sz="1400"/>
            <a:t>Address COVID Public Health &amp; Negative Economic Impact</a:t>
          </a:r>
        </a:p>
      </dgm:t>
    </dgm:pt>
    <dgm:pt modelId="{5CA835AD-3105-4645-BEF9-CA19C464D394}" type="parTrans" cxnId="{61E7F9FF-88D6-440C-AD36-D692798322A4}">
      <dgm:prSet/>
      <dgm:spPr/>
      <dgm:t>
        <a:bodyPr/>
        <a:lstStyle/>
        <a:p>
          <a:endParaRPr lang="en-US"/>
        </a:p>
      </dgm:t>
    </dgm:pt>
    <dgm:pt modelId="{469B1202-E77C-49C4-8520-1042A0AB48EC}" type="sibTrans" cxnId="{61E7F9FF-88D6-440C-AD36-D692798322A4}">
      <dgm:prSet/>
      <dgm:spPr/>
      <dgm:t>
        <a:bodyPr/>
        <a:lstStyle/>
        <a:p>
          <a:endParaRPr lang="en-US"/>
        </a:p>
      </dgm:t>
    </dgm:pt>
    <dgm:pt modelId="{DEBEED55-D659-4075-976E-278CB2D976CF}">
      <dgm:prSet/>
      <dgm:spPr>
        <a:solidFill>
          <a:srgbClr val="ECCAFA">
            <a:alpha val="89804"/>
          </a:srgbClr>
        </a:solidFill>
        <a:ln>
          <a:noFill/>
        </a:ln>
        <a:effectLst>
          <a:outerShdw blurRad="50800" dist="38100" dir="8100000" algn="tr" rotWithShape="0">
            <a:prstClr val="black">
              <a:alpha val="40000"/>
            </a:prstClr>
          </a:outerShdw>
        </a:effectLst>
      </dgm:spPr>
      <dgm:t>
        <a:bodyPr/>
        <a:lstStyle/>
        <a:p>
          <a:r>
            <a:rPr lang="en-US"/>
            <a:t>Support public health expenditures, by funding COVID-19 mitigation efforts, medical expenses, behavioral healthcare, and certain public health and safety staff;</a:t>
          </a:r>
        </a:p>
        <a:p>
          <a:r>
            <a:rPr lang="en-US"/>
            <a:t>Address negative economic impacts caused by the public health emergency, including economic harms to workers, households, small businesses, impacted industries, and the public sector;</a:t>
          </a:r>
        </a:p>
        <a:p>
          <a:r>
            <a:rPr lang="en-US"/>
            <a:t>Support disproportionately impacted communities</a:t>
          </a:r>
        </a:p>
      </dgm:t>
    </dgm:pt>
    <dgm:pt modelId="{8A46C02A-C502-463D-9AB7-2783AA60F35B}" type="parTrans" cxnId="{8494FC29-505A-4298-9B15-103674366B4B}">
      <dgm:prSet/>
      <dgm:spPr/>
      <dgm:t>
        <a:bodyPr/>
        <a:lstStyle/>
        <a:p>
          <a:endParaRPr lang="en-US"/>
        </a:p>
      </dgm:t>
    </dgm:pt>
    <dgm:pt modelId="{9BBC1EAC-F4F8-4863-A103-1ABCADC15FA1}" type="sibTrans" cxnId="{8494FC29-505A-4298-9B15-103674366B4B}">
      <dgm:prSet/>
      <dgm:spPr/>
      <dgm:t>
        <a:bodyPr/>
        <a:lstStyle/>
        <a:p>
          <a:endParaRPr lang="en-US"/>
        </a:p>
      </dgm:t>
    </dgm:pt>
    <dgm:pt modelId="{5190CF68-C99A-47B0-8BD2-A62733FDC3A4}">
      <dgm:prSet/>
      <dgm:spPr>
        <a:solidFill>
          <a:schemeClr val="accent2"/>
        </a:solidFill>
        <a:ln>
          <a:noFill/>
        </a:ln>
        <a:effectLst>
          <a:outerShdw blurRad="50800" dist="38100" dir="8100000" algn="tr" rotWithShape="0">
            <a:prstClr val="black">
              <a:alpha val="40000"/>
            </a:prstClr>
          </a:outerShdw>
        </a:effectLst>
      </dgm:spPr>
      <dgm:t>
        <a:bodyPr/>
        <a:lstStyle/>
        <a:p>
          <a:r>
            <a:rPr lang="en-US"/>
            <a:t>Replace Lost Revenue</a:t>
          </a:r>
        </a:p>
      </dgm:t>
    </dgm:pt>
    <dgm:pt modelId="{87627752-9114-4E67-8C96-733AC165FA54}" type="parTrans" cxnId="{F03C01AC-9EE7-471F-9B20-51308B281981}">
      <dgm:prSet/>
      <dgm:spPr/>
      <dgm:t>
        <a:bodyPr/>
        <a:lstStyle/>
        <a:p>
          <a:endParaRPr lang="en-US"/>
        </a:p>
      </dgm:t>
    </dgm:pt>
    <dgm:pt modelId="{502861A1-E4F2-4231-B73F-B598CDE934E8}" type="sibTrans" cxnId="{F03C01AC-9EE7-471F-9B20-51308B281981}">
      <dgm:prSet/>
      <dgm:spPr/>
      <dgm:t>
        <a:bodyPr/>
        <a:lstStyle/>
        <a:p>
          <a:endParaRPr lang="en-US"/>
        </a:p>
      </dgm:t>
    </dgm:pt>
    <dgm:pt modelId="{EF3C040F-F4FC-49A9-85A2-00C41D23987A}">
      <dgm:prSet/>
      <dgm:spPr>
        <a:solidFill>
          <a:schemeClr val="accent2">
            <a:lumMod val="40000"/>
            <a:lumOff val="60000"/>
            <a:alpha val="90000"/>
          </a:schemeClr>
        </a:solidFill>
        <a:ln>
          <a:noFill/>
        </a:ln>
        <a:effectLst>
          <a:outerShdw blurRad="50800" dist="38100" dir="8100000" algn="tr" rotWithShape="0">
            <a:prstClr val="black">
              <a:alpha val="40000"/>
            </a:prstClr>
          </a:outerShdw>
        </a:effectLst>
      </dgm:spPr>
      <dgm:t>
        <a:bodyPr/>
        <a:lstStyle/>
        <a:p>
          <a:r>
            <a:rPr lang="en-US"/>
            <a:t>Replace lost public sector revenue, using this funding to </a:t>
          </a:r>
          <a:r>
            <a:rPr lang="en-US" b="1"/>
            <a:t>provide government services </a:t>
          </a:r>
          <a:r>
            <a:rPr lang="en-US"/>
            <a:t>to the extent of the reduction in revenue experienced due to the pandemic;</a:t>
          </a:r>
        </a:p>
        <a:p>
          <a:endParaRPr lang="en-US"/>
        </a:p>
        <a:p>
          <a:r>
            <a:rPr lang="en-US"/>
            <a:t>$10 million standard allowance, OR formula approach, whichever is higher</a:t>
          </a:r>
        </a:p>
      </dgm:t>
    </dgm:pt>
    <dgm:pt modelId="{23E42291-CBC3-4394-8859-B4F2C80213BA}" type="parTrans" cxnId="{83CEFB6A-8B19-4CAD-A2D1-18D9446654BB}">
      <dgm:prSet/>
      <dgm:spPr/>
      <dgm:t>
        <a:bodyPr/>
        <a:lstStyle/>
        <a:p>
          <a:endParaRPr lang="en-US"/>
        </a:p>
      </dgm:t>
    </dgm:pt>
    <dgm:pt modelId="{A75D334B-E1DE-4E30-81C9-E94F99AF7B4F}" type="sibTrans" cxnId="{83CEFB6A-8B19-4CAD-A2D1-18D9446654BB}">
      <dgm:prSet/>
      <dgm:spPr/>
      <dgm:t>
        <a:bodyPr/>
        <a:lstStyle/>
        <a:p>
          <a:endParaRPr lang="en-US"/>
        </a:p>
      </dgm:t>
    </dgm:pt>
    <dgm:pt modelId="{80B743FD-DAC1-452E-963F-2A44621436EB}">
      <dgm:prSet/>
      <dgm:spPr>
        <a:solidFill>
          <a:schemeClr val="accent6"/>
        </a:solidFill>
        <a:ln>
          <a:noFill/>
        </a:ln>
        <a:effectLst>
          <a:outerShdw blurRad="50800" dist="38100" dir="8100000" algn="tr" rotWithShape="0">
            <a:prstClr val="black">
              <a:alpha val="40000"/>
            </a:prstClr>
          </a:outerShdw>
        </a:effectLst>
      </dgm:spPr>
      <dgm:t>
        <a:bodyPr/>
        <a:lstStyle/>
        <a:p>
          <a:r>
            <a:rPr lang="en-US"/>
            <a:t>Premium Pay</a:t>
          </a:r>
        </a:p>
      </dgm:t>
    </dgm:pt>
    <dgm:pt modelId="{C95EA138-7D3D-4398-90E4-ED8EA99520D1}" type="parTrans" cxnId="{06E6CE12-292A-4495-8E89-F6BA76EFBCF5}">
      <dgm:prSet/>
      <dgm:spPr/>
      <dgm:t>
        <a:bodyPr/>
        <a:lstStyle/>
        <a:p>
          <a:endParaRPr lang="en-US"/>
        </a:p>
      </dgm:t>
    </dgm:pt>
    <dgm:pt modelId="{5368303A-7426-4F4B-B353-3C94FCACD0F0}" type="sibTrans" cxnId="{06E6CE12-292A-4495-8E89-F6BA76EFBCF5}">
      <dgm:prSet/>
      <dgm:spPr/>
      <dgm:t>
        <a:bodyPr/>
        <a:lstStyle/>
        <a:p>
          <a:endParaRPr lang="en-US"/>
        </a:p>
      </dgm:t>
    </dgm:pt>
    <dgm:pt modelId="{121BCF8A-FEA0-46FF-B3D4-EC9CC393A6BF}">
      <dgm:prSet/>
      <dgm:spPr>
        <a:solidFill>
          <a:schemeClr val="accent6">
            <a:lumMod val="40000"/>
            <a:lumOff val="60000"/>
            <a:alpha val="90000"/>
          </a:schemeClr>
        </a:solidFill>
        <a:ln>
          <a:noFill/>
        </a:ln>
        <a:effectLst>
          <a:outerShdw blurRad="50800" dist="38100" dir="8100000" algn="tr" rotWithShape="0">
            <a:prstClr val="black">
              <a:alpha val="40000"/>
            </a:prstClr>
          </a:outerShdw>
        </a:effectLst>
      </dgm:spPr>
      <dgm:t>
        <a:bodyPr/>
        <a:lstStyle/>
        <a:p>
          <a:r>
            <a:rPr lang="en-US"/>
            <a:t>Provide premium pay for essential workers, offering additional support to those who have borne and will bear the greatest health risks because of their service in critical infrastructure sectors; </a:t>
          </a:r>
        </a:p>
        <a:p>
          <a:endParaRPr lang="en-US"/>
        </a:p>
        <a:p>
          <a:r>
            <a:rPr lang="en-US"/>
            <a:t>Target low-and moderate- income employees or employees who face(d) added risks during pandemic</a:t>
          </a:r>
        </a:p>
      </dgm:t>
    </dgm:pt>
    <dgm:pt modelId="{4823108B-8FF0-40EF-B192-A9D98DE79E8E}" type="parTrans" cxnId="{7CF5E787-DC18-4EF0-AC33-7B925D6FDF86}">
      <dgm:prSet/>
      <dgm:spPr/>
      <dgm:t>
        <a:bodyPr/>
        <a:lstStyle/>
        <a:p>
          <a:endParaRPr lang="en-US"/>
        </a:p>
      </dgm:t>
    </dgm:pt>
    <dgm:pt modelId="{E2FC2231-6878-49E2-A4CC-8354BA517553}" type="sibTrans" cxnId="{7CF5E787-DC18-4EF0-AC33-7B925D6FDF86}">
      <dgm:prSet/>
      <dgm:spPr/>
      <dgm:t>
        <a:bodyPr/>
        <a:lstStyle/>
        <a:p>
          <a:endParaRPr lang="en-US"/>
        </a:p>
      </dgm:t>
    </dgm:pt>
    <dgm:pt modelId="{75E48C5C-D110-498D-81F0-08810ACF36C2}">
      <dgm:prSet/>
      <dgm:spPr>
        <a:solidFill>
          <a:schemeClr val="accent5"/>
        </a:solidFill>
        <a:ln>
          <a:noFill/>
        </a:ln>
        <a:effectLst>
          <a:outerShdw blurRad="50800" dist="38100" dir="8100000" algn="tr" rotWithShape="0">
            <a:prstClr val="black">
              <a:alpha val="40000"/>
            </a:prstClr>
          </a:outerShdw>
        </a:effectLst>
      </dgm:spPr>
      <dgm:t>
        <a:bodyPr/>
        <a:lstStyle/>
        <a:p>
          <a:r>
            <a:rPr lang="en-US"/>
            <a:t>Infrastructure Investments</a:t>
          </a:r>
        </a:p>
      </dgm:t>
    </dgm:pt>
    <dgm:pt modelId="{EF799CDC-34BA-4957-946F-E468A8127E69}" type="parTrans" cxnId="{1A1A68A3-9A13-4D6C-9407-D750B592BE08}">
      <dgm:prSet/>
      <dgm:spPr/>
      <dgm:t>
        <a:bodyPr/>
        <a:lstStyle/>
        <a:p>
          <a:endParaRPr lang="en-US"/>
        </a:p>
      </dgm:t>
    </dgm:pt>
    <dgm:pt modelId="{F1F18BCF-E765-4CAC-9D9F-1C10B1D89AC2}" type="sibTrans" cxnId="{1A1A68A3-9A13-4D6C-9407-D750B592BE08}">
      <dgm:prSet/>
      <dgm:spPr/>
      <dgm:t>
        <a:bodyPr/>
        <a:lstStyle/>
        <a:p>
          <a:endParaRPr lang="en-US"/>
        </a:p>
      </dgm:t>
    </dgm:pt>
    <dgm:pt modelId="{A477AE83-EFB2-43F8-84F7-B49327322B3F}">
      <dgm:prSet/>
      <dgm:spPr>
        <a:solidFill>
          <a:schemeClr val="accent5">
            <a:lumMod val="40000"/>
            <a:lumOff val="60000"/>
            <a:alpha val="90000"/>
          </a:schemeClr>
        </a:solidFill>
        <a:ln>
          <a:noFill/>
        </a:ln>
        <a:effectLst>
          <a:outerShdw blurRad="50800" dist="38100" dir="8100000" algn="tr" rotWithShape="0">
            <a:prstClr val="black">
              <a:alpha val="40000"/>
            </a:prstClr>
          </a:outerShdw>
        </a:effectLst>
      </dgm:spPr>
      <dgm:t>
        <a:bodyPr/>
        <a:lstStyle/>
        <a:p>
          <a:r>
            <a:rPr lang="en-US"/>
            <a:t>Invest in water, sewer, and broadband infrastructure, making necessary investments to improve access to clean drinking water, support vital wastewater and stormwater infrastructure, and to expand access to broadband internet.</a:t>
          </a:r>
        </a:p>
      </dgm:t>
    </dgm:pt>
    <dgm:pt modelId="{2D7F5BD0-809F-430B-BD36-4DF19A83EA5F}" type="parTrans" cxnId="{2D030579-1721-4E04-8223-C31234917585}">
      <dgm:prSet/>
      <dgm:spPr/>
      <dgm:t>
        <a:bodyPr/>
        <a:lstStyle/>
        <a:p>
          <a:endParaRPr lang="en-US"/>
        </a:p>
      </dgm:t>
    </dgm:pt>
    <dgm:pt modelId="{B39B8BBB-35B1-4646-BB44-5D54BE7A1444}" type="sibTrans" cxnId="{2D030579-1721-4E04-8223-C31234917585}">
      <dgm:prSet/>
      <dgm:spPr/>
      <dgm:t>
        <a:bodyPr/>
        <a:lstStyle/>
        <a:p>
          <a:endParaRPr lang="en-US"/>
        </a:p>
      </dgm:t>
    </dgm:pt>
    <dgm:pt modelId="{23B23AAB-F93F-EE49-9936-861AB41A4227}" type="pres">
      <dgm:prSet presAssocID="{B9F2B6A0-B3B3-48F7-82CE-14209EFE2073}" presName="Name0" presStyleCnt="0">
        <dgm:presLayoutVars>
          <dgm:dir/>
          <dgm:animLvl val="lvl"/>
          <dgm:resizeHandles val="exact"/>
        </dgm:presLayoutVars>
      </dgm:prSet>
      <dgm:spPr/>
    </dgm:pt>
    <dgm:pt modelId="{796C0EC0-334C-BD44-B039-ADD196596E21}" type="pres">
      <dgm:prSet presAssocID="{C306291E-71A2-4B4C-BBB4-F598471C92A6}" presName="composite" presStyleCnt="0"/>
      <dgm:spPr/>
    </dgm:pt>
    <dgm:pt modelId="{941D9EE3-138A-2C49-95B5-A0BDEF2BE1FD}" type="pres">
      <dgm:prSet presAssocID="{C306291E-71A2-4B4C-BBB4-F598471C92A6}" presName="parTx" presStyleLbl="alignNode1" presStyleIdx="0" presStyleCnt="4">
        <dgm:presLayoutVars>
          <dgm:chMax val="0"/>
          <dgm:chPref val="0"/>
        </dgm:presLayoutVars>
      </dgm:prSet>
      <dgm:spPr/>
    </dgm:pt>
    <dgm:pt modelId="{8C5BDF70-FA6F-4745-BDFA-25DFEF01B332}" type="pres">
      <dgm:prSet presAssocID="{C306291E-71A2-4B4C-BBB4-F598471C92A6}" presName="desTx" presStyleLbl="alignAccFollowNode1" presStyleIdx="0" presStyleCnt="4">
        <dgm:presLayoutVars/>
      </dgm:prSet>
      <dgm:spPr/>
    </dgm:pt>
    <dgm:pt modelId="{AA8C779D-955B-8E44-BF67-322E92B31E9B}" type="pres">
      <dgm:prSet presAssocID="{469B1202-E77C-49C4-8520-1042A0AB48EC}" presName="space" presStyleCnt="0"/>
      <dgm:spPr/>
    </dgm:pt>
    <dgm:pt modelId="{003C9DAB-C709-0A48-BE92-75FDF48C9EA2}" type="pres">
      <dgm:prSet presAssocID="{5190CF68-C99A-47B0-8BD2-A62733FDC3A4}" presName="composite" presStyleCnt="0"/>
      <dgm:spPr/>
    </dgm:pt>
    <dgm:pt modelId="{7FBE1A6E-8C8F-0148-A6EC-927622A592C7}" type="pres">
      <dgm:prSet presAssocID="{5190CF68-C99A-47B0-8BD2-A62733FDC3A4}" presName="parTx" presStyleLbl="alignNode1" presStyleIdx="1" presStyleCnt="4">
        <dgm:presLayoutVars>
          <dgm:chMax val="0"/>
          <dgm:chPref val="0"/>
        </dgm:presLayoutVars>
      </dgm:prSet>
      <dgm:spPr/>
    </dgm:pt>
    <dgm:pt modelId="{97C05D14-0E22-0440-B9AD-FBE6B25C3072}" type="pres">
      <dgm:prSet presAssocID="{5190CF68-C99A-47B0-8BD2-A62733FDC3A4}" presName="desTx" presStyleLbl="alignAccFollowNode1" presStyleIdx="1" presStyleCnt="4">
        <dgm:presLayoutVars/>
      </dgm:prSet>
      <dgm:spPr/>
    </dgm:pt>
    <dgm:pt modelId="{DF7F4BE8-16C7-3847-A1AE-333DB705C6BA}" type="pres">
      <dgm:prSet presAssocID="{502861A1-E4F2-4231-B73F-B598CDE934E8}" presName="space" presStyleCnt="0"/>
      <dgm:spPr/>
    </dgm:pt>
    <dgm:pt modelId="{E480DC74-7F38-6B4B-B0FE-81397EA36F9D}" type="pres">
      <dgm:prSet presAssocID="{80B743FD-DAC1-452E-963F-2A44621436EB}" presName="composite" presStyleCnt="0"/>
      <dgm:spPr/>
    </dgm:pt>
    <dgm:pt modelId="{4E2C8E90-058E-8745-9F2B-DE195FE7DC24}" type="pres">
      <dgm:prSet presAssocID="{80B743FD-DAC1-452E-963F-2A44621436EB}" presName="parTx" presStyleLbl="alignNode1" presStyleIdx="2" presStyleCnt="4">
        <dgm:presLayoutVars>
          <dgm:chMax val="0"/>
          <dgm:chPref val="0"/>
        </dgm:presLayoutVars>
      </dgm:prSet>
      <dgm:spPr/>
    </dgm:pt>
    <dgm:pt modelId="{1351B30D-8E7D-8F44-87FA-983075A79468}" type="pres">
      <dgm:prSet presAssocID="{80B743FD-DAC1-452E-963F-2A44621436EB}" presName="desTx" presStyleLbl="alignAccFollowNode1" presStyleIdx="2" presStyleCnt="4">
        <dgm:presLayoutVars/>
      </dgm:prSet>
      <dgm:spPr/>
    </dgm:pt>
    <dgm:pt modelId="{A503A5CF-D1B5-EA4A-8241-8753B1A21CDD}" type="pres">
      <dgm:prSet presAssocID="{5368303A-7426-4F4B-B353-3C94FCACD0F0}" presName="space" presStyleCnt="0"/>
      <dgm:spPr/>
    </dgm:pt>
    <dgm:pt modelId="{1FEC3A4D-ECEE-0949-A02A-5148F04D21E9}" type="pres">
      <dgm:prSet presAssocID="{75E48C5C-D110-498D-81F0-08810ACF36C2}" presName="composite" presStyleCnt="0"/>
      <dgm:spPr/>
    </dgm:pt>
    <dgm:pt modelId="{4DB62EFE-D79C-E54D-A106-2E0B9E8D327F}" type="pres">
      <dgm:prSet presAssocID="{75E48C5C-D110-498D-81F0-08810ACF36C2}" presName="parTx" presStyleLbl="alignNode1" presStyleIdx="3" presStyleCnt="4">
        <dgm:presLayoutVars>
          <dgm:chMax val="0"/>
          <dgm:chPref val="0"/>
        </dgm:presLayoutVars>
      </dgm:prSet>
      <dgm:spPr/>
    </dgm:pt>
    <dgm:pt modelId="{FAD8B59C-FA04-B745-A415-4EAEEF5CFB65}" type="pres">
      <dgm:prSet presAssocID="{75E48C5C-D110-498D-81F0-08810ACF36C2}" presName="desTx" presStyleLbl="alignAccFollowNode1" presStyleIdx="3" presStyleCnt="4">
        <dgm:presLayoutVars/>
      </dgm:prSet>
      <dgm:spPr/>
    </dgm:pt>
  </dgm:ptLst>
  <dgm:cxnLst>
    <dgm:cxn modelId="{53DC4512-C8B1-5B4F-B905-2BD81CB63DCC}" type="presOf" srcId="{5190CF68-C99A-47B0-8BD2-A62733FDC3A4}" destId="{7FBE1A6E-8C8F-0148-A6EC-927622A592C7}" srcOrd="0" destOrd="0" presId="urn:microsoft.com/office/officeart/2016/7/layout/ChevronBlockProcess"/>
    <dgm:cxn modelId="{06E6CE12-292A-4495-8E89-F6BA76EFBCF5}" srcId="{B9F2B6A0-B3B3-48F7-82CE-14209EFE2073}" destId="{80B743FD-DAC1-452E-963F-2A44621436EB}" srcOrd="2" destOrd="0" parTransId="{C95EA138-7D3D-4398-90E4-ED8EA99520D1}" sibTransId="{5368303A-7426-4F4B-B353-3C94FCACD0F0}"/>
    <dgm:cxn modelId="{EF898A1D-72FB-D748-9641-E93038346551}" type="presOf" srcId="{EF3C040F-F4FC-49A9-85A2-00C41D23987A}" destId="{97C05D14-0E22-0440-B9AD-FBE6B25C3072}" srcOrd="0" destOrd="0" presId="urn:microsoft.com/office/officeart/2016/7/layout/ChevronBlockProcess"/>
    <dgm:cxn modelId="{5E6BD527-804D-6C4F-9FEA-361E4C4982F1}" type="presOf" srcId="{A477AE83-EFB2-43F8-84F7-B49327322B3F}" destId="{FAD8B59C-FA04-B745-A415-4EAEEF5CFB65}" srcOrd="0" destOrd="0" presId="urn:microsoft.com/office/officeart/2016/7/layout/ChevronBlockProcess"/>
    <dgm:cxn modelId="{8494FC29-505A-4298-9B15-103674366B4B}" srcId="{C306291E-71A2-4B4C-BBB4-F598471C92A6}" destId="{DEBEED55-D659-4075-976E-278CB2D976CF}" srcOrd="0" destOrd="0" parTransId="{8A46C02A-C502-463D-9AB7-2783AA60F35B}" sibTransId="{9BBC1EAC-F4F8-4863-A103-1ABCADC15FA1}"/>
    <dgm:cxn modelId="{B1247C44-C6D1-BF49-957B-9F8748E54E74}" type="presOf" srcId="{121BCF8A-FEA0-46FF-B3D4-EC9CC393A6BF}" destId="{1351B30D-8E7D-8F44-87FA-983075A79468}" srcOrd="0" destOrd="0" presId="urn:microsoft.com/office/officeart/2016/7/layout/ChevronBlockProcess"/>
    <dgm:cxn modelId="{83CEFB6A-8B19-4CAD-A2D1-18D9446654BB}" srcId="{5190CF68-C99A-47B0-8BD2-A62733FDC3A4}" destId="{EF3C040F-F4FC-49A9-85A2-00C41D23987A}" srcOrd="0" destOrd="0" parTransId="{23E42291-CBC3-4394-8859-B4F2C80213BA}" sibTransId="{A75D334B-E1DE-4E30-81C9-E94F99AF7B4F}"/>
    <dgm:cxn modelId="{2D030579-1721-4E04-8223-C31234917585}" srcId="{75E48C5C-D110-498D-81F0-08810ACF36C2}" destId="{A477AE83-EFB2-43F8-84F7-B49327322B3F}" srcOrd="0" destOrd="0" parTransId="{2D7F5BD0-809F-430B-BD36-4DF19A83EA5F}" sibTransId="{B39B8BBB-35B1-4646-BB44-5D54BE7A1444}"/>
    <dgm:cxn modelId="{7CF5E787-DC18-4EF0-AC33-7B925D6FDF86}" srcId="{80B743FD-DAC1-452E-963F-2A44621436EB}" destId="{121BCF8A-FEA0-46FF-B3D4-EC9CC393A6BF}" srcOrd="0" destOrd="0" parTransId="{4823108B-8FF0-40EF-B192-A9D98DE79E8E}" sibTransId="{E2FC2231-6878-49E2-A4CC-8354BA517553}"/>
    <dgm:cxn modelId="{1A1A68A3-9A13-4D6C-9407-D750B592BE08}" srcId="{B9F2B6A0-B3B3-48F7-82CE-14209EFE2073}" destId="{75E48C5C-D110-498D-81F0-08810ACF36C2}" srcOrd="3" destOrd="0" parTransId="{EF799CDC-34BA-4957-946F-E468A8127E69}" sibTransId="{F1F18BCF-E765-4CAC-9D9F-1C10B1D89AC2}"/>
    <dgm:cxn modelId="{447B44A6-3A6F-484B-BBFD-08C4BA8F1ADE}" type="presOf" srcId="{DEBEED55-D659-4075-976E-278CB2D976CF}" destId="{8C5BDF70-FA6F-4745-BDFA-25DFEF01B332}" srcOrd="0" destOrd="0" presId="urn:microsoft.com/office/officeart/2016/7/layout/ChevronBlockProcess"/>
    <dgm:cxn modelId="{F03C01AC-9EE7-471F-9B20-51308B281981}" srcId="{B9F2B6A0-B3B3-48F7-82CE-14209EFE2073}" destId="{5190CF68-C99A-47B0-8BD2-A62733FDC3A4}" srcOrd="1" destOrd="0" parTransId="{87627752-9114-4E67-8C96-733AC165FA54}" sibTransId="{502861A1-E4F2-4231-B73F-B598CDE934E8}"/>
    <dgm:cxn modelId="{3058F9B6-EB14-3043-96E7-D6364509812B}" type="presOf" srcId="{C306291E-71A2-4B4C-BBB4-F598471C92A6}" destId="{941D9EE3-138A-2C49-95B5-A0BDEF2BE1FD}" srcOrd="0" destOrd="0" presId="urn:microsoft.com/office/officeart/2016/7/layout/ChevronBlockProcess"/>
    <dgm:cxn modelId="{5E22CAC8-4E26-8745-AFC0-B9486739FAC3}" type="presOf" srcId="{75E48C5C-D110-498D-81F0-08810ACF36C2}" destId="{4DB62EFE-D79C-E54D-A106-2E0B9E8D327F}" srcOrd="0" destOrd="0" presId="urn:microsoft.com/office/officeart/2016/7/layout/ChevronBlockProcess"/>
    <dgm:cxn modelId="{612843F3-CE40-5E4F-9EC0-47396B510592}" type="presOf" srcId="{80B743FD-DAC1-452E-963F-2A44621436EB}" destId="{4E2C8E90-058E-8745-9F2B-DE195FE7DC24}" srcOrd="0" destOrd="0" presId="urn:microsoft.com/office/officeart/2016/7/layout/ChevronBlockProcess"/>
    <dgm:cxn modelId="{55E436F6-36A7-7747-818C-BB49D149BA08}" type="presOf" srcId="{B9F2B6A0-B3B3-48F7-82CE-14209EFE2073}" destId="{23B23AAB-F93F-EE49-9936-861AB41A4227}" srcOrd="0" destOrd="0" presId="urn:microsoft.com/office/officeart/2016/7/layout/ChevronBlockProcess"/>
    <dgm:cxn modelId="{61E7F9FF-88D6-440C-AD36-D692798322A4}" srcId="{B9F2B6A0-B3B3-48F7-82CE-14209EFE2073}" destId="{C306291E-71A2-4B4C-BBB4-F598471C92A6}" srcOrd="0" destOrd="0" parTransId="{5CA835AD-3105-4645-BEF9-CA19C464D394}" sibTransId="{469B1202-E77C-49C4-8520-1042A0AB48EC}"/>
    <dgm:cxn modelId="{6AA89AA1-17AA-5748-94A2-0EADD18E7D9F}" type="presParOf" srcId="{23B23AAB-F93F-EE49-9936-861AB41A4227}" destId="{796C0EC0-334C-BD44-B039-ADD196596E21}" srcOrd="0" destOrd="0" presId="urn:microsoft.com/office/officeart/2016/7/layout/ChevronBlockProcess"/>
    <dgm:cxn modelId="{B7CE7BD4-EED8-7146-8965-1106DAE9C19B}" type="presParOf" srcId="{796C0EC0-334C-BD44-B039-ADD196596E21}" destId="{941D9EE3-138A-2C49-95B5-A0BDEF2BE1FD}" srcOrd="0" destOrd="0" presId="urn:microsoft.com/office/officeart/2016/7/layout/ChevronBlockProcess"/>
    <dgm:cxn modelId="{89C98652-FE73-5542-AF43-463B0E31067A}" type="presParOf" srcId="{796C0EC0-334C-BD44-B039-ADD196596E21}" destId="{8C5BDF70-FA6F-4745-BDFA-25DFEF01B332}" srcOrd="1" destOrd="0" presId="urn:microsoft.com/office/officeart/2016/7/layout/ChevronBlockProcess"/>
    <dgm:cxn modelId="{2FB89FA0-3D66-3B49-AE1F-6D152C5E56C7}" type="presParOf" srcId="{23B23AAB-F93F-EE49-9936-861AB41A4227}" destId="{AA8C779D-955B-8E44-BF67-322E92B31E9B}" srcOrd="1" destOrd="0" presId="urn:microsoft.com/office/officeart/2016/7/layout/ChevronBlockProcess"/>
    <dgm:cxn modelId="{368D660C-2133-4B41-85B1-8453F3D66E22}" type="presParOf" srcId="{23B23AAB-F93F-EE49-9936-861AB41A4227}" destId="{003C9DAB-C709-0A48-BE92-75FDF48C9EA2}" srcOrd="2" destOrd="0" presId="urn:microsoft.com/office/officeart/2016/7/layout/ChevronBlockProcess"/>
    <dgm:cxn modelId="{4D6AC2DA-C9B5-A346-BFEB-B9BA828936C5}" type="presParOf" srcId="{003C9DAB-C709-0A48-BE92-75FDF48C9EA2}" destId="{7FBE1A6E-8C8F-0148-A6EC-927622A592C7}" srcOrd="0" destOrd="0" presId="urn:microsoft.com/office/officeart/2016/7/layout/ChevronBlockProcess"/>
    <dgm:cxn modelId="{74A20B3A-39B4-FD4C-A715-154D45D79B09}" type="presParOf" srcId="{003C9DAB-C709-0A48-BE92-75FDF48C9EA2}" destId="{97C05D14-0E22-0440-B9AD-FBE6B25C3072}" srcOrd="1" destOrd="0" presId="urn:microsoft.com/office/officeart/2016/7/layout/ChevronBlockProcess"/>
    <dgm:cxn modelId="{86E5FDA3-44CE-874F-84DD-188BECDAF4BE}" type="presParOf" srcId="{23B23AAB-F93F-EE49-9936-861AB41A4227}" destId="{DF7F4BE8-16C7-3847-A1AE-333DB705C6BA}" srcOrd="3" destOrd="0" presId="urn:microsoft.com/office/officeart/2016/7/layout/ChevronBlockProcess"/>
    <dgm:cxn modelId="{659088D2-95BC-3A41-97AA-CFE939617EAC}" type="presParOf" srcId="{23B23AAB-F93F-EE49-9936-861AB41A4227}" destId="{E480DC74-7F38-6B4B-B0FE-81397EA36F9D}" srcOrd="4" destOrd="0" presId="urn:microsoft.com/office/officeart/2016/7/layout/ChevronBlockProcess"/>
    <dgm:cxn modelId="{EE90BBE8-C7E9-244D-925E-4BABC9978C6D}" type="presParOf" srcId="{E480DC74-7F38-6B4B-B0FE-81397EA36F9D}" destId="{4E2C8E90-058E-8745-9F2B-DE195FE7DC24}" srcOrd="0" destOrd="0" presId="urn:microsoft.com/office/officeart/2016/7/layout/ChevronBlockProcess"/>
    <dgm:cxn modelId="{7512FCDC-D476-1D4C-B61F-CDF6B2C0BE24}" type="presParOf" srcId="{E480DC74-7F38-6B4B-B0FE-81397EA36F9D}" destId="{1351B30D-8E7D-8F44-87FA-983075A79468}" srcOrd="1" destOrd="0" presId="urn:microsoft.com/office/officeart/2016/7/layout/ChevronBlockProcess"/>
    <dgm:cxn modelId="{0ED79531-FCB8-B24B-B660-81F0A23D6D57}" type="presParOf" srcId="{23B23AAB-F93F-EE49-9936-861AB41A4227}" destId="{A503A5CF-D1B5-EA4A-8241-8753B1A21CDD}" srcOrd="5" destOrd="0" presId="urn:microsoft.com/office/officeart/2016/7/layout/ChevronBlockProcess"/>
    <dgm:cxn modelId="{F36390F9-5666-2443-BDDF-B36A98255137}" type="presParOf" srcId="{23B23AAB-F93F-EE49-9936-861AB41A4227}" destId="{1FEC3A4D-ECEE-0949-A02A-5148F04D21E9}" srcOrd="6" destOrd="0" presId="urn:microsoft.com/office/officeart/2016/7/layout/ChevronBlockProcess"/>
    <dgm:cxn modelId="{A4084584-B214-2341-93A4-F8A135700DC5}" type="presParOf" srcId="{1FEC3A4D-ECEE-0949-A02A-5148F04D21E9}" destId="{4DB62EFE-D79C-E54D-A106-2E0B9E8D327F}" srcOrd="0" destOrd="0" presId="urn:microsoft.com/office/officeart/2016/7/layout/ChevronBlockProcess"/>
    <dgm:cxn modelId="{A48975CC-9B2F-0E45-9702-A93C75EA1C25}" type="presParOf" srcId="{1FEC3A4D-ECEE-0949-A02A-5148F04D21E9}" destId="{FAD8B59C-FA04-B745-A415-4EAEEF5CFB65}" srcOrd="1" destOrd="0" presId="urn:microsoft.com/office/officeart/2016/7/layout/Chevron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49F2044-2BFA-1D46-B0E0-AB89E49818B7}" type="doc">
      <dgm:prSet loTypeId="urn:microsoft.com/office/officeart/2005/8/layout/process1" loCatId="process" qsTypeId="urn:microsoft.com/office/officeart/2005/8/quickstyle/simple1" qsCatId="simple" csTypeId="urn:microsoft.com/office/officeart/2005/8/colors/colorful5" csCatId="colorful" phldr="1"/>
      <dgm:spPr/>
    </dgm:pt>
    <dgm:pt modelId="{FFE114F0-A8F4-934D-A691-97E954C0F708}">
      <dgm:prSet phldrT="[Text]"/>
      <dgm:spPr>
        <a:effectLst>
          <a:outerShdw blurRad="50800" dist="38100" dir="8100000" algn="tr" rotWithShape="0">
            <a:prstClr val="black">
              <a:alpha val="40000"/>
            </a:prstClr>
          </a:outerShdw>
        </a:effectLst>
      </dgm:spPr>
      <dgm:t>
        <a:bodyPr/>
        <a:lstStyle/>
        <a:p>
          <a:r>
            <a:rPr lang="en-US" dirty="0"/>
            <a:t>Use ARP/CSLFRF to cover or reimburse salaries and benefits</a:t>
          </a:r>
        </a:p>
      </dgm:t>
    </dgm:pt>
    <dgm:pt modelId="{D3CD308B-AC15-CB46-B180-D013EC536BC2}" type="parTrans" cxnId="{45B51D2A-B7CF-E64B-BC32-73A7CF41A9EA}">
      <dgm:prSet/>
      <dgm:spPr/>
      <dgm:t>
        <a:bodyPr/>
        <a:lstStyle/>
        <a:p>
          <a:endParaRPr lang="en-US"/>
        </a:p>
      </dgm:t>
    </dgm:pt>
    <dgm:pt modelId="{C6406E2A-D633-B74E-889F-5AC2F32D77E0}" type="sibTrans" cxnId="{45B51D2A-B7CF-E64B-BC32-73A7CF41A9EA}">
      <dgm:prSet/>
      <dgm:spPr>
        <a:effectLst>
          <a:outerShdw blurRad="50800" dist="38100" dir="8100000" algn="tr" rotWithShape="0">
            <a:prstClr val="black">
              <a:alpha val="40000"/>
            </a:prstClr>
          </a:outerShdw>
        </a:effectLst>
      </dgm:spPr>
      <dgm:t>
        <a:bodyPr/>
        <a:lstStyle/>
        <a:p>
          <a:endParaRPr lang="en-US"/>
        </a:p>
      </dgm:t>
    </dgm:pt>
    <dgm:pt modelId="{90DF1A63-212F-ED40-B8D8-D6D28476A42D}">
      <dgm:prSet phldrT="[Text]"/>
      <dgm:spPr>
        <a:effectLst>
          <a:outerShdw blurRad="50800" dist="38100" dir="8100000" algn="tr" rotWithShape="0">
            <a:prstClr val="black">
              <a:alpha val="40000"/>
            </a:prstClr>
          </a:outerShdw>
        </a:effectLst>
      </dgm:spPr>
      <dgm:t>
        <a:bodyPr/>
        <a:lstStyle/>
        <a:p>
          <a:r>
            <a:rPr lang="en-US" dirty="0"/>
            <a:t>Comply with award terms and Uniform Guidance requirements that apply to salaries and benefits</a:t>
          </a:r>
        </a:p>
      </dgm:t>
    </dgm:pt>
    <dgm:pt modelId="{2C156E7C-3EBC-7544-AA00-162A90F48EA6}" type="parTrans" cxnId="{F490473F-B835-354F-8EF9-E78E476F498F}">
      <dgm:prSet/>
      <dgm:spPr/>
      <dgm:t>
        <a:bodyPr/>
        <a:lstStyle/>
        <a:p>
          <a:endParaRPr lang="en-US"/>
        </a:p>
      </dgm:t>
    </dgm:pt>
    <dgm:pt modelId="{557DCB6F-D9F0-3C42-A069-F44E69C124C8}" type="sibTrans" cxnId="{F490473F-B835-354F-8EF9-E78E476F498F}">
      <dgm:prSet/>
      <dgm:spPr>
        <a:effectLst>
          <a:outerShdw blurRad="50800" dist="38100" dir="8100000" algn="tr" rotWithShape="0">
            <a:prstClr val="black">
              <a:alpha val="40000"/>
            </a:prstClr>
          </a:outerShdw>
        </a:effectLst>
      </dgm:spPr>
      <dgm:t>
        <a:bodyPr/>
        <a:lstStyle/>
        <a:p>
          <a:endParaRPr lang="en-US"/>
        </a:p>
      </dgm:t>
    </dgm:pt>
    <dgm:pt modelId="{04BC8222-661F-6E45-BFD5-1DACF1260F4C}">
      <dgm:prSet phldrT="[Text]"/>
      <dgm:spPr>
        <a:effectLst>
          <a:outerShdw blurRad="50800" dist="38100" dir="8100000" algn="tr" rotWithShape="0">
            <a:prstClr val="black">
              <a:alpha val="40000"/>
            </a:prstClr>
          </a:outerShdw>
        </a:effectLst>
      </dgm:spPr>
      <dgm:t>
        <a:bodyPr/>
        <a:lstStyle/>
        <a:p>
          <a:r>
            <a:rPr lang="en-US" dirty="0"/>
            <a:t>Free up non-grant revenues that would have been used to cover salaries and benefits</a:t>
          </a:r>
        </a:p>
      </dgm:t>
    </dgm:pt>
    <dgm:pt modelId="{1F1D698E-F91C-1E47-8FE5-B31C9DA6FEED}" type="parTrans" cxnId="{610797A6-12CF-5E41-B401-4F185D336943}">
      <dgm:prSet/>
      <dgm:spPr/>
      <dgm:t>
        <a:bodyPr/>
        <a:lstStyle/>
        <a:p>
          <a:endParaRPr lang="en-US"/>
        </a:p>
      </dgm:t>
    </dgm:pt>
    <dgm:pt modelId="{7C41B0F3-0E15-6B47-ADEC-342814782C84}" type="sibTrans" cxnId="{610797A6-12CF-5E41-B401-4F185D336943}">
      <dgm:prSet/>
      <dgm:spPr/>
      <dgm:t>
        <a:bodyPr/>
        <a:lstStyle/>
        <a:p>
          <a:endParaRPr lang="en-US"/>
        </a:p>
      </dgm:t>
    </dgm:pt>
    <dgm:pt modelId="{121A6EDD-64D3-BB4A-AB89-BA29D8ECE1E1}" type="pres">
      <dgm:prSet presAssocID="{F49F2044-2BFA-1D46-B0E0-AB89E49818B7}" presName="Name0" presStyleCnt="0">
        <dgm:presLayoutVars>
          <dgm:dir/>
          <dgm:resizeHandles val="exact"/>
        </dgm:presLayoutVars>
      </dgm:prSet>
      <dgm:spPr/>
    </dgm:pt>
    <dgm:pt modelId="{3A6C34B4-F547-1E41-A453-A6F4BA92534A}" type="pres">
      <dgm:prSet presAssocID="{FFE114F0-A8F4-934D-A691-97E954C0F708}" presName="node" presStyleLbl="node1" presStyleIdx="0" presStyleCnt="3">
        <dgm:presLayoutVars>
          <dgm:bulletEnabled val="1"/>
        </dgm:presLayoutVars>
      </dgm:prSet>
      <dgm:spPr/>
    </dgm:pt>
    <dgm:pt modelId="{83B9E65F-0906-4B47-A9FE-83F5A5BCF37E}" type="pres">
      <dgm:prSet presAssocID="{C6406E2A-D633-B74E-889F-5AC2F32D77E0}" presName="sibTrans" presStyleLbl="sibTrans2D1" presStyleIdx="0" presStyleCnt="2"/>
      <dgm:spPr/>
    </dgm:pt>
    <dgm:pt modelId="{F7A7DD04-68B7-EF46-A532-405F670FF49D}" type="pres">
      <dgm:prSet presAssocID="{C6406E2A-D633-B74E-889F-5AC2F32D77E0}" presName="connectorText" presStyleLbl="sibTrans2D1" presStyleIdx="0" presStyleCnt="2"/>
      <dgm:spPr/>
    </dgm:pt>
    <dgm:pt modelId="{7F443EA1-8AD4-AF4A-BC5A-B298B66B9D28}" type="pres">
      <dgm:prSet presAssocID="{90DF1A63-212F-ED40-B8D8-D6D28476A42D}" presName="node" presStyleLbl="node1" presStyleIdx="1" presStyleCnt="3">
        <dgm:presLayoutVars>
          <dgm:bulletEnabled val="1"/>
        </dgm:presLayoutVars>
      </dgm:prSet>
      <dgm:spPr/>
    </dgm:pt>
    <dgm:pt modelId="{515A3BB4-F450-F94B-8D45-2E8F4EFD542A}" type="pres">
      <dgm:prSet presAssocID="{557DCB6F-D9F0-3C42-A069-F44E69C124C8}" presName="sibTrans" presStyleLbl="sibTrans2D1" presStyleIdx="1" presStyleCnt="2"/>
      <dgm:spPr/>
    </dgm:pt>
    <dgm:pt modelId="{8F15E1E5-92E3-724B-B0B4-AFB89ECEF16B}" type="pres">
      <dgm:prSet presAssocID="{557DCB6F-D9F0-3C42-A069-F44E69C124C8}" presName="connectorText" presStyleLbl="sibTrans2D1" presStyleIdx="1" presStyleCnt="2"/>
      <dgm:spPr/>
    </dgm:pt>
    <dgm:pt modelId="{C6641FAA-5E17-3F45-895A-F85F46F9452F}" type="pres">
      <dgm:prSet presAssocID="{04BC8222-661F-6E45-BFD5-1DACF1260F4C}" presName="node" presStyleLbl="node1" presStyleIdx="2" presStyleCnt="3">
        <dgm:presLayoutVars>
          <dgm:bulletEnabled val="1"/>
        </dgm:presLayoutVars>
      </dgm:prSet>
      <dgm:spPr/>
    </dgm:pt>
  </dgm:ptLst>
  <dgm:cxnLst>
    <dgm:cxn modelId="{75FADF15-4545-4140-B2C3-0B053B7F631C}" type="presOf" srcId="{557DCB6F-D9F0-3C42-A069-F44E69C124C8}" destId="{515A3BB4-F450-F94B-8D45-2E8F4EFD542A}" srcOrd="0" destOrd="0" presId="urn:microsoft.com/office/officeart/2005/8/layout/process1"/>
    <dgm:cxn modelId="{45B51D2A-B7CF-E64B-BC32-73A7CF41A9EA}" srcId="{F49F2044-2BFA-1D46-B0E0-AB89E49818B7}" destId="{FFE114F0-A8F4-934D-A691-97E954C0F708}" srcOrd="0" destOrd="0" parTransId="{D3CD308B-AC15-CB46-B180-D013EC536BC2}" sibTransId="{C6406E2A-D633-B74E-889F-5AC2F32D77E0}"/>
    <dgm:cxn modelId="{3FF39130-41E7-054E-95A3-8B433793019B}" type="presOf" srcId="{C6406E2A-D633-B74E-889F-5AC2F32D77E0}" destId="{83B9E65F-0906-4B47-A9FE-83F5A5BCF37E}" srcOrd="0" destOrd="0" presId="urn:microsoft.com/office/officeart/2005/8/layout/process1"/>
    <dgm:cxn modelId="{F490473F-B835-354F-8EF9-E78E476F498F}" srcId="{F49F2044-2BFA-1D46-B0E0-AB89E49818B7}" destId="{90DF1A63-212F-ED40-B8D8-D6D28476A42D}" srcOrd="1" destOrd="0" parTransId="{2C156E7C-3EBC-7544-AA00-162A90F48EA6}" sibTransId="{557DCB6F-D9F0-3C42-A069-F44E69C124C8}"/>
    <dgm:cxn modelId="{88884248-7E1D-2E4C-999C-78E832016E02}" type="presOf" srcId="{FFE114F0-A8F4-934D-A691-97E954C0F708}" destId="{3A6C34B4-F547-1E41-A453-A6F4BA92534A}" srcOrd="0" destOrd="0" presId="urn:microsoft.com/office/officeart/2005/8/layout/process1"/>
    <dgm:cxn modelId="{3497835D-3473-0048-B13D-66EE329781A3}" type="presOf" srcId="{F49F2044-2BFA-1D46-B0E0-AB89E49818B7}" destId="{121A6EDD-64D3-BB4A-AB89-BA29D8ECE1E1}" srcOrd="0" destOrd="0" presId="urn:microsoft.com/office/officeart/2005/8/layout/process1"/>
    <dgm:cxn modelId="{39F4A293-DB37-9147-892B-5BD65AA8C688}" type="presOf" srcId="{C6406E2A-D633-B74E-889F-5AC2F32D77E0}" destId="{F7A7DD04-68B7-EF46-A532-405F670FF49D}" srcOrd="1" destOrd="0" presId="urn:microsoft.com/office/officeart/2005/8/layout/process1"/>
    <dgm:cxn modelId="{610797A6-12CF-5E41-B401-4F185D336943}" srcId="{F49F2044-2BFA-1D46-B0E0-AB89E49818B7}" destId="{04BC8222-661F-6E45-BFD5-1DACF1260F4C}" srcOrd="2" destOrd="0" parTransId="{1F1D698E-F91C-1E47-8FE5-B31C9DA6FEED}" sibTransId="{7C41B0F3-0E15-6B47-ADEC-342814782C84}"/>
    <dgm:cxn modelId="{C765AAB9-6382-AA4D-92CA-6BEBBB78BD74}" type="presOf" srcId="{557DCB6F-D9F0-3C42-A069-F44E69C124C8}" destId="{8F15E1E5-92E3-724B-B0B4-AFB89ECEF16B}" srcOrd="1" destOrd="0" presId="urn:microsoft.com/office/officeart/2005/8/layout/process1"/>
    <dgm:cxn modelId="{8D66CFC8-76F3-8243-991D-B13772C27082}" type="presOf" srcId="{04BC8222-661F-6E45-BFD5-1DACF1260F4C}" destId="{C6641FAA-5E17-3F45-895A-F85F46F9452F}" srcOrd="0" destOrd="0" presId="urn:microsoft.com/office/officeart/2005/8/layout/process1"/>
    <dgm:cxn modelId="{9F072FD7-2A04-394C-86D9-D62ABA7C6D6F}" type="presOf" srcId="{90DF1A63-212F-ED40-B8D8-D6D28476A42D}" destId="{7F443EA1-8AD4-AF4A-BC5A-B298B66B9D28}" srcOrd="0" destOrd="0" presId="urn:microsoft.com/office/officeart/2005/8/layout/process1"/>
    <dgm:cxn modelId="{E3D8923A-519E-8E41-901D-DD41337FA55E}" type="presParOf" srcId="{121A6EDD-64D3-BB4A-AB89-BA29D8ECE1E1}" destId="{3A6C34B4-F547-1E41-A453-A6F4BA92534A}" srcOrd="0" destOrd="0" presId="urn:microsoft.com/office/officeart/2005/8/layout/process1"/>
    <dgm:cxn modelId="{EA5C5468-A321-9A43-AC0D-EAC53262FA55}" type="presParOf" srcId="{121A6EDD-64D3-BB4A-AB89-BA29D8ECE1E1}" destId="{83B9E65F-0906-4B47-A9FE-83F5A5BCF37E}" srcOrd="1" destOrd="0" presId="urn:microsoft.com/office/officeart/2005/8/layout/process1"/>
    <dgm:cxn modelId="{5352F5A9-ECB1-3647-BBF9-D3BB0BA01002}" type="presParOf" srcId="{83B9E65F-0906-4B47-A9FE-83F5A5BCF37E}" destId="{F7A7DD04-68B7-EF46-A532-405F670FF49D}" srcOrd="0" destOrd="0" presId="urn:microsoft.com/office/officeart/2005/8/layout/process1"/>
    <dgm:cxn modelId="{9FC934A9-33D7-BE49-B121-36C5C48975FE}" type="presParOf" srcId="{121A6EDD-64D3-BB4A-AB89-BA29D8ECE1E1}" destId="{7F443EA1-8AD4-AF4A-BC5A-B298B66B9D28}" srcOrd="2" destOrd="0" presId="urn:microsoft.com/office/officeart/2005/8/layout/process1"/>
    <dgm:cxn modelId="{52DD7DF2-BB91-2A4F-BFBC-C877CE0F8699}" type="presParOf" srcId="{121A6EDD-64D3-BB4A-AB89-BA29D8ECE1E1}" destId="{515A3BB4-F450-F94B-8D45-2E8F4EFD542A}" srcOrd="3" destOrd="0" presId="urn:microsoft.com/office/officeart/2005/8/layout/process1"/>
    <dgm:cxn modelId="{CF75EF8F-4EC1-314F-B679-F9700E69ECEF}" type="presParOf" srcId="{515A3BB4-F450-F94B-8D45-2E8F4EFD542A}" destId="{8F15E1E5-92E3-724B-B0B4-AFB89ECEF16B}" srcOrd="0" destOrd="0" presId="urn:microsoft.com/office/officeart/2005/8/layout/process1"/>
    <dgm:cxn modelId="{E6D5F44C-2279-1F4E-A88D-8EA32F1D169A}" type="presParOf" srcId="{121A6EDD-64D3-BB4A-AB89-BA29D8ECE1E1}" destId="{C6641FAA-5E17-3F45-895A-F85F46F9452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7BD6D62-51F9-7142-AA14-5B9FCB65469C}" type="doc">
      <dgm:prSet loTypeId="urn:microsoft.com/office/officeart/2005/8/layout/lProcess3" loCatId="relationship" qsTypeId="urn:microsoft.com/office/officeart/2005/8/quickstyle/simple1" qsCatId="simple" csTypeId="urn:microsoft.com/office/officeart/2005/8/colors/colorful1" csCatId="colorful"/>
      <dgm:spPr/>
      <dgm:t>
        <a:bodyPr/>
        <a:lstStyle/>
        <a:p>
          <a:endParaRPr lang="en-US"/>
        </a:p>
      </dgm:t>
    </dgm:pt>
    <dgm:pt modelId="{894F4198-ECDE-CC46-A24D-BE892E80A2E6}">
      <dgm:prSet/>
      <dgm:spPr/>
      <dgm:t>
        <a:bodyPr/>
        <a:lstStyle/>
        <a:p>
          <a:r>
            <a:rPr lang="en-US" dirty="0"/>
            <a:t>Step 1: Ensure Proper Financial Management and Internal Controls</a:t>
          </a:r>
        </a:p>
      </dgm:t>
    </dgm:pt>
    <dgm:pt modelId="{CA860CA2-E490-7248-B5AA-C2C3EF36D3E4}" type="parTrans" cxnId="{15274942-5B06-8E44-89F8-08041C86F0EF}">
      <dgm:prSet/>
      <dgm:spPr/>
      <dgm:t>
        <a:bodyPr/>
        <a:lstStyle/>
        <a:p>
          <a:endParaRPr lang="en-US"/>
        </a:p>
      </dgm:t>
    </dgm:pt>
    <dgm:pt modelId="{85AA8E35-0361-9842-962D-FD2FAD9A3692}" type="sibTrans" cxnId="{15274942-5B06-8E44-89F8-08041C86F0EF}">
      <dgm:prSet/>
      <dgm:spPr/>
      <dgm:t>
        <a:bodyPr/>
        <a:lstStyle/>
        <a:p>
          <a:endParaRPr lang="en-US"/>
        </a:p>
      </dgm:t>
    </dgm:pt>
    <dgm:pt modelId="{B5A644D1-A136-1740-B3EA-3595E7A6409C}">
      <dgm:prSet/>
      <dgm:spPr/>
      <dgm:t>
        <a:bodyPr/>
        <a:lstStyle/>
        <a:p>
          <a:r>
            <a:rPr lang="en-US"/>
            <a:t>Step 2: Adopt Certain Uniform Guidance policies:</a:t>
          </a:r>
        </a:p>
      </dgm:t>
    </dgm:pt>
    <dgm:pt modelId="{30047B84-2D01-4E49-8F63-859F19C7F9B8}" type="parTrans" cxnId="{7CE1D92D-5A5F-1A4E-A157-1C21D7E0999F}">
      <dgm:prSet/>
      <dgm:spPr/>
      <dgm:t>
        <a:bodyPr/>
        <a:lstStyle/>
        <a:p>
          <a:endParaRPr lang="en-US"/>
        </a:p>
      </dgm:t>
    </dgm:pt>
    <dgm:pt modelId="{5D693988-1930-FC4D-B529-7719866A96C8}" type="sibTrans" cxnId="{7CE1D92D-5A5F-1A4E-A157-1C21D7E0999F}">
      <dgm:prSet/>
      <dgm:spPr/>
      <dgm:t>
        <a:bodyPr/>
        <a:lstStyle/>
        <a:p>
          <a:endParaRPr lang="en-US"/>
        </a:p>
      </dgm:t>
    </dgm:pt>
    <dgm:pt modelId="{49AAE5EC-EAB6-7348-8C89-3AD49D056DB2}">
      <dgm:prSet/>
      <dgm:spPr/>
      <dgm:t>
        <a:bodyPr/>
        <a:lstStyle/>
        <a:p>
          <a:r>
            <a:rPr lang="en-US"/>
            <a:t>Eligibility</a:t>
          </a:r>
        </a:p>
      </dgm:t>
    </dgm:pt>
    <dgm:pt modelId="{25AF1EE4-9431-874E-BB60-0E245B5EC39A}" type="parTrans" cxnId="{E2296B5B-BB0F-0C4E-AB73-2C3D4588F06A}">
      <dgm:prSet/>
      <dgm:spPr/>
      <dgm:t>
        <a:bodyPr/>
        <a:lstStyle/>
        <a:p>
          <a:endParaRPr lang="en-US"/>
        </a:p>
      </dgm:t>
    </dgm:pt>
    <dgm:pt modelId="{2798747E-A260-7248-BC34-990380D5F350}" type="sibTrans" cxnId="{E2296B5B-BB0F-0C4E-AB73-2C3D4588F06A}">
      <dgm:prSet/>
      <dgm:spPr/>
      <dgm:t>
        <a:bodyPr/>
        <a:lstStyle/>
        <a:p>
          <a:endParaRPr lang="en-US"/>
        </a:p>
      </dgm:t>
    </dgm:pt>
    <dgm:pt modelId="{8831F342-79F4-7046-8015-00621B27E2D2}">
      <dgm:prSet/>
      <dgm:spPr/>
      <dgm:t>
        <a:bodyPr/>
        <a:lstStyle/>
        <a:p>
          <a:r>
            <a:rPr lang="en-US"/>
            <a:t>Allowable cost</a:t>
          </a:r>
        </a:p>
      </dgm:t>
    </dgm:pt>
    <dgm:pt modelId="{77D3B22D-3E9F-624F-B307-7D17A4E0B6F6}" type="parTrans" cxnId="{09A5F774-CB0F-A740-A84C-E78DDE7E75BB}">
      <dgm:prSet/>
      <dgm:spPr/>
      <dgm:t>
        <a:bodyPr/>
        <a:lstStyle/>
        <a:p>
          <a:endParaRPr lang="en-US"/>
        </a:p>
      </dgm:t>
    </dgm:pt>
    <dgm:pt modelId="{B92D6A5C-3EE5-A541-AA91-2322B55007AE}" type="sibTrans" cxnId="{09A5F774-CB0F-A740-A84C-E78DDE7E75BB}">
      <dgm:prSet/>
      <dgm:spPr/>
      <dgm:t>
        <a:bodyPr/>
        <a:lstStyle/>
        <a:p>
          <a:endParaRPr lang="en-US"/>
        </a:p>
      </dgm:t>
    </dgm:pt>
    <dgm:pt modelId="{E6FE2ACF-26F0-2242-B4AB-16D006538EAA}">
      <dgm:prSet/>
      <dgm:spPr/>
      <dgm:t>
        <a:bodyPr/>
        <a:lstStyle/>
        <a:p>
          <a:r>
            <a:rPr lang="en-US"/>
            <a:t>Records retention</a:t>
          </a:r>
        </a:p>
      </dgm:t>
    </dgm:pt>
    <dgm:pt modelId="{4C3C4FC1-0131-0446-819D-C2EA258405E6}" type="parTrans" cxnId="{BEC5D056-88EC-D446-BD77-17551E6E0455}">
      <dgm:prSet/>
      <dgm:spPr/>
      <dgm:t>
        <a:bodyPr/>
        <a:lstStyle/>
        <a:p>
          <a:endParaRPr lang="en-US"/>
        </a:p>
      </dgm:t>
    </dgm:pt>
    <dgm:pt modelId="{2046FF3C-3A4C-9445-B98A-F4738A3CAAD7}" type="sibTrans" cxnId="{BEC5D056-88EC-D446-BD77-17551E6E0455}">
      <dgm:prSet/>
      <dgm:spPr/>
      <dgm:t>
        <a:bodyPr/>
        <a:lstStyle/>
        <a:p>
          <a:endParaRPr lang="en-US"/>
        </a:p>
      </dgm:t>
    </dgm:pt>
    <dgm:pt modelId="{BAA0CFEC-C973-624D-A040-F171F640C247}">
      <dgm:prSet/>
      <dgm:spPr/>
      <dgm:t>
        <a:bodyPr/>
        <a:lstStyle/>
        <a:p>
          <a:r>
            <a:rPr lang="en-US"/>
            <a:t>Civil rights compliance</a:t>
          </a:r>
        </a:p>
      </dgm:t>
    </dgm:pt>
    <dgm:pt modelId="{7311F10F-2136-E24C-9F5D-CC9B8B421206}" type="parTrans" cxnId="{8FA49781-80A1-E242-A106-E299C25DB792}">
      <dgm:prSet/>
      <dgm:spPr/>
      <dgm:t>
        <a:bodyPr/>
        <a:lstStyle/>
        <a:p>
          <a:endParaRPr lang="en-US"/>
        </a:p>
      </dgm:t>
    </dgm:pt>
    <dgm:pt modelId="{3173D809-854E-D74D-A8B0-5890BC4FA35F}" type="sibTrans" cxnId="{8FA49781-80A1-E242-A106-E299C25DB792}">
      <dgm:prSet/>
      <dgm:spPr/>
      <dgm:t>
        <a:bodyPr/>
        <a:lstStyle/>
        <a:p>
          <a:endParaRPr lang="en-US"/>
        </a:p>
      </dgm:t>
    </dgm:pt>
    <dgm:pt modelId="{1CE03405-D7FC-2F41-B5AF-740E4B3D32E6}">
      <dgm:prSet/>
      <dgm:spPr/>
      <dgm:t>
        <a:bodyPr/>
        <a:lstStyle/>
        <a:p>
          <a:r>
            <a:rPr lang="en-US"/>
            <a:t>Conflict of interest</a:t>
          </a:r>
        </a:p>
      </dgm:t>
    </dgm:pt>
    <dgm:pt modelId="{8E039E46-2732-684D-9702-6ADE2685FF0A}" type="parTrans" cxnId="{CC00BA7C-D67C-FE4A-9B1B-16913533A8CB}">
      <dgm:prSet/>
      <dgm:spPr/>
      <dgm:t>
        <a:bodyPr/>
        <a:lstStyle/>
        <a:p>
          <a:endParaRPr lang="en-US"/>
        </a:p>
      </dgm:t>
    </dgm:pt>
    <dgm:pt modelId="{71A4356E-D503-4D4F-8470-345B0AB28692}" type="sibTrans" cxnId="{CC00BA7C-D67C-FE4A-9B1B-16913533A8CB}">
      <dgm:prSet/>
      <dgm:spPr/>
      <dgm:t>
        <a:bodyPr/>
        <a:lstStyle/>
        <a:p>
          <a:endParaRPr lang="en-US"/>
        </a:p>
      </dgm:t>
    </dgm:pt>
    <dgm:pt modelId="{5147C402-F387-0D47-B8EC-11A86728217F}">
      <dgm:prSet/>
      <dgm:spPr/>
      <dgm:t>
        <a:bodyPr/>
        <a:lstStyle/>
        <a:p>
          <a:r>
            <a:rPr lang="en-US"/>
            <a:t>Step 3: Implement Eligibility and Allowable Cost Policies</a:t>
          </a:r>
        </a:p>
      </dgm:t>
    </dgm:pt>
    <dgm:pt modelId="{B87BF935-9A8A-7D40-A669-52693181A5F9}" type="parTrans" cxnId="{DB08AA19-1A31-9540-B504-34F2FDFD7F32}">
      <dgm:prSet/>
      <dgm:spPr/>
      <dgm:t>
        <a:bodyPr/>
        <a:lstStyle/>
        <a:p>
          <a:endParaRPr lang="en-US"/>
        </a:p>
      </dgm:t>
    </dgm:pt>
    <dgm:pt modelId="{25497DFC-F132-7D4E-81C0-AE2C55684E33}" type="sibTrans" cxnId="{DB08AA19-1A31-9540-B504-34F2FDFD7F32}">
      <dgm:prSet/>
      <dgm:spPr/>
      <dgm:t>
        <a:bodyPr/>
        <a:lstStyle/>
        <a:p>
          <a:endParaRPr lang="en-US"/>
        </a:p>
      </dgm:t>
    </dgm:pt>
    <dgm:pt modelId="{AD2833A6-EFD1-C544-B7F5-D2021AE50822}">
      <dgm:prSet/>
      <dgm:spPr/>
      <dgm:t>
        <a:bodyPr/>
        <a:lstStyle/>
        <a:p>
          <a:r>
            <a:rPr lang="en-US"/>
            <a:t>Step 4: Complete Periodic Reports to US Treasury</a:t>
          </a:r>
        </a:p>
      </dgm:t>
    </dgm:pt>
    <dgm:pt modelId="{13616349-4726-4448-9DC4-F034E82DE55D}" type="parTrans" cxnId="{3F7863DB-4856-1040-9931-05483F73D7FE}">
      <dgm:prSet/>
      <dgm:spPr/>
      <dgm:t>
        <a:bodyPr/>
        <a:lstStyle/>
        <a:p>
          <a:endParaRPr lang="en-US"/>
        </a:p>
      </dgm:t>
    </dgm:pt>
    <dgm:pt modelId="{ADD287F5-9EE1-DB49-A91C-2DA232FD28B3}" type="sibTrans" cxnId="{3F7863DB-4856-1040-9931-05483F73D7FE}">
      <dgm:prSet/>
      <dgm:spPr/>
      <dgm:t>
        <a:bodyPr/>
        <a:lstStyle/>
        <a:p>
          <a:endParaRPr lang="en-US"/>
        </a:p>
      </dgm:t>
    </dgm:pt>
    <dgm:pt modelId="{DFACAE0E-6CAA-E347-9F9B-C3D1FB1E9B0D}">
      <dgm:prSet/>
      <dgm:spPr/>
      <dgm:t>
        <a:bodyPr/>
        <a:lstStyle/>
        <a:p>
          <a:r>
            <a:rPr lang="en-US"/>
            <a:t>Step 5: Follow State Law Budgeting &amp; Fiscal Control Requirements</a:t>
          </a:r>
        </a:p>
      </dgm:t>
    </dgm:pt>
    <dgm:pt modelId="{56A1D3DA-9F04-E24F-8554-BDD8D1638B19}" type="parTrans" cxnId="{C3B947D5-9A71-B643-8B00-8B7537EAD2EE}">
      <dgm:prSet/>
      <dgm:spPr/>
      <dgm:t>
        <a:bodyPr/>
        <a:lstStyle/>
        <a:p>
          <a:endParaRPr lang="en-US"/>
        </a:p>
      </dgm:t>
    </dgm:pt>
    <dgm:pt modelId="{2B922AA9-942C-784A-8935-EA89FD5F3AA8}" type="sibTrans" cxnId="{C3B947D5-9A71-B643-8B00-8B7537EAD2EE}">
      <dgm:prSet/>
      <dgm:spPr/>
      <dgm:t>
        <a:bodyPr/>
        <a:lstStyle/>
        <a:p>
          <a:endParaRPr lang="en-US"/>
        </a:p>
      </dgm:t>
    </dgm:pt>
    <dgm:pt modelId="{CC55A255-EC3D-3A47-95D3-3C2469C9DB1E}" type="pres">
      <dgm:prSet presAssocID="{47BD6D62-51F9-7142-AA14-5B9FCB65469C}" presName="Name0" presStyleCnt="0">
        <dgm:presLayoutVars>
          <dgm:chPref val="3"/>
          <dgm:dir/>
          <dgm:animLvl val="lvl"/>
          <dgm:resizeHandles/>
        </dgm:presLayoutVars>
      </dgm:prSet>
      <dgm:spPr/>
    </dgm:pt>
    <dgm:pt modelId="{A57CDD62-C265-1D49-9488-0B26DCF0F782}" type="pres">
      <dgm:prSet presAssocID="{894F4198-ECDE-CC46-A24D-BE892E80A2E6}" presName="horFlow" presStyleCnt="0"/>
      <dgm:spPr/>
    </dgm:pt>
    <dgm:pt modelId="{7F7275DC-5EE4-574B-A4F4-19F862B67D51}" type="pres">
      <dgm:prSet presAssocID="{894F4198-ECDE-CC46-A24D-BE892E80A2E6}" presName="bigChev" presStyleLbl="node1" presStyleIdx="0" presStyleCnt="5"/>
      <dgm:spPr/>
    </dgm:pt>
    <dgm:pt modelId="{A2FFC547-CB7B-5644-836E-1BCE3C9704D3}" type="pres">
      <dgm:prSet presAssocID="{894F4198-ECDE-CC46-A24D-BE892E80A2E6}" presName="vSp" presStyleCnt="0"/>
      <dgm:spPr/>
    </dgm:pt>
    <dgm:pt modelId="{2560C84C-BCE4-F844-90FB-5777691F53DC}" type="pres">
      <dgm:prSet presAssocID="{B5A644D1-A136-1740-B3EA-3595E7A6409C}" presName="horFlow" presStyleCnt="0"/>
      <dgm:spPr/>
    </dgm:pt>
    <dgm:pt modelId="{FEF0E0B5-062D-4F46-893D-4FAF0C5D017E}" type="pres">
      <dgm:prSet presAssocID="{B5A644D1-A136-1740-B3EA-3595E7A6409C}" presName="bigChev" presStyleLbl="node1" presStyleIdx="1" presStyleCnt="5"/>
      <dgm:spPr/>
    </dgm:pt>
    <dgm:pt modelId="{4E8333DA-5784-3D46-A602-E30F3A179C9A}" type="pres">
      <dgm:prSet presAssocID="{25AF1EE4-9431-874E-BB60-0E245B5EC39A}" presName="parTrans" presStyleCnt="0"/>
      <dgm:spPr/>
    </dgm:pt>
    <dgm:pt modelId="{92937301-21E1-C947-92FE-B6D511AC83E1}" type="pres">
      <dgm:prSet presAssocID="{49AAE5EC-EAB6-7348-8C89-3AD49D056DB2}" presName="node" presStyleLbl="alignAccFollowNode1" presStyleIdx="0" presStyleCnt="5">
        <dgm:presLayoutVars>
          <dgm:bulletEnabled val="1"/>
        </dgm:presLayoutVars>
      </dgm:prSet>
      <dgm:spPr/>
    </dgm:pt>
    <dgm:pt modelId="{4A605180-5CF8-7341-9436-3682521E48B4}" type="pres">
      <dgm:prSet presAssocID="{2798747E-A260-7248-BC34-990380D5F350}" presName="sibTrans" presStyleCnt="0"/>
      <dgm:spPr/>
    </dgm:pt>
    <dgm:pt modelId="{55D2A19F-29FF-044C-A2DD-DDEA89C10815}" type="pres">
      <dgm:prSet presAssocID="{8831F342-79F4-7046-8015-00621B27E2D2}" presName="node" presStyleLbl="alignAccFollowNode1" presStyleIdx="1" presStyleCnt="5">
        <dgm:presLayoutVars>
          <dgm:bulletEnabled val="1"/>
        </dgm:presLayoutVars>
      </dgm:prSet>
      <dgm:spPr/>
    </dgm:pt>
    <dgm:pt modelId="{A0545F99-9DBB-C446-9CA3-4FA2D8F9713B}" type="pres">
      <dgm:prSet presAssocID="{B92D6A5C-3EE5-A541-AA91-2322B55007AE}" presName="sibTrans" presStyleCnt="0"/>
      <dgm:spPr/>
    </dgm:pt>
    <dgm:pt modelId="{86FB3900-D7EB-1347-9DD3-510BE83C426E}" type="pres">
      <dgm:prSet presAssocID="{E6FE2ACF-26F0-2242-B4AB-16D006538EAA}" presName="node" presStyleLbl="alignAccFollowNode1" presStyleIdx="2" presStyleCnt="5">
        <dgm:presLayoutVars>
          <dgm:bulletEnabled val="1"/>
        </dgm:presLayoutVars>
      </dgm:prSet>
      <dgm:spPr/>
    </dgm:pt>
    <dgm:pt modelId="{866382DC-B0BB-DA48-AB60-81416220104A}" type="pres">
      <dgm:prSet presAssocID="{2046FF3C-3A4C-9445-B98A-F4738A3CAAD7}" presName="sibTrans" presStyleCnt="0"/>
      <dgm:spPr/>
    </dgm:pt>
    <dgm:pt modelId="{FB87EEA7-C553-0A47-AA34-B6F1F95B1EC6}" type="pres">
      <dgm:prSet presAssocID="{BAA0CFEC-C973-624D-A040-F171F640C247}" presName="node" presStyleLbl="alignAccFollowNode1" presStyleIdx="3" presStyleCnt="5">
        <dgm:presLayoutVars>
          <dgm:bulletEnabled val="1"/>
        </dgm:presLayoutVars>
      </dgm:prSet>
      <dgm:spPr/>
    </dgm:pt>
    <dgm:pt modelId="{E10B950F-A6EB-104B-8653-3F3A6EF6BC2D}" type="pres">
      <dgm:prSet presAssocID="{3173D809-854E-D74D-A8B0-5890BC4FA35F}" presName="sibTrans" presStyleCnt="0"/>
      <dgm:spPr/>
    </dgm:pt>
    <dgm:pt modelId="{D7152E43-BBAD-1B40-8C88-6284AE861BD2}" type="pres">
      <dgm:prSet presAssocID="{1CE03405-D7FC-2F41-B5AF-740E4B3D32E6}" presName="node" presStyleLbl="alignAccFollowNode1" presStyleIdx="4" presStyleCnt="5">
        <dgm:presLayoutVars>
          <dgm:bulletEnabled val="1"/>
        </dgm:presLayoutVars>
      </dgm:prSet>
      <dgm:spPr/>
    </dgm:pt>
    <dgm:pt modelId="{30D9C935-20C4-7646-A9E9-F9BCCF8AFA3A}" type="pres">
      <dgm:prSet presAssocID="{B5A644D1-A136-1740-B3EA-3595E7A6409C}" presName="vSp" presStyleCnt="0"/>
      <dgm:spPr/>
    </dgm:pt>
    <dgm:pt modelId="{0527E3A6-A6BD-6946-B744-66C267C0699D}" type="pres">
      <dgm:prSet presAssocID="{5147C402-F387-0D47-B8EC-11A86728217F}" presName="horFlow" presStyleCnt="0"/>
      <dgm:spPr/>
    </dgm:pt>
    <dgm:pt modelId="{DA26EDF6-F79A-FB4D-A9FF-99869B30DDD3}" type="pres">
      <dgm:prSet presAssocID="{5147C402-F387-0D47-B8EC-11A86728217F}" presName="bigChev" presStyleLbl="node1" presStyleIdx="2" presStyleCnt="5"/>
      <dgm:spPr/>
    </dgm:pt>
    <dgm:pt modelId="{9722E925-D1D7-F64F-A502-D3786F44009A}" type="pres">
      <dgm:prSet presAssocID="{5147C402-F387-0D47-B8EC-11A86728217F}" presName="vSp" presStyleCnt="0"/>
      <dgm:spPr/>
    </dgm:pt>
    <dgm:pt modelId="{CE3A4FD9-7CDC-9941-920A-090DAD11E2C3}" type="pres">
      <dgm:prSet presAssocID="{AD2833A6-EFD1-C544-B7F5-D2021AE50822}" presName="horFlow" presStyleCnt="0"/>
      <dgm:spPr/>
    </dgm:pt>
    <dgm:pt modelId="{0188853F-DA1E-F64B-8883-B42B8AE515BC}" type="pres">
      <dgm:prSet presAssocID="{AD2833A6-EFD1-C544-B7F5-D2021AE50822}" presName="bigChev" presStyleLbl="node1" presStyleIdx="3" presStyleCnt="5"/>
      <dgm:spPr/>
    </dgm:pt>
    <dgm:pt modelId="{C95FCC67-D1A3-F34A-A342-49E22EB59F30}" type="pres">
      <dgm:prSet presAssocID="{AD2833A6-EFD1-C544-B7F5-D2021AE50822}" presName="vSp" presStyleCnt="0"/>
      <dgm:spPr/>
    </dgm:pt>
    <dgm:pt modelId="{455CB029-6B3E-1F41-8A27-740A97EA10B9}" type="pres">
      <dgm:prSet presAssocID="{DFACAE0E-6CAA-E347-9F9B-C3D1FB1E9B0D}" presName="horFlow" presStyleCnt="0"/>
      <dgm:spPr/>
    </dgm:pt>
    <dgm:pt modelId="{01F39DD9-476B-EE45-AC96-783BABD45460}" type="pres">
      <dgm:prSet presAssocID="{DFACAE0E-6CAA-E347-9F9B-C3D1FB1E9B0D}" presName="bigChev" presStyleLbl="node1" presStyleIdx="4" presStyleCnt="5"/>
      <dgm:spPr/>
    </dgm:pt>
  </dgm:ptLst>
  <dgm:cxnLst>
    <dgm:cxn modelId="{A4D4A609-C039-D54C-BD7E-5E2C7CDF8970}" type="presOf" srcId="{894F4198-ECDE-CC46-A24D-BE892E80A2E6}" destId="{7F7275DC-5EE4-574B-A4F4-19F862B67D51}" srcOrd="0" destOrd="0" presId="urn:microsoft.com/office/officeart/2005/8/layout/lProcess3"/>
    <dgm:cxn modelId="{51FA8F12-2E1D-4B46-9FA0-3252C6756EC1}" type="presOf" srcId="{AD2833A6-EFD1-C544-B7F5-D2021AE50822}" destId="{0188853F-DA1E-F64B-8883-B42B8AE515BC}" srcOrd="0" destOrd="0" presId="urn:microsoft.com/office/officeart/2005/8/layout/lProcess3"/>
    <dgm:cxn modelId="{9649E216-C241-5041-8B1E-FE67A1A5E9BC}" type="presOf" srcId="{5147C402-F387-0D47-B8EC-11A86728217F}" destId="{DA26EDF6-F79A-FB4D-A9FF-99869B30DDD3}" srcOrd="0" destOrd="0" presId="urn:microsoft.com/office/officeart/2005/8/layout/lProcess3"/>
    <dgm:cxn modelId="{DB08AA19-1A31-9540-B504-34F2FDFD7F32}" srcId="{47BD6D62-51F9-7142-AA14-5B9FCB65469C}" destId="{5147C402-F387-0D47-B8EC-11A86728217F}" srcOrd="2" destOrd="0" parTransId="{B87BF935-9A8A-7D40-A669-52693181A5F9}" sibTransId="{25497DFC-F132-7D4E-81C0-AE2C55684E33}"/>
    <dgm:cxn modelId="{7CE1D92D-5A5F-1A4E-A157-1C21D7E0999F}" srcId="{47BD6D62-51F9-7142-AA14-5B9FCB65469C}" destId="{B5A644D1-A136-1740-B3EA-3595E7A6409C}" srcOrd="1" destOrd="0" parTransId="{30047B84-2D01-4E49-8F63-859F19C7F9B8}" sibTransId="{5D693988-1930-FC4D-B529-7719866A96C8}"/>
    <dgm:cxn modelId="{39A6FE36-F621-7C48-9707-C7C3DAD77C09}" type="presOf" srcId="{1CE03405-D7FC-2F41-B5AF-740E4B3D32E6}" destId="{D7152E43-BBAD-1B40-8C88-6284AE861BD2}" srcOrd="0" destOrd="0" presId="urn:microsoft.com/office/officeart/2005/8/layout/lProcess3"/>
    <dgm:cxn modelId="{1A01CE41-6621-A242-94AE-530E76598C25}" type="presOf" srcId="{49AAE5EC-EAB6-7348-8C89-3AD49D056DB2}" destId="{92937301-21E1-C947-92FE-B6D511AC83E1}" srcOrd="0" destOrd="0" presId="urn:microsoft.com/office/officeart/2005/8/layout/lProcess3"/>
    <dgm:cxn modelId="{15274942-5B06-8E44-89F8-08041C86F0EF}" srcId="{47BD6D62-51F9-7142-AA14-5B9FCB65469C}" destId="{894F4198-ECDE-CC46-A24D-BE892E80A2E6}" srcOrd="0" destOrd="0" parTransId="{CA860CA2-E490-7248-B5AA-C2C3EF36D3E4}" sibTransId="{85AA8E35-0361-9842-962D-FD2FAD9A3692}"/>
    <dgm:cxn modelId="{BEC5D056-88EC-D446-BD77-17551E6E0455}" srcId="{B5A644D1-A136-1740-B3EA-3595E7A6409C}" destId="{E6FE2ACF-26F0-2242-B4AB-16D006538EAA}" srcOrd="2" destOrd="0" parTransId="{4C3C4FC1-0131-0446-819D-C2EA258405E6}" sibTransId="{2046FF3C-3A4C-9445-B98A-F4738A3CAAD7}"/>
    <dgm:cxn modelId="{E2296B5B-BB0F-0C4E-AB73-2C3D4588F06A}" srcId="{B5A644D1-A136-1740-B3EA-3595E7A6409C}" destId="{49AAE5EC-EAB6-7348-8C89-3AD49D056DB2}" srcOrd="0" destOrd="0" parTransId="{25AF1EE4-9431-874E-BB60-0E245B5EC39A}" sibTransId="{2798747E-A260-7248-BC34-990380D5F350}"/>
    <dgm:cxn modelId="{2C9B2673-9124-E54C-BF0E-A9A58734C52B}" type="presOf" srcId="{8831F342-79F4-7046-8015-00621B27E2D2}" destId="{55D2A19F-29FF-044C-A2DD-DDEA89C10815}" srcOrd="0" destOrd="0" presId="urn:microsoft.com/office/officeart/2005/8/layout/lProcess3"/>
    <dgm:cxn modelId="{09A5F774-CB0F-A740-A84C-E78DDE7E75BB}" srcId="{B5A644D1-A136-1740-B3EA-3595E7A6409C}" destId="{8831F342-79F4-7046-8015-00621B27E2D2}" srcOrd="1" destOrd="0" parTransId="{77D3B22D-3E9F-624F-B307-7D17A4E0B6F6}" sibTransId="{B92D6A5C-3EE5-A541-AA91-2322B55007AE}"/>
    <dgm:cxn modelId="{CC00BA7C-D67C-FE4A-9B1B-16913533A8CB}" srcId="{B5A644D1-A136-1740-B3EA-3595E7A6409C}" destId="{1CE03405-D7FC-2F41-B5AF-740E4B3D32E6}" srcOrd="4" destOrd="0" parTransId="{8E039E46-2732-684D-9702-6ADE2685FF0A}" sibTransId="{71A4356E-D503-4D4F-8470-345B0AB28692}"/>
    <dgm:cxn modelId="{8FA49781-80A1-E242-A106-E299C25DB792}" srcId="{B5A644D1-A136-1740-B3EA-3595E7A6409C}" destId="{BAA0CFEC-C973-624D-A040-F171F640C247}" srcOrd="3" destOrd="0" parTransId="{7311F10F-2136-E24C-9F5D-CC9B8B421206}" sibTransId="{3173D809-854E-D74D-A8B0-5890BC4FA35F}"/>
    <dgm:cxn modelId="{362DA3B0-2F78-4743-AE01-56E7476D2117}" type="presOf" srcId="{DFACAE0E-6CAA-E347-9F9B-C3D1FB1E9B0D}" destId="{01F39DD9-476B-EE45-AC96-783BABD45460}" srcOrd="0" destOrd="0" presId="urn:microsoft.com/office/officeart/2005/8/layout/lProcess3"/>
    <dgm:cxn modelId="{0D79AAB1-0645-B24D-B5B4-765CB9DD1329}" type="presOf" srcId="{47BD6D62-51F9-7142-AA14-5B9FCB65469C}" destId="{CC55A255-EC3D-3A47-95D3-3C2469C9DB1E}" srcOrd="0" destOrd="0" presId="urn:microsoft.com/office/officeart/2005/8/layout/lProcess3"/>
    <dgm:cxn modelId="{DE1B60B3-67C0-9A4E-86C0-C3326E946B8F}" type="presOf" srcId="{BAA0CFEC-C973-624D-A040-F171F640C247}" destId="{FB87EEA7-C553-0A47-AA34-B6F1F95B1EC6}" srcOrd="0" destOrd="0" presId="urn:microsoft.com/office/officeart/2005/8/layout/lProcess3"/>
    <dgm:cxn modelId="{E28F5ACE-A978-9849-9CC2-CD062A4AE9C6}" type="presOf" srcId="{B5A644D1-A136-1740-B3EA-3595E7A6409C}" destId="{FEF0E0B5-062D-4F46-893D-4FAF0C5D017E}" srcOrd="0" destOrd="0" presId="urn:microsoft.com/office/officeart/2005/8/layout/lProcess3"/>
    <dgm:cxn modelId="{C3B947D5-9A71-B643-8B00-8B7537EAD2EE}" srcId="{47BD6D62-51F9-7142-AA14-5B9FCB65469C}" destId="{DFACAE0E-6CAA-E347-9F9B-C3D1FB1E9B0D}" srcOrd="4" destOrd="0" parTransId="{56A1D3DA-9F04-E24F-8554-BDD8D1638B19}" sibTransId="{2B922AA9-942C-784A-8935-EA89FD5F3AA8}"/>
    <dgm:cxn modelId="{3F7863DB-4856-1040-9931-05483F73D7FE}" srcId="{47BD6D62-51F9-7142-AA14-5B9FCB65469C}" destId="{AD2833A6-EFD1-C544-B7F5-D2021AE50822}" srcOrd="3" destOrd="0" parTransId="{13616349-4726-4448-9DC4-F034E82DE55D}" sibTransId="{ADD287F5-9EE1-DB49-A91C-2DA232FD28B3}"/>
    <dgm:cxn modelId="{8628BDF6-42DD-CD49-8036-125A9D63ED25}" type="presOf" srcId="{E6FE2ACF-26F0-2242-B4AB-16D006538EAA}" destId="{86FB3900-D7EB-1347-9DD3-510BE83C426E}" srcOrd="0" destOrd="0" presId="urn:microsoft.com/office/officeart/2005/8/layout/lProcess3"/>
    <dgm:cxn modelId="{7AAB30EF-A2F1-2A4E-9F04-6D04A041B6BF}" type="presParOf" srcId="{CC55A255-EC3D-3A47-95D3-3C2469C9DB1E}" destId="{A57CDD62-C265-1D49-9488-0B26DCF0F782}" srcOrd="0" destOrd="0" presId="urn:microsoft.com/office/officeart/2005/8/layout/lProcess3"/>
    <dgm:cxn modelId="{7A64E949-BA42-5D42-86FB-C6E9612C3368}" type="presParOf" srcId="{A57CDD62-C265-1D49-9488-0B26DCF0F782}" destId="{7F7275DC-5EE4-574B-A4F4-19F862B67D51}" srcOrd="0" destOrd="0" presId="urn:microsoft.com/office/officeart/2005/8/layout/lProcess3"/>
    <dgm:cxn modelId="{2990DFB1-AD86-574A-89B5-D05A7487B156}" type="presParOf" srcId="{CC55A255-EC3D-3A47-95D3-3C2469C9DB1E}" destId="{A2FFC547-CB7B-5644-836E-1BCE3C9704D3}" srcOrd="1" destOrd="0" presId="urn:microsoft.com/office/officeart/2005/8/layout/lProcess3"/>
    <dgm:cxn modelId="{2EC7C66F-FAAF-474E-8344-FD5BDB0320C6}" type="presParOf" srcId="{CC55A255-EC3D-3A47-95D3-3C2469C9DB1E}" destId="{2560C84C-BCE4-F844-90FB-5777691F53DC}" srcOrd="2" destOrd="0" presId="urn:microsoft.com/office/officeart/2005/8/layout/lProcess3"/>
    <dgm:cxn modelId="{FE8A10C4-E73F-2842-99AD-4A45EE05D921}" type="presParOf" srcId="{2560C84C-BCE4-F844-90FB-5777691F53DC}" destId="{FEF0E0B5-062D-4F46-893D-4FAF0C5D017E}" srcOrd="0" destOrd="0" presId="urn:microsoft.com/office/officeart/2005/8/layout/lProcess3"/>
    <dgm:cxn modelId="{206A41C8-BE50-714C-BC71-249D2C0C338B}" type="presParOf" srcId="{2560C84C-BCE4-F844-90FB-5777691F53DC}" destId="{4E8333DA-5784-3D46-A602-E30F3A179C9A}" srcOrd="1" destOrd="0" presId="urn:microsoft.com/office/officeart/2005/8/layout/lProcess3"/>
    <dgm:cxn modelId="{4B3329FC-6380-AC4B-9B05-84A2B840C463}" type="presParOf" srcId="{2560C84C-BCE4-F844-90FB-5777691F53DC}" destId="{92937301-21E1-C947-92FE-B6D511AC83E1}" srcOrd="2" destOrd="0" presId="urn:microsoft.com/office/officeart/2005/8/layout/lProcess3"/>
    <dgm:cxn modelId="{11E49713-91BA-BE48-AEAA-331E4A3616E3}" type="presParOf" srcId="{2560C84C-BCE4-F844-90FB-5777691F53DC}" destId="{4A605180-5CF8-7341-9436-3682521E48B4}" srcOrd="3" destOrd="0" presId="urn:microsoft.com/office/officeart/2005/8/layout/lProcess3"/>
    <dgm:cxn modelId="{B91E948C-2518-9A46-AD09-5D6FE17761FF}" type="presParOf" srcId="{2560C84C-BCE4-F844-90FB-5777691F53DC}" destId="{55D2A19F-29FF-044C-A2DD-DDEA89C10815}" srcOrd="4" destOrd="0" presId="urn:microsoft.com/office/officeart/2005/8/layout/lProcess3"/>
    <dgm:cxn modelId="{53C9182A-9140-D44F-AA61-57F9814DFDDB}" type="presParOf" srcId="{2560C84C-BCE4-F844-90FB-5777691F53DC}" destId="{A0545F99-9DBB-C446-9CA3-4FA2D8F9713B}" srcOrd="5" destOrd="0" presId="urn:microsoft.com/office/officeart/2005/8/layout/lProcess3"/>
    <dgm:cxn modelId="{309ECF0F-6DC7-3E49-A05C-1B8C8CF0C92F}" type="presParOf" srcId="{2560C84C-BCE4-F844-90FB-5777691F53DC}" destId="{86FB3900-D7EB-1347-9DD3-510BE83C426E}" srcOrd="6" destOrd="0" presId="urn:microsoft.com/office/officeart/2005/8/layout/lProcess3"/>
    <dgm:cxn modelId="{27797C14-504D-FF4C-92A5-7B1AC8214299}" type="presParOf" srcId="{2560C84C-BCE4-F844-90FB-5777691F53DC}" destId="{866382DC-B0BB-DA48-AB60-81416220104A}" srcOrd="7" destOrd="0" presId="urn:microsoft.com/office/officeart/2005/8/layout/lProcess3"/>
    <dgm:cxn modelId="{992C02F1-9304-0C4B-853E-E1C4334C474A}" type="presParOf" srcId="{2560C84C-BCE4-F844-90FB-5777691F53DC}" destId="{FB87EEA7-C553-0A47-AA34-B6F1F95B1EC6}" srcOrd="8" destOrd="0" presId="urn:microsoft.com/office/officeart/2005/8/layout/lProcess3"/>
    <dgm:cxn modelId="{F98EF9DA-759F-FE48-80B2-C6B49B8B80B6}" type="presParOf" srcId="{2560C84C-BCE4-F844-90FB-5777691F53DC}" destId="{E10B950F-A6EB-104B-8653-3F3A6EF6BC2D}" srcOrd="9" destOrd="0" presId="urn:microsoft.com/office/officeart/2005/8/layout/lProcess3"/>
    <dgm:cxn modelId="{585F5DFA-9491-4B4E-BF1A-CC9AEAD62BE3}" type="presParOf" srcId="{2560C84C-BCE4-F844-90FB-5777691F53DC}" destId="{D7152E43-BBAD-1B40-8C88-6284AE861BD2}" srcOrd="10" destOrd="0" presId="urn:microsoft.com/office/officeart/2005/8/layout/lProcess3"/>
    <dgm:cxn modelId="{EC182AC7-6B7B-784D-8039-5D7B5ACC3649}" type="presParOf" srcId="{CC55A255-EC3D-3A47-95D3-3C2469C9DB1E}" destId="{30D9C935-20C4-7646-A9E9-F9BCCF8AFA3A}" srcOrd="3" destOrd="0" presId="urn:microsoft.com/office/officeart/2005/8/layout/lProcess3"/>
    <dgm:cxn modelId="{6C67433B-504C-AB46-87F8-CB0AF0D37C9F}" type="presParOf" srcId="{CC55A255-EC3D-3A47-95D3-3C2469C9DB1E}" destId="{0527E3A6-A6BD-6946-B744-66C267C0699D}" srcOrd="4" destOrd="0" presId="urn:microsoft.com/office/officeart/2005/8/layout/lProcess3"/>
    <dgm:cxn modelId="{AD2ECBCC-EDAE-134E-9AF1-259C6B9FBF19}" type="presParOf" srcId="{0527E3A6-A6BD-6946-B744-66C267C0699D}" destId="{DA26EDF6-F79A-FB4D-A9FF-99869B30DDD3}" srcOrd="0" destOrd="0" presId="urn:microsoft.com/office/officeart/2005/8/layout/lProcess3"/>
    <dgm:cxn modelId="{814AB1AD-16F8-BA4B-973A-C3CB0984D2D6}" type="presParOf" srcId="{CC55A255-EC3D-3A47-95D3-3C2469C9DB1E}" destId="{9722E925-D1D7-F64F-A502-D3786F44009A}" srcOrd="5" destOrd="0" presId="urn:microsoft.com/office/officeart/2005/8/layout/lProcess3"/>
    <dgm:cxn modelId="{45581690-CE65-D641-ADBA-05F207976209}" type="presParOf" srcId="{CC55A255-EC3D-3A47-95D3-3C2469C9DB1E}" destId="{CE3A4FD9-7CDC-9941-920A-090DAD11E2C3}" srcOrd="6" destOrd="0" presId="urn:microsoft.com/office/officeart/2005/8/layout/lProcess3"/>
    <dgm:cxn modelId="{B01343B3-EAAD-234A-953C-1882F999AE76}" type="presParOf" srcId="{CE3A4FD9-7CDC-9941-920A-090DAD11E2C3}" destId="{0188853F-DA1E-F64B-8883-B42B8AE515BC}" srcOrd="0" destOrd="0" presId="urn:microsoft.com/office/officeart/2005/8/layout/lProcess3"/>
    <dgm:cxn modelId="{26CDC68E-331F-8743-8E14-B6E96E19620F}" type="presParOf" srcId="{CC55A255-EC3D-3A47-95D3-3C2469C9DB1E}" destId="{C95FCC67-D1A3-F34A-A342-49E22EB59F30}" srcOrd="7" destOrd="0" presId="urn:microsoft.com/office/officeart/2005/8/layout/lProcess3"/>
    <dgm:cxn modelId="{A2052BB5-BDCA-4D47-9196-A869BD821702}" type="presParOf" srcId="{CC55A255-EC3D-3A47-95D3-3C2469C9DB1E}" destId="{455CB029-6B3E-1F41-8A27-740A97EA10B9}" srcOrd="8" destOrd="0" presId="urn:microsoft.com/office/officeart/2005/8/layout/lProcess3"/>
    <dgm:cxn modelId="{39021445-7075-1341-919E-9B6ADD71F8FC}" type="presParOf" srcId="{455CB029-6B3E-1F41-8A27-740A97EA10B9}" destId="{01F39DD9-476B-EE45-AC96-783BABD45460}"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EEDA7B9-559C-BC49-9B82-36ABB2773275}" type="doc">
      <dgm:prSet loTypeId="urn:microsoft.com/office/officeart/2005/8/layout/hProcess7" loCatId="" qsTypeId="urn:microsoft.com/office/officeart/2005/8/quickstyle/simple1" qsCatId="simple" csTypeId="urn:microsoft.com/office/officeart/2005/8/colors/colorful1" csCatId="colorful" phldr="1"/>
      <dgm:spPr/>
      <dgm:t>
        <a:bodyPr/>
        <a:lstStyle/>
        <a:p>
          <a:endParaRPr lang="en-US"/>
        </a:p>
      </dgm:t>
    </dgm:pt>
    <dgm:pt modelId="{7A2D0338-494E-0D49-82C7-73805538CE49}">
      <dgm:prSet phldrT="[Text]"/>
      <dgm:spPr>
        <a:effectLst>
          <a:outerShdw blurRad="50800" dist="38100" dir="8100000" algn="tr" rotWithShape="0">
            <a:prstClr val="black">
              <a:alpha val="40000"/>
            </a:prstClr>
          </a:outerShdw>
        </a:effectLst>
      </dgm:spPr>
      <dgm:t>
        <a:bodyPr/>
        <a:lstStyle/>
        <a:p>
          <a:r>
            <a:rPr lang="en-US" dirty="0"/>
            <a:t>Control Environment</a:t>
          </a:r>
        </a:p>
      </dgm:t>
    </dgm:pt>
    <dgm:pt modelId="{67DAFD73-92C4-EE44-AC25-A6ED3218B89D}" type="parTrans" cxnId="{EF0C205A-3C7D-134F-B903-72FBD2F9BD18}">
      <dgm:prSet/>
      <dgm:spPr/>
      <dgm:t>
        <a:bodyPr/>
        <a:lstStyle/>
        <a:p>
          <a:endParaRPr lang="en-US"/>
        </a:p>
      </dgm:t>
    </dgm:pt>
    <dgm:pt modelId="{A3E75D22-A9C7-F248-BA8B-E1BD67D8DCC2}" type="sibTrans" cxnId="{EF0C205A-3C7D-134F-B903-72FBD2F9BD18}">
      <dgm:prSet/>
      <dgm:spPr/>
      <dgm:t>
        <a:bodyPr/>
        <a:lstStyle/>
        <a:p>
          <a:endParaRPr lang="en-US"/>
        </a:p>
      </dgm:t>
    </dgm:pt>
    <dgm:pt modelId="{38057B48-5075-5C4B-816C-4806A2E38CEE}">
      <dgm:prSet phldrT="[Text]"/>
      <dgm:spPr/>
      <dgm:t>
        <a:bodyPr/>
        <a:lstStyle/>
        <a:p>
          <a:r>
            <a:rPr lang="en-US" dirty="0"/>
            <a:t>Commitment to integrity &amp; ethics</a:t>
          </a:r>
        </a:p>
      </dgm:t>
    </dgm:pt>
    <dgm:pt modelId="{554D0081-FFF7-FC4C-80B2-98FB75394178}" type="parTrans" cxnId="{A17DED45-9DE3-A442-A580-959C0FF0C234}">
      <dgm:prSet/>
      <dgm:spPr/>
      <dgm:t>
        <a:bodyPr/>
        <a:lstStyle/>
        <a:p>
          <a:endParaRPr lang="en-US"/>
        </a:p>
      </dgm:t>
    </dgm:pt>
    <dgm:pt modelId="{6C899F9F-2945-9749-BE0F-330E4A6FE0EA}" type="sibTrans" cxnId="{A17DED45-9DE3-A442-A580-959C0FF0C234}">
      <dgm:prSet/>
      <dgm:spPr/>
      <dgm:t>
        <a:bodyPr/>
        <a:lstStyle/>
        <a:p>
          <a:endParaRPr lang="en-US"/>
        </a:p>
      </dgm:t>
    </dgm:pt>
    <dgm:pt modelId="{E8ECF3E4-1A43-1E4B-8A43-11D691F54896}">
      <dgm:prSet phldrT="[Text]"/>
      <dgm:spPr>
        <a:effectLst>
          <a:outerShdw blurRad="50800" dist="38100" dir="8100000" algn="tr" rotWithShape="0">
            <a:prstClr val="black">
              <a:alpha val="40000"/>
            </a:prstClr>
          </a:outerShdw>
        </a:effectLst>
      </dgm:spPr>
      <dgm:t>
        <a:bodyPr/>
        <a:lstStyle/>
        <a:p>
          <a:r>
            <a:rPr lang="en-US" dirty="0"/>
            <a:t>Risk Assessment</a:t>
          </a:r>
        </a:p>
      </dgm:t>
    </dgm:pt>
    <dgm:pt modelId="{2339894E-C6D6-DB4D-89C5-1350DE3436FD}" type="parTrans" cxnId="{4F38862A-B85A-CD47-AB09-869A7B6C4457}">
      <dgm:prSet/>
      <dgm:spPr/>
      <dgm:t>
        <a:bodyPr/>
        <a:lstStyle/>
        <a:p>
          <a:endParaRPr lang="en-US"/>
        </a:p>
      </dgm:t>
    </dgm:pt>
    <dgm:pt modelId="{0BA3D65C-866C-0342-9F67-B5BF098B2831}" type="sibTrans" cxnId="{4F38862A-B85A-CD47-AB09-869A7B6C4457}">
      <dgm:prSet/>
      <dgm:spPr/>
      <dgm:t>
        <a:bodyPr/>
        <a:lstStyle/>
        <a:p>
          <a:endParaRPr lang="en-US"/>
        </a:p>
      </dgm:t>
    </dgm:pt>
    <dgm:pt modelId="{E6A4F4E0-6E4E-6E49-A603-D3E914B154F6}">
      <dgm:prSet phldrT="[Text]"/>
      <dgm:spPr/>
      <dgm:t>
        <a:bodyPr/>
        <a:lstStyle/>
        <a:p>
          <a:r>
            <a:rPr lang="en-US" dirty="0"/>
            <a:t>Specifies suitable objectives</a:t>
          </a:r>
        </a:p>
      </dgm:t>
    </dgm:pt>
    <dgm:pt modelId="{2A5444BD-7892-5444-BABE-8D33128937AF}" type="parTrans" cxnId="{9AF5698A-B1A3-A045-B9B3-CF8DB7E2BD17}">
      <dgm:prSet/>
      <dgm:spPr/>
      <dgm:t>
        <a:bodyPr/>
        <a:lstStyle/>
        <a:p>
          <a:endParaRPr lang="en-US"/>
        </a:p>
      </dgm:t>
    </dgm:pt>
    <dgm:pt modelId="{39638C86-A509-E440-958D-4435D12EB378}" type="sibTrans" cxnId="{9AF5698A-B1A3-A045-B9B3-CF8DB7E2BD17}">
      <dgm:prSet/>
      <dgm:spPr/>
      <dgm:t>
        <a:bodyPr/>
        <a:lstStyle/>
        <a:p>
          <a:endParaRPr lang="en-US"/>
        </a:p>
      </dgm:t>
    </dgm:pt>
    <dgm:pt modelId="{AE1AB6E7-6F38-1A4A-97E9-728596B70DAA}">
      <dgm:prSet phldrT="[Text]"/>
      <dgm:spPr>
        <a:effectLst>
          <a:outerShdw blurRad="50800" dist="38100" dir="8100000" algn="tr" rotWithShape="0">
            <a:prstClr val="black">
              <a:alpha val="40000"/>
            </a:prstClr>
          </a:outerShdw>
        </a:effectLst>
      </dgm:spPr>
      <dgm:t>
        <a:bodyPr/>
        <a:lstStyle/>
        <a:p>
          <a:r>
            <a:rPr lang="en-US" dirty="0"/>
            <a:t>Control Activities</a:t>
          </a:r>
        </a:p>
      </dgm:t>
    </dgm:pt>
    <dgm:pt modelId="{1E08670E-EA61-4542-9230-BBC12BFCAED6}" type="parTrans" cxnId="{DCC9C752-7558-6047-BBF6-44BC773E4468}">
      <dgm:prSet/>
      <dgm:spPr/>
      <dgm:t>
        <a:bodyPr/>
        <a:lstStyle/>
        <a:p>
          <a:endParaRPr lang="en-US"/>
        </a:p>
      </dgm:t>
    </dgm:pt>
    <dgm:pt modelId="{1F98BA27-7A57-EC49-8636-442BFB94AC56}" type="sibTrans" cxnId="{DCC9C752-7558-6047-BBF6-44BC773E4468}">
      <dgm:prSet/>
      <dgm:spPr/>
      <dgm:t>
        <a:bodyPr/>
        <a:lstStyle/>
        <a:p>
          <a:endParaRPr lang="en-US"/>
        </a:p>
      </dgm:t>
    </dgm:pt>
    <dgm:pt modelId="{7FFFD01A-1637-5D47-B380-D601D52C94E9}">
      <dgm:prSet phldrT="[Text]"/>
      <dgm:spPr/>
      <dgm:t>
        <a:bodyPr/>
        <a:lstStyle/>
        <a:p>
          <a:r>
            <a:rPr lang="en-US" dirty="0"/>
            <a:t>Develops control activities</a:t>
          </a:r>
        </a:p>
      </dgm:t>
    </dgm:pt>
    <dgm:pt modelId="{A3D59061-7439-D840-AE3F-C4EE401B01B4}" type="parTrans" cxnId="{99E960A5-5908-0B48-906B-30235D0A4190}">
      <dgm:prSet/>
      <dgm:spPr/>
      <dgm:t>
        <a:bodyPr/>
        <a:lstStyle/>
        <a:p>
          <a:endParaRPr lang="en-US"/>
        </a:p>
      </dgm:t>
    </dgm:pt>
    <dgm:pt modelId="{33F631E1-88C1-E54F-B18C-01010400871F}" type="sibTrans" cxnId="{99E960A5-5908-0B48-906B-30235D0A4190}">
      <dgm:prSet/>
      <dgm:spPr/>
      <dgm:t>
        <a:bodyPr/>
        <a:lstStyle/>
        <a:p>
          <a:endParaRPr lang="en-US"/>
        </a:p>
      </dgm:t>
    </dgm:pt>
    <dgm:pt modelId="{33B359AE-E305-4449-9B27-945C76A0E837}">
      <dgm:prSet phldrT="[Text]"/>
      <dgm:spPr>
        <a:effectLst>
          <a:outerShdw blurRad="50800" dist="38100" dir="8100000" algn="tr" rotWithShape="0">
            <a:prstClr val="black">
              <a:alpha val="40000"/>
            </a:prstClr>
          </a:outerShdw>
        </a:effectLst>
      </dgm:spPr>
      <dgm:t>
        <a:bodyPr/>
        <a:lstStyle/>
        <a:p>
          <a:r>
            <a:rPr lang="en-US" dirty="0"/>
            <a:t>Info &amp; Communication</a:t>
          </a:r>
        </a:p>
      </dgm:t>
    </dgm:pt>
    <dgm:pt modelId="{73E7780B-0303-C04B-88F7-8212353B6D67}" type="parTrans" cxnId="{5713DFB6-67F8-4B44-9ED8-387A03BC04D0}">
      <dgm:prSet/>
      <dgm:spPr/>
      <dgm:t>
        <a:bodyPr/>
        <a:lstStyle/>
        <a:p>
          <a:endParaRPr lang="en-US"/>
        </a:p>
      </dgm:t>
    </dgm:pt>
    <dgm:pt modelId="{2693BE5C-D8C9-194B-BED9-CCDD4EA271B1}" type="sibTrans" cxnId="{5713DFB6-67F8-4B44-9ED8-387A03BC04D0}">
      <dgm:prSet/>
      <dgm:spPr/>
      <dgm:t>
        <a:bodyPr/>
        <a:lstStyle/>
        <a:p>
          <a:endParaRPr lang="en-US"/>
        </a:p>
      </dgm:t>
    </dgm:pt>
    <dgm:pt modelId="{F8D93B27-4CD0-0841-9041-70E8E1C6EAA0}">
      <dgm:prSet phldrT="[Text]"/>
      <dgm:spPr>
        <a:effectLst>
          <a:outerShdw blurRad="50800" dist="38100" dir="8100000" algn="tr" rotWithShape="0">
            <a:prstClr val="black">
              <a:alpha val="40000"/>
            </a:prstClr>
          </a:outerShdw>
        </a:effectLst>
      </dgm:spPr>
      <dgm:t>
        <a:bodyPr/>
        <a:lstStyle/>
        <a:p>
          <a:r>
            <a:rPr lang="en-US" dirty="0"/>
            <a:t>Monitoring Activities</a:t>
          </a:r>
        </a:p>
      </dgm:t>
    </dgm:pt>
    <dgm:pt modelId="{6A36E745-5C68-BD47-996D-DB085571D2C2}" type="parTrans" cxnId="{94C7B2E4-87BD-5940-95ED-BEC3E921EFAE}">
      <dgm:prSet/>
      <dgm:spPr/>
      <dgm:t>
        <a:bodyPr/>
        <a:lstStyle/>
        <a:p>
          <a:endParaRPr lang="en-US"/>
        </a:p>
      </dgm:t>
    </dgm:pt>
    <dgm:pt modelId="{7F3B9592-8908-C445-ADEA-2B6A70A05B31}" type="sibTrans" cxnId="{94C7B2E4-87BD-5940-95ED-BEC3E921EFAE}">
      <dgm:prSet/>
      <dgm:spPr/>
      <dgm:t>
        <a:bodyPr/>
        <a:lstStyle/>
        <a:p>
          <a:endParaRPr lang="en-US"/>
        </a:p>
      </dgm:t>
    </dgm:pt>
    <dgm:pt modelId="{ACD271F3-3DB7-0B4F-A743-AA09912B62F3}">
      <dgm:prSet phldrT="[Text]"/>
      <dgm:spPr/>
      <dgm:t>
        <a:bodyPr/>
        <a:lstStyle/>
        <a:p>
          <a:r>
            <a:rPr lang="en-US" dirty="0"/>
            <a:t>Effective oversight by leadership</a:t>
          </a:r>
        </a:p>
      </dgm:t>
    </dgm:pt>
    <dgm:pt modelId="{CF674362-641B-7E49-9FA7-5B56A39CAE87}" type="parTrans" cxnId="{7E70898A-1F69-F64D-82AC-16F3C6426391}">
      <dgm:prSet/>
      <dgm:spPr/>
      <dgm:t>
        <a:bodyPr/>
        <a:lstStyle/>
        <a:p>
          <a:endParaRPr lang="en-US"/>
        </a:p>
      </dgm:t>
    </dgm:pt>
    <dgm:pt modelId="{37397159-FC3E-5549-B144-D5D0D7E038D6}" type="sibTrans" cxnId="{7E70898A-1F69-F64D-82AC-16F3C6426391}">
      <dgm:prSet/>
      <dgm:spPr/>
      <dgm:t>
        <a:bodyPr/>
        <a:lstStyle/>
        <a:p>
          <a:endParaRPr lang="en-US"/>
        </a:p>
      </dgm:t>
    </dgm:pt>
    <dgm:pt modelId="{0F01570B-B709-8F42-AB00-430289A028A5}">
      <dgm:prSet phldrT="[Text]"/>
      <dgm:spPr/>
      <dgm:t>
        <a:bodyPr/>
        <a:lstStyle/>
        <a:p>
          <a:r>
            <a:rPr lang="en-US" dirty="0"/>
            <a:t>Clear structure and procedures</a:t>
          </a:r>
        </a:p>
      </dgm:t>
    </dgm:pt>
    <dgm:pt modelId="{7473A299-F076-4243-B2F4-BD164705D925}" type="parTrans" cxnId="{3BF622AD-8A72-7D47-A29F-532FF3C15BDC}">
      <dgm:prSet/>
      <dgm:spPr/>
      <dgm:t>
        <a:bodyPr/>
        <a:lstStyle/>
        <a:p>
          <a:endParaRPr lang="en-US"/>
        </a:p>
      </dgm:t>
    </dgm:pt>
    <dgm:pt modelId="{B490DCA7-97D7-FD4C-86CB-8B27C74C0980}" type="sibTrans" cxnId="{3BF622AD-8A72-7D47-A29F-532FF3C15BDC}">
      <dgm:prSet/>
      <dgm:spPr/>
      <dgm:t>
        <a:bodyPr/>
        <a:lstStyle/>
        <a:p>
          <a:endParaRPr lang="en-US"/>
        </a:p>
      </dgm:t>
    </dgm:pt>
    <dgm:pt modelId="{3CAEC4E5-23B9-A241-B3FE-BF1242071A49}">
      <dgm:prSet phldrT="[Text]"/>
      <dgm:spPr/>
      <dgm:t>
        <a:bodyPr/>
        <a:lstStyle/>
        <a:p>
          <a:r>
            <a:rPr lang="en-US" dirty="0"/>
            <a:t>Commitment to competence</a:t>
          </a:r>
        </a:p>
      </dgm:t>
    </dgm:pt>
    <dgm:pt modelId="{46A662EE-42D0-1C49-AFCB-4F3C4E069F4D}" type="parTrans" cxnId="{D26DAF2B-9203-CD48-80FA-2D6415416F4F}">
      <dgm:prSet/>
      <dgm:spPr/>
      <dgm:t>
        <a:bodyPr/>
        <a:lstStyle/>
        <a:p>
          <a:endParaRPr lang="en-US"/>
        </a:p>
      </dgm:t>
    </dgm:pt>
    <dgm:pt modelId="{93FCF140-4332-E542-966C-3138D667230B}" type="sibTrans" cxnId="{D26DAF2B-9203-CD48-80FA-2D6415416F4F}">
      <dgm:prSet/>
      <dgm:spPr/>
      <dgm:t>
        <a:bodyPr/>
        <a:lstStyle/>
        <a:p>
          <a:endParaRPr lang="en-US"/>
        </a:p>
      </dgm:t>
    </dgm:pt>
    <dgm:pt modelId="{E86D8F9F-A268-A44A-B719-CAEE3198A68C}">
      <dgm:prSet phldrT="[Text]"/>
      <dgm:spPr/>
      <dgm:t>
        <a:bodyPr/>
        <a:lstStyle/>
        <a:p>
          <a:r>
            <a:rPr lang="en-US" dirty="0"/>
            <a:t>Enforces accountability</a:t>
          </a:r>
        </a:p>
      </dgm:t>
    </dgm:pt>
    <dgm:pt modelId="{5F2D1AC9-655D-754F-8606-DE7C1DD9D47D}" type="parTrans" cxnId="{590A124B-91B2-8945-8DA7-264853089F94}">
      <dgm:prSet/>
      <dgm:spPr/>
      <dgm:t>
        <a:bodyPr/>
        <a:lstStyle/>
        <a:p>
          <a:endParaRPr lang="en-US"/>
        </a:p>
      </dgm:t>
    </dgm:pt>
    <dgm:pt modelId="{5D42C892-13B3-524F-8D96-F5B8CE410E41}" type="sibTrans" cxnId="{590A124B-91B2-8945-8DA7-264853089F94}">
      <dgm:prSet/>
      <dgm:spPr/>
      <dgm:t>
        <a:bodyPr/>
        <a:lstStyle/>
        <a:p>
          <a:endParaRPr lang="en-US"/>
        </a:p>
      </dgm:t>
    </dgm:pt>
    <dgm:pt modelId="{A63C109D-AC43-0E41-A927-C3CA52AC490B}">
      <dgm:prSet phldrT="[Text]"/>
      <dgm:spPr/>
      <dgm:t>
        <a:bodyPr/>
        <a:lstStyle/>
        <a:p>
          <a:r>
            <a:rPr lang="en-US" dirty="0"/>
            <a:t>Identifies &amp; analyzes risk</a:t>
          </a:r>
        </a:p>
      </dgm:t>
    </dgm:pt>
    <dgm:pt modelId="{F91BFF37-BDF4-C74B-8AC8-E2A4C0CA3BBC}" type="parTrans" cxnId="{EE709377-6520-5F41-B730-5C12881D294A}">
      <dgm:prSet/>
      <dgm:spPr/>
      <dgm:t>
        <a:bodyPr/>
        <a:lstStyle/>
        <a:p>
          <a:endParaRPr lang="en-US"/>
        </a:p>
      </dgm:t>
    </dgm:pt>
    <dgm:pt modelId="{F5AAE500-92C9-704B-BC54-11BB46E80E6F}" type="sibTrans" cxnId="{EE709377-6520-5F41-B730-5C12881D294A}">
      <dgm:prSet/>
      <dgm:spPr/>
      <dgm:t>
        <a:bodyPr/>
        <a:lstStyle/>
        <a:p>
          <a:endParaRPr lang="en-US"/>
        </a:p>
      </dgm:t>
    </dgm:pt>
    <dgm:pt modelId="{B1A6CC31-DE9A-204C-AC9C-CE24015762C6}">
      <dgm:prSet phldrT="[Text]"/>
      <dgm:spPr/>
      <dgm:t>
        <a:bodyPr/>
        <a:lstStyle/>
        <a:p>
          <a:r>
            <a:rPr lang="en-US" dirty="0"/>
            <a:t>Assesses fraud risk</a:t>
          </a:r>
        </a:p>
      </dgm:t>
    </dgm:pt>
    <dgm:pt modelId="{254C531F-083F-C34B-8D5D-E6CDE955E835}" type="parTrans" cxnId="{40D3BAC0-4B46-6B45-BDA6-D17CC1751E64}">
      <dgm:prSet/>
      <dgm:spPr/>
      <dgm:t>
        <a:bodyPr/>
        <a:lstStyle/>
        <a:p>
          <a:endParaRPr lang="en-US"/>
        </a:p>
      </dgm:t>
    </dgm:pt>
    <dgm:pt modelId="{EBA603B6-D171-E64B-8E8E-5210A13E6DFE}" type="sibTrans" cxnId="{40D3BAC0-4B46-6B45-BDA6-D17CC1751E64}">
      <dgm:prSet/>
      <dgm:spPr/>
      <dgm:t>
        <a:bodyPr/>
        <a:lstStyle/>
        <a:p>
          <a:endParaRPr lang="en-US"/>
        </a:p>
      </dgm:t>
    </dgm:pt>
    <dgm:pt modelId="{7D119E17-6FF9-4141-82EB-68693475DFEF}">
      <dgm:prSet phldrT="[Text]"/>
      <dgm:spPr/>
      <dgm:t>
        <a:bodyPr/>
        <a:lstStyle/>
        <a:p>
          <a:r>
            <a:rPr lang="en-US" dirty="0"/>
            <a:t>Identifies &amp; analyzes significant changes</a:t>
          </a:r>
        </a:p>
      </dgm:t>
    </dgm:pt>
    <dgm:pt modelId="{D2146E17-99E2-5142-A4C8-324666D39D7C}" type="parTrans" cxnId="{3A641B10-7A76-034B-A5C0-1A1D1E2AA321}">
      <dgm:prSet/>
      <dgm:spPr/>
      <dgm:t>
        <a:bodyPr/>
        <a:lstStyle/>
        <a:p>
          <a:endParaRPr lang="en-US"/>
        </a:p>
      </dgm:t>
    </dgm:pt>
    <dgm:pt modelId="{4221FADA-4B26-C34D-9728-C8249EA7E563}" type="sibTrans" cxnId="{3A641B10-7A76-034B-A5C0-1A1D1E2AA321}">
      <dgm:prSet/>
      <dgm:spPr/>
      <dgm:t>
        <a:bodyPr/>
        <a:lstStyle/>
        <a:p>
          <a:endParaRPr lang="en-US"/>
        </a:p>
      </dgm:t>
    </dgm:pt>
    <dgm:pt modelId="{C447BB00-9335-6942-9DED-408E3B109EB9}">
      <dgm:prSet phldrT="[Text]"/>
      <dgm:spPr/>
      <dgm:t>
        <a:bodyPr/>
        <a:lstStyle/>
        <a:p>
          <a:r>
            <a:rPr lang="en-US" dirty="0"/>
            <a:t>General controls over technology</a:t>
          </a:r>
        </a:p>
      </dgm:t>
    </dgm:pt>
    <dgm:pt modelId="{4F3CA559-0A8C-8244-9A53-CC0A2EDD7D11}" type="parTrans" cxnId="{80B113DE-47E7-6047-B42A-DDCF93552017}">
      <dgm:prSet/>
      <dgm:spPr/>
      <dgm:t>
        <a:bodyPr/>
        <a:lstStyle/>
        <a:p>
          <a:endParaRPr lang="en-US"/>
        </a:p>
      </dgm:t>
    </dgm:pt>
    <dgm:pt modelId="{1B33E191-5044-0947-886D-93E9A19BAF93}" type="sibTrans" cxnId="{80B113DE-47E7-6047-B42A-DDCF93552017}">
      <dgm:prSet/>
      <dgm:spPr/>
      <dgm:t>
        <a:bodyPr/>
        <a:lstStyle/>
        <a:p>
          <a:endParaRPr lang="en-US"/>
        </a:p>
      </dgm:t>
    </dgm:pt>
    <dgm:pt modelId="{BFE56B0D-CD27-7A40-A2D3-BAF41EBCEFD5}">
      <dgm:prSet phldrT="[Text]"/>
      <dgm:spPr/>
      <dgm:t>
        <a:bodyPr/>
        <a:lstStyle/>
        <a:p>
          <a:r>
            <a:rPr lang="en-US" dirty="0"/>
            <a:t>Thorough policies and procedures</a:t>
          </a:r>
        </a:p>
      </dgm:t>
    </dgm:pt>
    <dgm:pt modelId="{466EC8E7-BB44-FF49-94A4-BE47D9C2F1AC}" type="parTrans" cxnId="{4F9F0EB6-AF6D-584A-A407-BBD2E3ADEC21}">
      <dgm:prSet/>
      <dgm:spPr/>
      <dgm:t>
        <a:bodyPr/>
        <a:lstStyle/>
        <a:p>
          <a:endParaRPr lang="en-US"/>
        </a:p>
      </dgm:t>
    </dgm:pt>
    <dgm:pt modelId="{19A75181-198D-E549-A2FB-00E87180E52C}" type="sibTrans" cxnId="{4F9F0EB6-AF6D-584A-A407-BBD2E3ADEC21}">
      <dgm:prSet/>
      <dgm:spPr/>
      <dgm:t>
        <a:bodyPr/>
        <a:lstStyle/>
        <a:p>
          <a:endParaRPr lang="en-US"/>
        </a:p>
      </dgm:t>
    </dgm:pt>
    <dgm:pt modelId="{15D97290-AC14-2F48-B8A4-F4F4A7CF71F9}">
      <dgm:prSet phldrT="[Text]"/>
      <dgm:spPr/>
      <dgm:t>
        <a:bodyPr/>
        <a:lstStyle/>
        <a:p>
          <a:r>
            <a:rPr lang="en-US" dirty="0"/>
            <a:t>Communicates expectations and control activities clearly within and outside organization</a:t>
          </a:r>
        </a:p>
      </dgm:t>
    </dgm:pt>
    <dgm:pt modelId="{4021719F-855B-3544-88B9-04073B1BBAF4}" type="parTrans" cxnId="{8BA29387-286C-5B45-BB62-9F3E4D9D2D6E}">
      <dgm:prSet/>
      <dgm:spPr/>
      <dgm:t>
        <a:bodyPr/>
        <a:lstStyle/>
        <a:p>
          <a:endParaRPr lang="en-US"/>
        </a:p>
      </dgm:t>
    </dgm:pt>
    <dgm:pt modelId="{BD25E7FD-DC86-164E-918C-A24676D29AE4}" type="sibTrans" cxnId="{8BA29387-286C-5B45-BB62-9F3E4D9D2D6E}">
      <dgm:prSet/>
      <dgm:spPr/>
      <dgm:t>
        <a:bodyPr/>
        <a:lstStyle/>
        <a:p>
          <a:endParaRPr lang="en-US"/>
        </a:p>
      </dgm:t>
    </dgm:pt>
    <dgm:pt modelId="{DBA322FA-DA93-AE4C-992D-0D8B41171218}">
      <dgm:prSet phldrT="[Text]"/>
      <dgm:spPr/>
      <dgm:t>
        <a:bodyPr/>
        <a:lstStyle/>
        <a:p>
          <a:r>
            <a:rPr lang="en-US" dirty="0"/>
            <a:t>Provides sufficient training for staff</a:t>
          </a:r>
        </a:p>
      </dgm:t>
    </dgm:pt>
    <dgm:pt modelId="{E72C081F-E1C7-804C-AE0D-5C984AE8B48F}" type="parTrans" cxnId="{409C34EB-1027-8646-916E-9802F013C005}">
      <dgm:prSet/>
      <dgm:spPr/>
      <dgm:t>
        <a:bodyPr/>
        <a:lstStyle/>
        <a:p>
          <a:endParaRPr lang="en-US"/>
        </a:p>
      </dgm:t>
    </dgm:pt>
    <dgm:pt modelId="{5EE5F757-C46C-5B46-8EA8-BD6813313E16}" type="sibTrans" cxnId="{409C34EB-1027-8646-916E-9802F013C005}">
      <dgm:prSet/>
      <dgm:spPr/>
      <dgm:t>
        <a:bodyPr/>
        <a:lstStyle/>
        <a:p>
          <a:endParaRPr lang="en-US"/>
        </a:p>
      </dgm:t>
    </dgm:pt>
    <dgm:pt modelId="{6AE9D18A-A61C-3041-841B-0B1AAC53AB7A}">
      <dgm:prSet phldrT="[Text]"/>
      <dgm:spPr/>
      <dgm:t>
        <a:bodyPr/>
        <a:lstStyle/>
        <a:p>
          <a:r>
            <a:rPr lang="en-US" dirty="0"/>
            <a:t>Conducts ongoing monitoring </a:t>
          </a:r>
        </a:p>
      </dgm:t>
    </dgm:pt>
    <dgm:pt modelId="{1E42DFEC-9620-7D4F-AAC7-8212E359DAA7}" type="parTrans" cxnId="{B6281821-7368-F24C-AD94-2A130EC5B5B4}">
      <dgm:prSet/>
      <dgm:spPr/>
      <dgm:t>
        <a:bodyPr/>
        <a:lstStyle/>
        <a:p>
          <a:endParaRPr lang="en-US"/>
        </a:p>
      </dgm:t>
    </dgm:pt>
    <dgm:pt modelId="{6875C9E9-FC23-4348-AE07-04CAD5FD1922}" type="sibTrans" cxnId="{B6281821-7368-F24C-AD94-2A130EC5B5B4}">
      <dgm:prSet/>
      <dgm:spPr/>
      <dgm:t>
        <a:bodyPr/>
        <a:lstStyle/>
        <a:p>
          <a:endParaRPr lang="en-US"/>
        </a:p>
      </dgm:t>
    </dgm:pt>
    <dgm:pt modelId="{6758AF3C-672A-3249-8AB9-6862FF69125F}">
      <dgm:prSet phldrT="[Text]"/>
      <dgm:spPr/>
      <dgm:t>
        <a:bodyPr/>
        <a:lstStyle/>
        <a:p>
          <a:r>
            <a:rPr lang="en-US" dirty="0"/>
            <a:t>Identifies, evaluates, and communicates deficiencies</a:t>
          </a:r>
        </a:p>
      </dgm:t>
    </dgm:pt>
    <dgm:pt modelId="{550C491E-709F-9B4B-BFF7-FD7AAE66C158}" type="parTrans" cxnId="{7C967D2C-5598-864E-8C12-F551423BC584}">
      <dgm:prSet/>
      <dgm:spPr/>
      <dgm:t>
        <a:bodyPr/>
        <a:lstStyle/>
        <a:p>
          <a:endParaRPr lang="en-US"/>
        </a:p>
      </dgm:t>
    </dgm:pt>
    <dgm:pt modelId="{359A7003-D071-4A44-A699-2A13B125067C}" type="sibTrans" cxnId="{7C967D2C-5598-864E-8C12-F551423BC584}">
      <dgm:prSet/>
      <dgm:spPr/>
      <dgm:t>
        <a:bodyPr/>
        <a:lstStyle/>
        <a:p>
          <a:endParaRPr lang="en-US"/>
        </a:p>
      </dgm:t>
    </dgm:pt>
    <dgm:pt modelId="{FDDBFDED-71D2-0D4E-9384-02342B67504E}">
      <dgm:prSet phldrT="[Text]"/>
      <dgm:spPr/>
      <dgm:t>
        <a:bodyPr/>
        <a:lstStyle/>
        <a:p>
          <a:r>
            <a:rPr lang="en-US" dirty="0"/>
            <a:t>Addresses deficiencies in a timely manner</a:t>
          </a:r>
        </a:p>
      </dgm:t>
    </dgm:pt>
    <dgm:pt modelId="{BD190E78-FAD2-6848-9E5C-B8A01C52EAA5}" type="parTrans" cxnId="{31B282DE-B710-1E4A-8A7B-EAF4DAE38F6B}">
      <dgm:prSet/>
      <dgm:spPr/>
      <dgm:t>
        <a:bodyPr/>
        <a:lstStyle/>
        <a:p>
          <a:endParaRPr lang="en-US"/>
        </a:p>
      </dgm:t>
    </dgm:pt>
    <dgm:pt modelId="{CD27DBDD-902E-5C49-916E-03E25CA6EC59}" type="sibTrans" cxnId="{31B282DE-B710-1E4A-8A7B-EAF4DAE38F6B}">
      <dgm:prSet/>
      <dgm:spPr/>
      <dgm:t>
        <a:bodyPr/>
        <a:lstStyle/>
        <a:p>
          <a:endParaRPr lang="en-US"/>
        </a:p>
      </dgm:t>
    </dgm:pt>
    <dgm:pt modelId="{3D7FA313-3454-1E4F-BDA7-999E29C51774}" type="pres">
      <dgm:prSet presAssocID="{EEEDA7B9-559C-BC49-9B82-36ABB2773275}" presName="Name0" presStyleCnt="0">
        <dgm:presLayoutVars>
          <dgm:dir/>
          <dgm:animLvl val="lvl"/>
          <dgm:resizeHandles val="exact"/>
        </dgm:presLayoutVars>
      </dgm:prSet>
      <dgm:spPr/>
    </dgm:pt>
    <dgm:pt modelId="{C9B2530D-22A1-654A-A6A4-CDF8A17335BC}" type="pres">
      <dgm:prSet presAssocID="{7A2D0338-494E-0D49-82C7-73805538CE49}" presName="compositeNode" presStyleCnt="0">
        <dgm:presLayoutVars>
          <dgm:bulletEnabled val="1"/>
        </dgm:presLayoutVars>
      </dgm:prSet>
      <dgm:spPr/>
    </dgm:pt>
    <dgm:pt modelId="{4562CB94-7DF6-9D4A-A94A-D2CF41F43FB7}" type="pres">
      <dgm:prSet presAssocID="{7A2D0338-494E-0D49-82C7-73805538CE49}" presName="bgRect" presStyleLbl="node1" presStyleIdx="0" presStyleCnt="5"/>
      <dgm:spPr/>
    </dgm:pt>
    <dgm:pt modelId="{AA4B667C-2238-934A-91BA-5D66DC5A830D}" type="pres">
      <dgm:prSet presAssocID="{7A2D0338-494E-0D49-82C7-73805538CE49}" presName="parentNode" presStyleLbl="node1" presStyleIdx="0" presStyleCnt="5">
        <dgm:presLayoutVars>
          <dgm:chMax val="0"/>
          <dgm:bulletEnabled val="1"/>
        </dgm:presLayoutVars>
      </dgm:prSet>
      <dgm:spPr/>
    </dgm:pt>
    <dgm:pt modelId="{659AD45A-AD20-384B-892A-FB330C89D7DB}" type="pres">
      <dgm:prSet presAssocID="{7A2D0338-494E-0D49-82C7-73805538CE49}" presName="childNode" presStyleLbl="node1" presStyleIdx="0" presStyleCnt="5">
        <dgm:presLayoutVars>
          <dgm:bulletEnabled val="1"/>
        </dgm:presLayoutVars>
      </dgm:prSet>
      <dgm:spPr/>
    </dgm:pt>
    <dgm:pt modelId="{8D227BF5-161A-AD47-AEC2-33A6107DEA45}" type="pres">
      <dgm:prSet presAssocID="{A3E75D22-A9C7-F248-BA8B-E1BD67D8DCC2}" presName="hSp" presStyleCnt="0"/>
      <dgm:spPr/>
    </dgm:pt>
    <dgm:pt modelId="{CDB2C551-438D-784C-8688-DA748AC5C86D}" type="pres">
      <dgm:prSet presAssocID="{A3E75D22-A9C7-F248-BA8B-E1BD67D8DCC2}" presName="vProcSp" presStyleCnt="0"/>
      <dgm:spPr/>
    </dgm:pt>
    <dgm:pt modelId="{7E2D7273-D1DD-9E4A-AF54-B5D0B6C2E418}" type="pres">
      <dgm:prSet presAssocID="{A3E75D22-A9C7-F248-BA8B-E1BD67D8DCC2}" presName="vSp1" presStyleCnt="0"/>
      <dgm:spPr/>
    </dgm:pt>
    <dgm:pt modelId="{D19D2D96-9EEE-AA4A-B141-5B001109123C}" type="pres">
      <dgm:prSet presAssocID="{A3E75D22-A9C7-F248-BA8B-E1BD67D8DCC2}" presName="simulatedConn" presStyleLbl="solidFgAcc1" presStyleIdx="0" presStyleCnt="4"/>
      <dgm:spPr/>
    </dgm:pt>
    <dgm:pt modelId="{392610DB-53B8-0F4B-98DB-D88E94ABA71F}" type="pres">
      <dgm:prSet presAssocID="{A3E75D22-A9C7-F248-BA8B-E1BD67D8DCC2}" presName="vSp2" presStyleCnt="0"/>
      <dgm:spPr/>
    </dgm:pt>
    <dgm:pt modelId="{6E257390-DBF7-FA4D-AF92-F2DA8B7A8F51}" type="pres">
      <dgm:prSet presAssocID="{A3E75D22-A9C7-F248-BA8B-E1BD67D8DCC2}" presName="sibTrans" presStyleCnt="0"/>
      <dgm:spPr/>
    </dgm:pt>
    <dgm:pt modelId="{1CFF358B-E71D-1E4D-99CD-5058A4AC8BE4}" type="pres">
      <dgm:prSet presAssocID="{E8ECF3E4-1A43-1E4B-8A43-11D691F54896}" presName="compositeNode" presStyleCnt="0">
        <dgm:presLayoutVars>
          <dgm:bulletEnabled val="1"/>
        </dgm:presLayoutVars>
      </dgm:prSet>
      <dgm:spPr/>
    </dgm:pt>
    <dgm:pt modelId="{B63FF464-5697-C247-A032-5E61ABEC5D03}" type="pres">
      <dgm:prSet presAssocID="{E8ECF3E4-1A43-1E4B-8A43-11D691F54896}" presName="bgRect" presStyleLbl="node1" presStyleIdx="1" presStyleCnt="5"/>
      <dgm:spPr/>
    </dgm:pt>
    <dgm:pt modelId="{6D67F062-9AB1-F54C-B1A1-BCF90BFE4891}" type="pres">
      <dgm:prSet presAssocID="{E8ECF3E4-1A43-1E4B-8A43-11D691F54896}" presName="parentNode" presStyleLbl="node1" presStyleIdx="1" presStyleCnt="5">
        <dgm:presLayoutVars>
          <dgm:chMax val="0"/>
          <dgm:bulletEnabled val="1"/>
        </dgm:presLayoutVars>
      </dgm:prSet>
      <dgm:spPr/>
    </dgm:pt>
    <dgm:pt modelId="{F29A0866-1E00-BB42-A471-B5DED63D2C7A}" type="pres">
      <dgm:prSet presAssocID="{E8ECF3E4-1A43-1E4B-8A43-11D691F54896}" presName="childNode" presStyleLbl="node1" presStyleIdx="1" presStyleCnt="5">
        <dgm:presLayoutVars>
          <dgm:bulletEnabled val="1"/>
        </dgm:presLayoutVars>
      </dgm:prSet>
      <dgm:spPr/>
    </dgm:pt>
    <dgm:pt modelId="{C21F8417-427F-4244-932B-4D76B65B62AF}" type="pres">
      <dgm:prSet presAssocID="{0BA3D65C-866C-0342-9F67-B5BF098B2831}" presName="hSp" presStyleCnt="0"/>
      <dgm:spPr/>
    </dgm:pt>
    <dgm:pt modelId="{0C1858DF-A861-4A4C-97ED-885A6B333F31}" type="pres">
      <dgm:prSet presAssocID="{0BA3D65C-866C-0342-9F67-B5BF098B2831}" presName="vProcSp" presStyleCnt="0"/>
      <dgm:spPr/>
    </dgm:pt>
    <dgm:pt modelId="{11601BC8-ABEA-F840-86DE-8A65CEF2789B}" type="pres">
      <dgm:prSet presAssocID="{0BA3D65C-866C-0342-9F67-B5BF098B2831}" presName="vSp1" presStyleCnt="0"/>
      <dgm:spPr/>
    </dgm:pt>
    <dgm:pt modelId="{10C29193-FF2B-C846-9CF7-699BB1D0A413}" type="pres">
      <dgm:prSet presAssocID="{0BA3D65C-866C-0342-9F67-B5BF098B2831}" presName="simulatedConn" presStyleLbl="solidFgAcc1" presStyleIdx="1" presStyleCnt="4"/>
      <dgm:spPr/>
    </dgm:pt>
    <dgm:pt modelId="{78A17FB6-F3C9-FC4D-957D-732669548468}" type="pres">
      <dgm:prSet presAssocID="{0BA3D65C-866C-0342-9F67-B5BF098B2831}" presName="vSp2" presStyleCnt="0"/>
      <dgm:spPr/>
    </dgm:pt>
    <dgm:pt modelId="{1BBF41A9-A11E-8C4B-AEA2-3CCEE1F82FD2}" type="pres">
      <dgm:prSet presAssocID="{0BA3D65C-866C-0342-9F67-B5BF098B2831}" presName="sibTrans" presStyleCnt="0"/>
      <dgm:spPr/>
    </dgm:pt>
    <dgm:pt modelId="{1657A754-F4C4-B345-B562-9416EDF3378B}" type="pres">
      <dgm:prSet presAssocID="{AE1AB6E7-6F38-1A4A-97E9-728596B70DAA}" presName="compositeNode" presStyleCnt="0">
        <dgm:presLayoutVars>
          <dgm:bulletEnabled val="1"/>
        </dgm:presLayoutVars>
      </dgm:prSet>
      <dgm:spPr/>
    </dgm:pt>
    <dgm:pt modelId="{716A91EC-DB3F-7D4A-81FE-51A161172B3B}" type="pres">
      <dgm:prSet presAssocID="{AE1AB6E7-6F38-1A4A-97E9-728596B70DAA}" presName="bgRect" presStyleLbl="node1" presStyleIdx="2" presStyleCnt="5"/>
      <dgm:spPr/>
    </dgm:pt>
    <dgm:pt modelId="{84432FAE-E8E1-E44E-ABFD-AF3850844881}" type="pres">
      <dgm:prSet presAssocID="{AE1AB6E7-6F38-1A4A-97E9-728596B70DAA}" presName="parentNode" presStyleLbl="node1" presStyleIdx="2" presStyleCnt="5">
        <dgm:presLayoutVars>
          <dgm:chMax val="0"/>
          <dgm:bulletEnabled val="1"/>
        </dgm:presLayoutVars>
      </dgm:prSet>
      <dgm:spPr/>
    </dgm:pt>
    <dgm:pt modelId="{8C916A8B-2888-A543-AA9C-5BBC2A43C0A5}" type="pres">
      <dgm:prSet presAssocID="{AE1AB6E7-6F38-1A4A-97E9-728596B70DAA}" presName="childNode" presStyleLbl="node1" presStyleIdx="2" presStyleCnt="5">
        <dgm:presLayoutVars>
          <dgm:bulletEnabled val="1"/>
        </dgm:presLayoutVars>
      </dgm:prSet>
      <dgm:spPr/>
    </dgm:pt>
    <dgm:pt modelId="{BFE475F3-D7BE-BA41-AFAC-8522BB0FBBBC}" type="pres">
      <dgm:prSet presAssocID="{1F98BA27-7A57-EC49-8636-442BFB94AC56}" presName="hSp" presStyleCnt="0"/>
      <dgm:spPr/>
    </dgm:pt>
    <dgm:pt modelId="{CC5D29A1-3809-614F-B33B-319E2637B26A}" type="pres">
      <dgm:prSet presAssocID="{1F98BA27-7A57-EC49-8636-442BFB94AC56}" presName="vProcSp" presStyleCnt="0"/>
      <dgm:spPr/>
    </dgm:pt>
    <dgm:pt modelId="{21E21453-A1F2-8F4B-9EDA-0284C4F33E3C}" type="pres">
      <dgm:prSet presAssocID="{1F98BA27-7A57-EC49-8636-442BFB94AC56}" presName="vSp1" presStyleCnt="0"/>
      <dgm:spPr/>
    </dgm:pt>
    <dgm:pt modelId="{630ED95C-089F-0947-9A8A-D83C5BE777EF}" type="pres">
      <dgm:prSet presAssocID="{1F98BA27-7A57-EC49-8636-442BFB94AC56}" presName="simulatedConn" presStyleLbl="solidFgAcc1" presStyleIdx="2" presStyleCnt="4"/>
      <dgm:spPr/>
    </dgm:pt>
    <dgm:pt modelId="{AF931591-E58E-B74E-862C-171553176351}" type="pres">
      <dgm:prSet presAssocID="{1F98BA27-7A57-EC49-8636-442BFB94AC56}" presName="vSp2" presStyleCnt="0"/>
      <dgm:spPr/>
    </dgm:pt>
    <dgm:pt modelId="{FABA86C5-879E-DB48-908D-EC18E6C8FA2D}" type="pres">
      <dgm:prSet presAssocID="{1F98BA27-7A57-EC49-8636-442BFB94AC56}" presName="sibTrans" presStyleCnt="0"/>
      <dgm:spPr/>
    </dgm:pt>
    <dgm:pt modelId="{4E682BC0-8F4C-B04B-B19E-457F545CFC91}" type="pres">
      <dgm:prSet presAssocID="{33B359AE-E305-4449-9B27-945C76A0E837}" presName="compositeNode" presStyleCnt="0">
        <dgm:presLayoutVars>
          <dgm:bulletEnabled val="1"/>
        </dgm:presLayoutVars>
      </dgm:prSet>
      <dgm:spPr/>
    </dgm:pt>
    <dgm:pt modelId="{35D2798D-72DC-3047-BE28-0C407770897E}" type="pres">
      <dgm:prSet presAssocID="{33B359AE-E305-4449-9B27-945C76A0E837}" presName="bgRect" presStyleLbl="node1" presStyleIdx="3" presStyleCnt="5"/>
      <dgm:spPr/>
    </dgm:pt>
    <dgm:pt modelId="{69B8C5E9-64EA-E442-86F7-E36F98C855C3}" type="pres">
      <dgm:prSet presAssocID="{33B359AE-E305-4449-9B27-945C76A0E837}" presName="parentNode" presStyleLbl="node1" presStyleIdx="3" presStyleCnt="5">
        <dgm:presLayoutVars>
          <dgm:chMax val="0"/>
          <dgm:bulletEnabled val="1"/>
        </dgm:presLayoutVars>
      </dgm:prSet>
      <dgm:spPr/>
    </dgm:pt>
    <dgm:pt modelId="{B5FD454D-CA6D-9043-AE10-98CA141C580D}" type="pres">
      <dgm:prSet presAssocID="{33B359AE-E305-4449-9B27-945C76A0E837}" presName="childNode" presStyleLbl="node1" presStyleIdx="3" presStyleCnt="5">
        <dgm:presLayoutVars>
          <dgm:bulletEnabled val="1"/>
        </dgm:presLayoutVars>
      </dgm:prSet>
      <dgm:spPr/>
    </dgm:pt>
    <dgm:pt modelId="{20E5E0E7-4EBC-4649-A060-15BB12A4B7FD}" type="pres">
      <dgm:prSet presAssocID="{2693BE5C-D8C9-194B-BED9-CCDD4EA271B1}" presName="hSp" presStyleCnt="0"/>
      <dgm:spPr/>
    </dgm:pt>
    <dgm:pt modelId="{B7D247ED-FBFD-7440-9A10-CCCD98A20A3B}" type="pres">
      <dgm:prSet presAssocID="{2693BE5C-D8C9-194B-BED9-CCDD4EA271B1}" presName="vProcSp" presStyleCnt="0"/>
      <dgm:spPr/>
    </dgm:pt>
    <dgm:pt modelId="{69645D6A-C9A2-4547-A81F-237355B0CDA9}" type="pres">
      <dgm:prSet presAssocID="{2693BE5C-D8C9-194B-BED9-CCDD4EA271B1}" presName="vSp1" presStyleCnt="0"/>
      <dgm:spPr/>
    </dgm:pt>
    <dgm:pt modelId="{AA0C83F6-34CB-2047-A204-735FBF8D78C1}" type="pres">
      <dgm:prSet presAssocID="{2693BE5C-D8C9-194B-BED9-CCDD4EA271B1}" presName="simulatedConn" presStyleLbl="solidFgAcc1" presStyleIdx="3" presStyleCnt="4"/>
      <dgm:spPr/>
    </dgm:pt>
    <dgm:pt modelId="{C581EB2E-D39D-A246-B86E-5E4D102EF90C}" type="pres">
      <dgm:prSet presAssocID="{2693BE5C-D8C9-194B-BED9-CCDD4EA271B1}" presName="vSp2" presStyleCnt="0"/>
      <dgm:spPr/>
    </dgm:pt>
    <dgm:pt modelId="{A9EE9A7F-0646-1849-A828-4172E89F01B5}" type="pres">
      <dgm:prSet presAssocID="{2693BE5C-D8C9-194B-BED9-CCDD4EA271B1}" presName="sibTrans" presStyleCnt="0"/>
      <dgm:spPr/>
    </dgm:pt>
    <dgm:pt modelId="{E5440C35-A47D-2544-9206-D6F902D2C2B9}" type="pres">
      <dgm:prSet presAssocID="{F8D93B27-4CD0-0841-9041-70E8E1C6EAA0}" presName="compositeNode" presStyleCnt="0">
        <dgm:presLayoutVars>
          <dgm:bulletEnabled val="1"/>
        </dgm:presLayoutVars>
      </dgm:prSet>
      <dgm:spPr/>
    </dgm:pt>
    <dgm:pt modelId="{3B472F76-A504-C64F-8AFA-9AD4681BC43A}" type="pres">
      <dgm:prSet presAssocID="{F8D93B27-4CD0-0841-9041-70E8E1C6EAA0}" presName="bgRect" presStyleLbl="node1" presStyleIdx="4" presStyleCnt="5"/>
      <dgm:spPr/>
    </dgm:pt>
    <dgm:pt modelId="{BCEB5DA6-612E-ED40-A095-8B00B998BB5F}" type="pres">
      <dgm:prSet presAssocID="{F8D93B27-4CD0-0841-9041-70E8E1C6EAA0}" presName="parentNode" presStyleLbl="node1" presStyleIdx="4" presStyleCnt="5">
        <dgm:presLayoutVars>
          <dgm:chMax val="0"/>
          <dgm:bulletEnabled val="1"/>
        </dgm:presLayoutVars>
      </dgm:prSet>
      <dgm:spPr/>
    </dgm:pt>
    <dgm:pt modelId="{E7E50F52-7AD9-BF40-90E0-DA13A0A78FFE}" type="pres">
      <dgm:prSet presAssocID="{F8D93B27-4CD0-0841-9041-70E8E1C6EAA0}" presName="childNode" presStyleLbl="node1" presStyleIdx="4" presStyleCnt="5">
        <dgm:presLayoutVars>
          <dgm:bulletEnabled val="1"/>
        </dgm:presLayoutVars>
      </dgm:prSet>
      <dgm:spPr/>
    </dgm:pt>
  </dgm:ptLst>
  <dgm:cxnLst>
    <dgm:cxn modelId="{6F6CFE01-7997-B044-8F7A-6E8E83796F5B}" type="presOf" srcId="{EEEDA7B9-559C-BC49-9B82-36ABB2773275}" destId="{3D7FA313-3454-1E4F-BDA7-999E29C51774}" srcOrd="0" destOrd="0" presId="urn:microsoft.com/office/officeart/2005/8/layout/hProcess7"/>
    <dgm:cxn modelId="{1A60370D-6B71-8048-B609-7E39ECB95150}" type="presOf" srcId="{E86D8F9F-A268-A44A-B719-CAEE3198A68C}" destId="{659AD45A-AD20-384B-892A-FB330C89D7DB}" srcOrd="0" destOrd="4" presId="urn:microsoft.com/office/officeart/2005/8/layout/hProcess7"/>
    <dgm:cxn modelId="{3A641B10-7A76-034B-A5C0-1A1D1E2AA321}" srcId="{E8ECF3E4-1A43-1E4B-8A43-11D691F54896}" destId="{7D119E17-6FF9-4141-82EB-68693475DFEF}" srcOrd="3" destOrd="0" parTransId="{D2146E17-99E2-5142-A4C8-324666D39D7C}" sibTransId="{4221FADA-4B26-C34D-9728-C8249EA7E563}"/>
    <dgm:cxn modelId="{F4C4B91E-4C82-6445-8A45-D7EAA7B8C249}" type="presOf" srcId="{3CAEC4E5-23B9-A241-B3FE-BF1242071A49}" destId="{659AD45A-AD20-384B-892A-FB330C89D7DB}" srcOrd="0" destOrd="3" presId="urn:microsoft.com/office/officeart/2005/8/layout/hProcess7"/>
    <dgm:cxn modelId="{B6281821-7368-F24C-AD94-2A130EC5B5B4}" srcId="{F8D93B27-4CD0-0841-9041-70E8E1C6EAA0}" destId="{6AE9D18A-A61C-3041-841B-0B1AAC53AB7A}" srcOrd="0" destOrd="0" parTransId="{1E42DFEC-9620-7D4F-AAC7-8212E359DAA7}" sibTransId="{6875C9E9-FC23-4348-AE07-04CAD5FD1922}"/>
    <dgm:cxn modelId="{5E379421-BEFB-8244-BCA1-474059472229}" type="presOf" srcId="{ACD271F3-3DB7-0B4F-A743-AA09912B62F3}" destId="{659AD45A-AD20-384B-892A-FB330C89D7DB}" srcOrd="0" destOrd="1" presId="urn:microsoft.com/office/officeart/2005/8/layout/hProcess7"/>
    <dgm:cxn modelId="{CF464524-87BD-A44F-BEE0-0B8F7BB9E6D6}" type="presOf" srcId="{DBA322FA-DA93-AE4C-992D-0D8B41171218}" destId="{B5FD454D-CA6D-9043-AE10-98CA141C580D}" srcOrd="0" destOrd="1" presId="urn:microsoft.com/office/officeart/2005/8/layout/hProcess7"/>
    <dgm:cxn modelId="{4F38862A-B85A-CD47-AB09-869A7B6C4457}" srcId="{EEEDA7B9-559C-BC49-9B82-36ABB2773275}" destId="{E8ECF3E4-1A43-1E4B-8A43-11D691F54896}" srcOrd="1" destOrd="0" parTransId="{2339894E-C6D6-DB4D-89C5-1350DE3436FD}" sibTransId="{0BA3D65C-866C-0342-9F67-B5BF098B2831}"/>
    <dgm:cxn modelId="{D26DAF2B-9203-CD48-80FA-2D6415416F4F}" srcId="{7A2D0338-494E-0D49-82C7-73805538CE49}" destId="{3CAEC4E5-23B9-A241-B3FE-BF1242071A49}" srcOrd="3" destOrd="0" parTransId="{46A662EE-42D0-1C49-AFCB-4F3C4E069F4D}" sibTransId="{93FCF140-4332-E542-966C-3138D667230B}"/>
    <dgm:cxn modelId="{7C967D2C-5598-864E-8C12-F551423BC584}" srcId="{F8D93B27-4CD0-0841-9041-70E8E1C6EAA0}" destId="{6758AF3C-672A-3249-8AB9-6862FF69125F}" srcOrd="1" destOrd="0" parTransId="{550C491E-709F-9B4B-BFF7-FD7AAE66C158}" sibTransId="{359A7003-D071-4A44-A699-2A13B125067C}"/>
    <dgm:cxn modelId="{4EB6F32C-ABD1-A743-9E28-517C17FF8F4E}" type="presOf" srcId="{F8D93B27-4CD0-0841-9041-70E8E1C6EAA0}" destId="{3B472F76-A504-C64F-8AFA-9AD4681BC43A}" srcOrd="0" destOrd="0" presId="urn:microsoft.com/office/officeart/2005/8/layout/hProcess7"/>
    <dgm:cxn modelId="{A31F6F32-EAC5-D048-A165-E1485E73CEDD}" type="presOf" srcId="{E8ECF3E4-1A43-1E4B-8A43-11D691F54896}" destId="{B63FF464-5697-C247-A032-5E61ABEC5D03}" srcOrd="0" destOrd="0" presId="urn:microsoft.com/office/officeart/2005/8/layout/hProcess7"/>
    <dgm:cxn modelId="{2DE4383A-85DA-8540-8C93-FA72C02AD62C}" type="presOf" srcId="{B1A6CC31-DE9A-204C-AC9C-CE24015762C6}" destId="{F29A0866-1E00-BB42-A471-B5DED63D2C7A}" srcOrd="0" destOrd="2" presId="urn:microsoft.com/office/officeart/2005/8/layout/hProcess7"/>
    <dgm:cxn modelId="{A17DED45-9DE3-A442-A580-959C0FF0C234}" srcId="{7A2D0338-494E-0D49-82C7-73805538CE49}" destId="{38057B48-5075-5C4B-816C-4806A2E38CEE}" srcOrd="0" destOrd="0" parTransId="{554D0081-FFF7-FC4C-80B2-98FB75394178}" sibTransId="{6C899F9F-2945-9749-BE0F-330E4A6FE0EA}"/>
    <dgm:cxn modelId="{590A124B-91B2-8945-8DA7-264853089F94}" srcId="{7A2D0338-494E-0D49-82C7-73805538CE49}" destId="{E86D8F9F-A268-A44A-B719-CAEE3198A68C}" srcOrd="4" destOrd="0" parTransId="{5F2D1AC9-655D-754F-8606-DE7C1DD9D47D}" sibTransId="{5D42C892-13B3-524F-8D96-F5B8CE410E41}"/>
    <dgm:cxn modelId="{5596C34F-2473-5249-A05F-E79EFCA592F9}" type="presOf" srcId="{6AE9D18A-A61C-3041-841B-0B1AAC53AB7A}" destId="{E7E50F52-7AD9-BF40-90E0-DA13A0A78FFE}" srcOrd="0" destOrd="0" presId="urn:microsoft.com/office/officeart/2005/8/layout/hProcess7"/>
    <dgm:cxn modelId="{DCC9C752-7558-6047-BBF6-44BC773E4468}" srcId="{EEEDA7B9-559C-BC49-9B82-36ABB2773275}" destId="{AE1AB6E7-6F38-1A4A-97E9-728596B70DAA}" srcOrd="2" destOrd="0" parTransId="{1E08670E-EA61-4542-9230-BBC12BFCAED6}" sibTransId="{1F98BA27-7A57-EC49-8636-442BFB94AC56}"/>
    <dgm:cxn modelId="{EF0C205A-3C7D-134F-B903-72FBD2F9BD18}" srcId="{EEEDA7B9-559C-BC49-9B82-36ABB2773275}" destId="{7A2D0338-494E-0D49-82C7-73805538CE49}" srcOrd="0" destOrd="0" parTransId="{67DAFD73-92C4-EE44-AC25-A6ED3218B89D}" sibTransId="{A3E75D22-A9C7-F248-BA8B-E1BD67D8DCC2}"/>
    <dgm:cxn modelId="{5E5E3D5C-D428-C540-93B0-0D107CC163FC}" type="presOf" srcId="{A63C109D-AC43-0E41-A927-C3CA52AC490B}" destId="{F29A0866-1E00-BB42-A471-B5DED63D2C7A}" srcOrd="0" destOrd="1" presId="urn:microsoft.com/office/officeart/2005/8/layout/hProcess7"/>
    <dgm:cxn modelId="{FA090F6D-90E6-C040-B497-15426135B114}" type="presOf" srcId="{6758AF3C-672A-3249-8AB9-6862FF69125F}" destId="{E7E50F52-7AD9-BF40-90E0-DA13A0A78FFE}" srcOrd="0" destOrd="1" presId="urn:microsoft.com/office/officeart/2005/8/layout/hProcess7"/>
    <dgm:cxn modelId="{EE709377-6520-5F41-B730-5C12881D294A}" srcId="{E8ECF3E4-1A43-1E4B-8A43-11D691F54896}" destId="{A63C109D-AC43-0E41-A927-C3CA52AC490B}" srcOrd="1" destOrd="0" parTransId="{F91BFF37-BDF4-C74B-8AC8-E2A4C0CA3BBC}" sibTransId="{F5AAE500-92C9-704B-BC54-11BB46E80E6F}"/>
    <dgm:cxn modelId="{9B9BAE81-9373-A346-9BAA-A0C28EA4ADD1}" type="presOf" srcId="{33B359AE-E305-4449-9B27-945C76A0E837}" destId="{69B8C5E9-64EA-E442-86F7-E36F98C855C3}" srcOrd="1" destOrd="0" presId="urn:microsoft.com/office/officeart/2005/8/layout/hProcess7"/>
    <dgm:cxn modelId="{8BA29387-286C-5B45-BB62-9F3E4D9D2D6E}" srcId="{33B359AE-E305-4449-9B27-945C76A0E837}" destId="{15D97290-AC14-2F48-B8A4-F4F4A7CF71F9}" srcOrd="0" destOrd="0" parTransId="{4021719F-855B-3544-88B9-04073B1BBAF4}" sibTransId="{BD25E7FD-DC86-164E-918C-A24676D29AE4}"/>
    <dgm:cxn modelId="{9AF5698A-B1A3-A045-B9B3-CF8DB7E2BD17}" srcId="{E8ECF3E4-1A43-1E4B-8A43-11D691F54896}" destId="{E6A4F4E0-6E4E-6E49-A603-D3E914B154F6}" srcOrd="0" destOrd="0" parTransId="{2A5444BD-7892-5444-BABE-8D33128937AF}" sibTransId="{39638C86-A509-E440-958D-4435D12EB378}"/>
    <dgm:cxn modelId="{7E70898A-1F69-F64D-82AC-16F3C6426391}" srcId="{7A2D0338-494E-0D49-82C7-73805538CE49}" destId="{ACD271F3-3DB7-0B4F-A743-AA09912B62F3}" srcOrd="1" destOrd="0" parTransId="{CF674362-641B-7E49-9FA7-5B56A39CAE87}" sibTransId="{37397159-FC3E-5549-B144-D5D0D7E038D6}"/>
    <dgm:cxn modelId="{2695DD91-883F-B143-BE7E-1C1EC1F31832}" type="presOf" srcId="{C447BB00-9335-6942-9DED-408E3B109EB9}" destId="{8C916A8B-2888-A543-AA9C-5BBC2A43C0A5}" srcOrd="0" destOrd="1" presId="urn:microsoft.com/office/officeart/2005/8/layout/hProcess7"/>
    <dgm:cxn modelId="{FF741892-1446-1940-8B00-7AD7342F86B4}" type="presOf" srcId="{FDDBFDED-71D2-0D4E-9384-02342B67504E}" destId="{E7E50F52-7AD9-BF40-90E0-DA13A0A78FFE}" srcOrd="0" destOrd="2" presId="urn:microsoft.com/office/officeart/2005/8/layout/hProcess7"/>
    <dgm:cxn modelId="{E0CF9697-C50C-F244-B61E-E1C81DBD3AF8}" type="presOf" srcId="{7FFFD01A-1637-5D47-B380-D601D52C94E9}" destId="{8C916A8B-2888-A543-AA9C-5BBC2A43C0A5}" srcOrd="0" destOrd="0" presId="urn:microsoft.com/office/officeart/2005/8/layout/hProcess7"/>
    <dgm:cxn modelId="{65E76E9C-9B94-084A-A5DF-01768D1FA62B}" type="presOf" srcId="{7D119E17-6FF9-4141-82EB-68693475DFEF}" destId="{F29A0866-1E00-BB42-A471-B5DED63D2C7A}" srcOrd="0" destOrd="3" presId="urn:microsoft.com/office/officeart/2005/8/layout/hProcess7"/>
    <dgm:cxn modelId="{F298FD9C-E1F9-8040-B0AE-95C6F1A5FA12}" type="presOf" srcId="{7A2D0338-494E-0D49-82C7-73805538CE49}" destId="{4562CB94-7DF6-9D4A-A94A-D2CF41F43FB7}" srcOrd="0" destOrd="0" presId="urn:microsoft.com/office/officeart/2005/8/layout/hProcess7"/>
    <dgm:cxn modelId="{99E960A5-5908-0B48-906B-30235D0A4190}" srcId="{AE1AB6E7-6F38-1A4A-97E9-728596B70DAA}" destId="{7FFFD01A-1637-5D47-B380-D601D52C94E9}" srcOrd="0" destOrd="0" parTransId="{A3D59061-7439-D840-AE3F-C4EE401B01B4}" sibTransId="{33F631E1-88C1-E54F-B18C-01010400871F}"/>
    <dgm:cxn modelId="{3BF622AD-8A72-7D47-A29F-532FF3C15BDC}" srcId="{7A2D0338-494E-0D49-82C7-73805538CE49}" destId="{0F01570B-B709-8F42-AB00-430289A028A5}" srcOrd="2" destOrd="0" parTransId="{7473A299-F076-4243-B2F4-BD164705D925}" sibTransId="{B490DCA7-97D7-FD4C-86CB-8B27C74C0980}"/>
    <dgm:cxn modelId="{2EEA04AE-7F8A-584D-A119-4F56AC11BEA3}" type="presOf" srcId="{E6A4F4E0-6E4E-6E49-A603-D3E914B154F6}" destId="{F29A0866-1E00-BB42-A471-B5DED63D2C7A}" srcOrd="0" destOrd="0" presId="urn:microsoft.com/office/officeart/2005/8/layout/hProcess7"/>
    <dgm:cxn modelId="{4F9F0EB6-AF6D-584A-A407-BBD2E3ADEC21}" srcId="{AE1AB6E7-6F38-1A4A-97E9-728596B70DAA}" destId="{BFE56B0D-CD27-7A40-A2D3-BAF41EBCEFD5}" srcOrd="2" destOrd="0" parTransId="{466EC8E7-BB44-FF49-94A4-BE47D9C2F1AC}" sibTransId="{19A75181-198D-E549-A2FB-00E87180E52C}"/>
    <dgm:cxn modelId="{5713DFB6-67F8-4B44-9ED8-387A03BC04D0}" srcId="{EEEDA7B9-559C-BC49-9B82-36ABB2773275}" destId="{33B359AE-E305-4449-9B27-945C76A0E837}" srcOrd="3" destOrd="0" parTransId="{73E7780B-0303-C04B-88F7-8212353B6D67}" sibTransId="{2693BE5C-D8C9-194B-BED9-CCDD4EA271B1}"/>
    <dgm:cxn modelId="{2631C7BC-9815-0347-9BF4-FF00D56C367C}" type="presOf" srcId="{AE1AB6E7-6F38-1A4A-97E9-728596B70DAA}" destId="{716A91EC-DB3F-7D4A-81FE-51A161172B3B}" srcOrd="0" destOrd="0" presId="urn:microsoft.com/office/officeart/2005/8/layout/hProcess7"/>
    <dgm:cxn modelId="{40D3BAC0-4B46-6B45-BDA6-D17CC1751E64}" srcId="{E8ECF3E4-1A43-1E4B-8A43-11D691F54896}" destId="{B1A6CC31-DE9A-204C-AC9C-CE24015762C6}" srcOrd="2" destOrd="0" parTransId="{254C531F-083F-C34B-8D5D-E6CDE955E835}" sibTransId="{EBA603B6-D171-E64B-8E8E-5210A13E6DFE}"/>
    <dgm:cxn modelId="{C5BE37C1-A448-904C-BFB6-071C72B09B03}" type="presOf" srcId="{15D97290-AC14-2F48-B8A4-F4F4A7CF71F9}" destId="{B5FD454D-CA6D-9043-AE10-98CA141C580D}" srcOrd="0" destOrd="0" presId="urn:microsoft.com/office/officeart/2005/8/layout/hProcess7"/>
    <dgm:cxn modelId="{D709E8CF-D6CF-AD4D-8632-01455FD4A83F}" type="presOf" srcId="{38057B48-5075-5C4B-816C-4806A2E38CEE}" destId="{659AD45A-AD20-384B-892A-FB330C89D7DB}" srcOrd="0" destOrd="0" presId="urn:microsoft.com/office/officeart/2005/8/layout/hProcess7"/>
    <dgm:cxn modelId="{212666D1-1827-6044-853F-7CCC43A3F893}" type="presOf" srcId="{E8ECF3E4-1A43-1E4B-8A43-11D691F54896}" destId="{6D67F062-9AB1-F54C-B1A1-BCF90BFE4891}" srcOrd="1" destOrd="0" presId="urn:microsoft.com/office/officeart/2005/8/layout/hProcess7"/>
    <dgm:cxn modelId="{D9FEB4D3-F32E-5447-9EB5-00C9960E3781}" type="presOf" srcId="{AE1AB6E7-6F38-1A4A-97E9-728596B70DAA}" destId="{84432FAE-E8E1-E44E-ABFD-AF3850844881}" srcOrd="1" destOrd="0" presId="urn:microsoft.com/office/officeart/2005/8/layout/hProcess7"/>
    <dgm:cxn modelId="{602199DD-3285-814F-8E16-6F3636772C96}" type="presOf" srcId="{0F01570B-B709-8F42-AB00-430289A028A5}" destId="{659AD45A-AD20-384B-892A-FB330C89D7DB}" srcOrd="0" destOrd="2" presId="urn:microsoft.com/office/officeart/2005/8/layout/hProcess7"/>
    <dgm:cxn modelId="{80B113DE-47E7-6047-B42A-DDCF93552017}" srcId="{AE1AB6E7-6F38-1A4A-97E9-728596B70DAA}" destId="{C447BB00-9335-6942-9DED-408E3B109EB9}" srcOrd="1" destOrd="0" parTransId="{4F3CA559-0A8C-8244-9A53-CC0A2EDD7D11}" sibTransId="{1B33E191-5044-0947-886D-93E9A19BAF93}"/>
    <dgm:cxn modelId="{31B282DE-B710-1E4A-8A7B-EAF4DAE38F6B}" srcId="{F8D93B27-4CD0-0841-9041-70E8E1C6EAA0}" destId="{FDDBFDED-71D2-0D4E-9384-02342B67504E}" srcOrd="2" destOrd="0" parTransId="{BD190E78-FAD2-6848-9E5C-B8A01C52EAA5}" sibTransId="{CD27DBDD-902E-5C49-916E-03E25CA6EC59}"/>
    <dgm:cxn modelId="{94C7B2E4-87BD-5940-95ED-BEC3E921EFAE}" srcId="{EEEDA7B9-559C-BC49-9B82-36ABB2773275}" destId="{F8D93B27-4CD0-0841-9041-70E8E1C6EAA0}" srcOrd="4" destOrd="0" parTransId="{6A36E745-5C68-BD47-996D-DB085571D2C2}" sibTransId="{7F3B9592-8908-C445-ADEA-2B6A70A05B31}"/>
    <dgm:cxn modelId="{45188BE6-2E5C-8B4C-9869-EB2D80774845}" type="presOf" srcId="{33B359AE-E305-4449-9B27-945C76A0E837}" destId="{35D2798D-72DC-3047-BE28-0C407770897E}" srcOrd="0" destOrd="0" presId="urn:microsoft.com/office/officeart/2005/8/layout/hProcess7"/>
    <dgm:cxn modelId="{B15059E7-51F0-404E-85C0-3270E3055D6A}" type="presOf" srcId="{7A2D0338-494E-0D49-82C7-73805538CE49}" destId="{AA4B667C-2238-934A-91BA-5D66DC5A830D}" srcOrd="1" destOrd="0" presId="urn:microsoft.com/office/officeart/2005/8/layout/hProcess7"/>
    <dgm:cxn modelId="{4C00AAE8-58EE-F94B-9559-8F7A86097E6D}" type="presOf" srcId="{BFE56B0D-CD27-7A40-A2D3-BAF41EBCEFD5}" destId="{8C916A8B-2888-A543-AA9C-5BBC2A43C0A5}" srcOrd="0" destOrd="2" presId="urn:microsoft.com/office/officeart/2005/8/layout/hProcess7"/>
    <dgm:cxn modelId="{942FD4E8-5504-7248-85AB-320146F1B3D7}" type="presOf" srcId="{F8D93B27-4CD0-0841-9041-70E8E1C6EAA0}" destId="{BCEB5DA6-612E-ED40-A095-8B00B998BB5F}" srcOrd="1" destOrd="0" presId="urn:microsoft.com/office/officeart/2005/8/layout/hProcess7"/>
    <dgm:cxn modelId="{409C34EB-1027-8646-916E-9802F013C005}" srcId="{33B359AE-E305-4449-9B27-945C76A0E837}" destId="{DBA322FA-DA93-AE4C-992D-0D8B41171218}" srcOrd="1" destOrd="0" parTransId="{E72C081F-E1C7-804C-AE0D-5C984AE8B48F}" sibTransId="{5EE5F757-C46C-5B46-8EA8-BD6813313E16}"/>
    <dgm:cxn modelId="{8100DDF8-9F8B-4A4C-862B-5B4E3CA1FFEF}" type="presParOf" srcId="{3D7FA313-3454-1E4F-BDA7-999E29C51774}" destId="{C9B2530D-22A1-654A-A6A4-CDF8A17335BC}" srcOrd="0" destOrd="0" presId="urn:microsoft.com/office/officeart/2005/8/layout/hProcess7"/>
    <dgm:cxn modelId="{DF64BDE0-733F-F04D-8F7A-3682C2999BCD}" type="presParOf" srcId="{C9B2530D-22A1-654A-A6A4-CDF8A17335BC}" destId="{4562CB94-7DF6-9D4A-A94A-D2CF41F43FB7}" srcOrd="0" destOrd="0" presId="urn:microsoft.com/office/officeart/2005/8/layout/hProcess7"/>
    <dgm:cxn modelId="{3893D1AE-B01A-C844-B69E-0D09DB62764E}" type="presParOf" srcId="{C9B2530D-22A1-654A-A6A4-CDF8A17335BC}" destId="{AA4B667C-2238-934A-91BA-5D66DC5A830D}" srcOrd="1" destOrd="0" presId="urn:microsoft.com/office/officeart/2005/8/layout/hProcess7"/>
    <dgm:cxn modelId="{D6A859FC-F246-0642-8A61-8434E1CBCCE4}" type="presParOf" srcId="{C9B2530D-22A1-654A-A6A4-CDF8A17335BC}" destId="{659AD45A-AD20-384B-892A-FB330C89D7DB}" srcOrd="2" destOrd="0" presId="urn:microsoft.com/office/officeart/2005/8/layout/hProcess7"/>
    <dgm:cxn modelId="{52F52B64-F3D1-D845-8596-D3A090AE42E4}" type="presParOf" srcId="{3D7FA313-3454-1E4F-BDA7-999E29C51774}" destId="{8D227BF5-161A-AD47-AEC2-33A6107DEA45}" srcOrd="1" destOrd="0" presId="urn:microsoft.com/office/officeart/2005/8/layout/hProcess7"/>
    <dgm:cxn modelId="{8A42C1C4-9D48-B643-85A1-A59DB8A5ADA8}" type="presParOf" srcId="{3D7FA313-3454-1E4F-BDA7-999E29C51774}" destId="{CDB2C551-438D-784C-8688-DA748AC5C86D}" srcOrd="2" destOrd="0" presId="urn:microsoft.com/office/officeart/2005/8/layout/hProcess7"/>
    <dgm:cxn modelId="{FD5AF959-B515-B14D-B20F-7AF4E79AD881}" type="presParOf" srcId="{CDB2C551-438D-784C-8688-DA748AC5C86D}" destId="{7E2D7273-D1DD-9E4A-AF54-B5D0B6C2E418}" srcOrd="0" destOrd="0" presId="urn:microsoft.com/office/officeart/2005/8/layout/hProcess7"/>
    <dgm:cxn modelId="{23EE1C1B-20C6-EA46-A3A4-663BCCC84B2A}" type="presParOf" srcId="{CDB2C551-438D-784C-8688-DA748AC5C86D}" destId="{D19D2D96-9EEE-AA4A-B141-5B001109123C}" srcOrd="1" destOrd="0" presId="urn:microsoft.com/office/officeart/2005/8/layout/hProcess7"/>
    <dgm:cxn modelId="{ABA29B52-E2E5-284D-BBC3-82F237640471}" type="presParOf" srcId="{CDB2C551-438D-784C-8688-DA748AC5C86D}" destId="{392610DB-53B8-0F4B-98DB-D88E94ABA71F}" srcOrd="2" destOrd="0" presId="urn:microsoft.com/office/officeart/2005/8/layout/hProcess7"/>
    <dgm:cxn modelId="{34FDD35B-72E5-9743-BB9D-353230A4D053}" type="presParOf" srcId="{3D7FA313-3454-1E4F-BDA7-999E29C51774}" destId="{6E257390-DBF7-FA4D-AF92-F2DA8B7A8F51}" srcOrd="3" destOrd="0" presId="urn:microsoft.com/office/officeart/2005/8/layout/hProcess7"/>
    <dgm:cxn modelId="{0048E377-59FF-3A4F-96A1-78906EAF78E3}" type="presParOf" srcId="{3D7FA313-3454-1E4F-BDA7-999E29C51774}" destId="{1CFF358B-E71D-1E4D-99CD-5058A4AC8BE4}" srcOrd="4" destOrd="0" presId="urn:microsoft.com/office/officeart/2005/8/layout/hProcess7"/>
    <dgm:cxn modelId="{747C1B1D-B554-144B-BF48-6E6B910DF0B2}" type="presParOf" srcId="{1CFF358B-E71D-1E4D-99CD-5058A4AC8BE4}" destId="{B63FF464-5697-C247-A032-5E61ABEC5D03}" srcOrd="0" destOrd="0" presId="urn:microsoft.com/office/officeart/2005/8/layout/hProcess7"/>
    <dgm:cxn modelId="{47454972-0221-A240-886E-677A527F6100}" type="presParOf" srcId="{1CFF358B-E71D-1E4D-99CD-5058A4AC8BE4}" destId="{6D67F062-9AB1-F54C-B1A1-BCF90BFE4891}" srcOrd="1" destOrd="0" presId="urn:microsoft.com/office/officeart/2005/8/layout/hProcess7"/>
    <dgm:cxn modelId="{2D9F2A67-D944-6D41-A0CD-43D1BFFDAABB}" type="presParOf" srcId="{1CFF358B-E71D-1E4D-99CD-5058A4AC8BE4}" destId="{F29A0866-1E00-BB42-A471-B5DED63D2C7A}" srcOrd="2" destOrd="0" presId="urn:microsoft.com/office/officeart/2005/8/layout/hProcess7"/>
    <dgm:cxn modelId="{916C637D-97AB-8943-8BFE-4D0B3D4F720D}" type="presParOf" srcId="{3D7FA313-3454-1E4F-BDA7-999E29C51774}" destId="{C21F8417-427F-4244-932B-4D76B65B62AF}" srcOrd="5" destOrd="0" presId="urn:microsoft.com/office/officeart/2005/8/layout/hProcess7"/>
    <dgm:cxn modelId="{DF03DE0F-9CFE-A142-AEAB-36491A086CE9}" type="presParOf" srcId="{3D7FA313-3454-1E4F-BDA7-999E29C51774}" destId="{0C1858DF-A861-4A4C-97ED-885A6B333F31}" srcOrd="6" destOrd="0" presId="urn:microsoft.com/office/officeart/2005/8/layout/hProcess7"/>
    <dgm:cxn modelId="{A2AACB3B-4A8C-2644-84D7-B4F0ABF9F3F8}" type="presParOf" srcId="{0C1858DF-A861-4A4C-97ED-885A6B333F31}" destId="{11601BC8-ABEA-F840-86DE-8A65CEF2789B}" srcOrd="0" destOrd="0" presId="urn:microsoft.com/office/officeart/2005/8/layout/hProcess7"/>
    <dgm:cxn modelId="{173C729A-9FA6-1945-817E-6CA4F990E389}" type="presParOf" srcId="{0C1858DF-A861-4A4C-97ED-885A6B333F31}" destId="{10C29193-FF2B-C846-9CF7-699BB1D0A413}" srcOrd="1" destOrd="0" presId="urn:microsoft.com/office/officeart/2005/8/layout/hProcess7"/>
    <dgm:cxn modelId="{204E9998-C56F-7049-91BD-F6507551CB45}" type="presParOf" srcId="{0C1858DF-A861-4A4C-97ED-885A6B333F31}" destId="{78A17FB6-F3C9-FC4D-957D-732669548468}" srcOrd="2" destOrd="0" presId="urn:microsoft.com/office/officeart/2005/8/layout/hProcess7"/>
    <dgm:cxn modelId="{08E05276-935A-A24B-93F1-66F30BB86DA4}" type="presParOf" srcId="{3D7FA313-3454-1E4F-BDA7-999E29C51774}" destId="{1BBF41A9-A11E-8C4B-AEA2-3CCEE1F82FD2}" srcOrd="7" destOrd="0" presId="urn:microsoft.com/office/officeart/2005/8/layout/hProcess7"/>
    <dgm:cxn modelId="{53CE10F0-00EC-1B4F-88FB-8647D9E996B7}" type="presParOf" srcId="{3D7FA313-3454-1E4F-BDA7-999E29C51774}" destId="{1657A754-F4C4-B345-B562-9416EDF3378B}" srcOrd="8" destOrd="0" presId="urn:microsoft.com/office/officeart/2005/8/layout/hProcess7"/>
    <dgm:cxn modelId="{55376B71-DDD5-2C47-A116-37108F2C2D7C}" type="presParOf" srcId="{1657A754-F4C4-B345-B562-9416EDF3378B}" destId="{716A91EC-DB3F-7D4A-81FE-51A161172B3B}" srcOrd="0" destOrd="0" presId="urn:microsoft.com/office/officeart/2005/8/layout/hProcess7"/>
    <dgm:cxn modelId="{43C77C13-3AA5-DF4C-B777-15F96A5F1040}" type="presParOf" srcId="{1657A754-F4C4-B345-B562-9416EDF3378B}" destId="{84432FAE-E8E1-E44E-ABFD-AF3850844881}" srcOrd="1" destOrd="0" presId="urn:microsoft.com/office/officeart/2005/8/layout/hProcess7"/>
    <dgm:cxn modelId="{92D252EE-5BCA-1B47-B809-1910AFBEC86C}" type="presParOf" srcId="{1657A754-F4C4-B345-B562-9416EDF3378B}" destId="{8C916A8B-2888-A543-AA9C-5BBC2A43C0A5}" srcOrd="2" destOrd="0" presId="urn:microsoft.com/office/officeart/2005/8/layout/hProcess7"/>
    <dgm:cxn modelId="{B4C162B9-07EB-4145-90D8-AD0E4FD95CEC}" type="presParOf" srcId="{3D7FA313-3454-1E4F-BDA7-999E29C51774}" destId="{BFE475F3-D7BE-BA41-AFAC-8522BB0FBBBC}" srcOrd="9" destOrd="0" presId="urn:microsoft.com/office/officeart/2005/8/layout/hProcess7"/>
    <dgm:cxn modelId="{9B5D0CB0-22EF-1942-9AA1-2A94C6CD880C}" type="presParOf" srcId="{3D7FA313-3454-1E4F-BDA7-999E29C51774}" destId="{CC5D29A1-3809-614F-B33B-319E2637B26A}" srcOrd="10" destOrd="0" presId="urn:microsoft.com/office/officeart/2005/8/layout/hProcess7"/>
    <dgm:cxn modelId="{1B363F58-B4D4-3B44-B02C-BE9C1D471220}" type="presParOf" srcId="{CC5D29A1-3809-614F-B33B-319E2637B26A}" destId="{21E21453-A1F2-8F4B-9EDA-0284C4F33E3C}" srcOrd="0" destOrd="0" presId="urn:microsoft.com/office/officeart/2005/8/layout/hProcess7"/>
    <dgm:cxn modelId="{3EC29D39-3873-A445-94B9-B1293BF29E77}" type="presParOf" srcId="{CC5D29A1-3809-614F-B33B-319E2637B26A}" destId="{630ED95C-089F-0947-9A8A-D83C5BE777EF}" srcOrd="1" destOrd="0" presId="urn:microsoft.com/office/officeart/2005/8/layout/hProcess7"/>
    <dgm:cxn modelId="{CB34011E-150C-0A4F-A415-800B0DE5B695}" type="presParOf" srcId="{CC5D29A1-3809-614F-B33B-319E2637B26A}" destId="{AF931591-E58E-B74E-862C-171553176351}" srcOrd="2" destOrd="0" presId="urn:microsoft.com/office/officeart/2005/8/layout/hProcess7"/>
    <dgm:cxn modelId="{01178523-2544-7749-9185-22ADD109352C}" type="presParOf" srcId="{3D7FA313-3454-1E4F-BDA7-999E29C51774}" destId="{FABA86C5-879E-DB48-908D-EC18E6C8FA2D}" srcOrd="11" destOrd="0" presId="urn:microsoft.com/office/officeart/2005/8/layout/hProcess7"/>
    <dgm:cxn modelId="{C3741FC8-54EA-FB4A-B180-D8981E7609EC}" type="presParOf" srcId="{3D7FA313-3454-1E4F-BDA7-999E29C51774}" destId="{4E682BC0-8F4C-B04B-B19E-457F545CFC91}" srcOrd="12" destOrd="0" presId="urn:microsoft.com/office/officeart/2005/8/layout/hProcess7"/>
    <dgm:cxn modelId="{2D983F54-12A1-A445-8E75-94DF078C2BEC}" type="presParOf" srcId="{4E682BC0-8F4C-B04B-B19E-457F545CFC91}" destId="{35D2798D-72DC-3047-BE28-0C407770897E}" srcOrd="0" destOrd="0" presId="urn:microsoft.com/office/officeart/2005/8/layout/hProcess7"/>
    <dgm:cxn modelId="{F33B63BF-FFE3-A849-A8F0-0068DEC1B8A6}" type="presParOf" srcId="{4E682BC0-8F4C-B04B-B19E-457F545CFC91}" destId="{69B8C5E9-64EA-E442-86F7-E36F98C855C3}" srcOrd="1" destOrd="0" presId="urn:microsoft.com/office/officeart/2005/8/layout/hProcess7"/>
    <dgm:cxn modelId="{4EA3D188-BD7E-7C4C-9B33-5B6729C178AC}" type="presParOf" srcId="{4E682BC0-8F4C-B04B-B19E-457F545CFC91}" destId="{B5FD454D-CA6D-9043-AE10-98CA141C580D}" srcOrd="2" destOrd="0" presId="urn:microsoft.com/office/officeart/2005/8/layout/hProcess7"/>
    <dgm:cxn modelId="{57C9BDFF-DF12-314E-8116-31D5EC767257}" type="presParOf" srcId="{3D7FA313-3454-1E4F-BDA7-999E29C51774}" destId="{20E5E0E7-4EBC-4649-A060-15BB12A4B7FD}" srcOrd="13" destOrd="0" presId="urn:microsoft.com/office/officeart/2005/8/layout/hProcess7"/>
    <dgm:cxn modelId="{DACFEB4B-248E-DF42-B41F-257C213C1D80}" type="presParOf" srcId="{3D7FA313-3454-1E4F-BDA7-999E29C51774}" destId="{B7D247ED-FBFD-7440-9A10-CCCD98A20A3B}" srcOrd="14" destOrd="0" presId="urn:microsoft.com/office/officeart/2005/8/layout/hProcess7"/>
    <dgm:cxn modelId="{8D507080-1A95-FE49-B3B3-20E177CCA059}" type="presParOf" srcId="{B7D247ED-FBFD-7440-9A10-CCCD98A20A3B}" destId="{69645D6A-C9A2-4547-A81F-237355B0CDA9}" srcOrd="0" destOrd="0" presId="urn:microsoft.com/office/officeart/2005/8/layout/hProcess7"/>
    <dgm:cxn modelId="{5C29D5EC-2F84-1644-81F6-9559B09452C4}" type="presParOf" srcId="{B7D247ED-FBFD-7440-9A10-CCCD98A20A3B}" destId="{AA0C83F6-34CB-2047-A204-735FBF8D78C1}" srcOrd="1" destOrd="0" presId="urn:microsoft.com/office/officeart/2005/8/layout/hProcess7"/>
    <dgm:cxn modelId="{CE43F6E7-A741-2F4A-A6B3-8106E38485E9}" type="presParOf" srcId="{B7D247ED-FBFD-7440-9A10-CCCD98A20A3B}" destId="{C581EB2E-D39D-A246-B86E-5E4D102EF90C}" srcOrd="2" destOrd="0" presId="urn:microsoft.com/office/officeart/2005/8/layout/hProcess7"/>
    <dgm:cxn modelId="{D5BCFB1B-A464-9D44-9BC1-6256EFCA7CD3}" type="presParOf" srcId="{3D7FA313-3454-1E4F-BDA7-999E29C51774}" destId="{A9EE9A7F-0646-1849-A828-4172E89F01B5}" srcOrd="15" destOrd="0" presId="urn:microsoft.com/office/officeart/2005/8/layout/hProcess7"/>
    <dgm:cxn modelId="{880AB1E8-B1B8-0F42-BBCF-30390F7E091A}" type="presParOf" srcId="{3D7FA313-3454-1E4F-BDA7-999E29C51774}" destId="{E5440C35-A47D-2544-9206-D6F902D2C2B9}" srcOrd="16" destOrd="0" presId="urn:microsoft.com/office/officeart/2005/8/layout/hProcess7"/>
    <dgm:cxn modelId="{1D86C7A7-52C7-B94C-8DB5-3986CAFBDBFE}" type="presParOf" srcId="{E5440C35-A47D-2544-9206-D6F902D2C2B9}" destId="{3B472F76-A504-C64F-8AFA-9AD4681BC43A}" srcOrd="0" destOrd="0" presId="urn:microsoft.com/office/officeart/2005/8/layout/hProcess7"/>
    <dgm:cxn modelId="{1B1AE8D0-D95E-CF4F-9C68-3CB30DF3BD0C}" type="presParOf" srcId="{E5440C35-A47D-2544-9206-D6F902D2C2B9}" destId="{BCEB5DA6-612E-ED40-A095-8B00B998BB5F}" srcOrd="1" destOrd="0" presId="urn:microsoft.com/office/officeart/2005/8/layout/hProcess7"/>
    <dgm:cxn modelId="{C15A6A19-2261-A84F-AF51-D20C928660B9}" type="presParOf" srcId="{E5440C35-A47D-2544-9206-D6F902D2C2B9}" destId="{E7E50F52-7AD9-BF40-90E0-DA13A0A78FFE}"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7BD6D62-51F9-7142-AA14-5B9FCB65469C}" type="doc">
      <dgm:prSet loTypeId="urn:microsoft.com/office/officeart/2005/8/layout/lProcess3" loCatId="relationship" qsTypeId="urn:microsoft.com/office/officeart/2005/8/quickstyle/simple1" qsCatId="simple" csTypeId="urn:microsoft.com/office/officeart/2005/8/colors/colorful1" csCatId="colorful" phldr="1"/>
      <dgm:spPr/>
      <dgm:t>
        <a:bodyPr/>
        <a:lstStyle/>
        <a:p>
          <a:endParaRPr lang="en-US"/>
        </a:p>
      </dgm:t>
    </dgm:pt>
    <dgm:pt modelId="{894F4198-ECDE-CC46-A24D-BE892E80A2E6}">
      <dgm:prSet/>
      <dgm:spPr>
        <a:effectLst/>
      </dgm:spPr>
      <dgm:t>
        <a:bodyPr/>
        <a:lstStyle/>
        <a:p>
          <a:r>
            <a:rPr lang="en-US"/>
            <a:t>Step 1: Ensure Proper Financial Management and Internal Controls</a:t>
          </a:r>
        </a:p>
      </dgm:t>
    </dgm:pt>
    <dgm:pt modelId="{CA860CA2-E490-7248-B5AA-C2C3EF36D3E4}" type="parTrans" cxnId="{15274942-5B06-8E44-89F8-08041C86F0EF}">
      <dgm:prSet/>
      <dgm:spPr/>
      <dgm:t>
        <a:bodyPr/>
        <a:lstStyle/>
        <a:p>
          <a:endParaRPr lang="en-US"/>
        </a:p>
      </dgm:t>
    </dgm:pt>
    <dgm:pt modelId="{85AA8E35-0361-9842-962D-FD2FAD9A3692}" type="sibTrans" cxnId="{15274942-5B06-8E44-89F8-08041C86F0EF}">
      <dgm:prSet/>
      <dgm:spPr/>
      <dgm:t>
        <a:bodyPr/>
        <a:lstStyle/>
        <a:p>
          <a:endParaRPr lang="en-US"/>
        </a:p>
      </dgm:t>
    </dgm:pt>
    <dgm:pt modelId="{B5A644D1-A136-1740-B3EA-3595E7A6409C}">
      <dgm:prSet/>
      <dgm:spPr>
        <a:effectLst>
          <a:outerShdw blurRad="50800" dist="38100" dir="8100000" algn="tr" rotWithShape="0">
            <a:prstClr val="black">
              <a:alpha val="40000"/>
            </a:prstClr>
          </a:outerShdw>
        </a:effectLst>
      </dgm:spPr>
      <dgm:t>
        <a:bodyPr/>
        <a:lstStyle/>
        <a:p>
          <a:r>
            <a:rPr lang="en-US" dirty="0"/>
            <a:t>Step 2: Adopt Certain Uniform Guidance policies:</a:t>
          </a:r>
        </a:p>
      </dgm:t>
    </dgm:pt>
    <dgm:pt modelId="{30047B84-2D01-4E49-8F63-859F19C7F9B8}" type="parTrans" cxnId="{7CE1D92D-5A5F-1A4E-A157-1C21D7E0999F}">
      <dgm:prSet/>
      <dgm:spPr/>
      <dgm:t>
        <a:bodyPr/>
        <a:lstStyle/>
        <a:p>
          <a:endParaRPr lang="en-US"/>
        </a:p>
      </dgm:t>
    </dgm:pt>
    <dgm:pt modelId="{5D693988-1930-FC4D-B529-7719866A96C8}" type="sibTrans" cxnId="{7CE1D92D-5A5F-1A4E-A157-1C21D7E0999F}">
      <dgm:prSet/>
      <dgm:spPr/>
      <dgm:t>
        <a:bodyPr/>
        <a:lstStyle/>
        <a:p>
          <a:endParaRPr lang="en-US"/>
        </a:p>
      </dgm:t>
    </dgm:pt>
    <dgm:pt modelId="{5147C402-F387-0D47-B8EC-11A86728217F}">
      <dgm:prSet/>
      <dgm:spPr/>
      <dgm:t>
        <a:bodyPr/>
        <a:lstStyle/>
        <a:p>
          <a:r>
            <a:rPr lang="en-US"/>
            <a:t>Step 3: Implement Eligibility and Allowable Cost Policies</a:t>
          </a:r>
        </a:p>
      </dgm:t>
    </dgm:pt>
    <dgm:pt modelId="{B87BF935-9A8A-7D40-A669-52693181A5F9}" type="parTrans" cxnId="{DB08AA19-1A31-9540-B504-34F2FDFD7F32}">
      <dgm:prSet/>
      <dgm:spPr/>
      <dgm:t>
        <a:bodyPr/>
        <a:lstStyle/>
        <a:p>
          <a:endParaRPr lang="en-US"/>
        </a:p>
      </dgm:t>
    </dgm:pt>
    <dgm:pt modelId="{25497DFC-F132-7D4E-81C0-AE2C55684E33}" type="sibTrans" cxnId="{DB08AA19-1A31-9540-B504-34F2FDFD7F32}">
      <dgm:prSet/>
      <dgm:spPr/>
      <dgm:t>
        <a:bodyPr/>
        <a:lstStyle/>
        <a:p>
          <a:endParaRPr lang="en-US"/>
        </a:p>
      </dgm:t>
    </dgm:pt>
    <dgm:pt modelId="{AD2833A6-EFD1-C544-B7F5-D2021AE50822}">
      <dgm:prSet/>
      <dgm:spPr/>
      <dgm:t>
        <a:bodyPr/>
        <a:lstStyle/>
        <a:p>
          <a:r>
            <a:rPr lang="en-US"/>
            <a:t>Step 4: Complete Periodic Reports to US Treasury</a:t>
          </a:r>
        </a:p>
      </dgm:t>
    </dgm:pt>
    <dgm:pt modelId="{13616349-4726-4448-9DC4-F034E82DE55D}" type="parTrans" cxnId="{3F7863DB-4856-1040-9931-05483F73D7FE}">
      <dgm:prSet/>
      <dgm:spPr/>
      <dgm:t>
        <a:bodyPr/>
        <a:lstStyle/>
        <a:p>
          <a:endParaRPr lang="en-US"/>
        </a:p>
      </dgm:t>
    </dgm:pt>
    <dgm:pt modelId="{ADD287F5-9EE1-DB49-A91C-2DA232FD28B3}" type="sibTrans" cxnId="{3F7863DB-4856-1040-9931-05483F73D7FE}">
      <dgm:prSet/>
      <dgm:spPr/>
      <dgm:t>
        <a:bodyPr/>
        <a:lstStyle/>
        <a:p>
          <a:endParaRPr lang="en-US"/>
        </a:p>
      </dgm:t>
    </dgm:pt>
    <dgm:pt modelId="{DFACAE0E-6CAA-E347-9F9B-C3D1FB1E9B0D}">
      <dgm:prSet/>
      <dgm:spPr/>
      <dgm:t>
        <a:bodyPr/>
        <a:lstStyle/>
        <a:p>
          <a:r>
            <a:rPr lang="en-US"/>
            <a:t>Step 5: Follow State Law Budgeting &amp; Fiscal Control Requirements</a:t>
          </a:r>
        </a:p>
      </dgm:t>
    </dgm:pt>
    <dgm:pt modelId="{56A1D3DA-9F04-E24F-8554-BDD8D1638B19}" type="parTrans" cxnId="{C3B947D5-9A71-B643-8B00-8B7537EAD2EE}">
      <dgm:prSet/>
      <dgm:spPr/>
      <dgm:t>
        <a:bodyPr/>
        <a:lstStyle/>
        <a:p>
          <a:endParaRPr lang="en-US"/>
        </a:p>
      </dgm:t>
    </dgm:pt>
    <dgm:pt modelId="{2B922AA9-942C-784A-8935-EA89FD5F3AA8}" type="sibTrans" cxnId="{C3B947D5-9A71-B643-8B00-8B7537EAD2EE}">
      <dgm:prSet/>
      <dgm:spPr/>
      <dgm:t>
        <a:bodyPr/>
        <a:lstStyle/>
        <a:p>
          <a:endParaRPr lang="en-US"/>
        </a:p>
      </dgm:t>
    </dgm:pt>
    <dgm:pt modelId="{CC55A255-EC3D-3A47-95D3-3C2469C9DB1E}" type="pres">
      <dgm:prSet presAssocID="{47BD6D62-51F9-7142-AA14-5B9FCB65469C}" presName="Name0" presStyleCnt="0">
        <dgm:presLayoutVars>
          <dgm:chPref val="3"/>
          <dgm:dir/>
          <dgm:animLvl val="lvl"/>
          <dgm:resizeHandles/>
        </dgm:presLayoutVars>
      </dgm:prSet>
      <dgm:spPr/>
    </dgm:pt>
    <dgm:pt modelId="{A57CDD62-C265-1D49-9488-0B26DCF0F782}" type="pres">
      <dgm:prSet presAssocID="{894F4198-ECDE-CC46-A24D-BE892E80A2E6}" presName="horFlow" presStyleCnt="0"/>
      <dgm:spPr/>
    </dgm:pt>
    <dgm:pt modelId="{7F7275DC-5EE4-574B-A4F4-19F862B67D51}" type="pres">
      <dgm:prSet presAssocID="{894F4198-ECDE-CC46-A24D-BE892E80A2E6}" presName="bigChev" presStyleLbl="node1" presStyleIdx="0" presStyleCnt="5"/>
      <dgm:spPr/>
    </dgm:pt>
    <dgm:pt modelId="{A2FFC547-CB7B-5644-836E-1BCE3C9704D3}" type="pres">
      <dgm:prSet presAssocID="{894F4198-ECDE-CC46-A24D-BE892E80A2E6}" presName="vSp" presStyleCnt="0"/>
      <dgm:spPr/>
    </dgm:pt>
    <dgm:pt modelId="{2560C84C-BCE4-F844-90FB-5777691F53DC}" type="pres">
      <dgm:prSet presAssocID="{B5A644D1-A136-1740-B3EA-3595E7A6409C}" presName="horFlow" presStyleCnt="0"/>
      <dgm:spPr/>
    </dgm:pt>
    <dgm:pt modelId="{FEF0E0B5-062D-4F46-893D-4FAF0C5D017E}" type="pres">
      <dgm:prSet presAssocID="{B5A644D1-A136-1740-B3EA-3595E7A6409C}" presName="bigChev" presStyleLbl="node1" presStyleIdx="1" presStyleCnt="5"/>
      <dgm:spPr/>
    </dgm:pt>
    <dgm:pt modelId="{30D9C935-20C4-7646-A9E9-F9BCCF8AFA3A}" type="pres">
      <dgm:prSet presAssocID="{B5A644D1-A136-1740-B3EA-3595E7A6409C}" presName="vSp" presStyleCnt="0"/>
      <dgm:spPr/>
    </dgm:pt>
    <dgm:pt modelId="{0527E3A6-A6BD-6946-B744-66C267C0699D}" type="pres">
      <dgm:prSet presAssocID="{5147C402-F387-0D47-B8EC-11A86728217F}" presName="horFlow" presStyleCnt="0"/>
      <dgm:spPr/>
    </dgm:pt>
    <dgm:pt modelId="{DA26EDF6-F79A-FB4D-A9FF-99869B30DDD3}" type="pres">
      <dgm:prSet presAssocID="{5147C402-F387-0D47-B8EC-11A86728217F}" presName="bigChev" presStyleLbl="node1" presStyleIdx="2" presStyleCnt="5"/>
      <dgm:spPr/>
    </dgm:pt>
    <dgm:pt modelId="{9722E925-D1D7-F64F-A502-D3786F44009A}" type="pres">
      <dgm:prSet presAssocID="{5147C402-F387-0D47-B8EC-11A86728217F}" presName="vSp" presStyleCnt="0"/>
      <dgm:spPr/>
    </dgm:pt>
    <dgm:pt modelId="{CE3A4FD9-7CDC-9941-920A-090DAD11E2C3}" type="pres">
      <dgm:prSet presAssocID="{AD2833A6-EFD1-C544-B7F5-D2021AE50822}" presName="horFlow" presStyleCnt="0"/>
      <dgm:spPr/>
    </dgm:pt>
    <dgm:pt modelId="{0188853F-DA1E-F64B-8883-B42B8AE515BC}" type="pres">
      <dgm:prSet presAssocID="{AD2833A6-EFD1-C544-B7F5-D2021AE50822}" presName="bigChev" presStyleLbl="node1" presStyleIdx="3" presStyleCnt="5"/>
      <dgm:spPr/>
    </dgm:pt>
    <dgm:pt modelId="{C95FCC67-D1A3-F34A-A342-49E22EB59F30}" type="pres">
      <dgm:prSet presAssocID="{AD2833A6-EFD1-C544-B7F5-D2021AE50822}" presName="vSp" presStyleCnt="0"/>
      <dgm:spPr/>
    </dgm:pt>
    <dgm:pt modelId="{455CB029-6B3E-1F41-8A27-740A97EA10B9}" type="pres">
      <dgm:prSet presAssocID="{DFACAE0E-6CAA-E347-9F9B-C3D1FB1E9B0D}" presName="horFlow" presStyleCnt="0"/>
      <dgm:spPr/>
    </dgm:pt>
    <dgm:pt modelId="{01F39DD9-476B-EE45-AC96-783BABD45460}" type="pres">
      <dgm:prSet presAssocID="{DFACAE0E-6CAA-E347-9F9B-C3D1FB1E9B0D}" presName="bigChev" presStyleLbl="node1" presStyleIdx="4" presStyleCnt="5"/>
      <dgm:spPr/>
    </dgm:pt>
  </dgm:ptLst>
  <dgm:cxnLst>
    <dgm:cxn modelId="{A4D4A609-C039-D54C-BD7E-5E2C7CDF8970}" type="presOf" srcId="{894F4198-ECDE-CC46-A24D-BE892E80A2E6}" destId="{7F7275DC-5EE4-574B-A4F4-19F862B67D51}" srcOrd="0" destOrd="0" presId="urn:microsoft.com/office/officeart/2005/8/layout/lProcess3"/>
    <dgm:cxn modelId="{51FA8F12-2E1D-4B46-9FA0-3252C6756EC1}" type="presOf" srcId="{AD2833A6-EFD1-C544-B7F5-D2021AE50822}" destId="{0188853F-DA1E-F64B-8883-B42B8AE515BC}" srcOrd="0" destOrd="0" presId="urn:microsoft.com/office/officeart/2005/8/layout/lProcess3"/>
    <dgm:cxn modelId="{9649E216-C241-5041-8B1E-FE67A1A5E9BC}" type="presOf" srcId="{5147C402-F387-0D47-B8EC-11A86728217F}" destId="{DA26EDF6-F79A-FB4D-A9FF-99869B30DDD3}" srcOrd="0" destOrd="0" presId="urn:microsoft.com/office/officeart/2005/8/layout/lProcess3"/>
    <dgm:cxn modelId="{DB08AA19-1A31-9540-B504-34F2FDFD7F32}" srcId="{47BD6D62-51F9-7142-AA14-5B9FCB65469C}" destId="{5147C402-F387-0D47-B8EC-11A86728217F}" srcOrd="2" destOrd="0" parTransId="{B87BF935-9A8A-7D40-A669-52693181A5F9}" sibTransId="{25497DFC-F132-7D4E-81C0-AE2C55684E33}"/>
    <dgm:cxn modelId="{7CE1D92D-5A5F-1A4E-A157-1C21D7E0999F}" srcId="{47BD6D62-51F9-7142-AA14-5B9FCB65469C}" destId="{B5A644D1-A136-1740-B3EA-3595E7A6409C}" srcOrd="1" destOrd="0" parTransId="{30047B84-2D01-4E49-8F63-859F19C7F9B8}" sibTransId="{5D693988-1930-FC4D-B529-7719866A96C8}"/>
    <dgm:cxn modelId="{15274942-5B06-8E44-89F8-08041C86F0EF}" srcId="{47BD6D62-51F9-7142-AA14-5B9FCB65469C}" destId="{894F4198-ECDE-CC46-A24D-BE892E80A2E6}" srcOrd="0" destOrd="0" parTransId="{CA860CA2-E490-7248-B5AA-C2C3EF36D3E4}" sibTransId="{85AA8E35-0361-9842-962D-FD2FAD9A3692}"/>
    <dgm:cxn modelId="{362DA3B0-2F78-4743-AE01-56E7476D2117}" type="presOf" srcId="{DFACAE0E-6CAA-E347-9F9B-C3D1FB1E9B0D}" destId="{01F39DD9-476B-EE45-AC96-783BABD45460}" srcOrd="0" destOrd="0" presId="urn:microsoft.com/office/officeart/2005/8/layout/lProcess3"/>
    <dgm:cxn modelId="{0D79AAB1-0645-B24D-B5B4-765CB9DD1329}" type="presOf" srcId="{47BD6D62-51F9-7142-AA14-5B9FCB65469C}" destId="{CC55A255-EC3D-3A47-95D3-3C2469C9DB1E}" srcOrd="0" destOrd="0" presId="urn:microsoft.com/office/officeart/2005/8/layout/lProcess3"/>
    <dgm:cxn modelId="{E28F5ACE-A978-9849-9CC2-CD062A4AE9C6}" type="presOf" srcId="{B5A644D1-A136-1740-B3EA-3595E7A6409C}" destId="{FEF0E0B5-062D-4F46-893D-4FAF0C5D017E}" srcOrd="0" destOrd="0" presId="urn:microsoft.com/office/officeart/2005/8/layout/lProcess3"/>
    <dgm:cxn modelId="{C3B947D5-9A71-B643-8B00-8B7537EAD2EE}" srcId="{47BD6D62-51F9-7142-AA14-5B9FCB65469C}" destId="{DFACAE0E-6CAA-E347-9F9B-C3D1FB1E9B0D}" srcOrd="4" destOrd="0" parTransId="{56A1D3DA-9F04-E24F-8554-BDD8D1638B19}" sibTransId="{2B922AA9-942C-784A-8935-EA89FD5F3AA8}"/>
    <dgm:cxn modelId="{3F7863DB-4856-1040-9931-05483F73D7FE}" srcId="{47BD6D62-51F9-7142-AA14-5B9FCB65469C}" destId="{AD2833A6-EFD1-C544-B7F5-D2021AE50822}" srcOrd="3" destOrd="0" parTransId="{13616349-4726-4448-9DC4-F034E82DE55D}" sibTransId="{ADD287F5-9EE1-DB49-A91C-2DA232FD28B3}"/>
    <dgm:cxn modelId="{7AAB30EF-A2F1-2A4E-9F04-6D04A041B6BF}" type="presParOf" srcId="{CC55A255-EC3D-3A47-95D3-3C2469C9DB1E}" destId="{A57CDD62-C265-1D49-9488-0B26DCF0F782}" srcOrd="0" destOrd="0" presId="urn:microsoft.com/office/officeart/2005/8/layout/lProcess3"/>
    <dgm:cxn modelId="{7A64E949-BA42-5D42-86FB-C6E9612C3368}" type="presParOf" srcId="{A57CDD62-C265-1D49-9488-0B26DCF0F782}" destId="{7F7275DC-5EE4-574B-A4F4-19F862B67D51}" srcOrd="0" destOrd="0" presId="urn:microsoft.com/office/officeart/2005/8/layout/lProcess3"/>
    <dgm:cxn modelId="{2990DFB1-AD86-574A-89B5-D05A7487B156}" type="presParOf" srcId="{CC55A255-EC3D-3A47-95D3-3C2469C9DB1E}" destId="{A2FFC547-CB7B-5644-836E-1BCE3C9704D3}" srcOrd="1" destOrd="0" presId="urn:microsoft.com/office/officeart/2005/8/layout/lProcess3"/>
    <dgm:cxn modelId="{2EC7C66F-FAAF-474E-8344-FD5BDB0320C6}" type="presParOf" srcId="{CC55A255-EC3D-3A47-95D3-3C2469C9DB1E}" destId="{2560C84C-BCE4-F844-90FB-5777691F53DC}" srcOrd="2" destOrd="0" presId="urn:microsoft.com/office/officeart/2005/8/layout/lProcess3"/>
    <dgm:cxn modelId="{FE8A10C4-E73F-2842-99AD-4A45EE05D921}" type="presParOf" srcId="{2560C84C-BCE4-F844-90FB-5777691F53DC}" destId="{FEF0E0B5-062D-4F46-893D-4FAF0C5D017E}" srcOrd="0" destOrd="0" presId="urn:microsoft.com/office/officeart/2005/8/layout/lProcess3"/>
    <dgm:cxn modelId="{EC182AC7-6B7B-784D-8039-5D7B5ACC3649}" type="presParOf" srcId="{CC55A255-EC3D-3A47-95D3-3C2469C9DB1E}" destId="{30D9C935-20C4-7646-A9E9-F9BCCF8AFA3A}" srcOrd="3" destOrd="0" presId="urn:microsoft.com/office/officeart/2005/8/layout/lProcess3"/>
    <dgm:cxn modelId="{6C67433B-504C-AB46-87F8-CB0AF0D37C9F}" type="presParOf" srcId="{CC55A255-EC3D-3A47-95D3-3C2469C9DB1E}" destId="{0527E3A6-A6BD-6946-B744-66C267C0699D}" srcOrd="4" destOrd="0" presId="urn:microsoft.com/office/officeart/2005/8/layout/lProcess3"/>
    <dgm:cxn modelId="{AD2ECBCC-EDAE-134E-9AF1-259C6B9FBF19}" type="presParOf" srcId="{0527E3A6-A6BD-6946-B744-66C267C0699D}" destId="{DA26EDF6-F79A-FB4D-A9FF-99869B30DDD3}" srcOrd="0" destOrd="0" presId="urn:microsoft.com/office/officeart/2005/8/layout/lProcess3"/>
    <dgm:cxn modelId="{814AB1AD-16F8-BA4B-973A-C3CB0984D2D6}" type="presParOf" srcId="{CC55A255-EC3D-3A47-95D3-3C2469C9DB1E}" destId="{9722E925-D1D7-F64F-A502-D3786F44009A}" srcOrd="5" destOrd="0" presId="urn:microsoft.com/office/officeart/2005/8/layout/lProcess3"/>
    <dgm:cxn modelId="{45581690-CE65-D641-ADBA-05F207976209}" type="presParOf" srcId="{CC55A255-EC3D-3A47-95D3-3C2469C9DB1E}" destId="{CE3A4FD9-7CDC-9941-920A-090DAD11E2C3}" srcOrd="6" destOrd="0" presId="urn:microsoft.com/office/officeart/2005/8/layout/lProcess3"/>
    <dgm:cxn modelId="{B01343B3-EAAD-234A-953C-1882F999AE76}" type="presParOf" srcId="{CE3A4FD9-7CDC-9941-920A-090DAD11E2C3}" destId="{0188853F-DA1E-F64B-8883-B42B8AE515BC}" srcOrd="0" destOrd="0" presId="urn:microsoft.com/office/officeart/2005/8/layout/lProcess3"/>
    <dgm:cxn modelId="{26CDC68E-331F-8743-8E14-B6E96E19620F}" type="presParOf" srcId="{CC55A255-EC3D-3A47-95D3-3C2469C9DB1E}" destId="{C95FCC67-D1A3-F34A-A342-49E22EB59F30}" srcOrd="7" destOrd="0" presId="urn:microsoft.com/office/officeart/2005/8/layout/lProcess3"/>
    <dgm:cxn modelId="{A2052BB5-BDCA-4D47-9196-A869BD821702}" type="presParOf" srcId="{CC55A255-EC3D-3A47-95D3-3C2469C9DB1E}" destId="{455CB029-6B3E-1F41-8A27-740A97EA10B9}" srcOrd="8" destOrd="0" presId="urn:microsoft.com/office/officeart/2005/8/layout/lProcess3"/>
    <dgm:cxn modelId="{39021445-7075-1341-919E-9B6ADD71F8FC}" type="presParOf" srcId="{455CB029-6B3E-1F41-8A27-740A97EA10B9}" destId="{01F39DD9-476B-EE45-AC96-783BABD45460}"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7BD6D62-51F9-7142-AA14-5B9FCB65469C}" type="doc">
      <dgm:prSet loTypeId="urn:microsoft.com/office/officeart/2005/8/layout/lProcess3" loCatId="relationship" qsTypeId="urn:microsoft.com/office/officeart/2005/8/quickstyle/simple1" qsCatId="simple" csTypeId="urn:microsoft.com/office/officeart/2005/8/colors/colorful1" csCatId="colorful" phldr="1"/>
      <dgm:spPr/>
      <dgm:t>
        <a:bodyPr/>
        <a:lstStyle/>
        <a:p>
          <a:endParaRPr lang="en-US"/>
        </a:p>
      </dgm:t>
    </dgm:pt>
    <dgm:pt modelId="{894F4198-ECDE-CC46-A24D-BE892E80A2E6}">
      <dgm:prSet/>
      <dgm:spPr>
        <a:effectLst/>
      </dgm:spPr>
      <dgm:t>
        <a:bodyPr/>
        <a:lstStyle/>
        <a:p>
          <a:r>
            <a:rPr lang="en-US"/>
            <a:t>Step 1: Ensure Proper Financial Management and Internal Controls</a:t>
          </a:r>
        </a:p>
      </dgm:t>
    </dgm:pt>
    <dgm:pt modelId="{CA860CA2-E490-7248-B5AA-C2C3EF36D3E4}" type="parTrans" cxnId="{15274942-5B06-8E44-89F8-08041C86F0EF}">
      <dgm:prSet/>
      <dgm:spPr/>
      <dgm:t>
        <a:bodyPr/>
        <a:lstStyle/>
        <a:p>
          <a:endParaRPr lang="en-US"/>
        </a:p>
      </dgm:t>
    </dgm:pt>
    <dgm:pt modelId="{85AA8E35-0361-9842-962D-FD2FAD9A3692}" type="sibTrans" cxnId="{15274942-5B06-8E44-89F8-08041C86F0EF}">
      <dgm:prSet/>
      <dgm:spPr/>
      <dgm:t>
        <a:bodyPr/>
        <a:lstStyle/>
        <a:p>
          <a:endParaRPr lang="en-US"/>
        </a:p>
      </dgm:t>
    </dgm:pt>
    <dgm:pt modelId="{B5A644D1-A136-1740-B3EA-3595E7A6409C}">
      <dgm:prSet/>
      <dgm:spPr>
        <a:effectLst/>
      </dgm:spPr>
      <dgm:t>
        <a:bodyPr/>
        <a:lstStyle/>
        <a:p>
          <a:r>
            <a:rPr lang="en-US" dirty="0"/>
            <a:t>Step 2: Adopt Certain Uniform Guidance policies:</a:t>
          </a:r>
        </a:p>
      </dgm:t>
    </dgm:pt>
    <dgm:pt modelId="{30047B84-2D01-4E49-8F63-859F19C7F9B8}" type="parTrans" cxnId="{7CE1D92D-5A5F-1A4E-A157-1C21D7E0999F}">
      <dgm:prSet/>
      <dgm:spPr/>
      <dgm:t>
        <a:bodyPr/>
        <a:lstStyle/>
        <a:p>
          <a:endParaRPr lang="en-US"/>
        </a:p>
      </dgm:t>
    </dgm:pt>
    <dgm:pt modelId="{5D693988-1930-FC4D-B529-7719866A96C8}" type="sibTrans" cxnId="{7CE1D92D-5A5F-1A4E-A157-1C21D7E0999F}">
      <dgm:prSet/>
      <dgm:spPr/>
      <dgm:t>
        <a:bodyPr/>
        <a:lstStyle/>
        <a:p>
          <a:endParaRPr lang="en-US"/>
        </a:p>
      </dgm:t>
    </dgm:pt>
    <dgm:pt modelId="{5147C402-F387-0D47-B8EC-11A86728217F}">
      <dgm:prSet/>
      <dgm:spPr>
        <a:effectLst>
          <a:outerShdw blurRad="50800" dist="38100" dir="8100000" algn="tr" rotWithShape="0">
            <a:prstClr val="black">
              <a:alpha val="40000"/>
            </a:prstClr>
          </a:outerShdw>
        </a:effectLst>
      </dgm:spPr>
      <dgm:t>
        <a:bodyPr/>
        <a:lstStyle/>
        <a:p>
          <a:r>
            <a:rPr lang="en-US"/>
            <a:t>Step 3: Implement Eligibility and Allowable Cost Policies</a:t>
          </a:r>
        </a:p>
      </dgm:t>
    </dgm:pt>
    <dgm:pt modelId="{B87BF935-9A8A-7D40-A669-52693181A5F9}" type="parTrans" cxnId="{DB08AA19-1A31-9540-B504-34F2FDFD7F32}">
      <dgm:prSet/>
      <dgm:spPr/>
      <dgm:t>
        <a:bodyPr/>
        <a:lstStyle/>
        <a:p>
          <a:endParaRPr lang="en-US"/>
        </a:p>
      </dgm:t>
    </dgm:pt>
    <dgm:pt modelId="{25497DFC-F132-7D4E-81C0-AE2C55684E33}" type="sibTrans" cxnId="{DB08AA19-1A31-9540-B504-34F2FDFD7F32}">
      <dgm:prSet/>
      <dgm:spPr/>
      <dgm:t>
        <a:bodyPr/>
        <a:lstStyle/>
        <a:p>
          <a:endParaRPr lang="en-US"/>
        </a:p>
      </dgm:t>
    </dgm:pt>
    <dgm:pt modelId="{AD2833A6-EFD1-C544-B7F5-D2021AE50822}">
      <dgm:prSet/>
      <dgm:spPr/>
      <dgm:t>
        <a:bodyPr/>
        <a:lstStyle/>
        <a:p>
          <a:r>
            <a:rPr lang="en-US"/>
            <a:t>Step 4: Complete Periodic Reports to US Treasury</a:t>
          </a:r>
        </a:p>
      </dgm:t>
    </dgm:pt>
    <dgm:pt modelId="{13616349-4726-4448-9DC4-F034E82DE55D}" type="parTrans" cxnId="{3F7863DB-4856-1040-9931-05483F73D7FE}">
      <dgm:prSet/>
      <dgm:spPr/>
      <dgm:t>
        <a:bodyPr/>
        <a:lstStyle/>
        <a:p>
          <a:endParaRPr lang="en-US"/>
        </a:p>
      </dgm:t>
    </dgm:pt>
    <dgm:pt modelId="{ADD287F5-9EE1-DB49-A91C-2DA232FD28B3}" type="sibTrans" cxnId="{3F7863DB-4856-1040-9931-05483F73D7FE}">
      <dgm:prSet/>
      <dgm:spPr/>
      <dgm:t>
        <a:bodyPr/>
        <a:lstStyle/>
        <a:p>
          <a:endParaRPr lang="en-US"/>
        </a:p>
      </dgm:t>
    </dgm:pt>
    <dgm:pt modelId="{DFACAE0E-6CAA-E347-9F9B-C3D1FB1E9B0D}">
      <dgm:prSet/>
      <dgm:spPr/>
      <dgm:t>
        <a:bodyPr/>
        <a:lstStyle/>
        <a:p>
          <a:r>
            <a:rPr lang="en-US"/>
            <a:t>Step 5: Follow State Law Budgeting &amp; Fiscal Control Requirements</a:t>
          </a:r>
        </a:p>
      </dgm:t>
    </dgm:pt>
    <dgm:pt modelId="{56A1D3DA-9F04-E24F-8554-BDD8D1638B19}" type="parTrans" cxnId="{C3B947D5-9A71-B643-8B00-8B7537EAD2EE}">
      <dgm:prSet/>
      <dgm:spPr/>
      <dgm:t>
        <a:bodyPr/>
        <a:lstStyle/>
        <a:p>
          <a:endParaRPr lang="en-US"/>
        </a:p>
      </dgm:t>
    </dgm:pt>
    <dgm:pt modelId="{2B922AA9-942C-784A-8935-EA89FD5F3AA8}" type="sibTrans" cxnId="{C3B947D5-9A71-B643-8B00-8B7537EAD2EE}">
      <dgm:prSet/>
      <dgm:spPr/>
      <dgm:t>
        <a:bodyPr/>
        <a:lstStyle/>
        <a:p>
          <a:endParaRPr lang="en-US"/>
        </a:p>
      </dgm:t>
    </dgm:pt>
    <dgm:pt modelId="{CC55A255-EC3D-3A47-95D3-3C2469C9DB1E}" type="pres">
      <dgm:prSet presAssocID="{47BD6D62-51F9-7142-AA14-5B9FCB65469C}" presName="Name0" presStyleCnt="0">
        <dgm:presLayoutVars>
          <dgm:chPref val="3"/>
          <dgm:dir/>
          <dgm:animLvl val="lvl"/>
          <dgm:resizeHandles/>
        </dgm:presLayoutVars>
      </dgm:prSet>
      <dgm:spPr/>
    </dgm:pt>
    <dgm:pt modelId="{A57CDD62-C265-1D49-9488-0B26DCF0F782}" type="pres">
      <dgm:prSet presAssocID="{894F4198-ECDE-CC46-A24D-BE892E80A2E6}" presName="horFlow" presStyleCnt="0"/>
      <dgm:spPr/>
    </dgm:pt>
    <dgm:pt modelId="{7F7275DC-5EE4-574B-A4F4-19F862B67D51}" type="pres">
      <dgm:prSet presAssocID="{894F4198-ECDE-CC46-A24D-BE892E80A2E6}" presName="bigChev" presStyleLbl="node1" presStyleIdx="0" presStyleCnt="5"/>
      <dgm:spPr/>
    </dgm:pt>
    <dgm:pt modelId="{A2FFC547-CB7B-5644-836E-1BCE3C9704D3}" type="pres">
      <dgm:prSet presAssocID="{894F4198-ECDE-CC46-A24D-BE892E80A2E6}" presName="vSp" presStyleCnt="0"/>
      <dgm:spPr/>
    </dgm:pt>
    <dgm:pt modelId="{2560C84C-BCE4-F844-90FB-5777691F53DC}" type="pres">
      <dgm:prSet presAssocID="{B5A644D1-A136-1740-B3EA-3595E7A6409C}" presName="horFlow" presStyleCnt="0"/>
      <dgm:spPr/>
    </dgm:pt>
    <dgm:pt modelId="{FEF0E0B5-062D-4F46-893D-4FAF0C5D017E}" type="pres">
      <dgm:prSet presAssocID="{B5A644D1-A136-1740-B3EA-3595E7A6409C}" presName="bigChev" presStyleLbl="node1" presStyleIdx="1" presStyleCnt="5"/>
      <dgm:spPr/>
    </dgm:pt>
    <dgm:pt modelId="{30D9C935-20C4-7646-A9E9-F9BCCF8AFA3A}" type="pres">
      <dgm:prSet presAssocID="{B5A644D1-A136-1740-B3EA-3595E7A6409C}" presName="vSp" presStyleCnt="0"/>
      <dgm:spPr/>
    </dgm:pt>
    <dgm:pt modelId="{0527E3A6-A6BD-6946-B744-66C267C0699D}" type="pres">
      <dgm:prSet presAssocID="{5147C402-F387-0D47-B8EC-11A86728217F}" presName="horFlow" presStyleCnt="0"/>
      <dgm:spPr/>
    </dgm:pt>
    <dgm:pt modelId="{DA26EDF6-F79A-FB4D-A9FF-99869B30DDD3}" type="pres">
      <dgm:prSet presAssocID="{5147C402-F387-0D47-B8EC-11A86728217F}" presName="bigChev" presStyleLbl="node1" presStyleIdx="2" presStyleCnt="5"/>
      <dgm:spPr/>
    </dgm:pt>
    <dgm:pt modelId="{9722E925-D1D7-F64F-A502-D3786F44009A}" type="pres">
      <dgm:prSet presAssocID="{5147C402-F387-0D47-B8EC-11A86728217F}" presName="vSp" presStyleCnt="0"/>
      <dgm:spPr/>
    </dgm:pt>
    <dgm:pt modelId="{CE3A4FD9-7CDC-9941-920A-090DAD11E2C3}" type="pres">
      <dgm:prSet presAssocID="{AD2833A6-EFD1-C544-B7F5-D2021AE50822}" presName="horFlow" presStyleCnt="0"/>
      <dgm:spPr/>
    </dgm:pt>
    <dgm:pt modelId="{0188853F-DA1E-F64B-8883-B42B8AE515BC}" type="pres">
      <dgm:prSet presAssocID="{AD2833A6-EFD1-C544-B7F5-D2021AE50822}" presName="bigChev" presStyleLbl="node1" presStyleIdx="3" presStyleCnt="5"/>
      <dgm:spPr/>
    </dgm:pt>
    <dgm:pt modelId="{C95FCC67-D1A3-F34A-A342-49E22EB59F30}" type="pres">
      <dgm:prSet presAssocID="{AD2833A6-EFD1-C544-B7F5-D2021AE50822}" presName="vSp" presStyleCnt="0"/>
      <dgm:spPr/>
    </dgm:pt>
    <dgm:pt modelId="{455CB029-6B3E-1F41-8A27-740A97EA10B9}" type="pres">
      <dgm:prSet presAssocID="{DFACAE0E-6CAA-E347-9F9B-C3D1FB1E9B0D}" presName="horFlow" presStyleCnt="0"/>
      <dgm:spPr/>
    </dgm:pt>
    <dgm:pt modelId="{01F39DD9-476B-EE45-AC96-783BABD45460}" type="pres">
      <dgm:prSet presAssocID="{DFACAE0E-6CAA-E347-9F9B-C3D1FB1E9B0D}" presName="bigChev" presStyleLbl="node1" presStyleIdx="4" presStyleCnt="5"/>
      <dgm:spPr/>
    </dgm:pt>
  </dgm:ptLst>
  <dgm:cxnLst>
    <dgm:cxn modelId="{A4D4A609-C039-D54C-BD7E-5E2C7CDF8970}" type="presOf" srcId="{894F4198-ECDE-CC46-A24D-BE892E80A2E6}" destId="{7F7275DC-5EE4-574B-A4F4-19F862B67D51}" srcOrd="0" destOrd="0" presId="urn:microsoft.com/office/officeart/2005/8/layout/lProcess3"/>
    <dgm:cxn modelId="{51FA8F12-2E1D-4B46-9FA0-3252C6756EC1}" type="presOf" srcId="{AD2833A6-EFD1-C544-B7F5-D2021AE50822}" destId="{0188853F-DA1E-F64B-8883-B42B8AE515BC}" srcOrd="0" destOrd="0" presId="urn:microsoft.com/office/officeart/2005/8/layout/lProcess3"/>
    <dgm:cxn modelId="{9649E216-C241-5041-8B1E-FE67A1A5E9BC}" type="presOf" srcId="{5147C402-F387-0D47-B8EC-11A86728217F}" destId="{DA26EDF6-F79A-FB4D-A9FF-99869B30DDD3}" srcOrd="0" destOrd="0" presId="urn:microsoft.com/office/officeart/2005/8/layout/lProcess3"/>
    <dgm:cxn modelId="{DB08AA19-1A31-9540-B504-34F2FDFD7F32}" srcId="{47BD6D62-51F9-7142-AA14-5B9FCB65469C}" destId="{5147C402-F387-0D47-B8EC-11A86728217F}" srcOrd="2" destOrd="0" parTransId="{B87BF935-9A8A-7D40-A669-52693181A5F9}" sibTransId="{25497DFC-F132-7D4E-81C0-AE2C55684E33}"/>
    <dgm:cxn modelId="{7CE1D92D-5A5F-1A4E-A157-1C21D7E0999F}" srcId="{47BD6D62-51F9-7142-AA14-5B9FCB65469C}" destId="{B5A644D1-A136-1740-B3EA-3595E7A6409C}" srcOrd="1" destOrd="0" parTransId="{30047B84-2D01-4E49-8F63-859F19C7F9B8}" sibTransId="{5D693988-1930-FC4D-B529-7719866A96C8}"/>
    <dgm:cxn modelId="{15274942-5B06-8E44-89F8-08041C86F0EF}" srcId="{47BD6D62-51F9-7142-AA14-5B9FCB65469C}" destId="{894F4198-ECDE-CC46-A24D-BE892E80A2E6}" srcOrd="0" destOrd="0" parTransId="{CA860CA2-E490-7248-B5AA-C2C3EF36D3E4}" sibTransId="{85AA8E35-0361-9842-962D-FD2FAD9A3692}"/>
    <dgm:cxn modelId="{362DA3B0-2F78-4743-AE01-56E7476D2117}" type="presOf" srcId="{DFACAE0E-6CAA-E347-9F9B-C3D1FB1E9B0D}" destId="{01F39DD9-476B-EE45-AC96-783BABD45460}" srcOrd="0" destOrd="0" presId="urn:microsoft.com/office/officeart/2005/8/layout/lProcess3"/>
    <dgm:cxn modelId="{0D79AAB1-0645-B24D-B5B4-765CB9DD1329}" type="presOf" srcId="{47BD6D62-51F9-7142-AA14-5B9FCB65469C}" destId="{CC55A255-EC3D-3A47-95D3-3C2469C9DB1E}" srcOrd="0" destOrd="0" presId="urn:microsoft.com/office/officeart/2005/8/layout/lProcess3"/>
    <dgm:cxn modelId="{E28F5ACE-A978-9849-9CC2-CD062A4AE9C6}" type="presOf" srcId="{B5A644D1-A136-1740-B3EA-3595E7A6409C}" destId="{FEF0E0B5-062D-4F46-893D-4FAF0C5D017E}" srcOrd="0" destOrd="0" presId="urn:microsoft.com/office/officeart/2005/8/layout/lProcess3"/>
    <dgm:cxn modelId="{C3B947D5-9A71-B643-8B00-8B7537EAD2EE}" srcId="{47BD6D62-51F9-7142-AA14-5B9FCB65469C}" destId="{DFACAE0E-6CAA-E347-9F9B-C3D1FB1E9B0D}" srcOrd="4" destOrd="0" parTransId="{56A1D3DA-9F04-E24F-8554-BDD8D1638B19}" sibTransId="{2B922AA9-942C-784A-8935-EA89FD5F3AA8}"/>
    <dgm:cxn modelId="{3F7863DB-4856-1040-9931-05483F73D7FE}" srcId="{47BD6D62-51F9-7142-AA14-5B9FCB65469C}" destId="{AD2833A6-EFD1-C544-B7F5-D2021AE50822}" srcOrd="3" destOrd="0" parTransId="{13616349-4726-4448-9DC4-F034E82DE55D}" sibTransId="{ADD287F5-9EE1-DB49-A91C-2DA232FD28B3}"/>
    <dgm:cxn modelId="{7AAB30EF-A2F1-2A4E-9F04-6D04A041B6BF}" type="presParOf" srcId="{CC55A255-EC3D-3A47-95D3-3C2469C9DB1E}" destId="{A57CDD62-C265-1D49-9488-0B26DCF0F782}" srcOrd="0" destOrd="0" presId="urn:microsoft.com/office/officeart/2005/8/layout/lProcess3"/>
    <dgm:cxn modelId="{7A64E949-BA42-5D42-86FB-C6E9612C3368}" type="presParOf" srcId="{A57CDD62-C265-1D49-9488-0B26DCF0F782}" destId="{7F7275DC-5EE4-574B-A4F4-19F862B67D51}" srcOrd="0" destOrd="0" presId="urn:microsoft.com/office/officeart/2005/8/layout/lProcess3"/>
    <dgm:cxn modelId="{2990DFB1-AD86-574A-89B5-D05A7487B156}" type="presParOf" srcId="{CC55A255-EC3D-3A47-95D3-3C2469C9DB1E}" destId="{A2FFC547-CB7B-5644-836E-1BCE3C9704D3}" srcOrd="1" destOrd="0" presId="urn:microsoft.com/office/officeart/2005/8/layout/lProcess3"/>
    <dgm:cxn modelId="{2EC7C66F-FAAF-474E-8344-FD5BDB0320C6}" type="presParOf" srcId="{CC55A255-EC3D-3A47-95D3-3C2469C9DB1E}" destId="{2560C84C-BCE4-F844-90FB-5777691F53DC}" srcOrd="2" destOrd="0" presId="urn:microsoft.com/office/officeart/2005/8/layout/lProcess3"/>
    <dgm:cxn modelId="{FE8A10C4-E73F-2842-99AD-4A45EE05D921}" type="presParOf" srcId="{2560C84C-BCE4-F844-90FB-5777691F53DC}" destId="{FEF0E0B5-062D-4F46-893D-4FAF0C5D017E}" srcOrd="0" destOrd="0" presId="urn:microsoft.com/office/officeart/2005/8/layout/lProcess3"/>
    <dgm:cxn modelId="{EC182AC7-6B7B-784D-8039-5D7B5ACC3649}" type="presParOf" srcId="{CC55A255-EC3D-3A47-95D3-3C2469C9DB1E}" destId="{30D9C935-20C4-7646-A9E9-F9BCCF8AFA3A}" srcOrd="3" destOrd="0" presId="urn:microsoft.com/office/officeart/2005/8/layout/lProcess3"/>
    <dgm:cxn modelId="{6C67433B-504C-AB46-87F8-CB0AF0D37C9F}" type="presParOf" srcId="{CC55A255-EC3D-3A47-95D3-3C2469C9DB1E}" destId="{0527E3A6-A6BD-6946-B744-66C267C0699D}" srcOrd="4" destOrd="0" presId="urn:microsoft.com/office/officeart/2005/8/layout/lProcess3"/>
    <dgm:cxn modelId="{AD2ECBCC-EDAE-134E-9AF1-259C6B9FBF19}" type="presParOf" srcId="{0527E3A6-A6BD-6946-B744-66C267C0699D}" destId="{DA26EDF6-F79A-FB4D-A9FF-99869B30DDD3}" srcOrd="0" destOrd="0" presId="urn:microsoft.com/office/officeart/2005/8/layout/lProcess3"/>
    <dgm:cxn modelId="{814AB1AD-16F8-BA4B-973A-C3CB0984D2D6}" type="presParOf" srcId="{CC55A255-EC3D-3A47-95D3-3C2469C9DB1E}" destId="{9722E925-D1D7-F64F-A502-D3786F44009A}" srcOrd="5" destOrd="0" presId="urn:microsoft.com/office/officeart/2005/8/layout/lProcess3"/>
    <dgm:cxn modelId="{45581690-CE65-D641-ADBA-05F207976209}" type="presParOf" srcId="{CC55A255-EC3D-3A47-95D3-3C2469C9DB1E}" destId="{CE3A4FD9-7CDC-9941-920A-090DAD11E2C3}" srcOrd="6" destOrd="0" presId="urn:microsoft.com/office/officeart/2005/8/layout/lProcess3"/>
    <dgm:cxn modelId="{B01343B3-EAAD-234A-953C-1882F999AE76}" type="presParOf" srcId="{CE3A4FD9-7CDC-9941-920A-090DAD11E2C3}" destId="{0188853F-DA1E-F64B-8883-B42B8AE515BC}" srcOrd="0" destOrd="0" presId="urn:microsoft.com/office/officeart/2005/8/layout/lProcess3"/>
    <dgm:cxn modelId="{26CDC68E-331F-8743-8E14-B6E96E19620F}" type="presParOf" srcId="{CC55A255-EC3D-3A47-95D3-3C2469C9DB1E}" destId="{C95FCC67-D1A3-F34A-A342-49E22EB59F30}" srcOrd="7" destOrd="0" presId="urn:microsoft.com/office/officeart/2005/8/layout/lProcess3"/>
    <dgm:cxn modelId="{A2052BB5-BDCA-4D47-9196-A869BD821702}" type="presParOf" srcId="{CC55A255-EC3D-3A47-95D3-3C2469C9DB1E}" destId="{455CB029-6B3E-1F41-8A27-740A97EA10B9}" srcOrd="8" destOrd="0" presId="urn:microsoft.com/office/officeart/2005/8/layout/lProcess3"/>
    <dgm:cxn modelId="{39021445-7075-1341-919E-9B6ADD71F8FC}" type="presParOf" srcId="{455CB029-6B3E-1F41-8A27-740A97EA10B9}" destId="{01F39DD9-476B-EE45-AC96-783BABD45460}"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7BD6D62-51F9-7142-AA14-5B9FCB65469C}" type="doc">
      <dgm:prSet loTypeId="urn:microsoft.com/office/officeart/2005/8/layout/lProcess3" loCatId="relationship" qsTypeId="urn:microsoft.com/office/officeart/2005/8/quickstyle/simple1" qsCatId="simple" csTypeId="urn:microsoft.com/office/officeart/2005/8/colors/colorful1" csCatId="colorful" phldr="1"/>
      <dgm:spPr/>
      <dgm:t>
        <a:bodyPr/>
        <a:lstStyle/>
        <a:p>
          <a:endParaRPr lang="en-US"/>
        </a:p>
      </dgm:t>
    </dgm:pt>
    <dgm:pt modelId="{894F4198-ECDE-CC46-A24D-BE892E80A2E6}">
      <dgm:prSet/>
      <dgm:spPr>
        <a:effectLst/>
      </dgm:spPr>
      <dgm:t>
        <a:bodyPr/>
        <a:lstStyle/>
        <a:p>
          <a:r>
            <a:rPr lang="en-US"/>
            <a:t>Step 1: Ensure Proper Financial Management and Internal Controls</a:t>
          </a:r>
        </a:p>
      </dgm:t>
    </dgm:pt>
    <dgm:pt modelId="{CA860CA2-E490-7248-B5AA-C2C3EF36D3E4}" type="parTrans" cxnId="{15274942-5B06-8E44-89F8-08041C86F0EF}">
      <dgm:prSet/>
      <dgm:spPr/>
      <dgm:t>
        <a:bodyPr/>
        <a:lstStyle/>
        <a:p>
          <a:endParaRPr lang="en-US"/>
        </a:p>
      </dgm:t>
    </dgm:pt>
    <dgm:pt modelId="{85AA8E35-0361-9842-962D-FD2FAD9A3692}" type="sibTrans" cxnId="{15274942-5B06-8E44-89F8-08041C86F0EF}">
      <dgm:prSet/>
      <dgm:spPr/>
      <dgm:t>
        <a:bodyPr/>
        <a:lstStyle/>
        <a:p>
          <a:endParaRPr lang="en-US"/>
        </a:p>
      </dgm:t>
    </dgm:pt>
    <dgm:pt modelId="{B5A644D1-A136-1740-B3EA-3595E7A6409C}">
      <dgm:prSet/>
      <dgm:spPr>
        <a:effectLst/>
      </dgm:spPr>
      <dgm:t>
        <a:bodyPr/>
        <a:lstStyle/>
        <a:p>
          <a:r>
            <a:rPr lang="en-US" dirty="0"/>
            <a:t>Step 2: Adopt Certain Uniform Guidance policies:</a:t>
          </a:r>
        </a:p>
      </dgm:t>
    </dgm:pt>
    <dgm:pt modelId="{30047B84-2D01-4E49-8F63-859F19C7F9B8}" type="parTrans" cxnId="{7CE1D92D-5A5F-1A4E-A157-1C21D7E0999F}">
      <dgm:prSet/>
      <dgm:spPr/>
      <dgm:t>
        <a:bodyPr/>
        <a:lstStyle/>
        <a:p>
          <a:endParaRPr lang="en-US"/>
        </a:p>
      </dgm:t>
    </dgm:pt>
    <dgm:pt modelId="{5D693988-1930-FC4D-B529-7719866A96C8}" type="sibTrans" cxnId="{7CE1D92D-5A5F-1A4E-A157-1C21D7E0999F}">
      <dgm:prSet/>
      <dgm:spPr/>
      <dgm:t>
        <a:bodyPr/>
        <a:lstStyle/>
        <a:p>
          <a:endParaRPr lang="en-US"/>
        </a:p>
      </dgm:t>
    </dgm:pt>
    <dgm:pt modelId="{5147C402-F387-0D47-B8EC-11A86728217F}">
      <dgm:prSet/>
      <dgm:spPr>
        <a:effectLst/>
      </dgm:spPr>
      <dgm:t>
        <a:bodyPr/>
        <a:lstStyle/>
        <a:p>
          <a:r>
            <a:rPr lang="en-US"/>
            <a:t>Step 3: Implement Eligibility and Allowable Cost Policies</a:t>
          </a:r>
        </a:p>
      </dgm:t>
    </dgm:pt>
    <dgm:pt modelId="{B87BF935-9A8A-7D40-A669-52693181A5F9}" type="parTrans" cxnId="{DB08AA19-1A31-9540-B504-34F2FDFD7F32}">
      <dgm:prSet/>
      <dgm:spPr/>
      <dgm:t>
        <a:bodyPr/>
        <a:lstStyle/>
        <a:p>
          <a:endParaRPr lang="en-US"/>
        </a:p>
      </dgm:t>
    </dgm:pt>
    <dgm:pt modelId="{25497DFC-F132-7D4E-81C0-AE2C55684E33}" type="sibTrans" cxnId="{DB08AA19-1A31-9540-B504-34F2FDFD7F32}">
      <dgm:prSet/>
      <dgm:spPr/>
      <dgm:t>
        <a:bodyPr/>
        <a:lstStyle/>
        <a:p>
          <a:endParaRPr lang="en-US"/>
        </a:p>
      </dgm:t>
    </dgm:pt>
    <dgm:pt modelId="{AD2833A6-EFD1-C544-B7F5-D2021AE50822}">
      <dgm:prSet/>
      <dgm:spPr>
        <a:ln>
          <a:noFill/>
        </a:ln>
        <a:effectLst>
          <a:outerShdw blurRad="50800" dist="38100" dir="8100000" algn="tr" rotWithShape="0">
            <a:prstClr val="black">
              <a:alpha val="40000"/>
            </a:prstClr>
          </a:outerShdw>
        </a:effectLst>
      </dgm:spPr>
      <dgm:t>
        <a:bodyPr/>
        <a:lstStyle/>
        <a:p>
          <a:r>
            <a:rPr lang="en-US"/>
            <a:t>Step 4: Complete Periodic Reports to US Treasury</a:t>
          </a:r>
        </a:p>
      </dgm:t>
    </dgm:pt>
    <dgm:pt modelId="{13616349-4726-4448-9DC4-F034E82DE55D}" type="parTrans" cxnId="{3F7863DB-4856-1040-9931-05483F73D7FE}">
      <dgm:prSet/>
      <dgm:spPr/>
      <dgm:t>
        <a:bodyPr/>
        <a:lstStyle/>
        <a:p>
          <a:endParaRPr lang="en-US"/>
        </a:p>
      </dgm:t>
    </dgm:pt>
    <dgm:pt modelId="{ADD287F5-9EE1-DB49-A91C-2DA232FD28B3}" type="sibTrans" cxnId="{3F7863DB-4856-1040-9931-05483F73D7FE}">
      <dgm:prSet/>
      <dgm:spPr/>
      <dgm:t>
        <a:bodyPr/>
        <a:lstStyle/>
        <a:p>
          <a:endParaRPr lang="en-US"/>
        </a:p>
      </dgm:t>
    </dgm:pt>
    <dgm:pt modelId="{DFACAE0E-6CAA-E347-9F9B-C3D1FB1E9B0D}">
      <dgm:prSet/>
      <dgm:spPr/>
      <dgm:t>
        <a:bodyPr/>
        <a:lstStyle/>
        <a:p>
          <a:r>
            <a:rPr lang="en-US" dirty="0"/>
            <a:t>Step 5: Follow State Law Budgeting &amp; Fiscal Control Requirements</a:t>
          </a:r>
        </a:p>
      </dgm:t>
    </dgm:pt>
    <dgm:pt modelId="{56A1D3DA-9F04-E24F-8554-BDD8D1638B19}" type="parTrans" cxnId="{C3B947D5-9A71-B643-8B00-8B7537EAD2EE}">
      <dgm:prSet/>
      <dgm:spPr/>
      <dgm:t>
        <a:bodyPr/>
        <a:lstStyle/>
        <a:p>
          <a:endParaRPr lang="en-US"/>
        </a:p>
      </dgm:t>
    </dgm:pt>
    <dgm:pt modelId="{2B922AA9-942C-784A-8935-EA89FD5F3AA8}" type="sibTrans" cxnId="{C3B947D5-9A71-B643-8B00-8B7537EAD2EE}">
      <dgm:prSet/>
      <dgm:spPr/>
      <dgm:t>
        <a:bodyPr/>
        <a:lstStyle/>
        <a:p>
          <a:endParaRPr lang="en-US"/>
        </a:p>
      </dgm:t>
    </dgm:pt>
    <dgm:pt modelId="{CC55A255-EC3D-3A47-95D3-3C2469C9DB1E}" type="pres">
      <dgm:prSet presAssocID="{47BD6D62-51F9-7142-AA14-5B9FCB65469C}" presName="Name0" presStyleCnt="0">
        <dgm:presLayoutVars>
          <dgm:chPref val="3"/>
          <dgm:dir/>
          <dgm:animLvl val="lvl"/>
          <dgm:resizeHandles/>
        </dgm:presLayoutVars>
      </dgm:prSet>
      <dgm:spPr/>
    </dgm:pt>
    <dgm:pt modelId="{A57CDD62-C265-1D49-9488-0B26DCF0F782}" type="pres">
      <dgm:prSet presAssocID="{894F4198-ECDE-CC46-A24D-BE892E80A2E6}" presName="horFlow" presStyleCnt="0"/>
      <dgm:spPr/>
    </dgm:pt>
    <dgm:pt modelId="{7F7275DC-5EE4-574B-A4F4-19F862B67D51}" type="pres">
      <dgm:prSet presAssocID="{894F4198-ECDE-CC46-A24D-BE892E80A2E6}" presName="bigChev" presStyleLbl="node1" presStyleIdx="0" presStyleCnt="5"/>
      <dgm:spPr/>
    </dgm:pt>
    <dgm:pt modelId="{A2FFC547-CB7B-5644-836E-1BCE3C9704D3}" type="pres">
      <dgm:prSet presAssocID="{894F4198-ECDE-CC46-A24D-BE892E80A2E6}" presName="vSp" presStyleCnt="0"/>
      <dgm:spPr/>
    </dgm:pt>
    <dgm:pt modelId="{2560C84C-BCE4-F844-90FB-5777691F53DC}" type="pres">
      <dgm:prSet presAssocID="{B5A644D1-A136-1740-B3EA-3595E7A6409C}" presName="horFlow" presStyleCnt="0"/>
      <dgm:spPr/>
    </dgm:pt>
    <dgm:pt modelId="{FEF0E0B5-062D-4F46-893D-4FAF0C5D017E}" type="pres">
      <dgm:prSet presAssocID="{B5A644D1-A136-1740-B3EA-3595E7A6409C}" presName="bigChev" presStyleLbl="node1" presStyleIdx="1" presStyleCnt="5"/>
      <dgm:spPr/>
    </dgm:pt>
    <dgm:pt modelId="{30D9C935-20C4-7646-A9E9-F9BCCF8AFA3A}" type="pres">
      <dgm:prSet presAssocID="{B5A644D1-A136-1740-B3EA-3595E7A6409C}" presName="vSp" presStyleCnt="0"/>
      <dgm:spPr/>
    </dgm:pt>
    <dgm:pt modelId="{0527E3A6-A6BD-6946-B744-66C267C0699D}" type="pres">
      <dgm:prSet presAssocID="{5147C402-F387-0D47-B8EC-11A86728217F}" presName="horFlow" presStyleCnt="0"/>
      <dgm:spPr/>
    </dgm:pt>
    <dgm:pt modelId="{DA26EDF6-F79A-FB4D-A9FF-99869B30DDD3}" type="pres">
      <dgm:prSet presAssocID="{5147C402-F387-0D47-B8EC-11A86728217F}" presName="bigChev" presStyleLbl="node1" presStyleIdx="2" presStyleCnt="5"/>
      <dgm:spPr/>
    </dgm:pt>
    <dgm:pt modelId="{9722E925-D1D7-F64F-A502-D3786F44009A}" type="pres">
      <dgm:prSet presAssocID="{5147C402-F387-0D47-B8EC-11A86728217F}" presName="vSp" presStyleCnt="0"/>
      <dgm:spPr/>
    </dgm:pt>
    <dgm:pt modelId="{CE3A4FD9-7CDC-9941-920A-090DAD11E2C3}" type="pres">
      <dgm:prSet presAssocID="{AD2833A6-EFD1-C544-B7F5-D2021AE50822}" presName="horFlow" presStyleCnt="0"/>
      <dgm:spPr/>
    </dgm:pt>
    <dgm:pt modelId="{0188853F-DA1E-F64B-8883-B42B8AE515BC}" type="pres">
      <dgm:prSet presAssocID="{AD2833A6-EFD1-C544-B7F5-D2021AE50822}" presName="bigChev" presStyleLbl="node1" presStyleIdx="3" presStyleCnt="5"/>
      <dgm:spPr/>
    </dgm:pt>
    <dgm:pt modelId="{C95FCC67-D1A3-F34A-A342-49E22EB59F30}" type="pres">
      <dgm:prSet presAssocID="{AD2833A6-EFD1-C544-B7F5-D2021AE50822}" presName="vSp" presStyleCnt="0"/>
      <dgm:spPr/>
    </dgm:pt>
    <dgm:pt modelId="{455CB029-6B3E-1F41-8A27-740A97EA10B9}" type="pres">
      <dgm:prSet presAssocID="{DFACAE0E-6CAA-E347-9F9B-C3D1FB1E9B0D}" presName="horFlow" presStyleCnt="0"/>
      <dgm:spPr/>
    </dgm:pt>
    <dgm:pt modelId="{01F39DD9-476B-EE45-AC96-783BABD45460}" type="pres">
      <dgm:prSet presAssocID="{DFACAE0E-6CAA-E347-9F9B-C3D1FB1E9B0D}" presName="bigChev" presStyleLbl="node1" presStyleIdx="4" presStyleCnt="5"/>
      <dgm:spPr/>
    </dgm:pt>
  </dgm:ptLst>
  <dgm:cxnLst>
    <dgm:cxn modelId="{A4D4A609-C039-D54C-BD7E-5E2C7CDF8970}" type="presOf" srcId="{894F4198-ECDE-CC46-A24D-BE892E80A2E6}" destId="{7F7275DC-5EE4-574B-A4F4-19F862B67D51}" srcOrd="0" destOrd="0" presId="urn:microsoft.com/office/officeart/2005/8/layout/lProcess3"/>
    <dgm:cxn modelId="{51FA8F12-2E1D-4B46-9FA0-3252C6756EC1}" type="presOf" srcId="{AD2833A6-EFD1-C544-B7F5-D2021AE50822}" destId="{0188853F-DA1E-F64B-8883-B42B8AE515BC}" srcOrd="0" destOrd="0" presId="urn:microsoft.com/office/officeart/2005/8/layout/lProcess3"/>
    <dgm:cxn modelId="{9649E216-C241-5041-8B1E-FE67A1A5E9BC}" type="presOf" srcId="{5147C402-F387-0D47-B8EC-11A86728217F}" destId="{DA26EDF6-F79A-FB4D-A9FF-99869B30DDD3}" srcOrd="0" destOrd="0" presId="urn:microsoft.com/office/officeart/2005/8/layout/lProcess3"/>
    <dgm:cxn modelId="{DB08AA19-1A31-9540-B504-34F2FDFD7F32}" srcId="{47BD6D62-51F9-7142-AA14-5B9FCB65469C}" destId="{5147C402-F387-0D47-B8EC-11A86728217F}" srcOrd="2" destOrd="0" parTransId="{B87BF935-9A8A-7D40-A669-52693181A5F9}" sibTransId="{25497DFC-F132-7D4E-81C0-AE2C55684E33}"/>
    <dgm:cxn modelId="{7CE1D92D-5A5F-1A4E-A157-1C21D7E0999F}" srcId="{47BD6D62-51F9-7142-AA14-5B9FCB65469C}" destId="{B5A644D1-A136-1740-B3EA-3595E7A6409C}" srcOrd="1" destOrd="0" parTransId="{30047B84-2D01-4E49-8F63-859F19C7F9B8}" sibTransId="{5D693988-1930-FC4D-B529-7719866A96C8}"/>
    <dgm:cxn modelId="{15274942-5B06-8E44-89F8-08041C86F0EF}" srcId="{47BD6D62-51F9-7142-AA14-5B9FCB65469C}" destId="{894F4198-ECDE-CC46-A24D-BE892E80A2E6}" srcOrd="0" destOrd="0" parTransId="{CA860CA2-E490-7248-B5AA-C2C3EF36D3E4}" sibTransId="{85AA8E35-0361-9842-962D-FD2FAD9A3692}"/>
    <dgm:cxn modelId="{362DA3B0-2F78-4743-AE01-56E7476D2117}" type="presOf" srcId="{DFACAE0E-6CAA-E347-9F9B-C3D1FB1E9B0D}" destId="{01F39DD9-476B-EE45-AC96-783BABD45460}" srcOrd="0" destOrd="0" presId="urn:microsoft.com/office/officeart/2005/8/layout/lProcess3"/>
    <dgm:cxn modelId="{0D79AAB1-0645-B24D-B5B4-765CB9DD1329}" type="presOf" srcId="{47BD6D62-51F9-7142-AA14-5B9FCB65469C}" destId="{CC55A255-EC3D-3A47-95D3-3C2469C9DB1E}" srcOrd="0" destOrd="0" presId="urn:microsoft.com/office/officeart/2005/8/layout/lProcess3"/>
    <dgm:cxn modelId="{E28F5ACE-A978-9849-9CC2-CD062A4AE9C6}" type="presOf" srcId="{B5A644D1-A136-1740-B3EA-3595E7A6409C}" destId="{FEF0E0B5-062D-4F46-893D-4FAF0C5D017E}" srcOrd="0" destOrd="0" presId="urn:microsoft.com/office/officeart/2005/8/layout/lProcess3"/>
    <dgm:cxn modelId="{C3B947D5-9A71-B643-8B00-8B7537EAD2EE}" srcId="{47BD6D62-51F9-7142-AA14-5B9FCB65469C}" destId="{DFACAE0E-6CAA-E347-9F9B-C3D1FB1E9B0D}" srcOrd="4" destOrd="0" parTransId="{56A1D3DA-9F04-E24F-8554-BDD8D1638B19}" sibTransId="{2B922AA9-942C-784A-8935-EA89FD5F3AA8}"/>
    <dgm:cxn modelId="{3F7863DB-4856-1040-9931-05483F73D7FE}" srcId="{47BD6D62-51F9-7142-AA14-5B9FCB65469C}" destId="{AD2833A6-EFD1-C544-B7F5-D2021AE50822}" srcOrd="3" destOrd="0" parTransId="{13616349-4726-4448-9DC4-F034E82DE55D}" sibTransId="{ADD287F5-9EE1-DB49-A91C-2DA232FD28B3}"/>
    <dgm:cxn modelId="{7AAB30EF-A2F1-2A4E-9F04-6D04A041B6BF}" type="presParOf" srcId="{CC55A255-EC3D-3A47-95D3-3C2469C9DB1E}" destId="{A57CDD62-C265-1D49-9488-0B26DCF0F782}" srcOrd="0" destOrd="0" presId="urn:microsoft.com/office/officeart/2005/8/layout/lProcess3"/>
    <dgm:cxn modelId="{7A64E949-BA42-5D42-86FB-C6E9612C3368}" type="presParOf" srcId="{A57CDD62-C265-1D49-9488-0B26DCF0F782}" destId="{7F7275DC-5EE4-574B-A4F4-19F862B67D51}" srcOrd="0" destOrd="0" presId="urn:microsoft.com/office/officeart/2005/8/layout/lProcess3"/>
    <dgm:cxn modelId="{2990DFB1-AD86-574A-89B5-D05A7487B156}" type="presParOf" srcId="{CC55A255-EC3D-3A47-95D3-3C2469C9DB1E}" destId="{A2FFC547-CB7B-5644-836E-1BCE3C9704D3}" srcOrd="1" destOrd="0" presId="urn:microsoft.com/office/officeart/2005/8/layout/lProcess3"/>
    <dgm:cxn modelId="{2EC7C66F-FAAF-474E-8344-FD5BDB0320C6}" type="presParOf" srcId="{CC55A255-EC3D-3A47-95D3-3C2469C9DB1E}" destId="{2560C84C-BCE4-F844-90FB-5777691F53DC}" srcOrd="2" destOrd="0" presId="urn:microsoft.com/office/officeart/2005/8/layout/lProcess3"/>
    <dgm:cxn modelId="{FE8A10C4-E73F-2842-99AD-4A45EE05D921}" type="presParOf" srcId="{2560C84C-BCE4-F844-90FB-5777691F53DC}" destId="{FEF0E0B5-062D-4F46-893D-4FAF0C5D017E}" srcOrd="0" destOrd="0" presId="urn:microsoft.com/office/officeart/2005/8/layout/lProcess3"/>
    <dgm:cxn modelId="{EC182AC7-6B7B-784D-8039-5D7B5ACC3649}" type="presParOf" srcId="{CC55A255-EC3D-3A47-95D3-3C2469C9DB1E}" destId="{30D9C935-20C4-7646-A9E9-F9BCCF8AFA3A}" srcOrd="3" destOrd="0" presId="urn:microsoft.com/office/officeart/2005/8/layout/lProcess3"/>
    <dgm:cxn modelId="{6C67433B-504C-AB46-87F8-CB0AF0D37C9F}" type="presParOf" srcId="{CC55A255-EC3D-3A47-95D3-3C2469C9DB1E}" destId="{0527E3A6-A6BD-6946-B744-66C267C0699D}" srcOrd="4" destOrd="0" presId="urn:microsoft.com/office/officeart/2005/8/layout/lProcess3"/>
    <dgm:cxn modelId="{AD2ECBCC-EDAE-134E-9AF1-259C6B9FBF19}" type="presParOf" srcId="{0527E3A6-A6BD-6946-B744-66C267C0699D}" destId="{DA26EDF6-F79A-FB4D-A9FF-99869B30DDD3}" srcOrd="0" destOrd="0" presId="urn:microsoft.com/office/officeart/2005/8/layout/lProcess3"/>
    <dgm:cxn modelId="{814AB1AD-16F8-BA4B-973A-C3CB0984D2D6}" type="presParOf" srcId="{CC55A255-EC3D-3A47-95D3-3C2469C9DB1E}" destId="{9722E925-D1D7-F64F-A502-D3786F44009A}" srcOrd="5" destOrd="0" presId="urn:microsoft.com/office/officeart/2005/8/layout/lProcess3"/>
    <dgm:cxn modelId="{45581690-CE65-D641-ADBA-05F207976209}" type="presParOf" srcId="{CC55A255-EC3D-3A47-95D3-3C2469C9DB1E}" destId="{CE3A4FD9-7CDC-9941-920A-090DAD11E2C3}" srcOrd="6" destOrd="0" presId="urn:microsoft.com/office/officeart/2005/8/layout/lProcess3"/>
    <dgm:cxn modelId="{B01343B3-EAAD-234A-953C-1882F999AE76}" type="presParOf" srcId="{CE3A4FD9-7CDC-9941-920A-090DAD11E2C3}" destId="{0188853F-DA1E-F64B-8883-B42B8AE515BC}" srcOrd="0" destOrd="0" presId="urn:microsoft.com/office/officeart/2005/8/layout/lProcess3"/>
    <dgm:cxn modelId="{26CDC68E-331F-8743-8E14-B6E96E19620F}" type="presParOf" srcId="{CC55A255-EC3D-3A47-95D3-3C2469C9DB1E}" destId="{C95FCC67-D1A3-F34A-A342-49E22EB59F30}" srcOrd="7" destOrd="0" presId="urn:microsoft.com/office/officeart/2005/8/layout/lProcess3"/>
    <dgm:cxn modelId="{A2052BB5-BDCA-4D47-9196-A869BD821702}" type="presParOf" srcId="{CC55A255-EC3D-3A47-95D3-3C2469C9DB1E}" destId="{455CB029-6B3E-1F41-8A27-740A97EA10B9}" srcOrd="8" destOrd="0" presId="urn:microsoft.com/office/officeart/2005/8/layout/lProcess3"/>
    <dgm:cxn modelId="{39021445-7075-1341-919E-9B6ADD71F8FC}" type="presParOf" srcId="{455CB029-6B3E-1F41-8A27-740A97EA10B9}" destId="{01F39DD9-476B-EE45-AC96-783BABD45460}"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7BD6D62-51F9-7142-AA14-5B9FCB65469C}" type="doc">
      <dgm:prSet loTypeId="urn:microsoft.com/office/officeart/2005/8/layout/lProcess3" loCatId="relationship" qsTypeId="urn:microsoft.com/office/officeart/2005/8/quickstyle/simple1" qsCatId="simple" csTypeId="urn:microsoft.com/office/officeart/2005/8/colors/colorful1" csCatId="colorful" phldr="1"/>
      <dgm:spPr/>
      <dgm:t>
        <a:bodyPr/>
        <a:lstStyle/>
        <a:p>
          <a:endParaRPr lang="en-US"/>
        </a:p>
      </dgm:t>
    </dgm:pt>
    <dgm:pt modelId="{894F4198-ECDE-CC46-A24D-BE892E80A2E6}">
      <dgm:prSet/>
      <dgm:spPr>
        <a:effectLst/>
      </dgm:spPr>
      <dgm:t>
        <a:bodyPr/>
        <a:lstStyle/>
        <a:p>
          <a:r>
            <a:rPr lang="en-US"/>
            <a:t>Step 1: Ensure Proper Financial Management and Internal Controls</a:t>
          </a:r>
        </a:p>
      </dgm:t>
    </dgm:pt>
    <dgm:pt modelId="{CA860CA2-E490-7248-B5AA-C2C3EF36D3E4}" type="parTrans" cxnId="{15274942-5B06-8E44-89F8-08041C86F0EF}">
      <dgm:prSet/>
      <dgm:spPr/>
      <dgm:t>
        <a:bodyPr/>
        <a:lstStyle/>
        <a:p>
          <a:endParaRPr lang="en-US"/>
        </a:p>
      </dgm:t>
    </dgm:pt>
    <dgm:pt modelId="{85AA8E35-0361-9842-962D-FD2FAD9A3692}" type="sibTrans" cxnId="{15274942-5B06-8E44-89F8-08041C86F0EF}">
      <dgm:prSet/>
      <dgm:spPr/>
      <dgm:t>
        <a:bodyPr/>
        <a:lstStyle/>
        <a:p>
          <a:endParaRPr lang="en-US"/>
        </a:p>
      </dgm:t>
    </dgm:pt>
    <dgm:pt modelId="{B5A644D1-A136-1740-B3EA-3595E7A6409C}">
      <dgm:prSet/>
      <dgm:spPr>
        <a:effectLst/>
      </dgm:spPr>
      <dgm:t>
        <a:bodyPr/>
        <a:lstStyle/>
        <a:p>
          <a:r>
            <a:rPr lang="en-US" dirty="0"/>
            <a:t>Step 2: Adopt Certain Uniform Guidance policies:</a:t>
          </a:r>
        </a:p>
      </dgm:t>
    </dgm:pt>
    <dgm:pt modelId="{30047B84-2D01-4E49-8F63-859F19C7F9B8}" type="parTrans" cxnId="{7CE1D92D-5A5F-1A4E-A157-1C21D7E0999F}">
      <dgm:prSet/>
      <dgm:spPr/>
      <dgm:t>
        <a:bodyPr/>
        <a:lstStyle/>
        <a:p>
          <a:endParaRPr lang="en-US"/>
        </a:p>
      </dgm:t>
    </dgm:pt>
    <dgm:pt modelId="{5D693988-1930-FC4D-B529-7719866A96C8}" type="sibTrans" cxnId="{7CE1D92D-5A5F-1A4E-A157-1C21D7E0999F}">
      <dgm:prSet/>
      <dgm:spPr/>
      <dgm:t>
        <a:bodyPr/>
        <a:lstStyle/>
        <a:p>
          <a:endParaRPr lang="en-US"/>
        </a:p>
      </dgm:t>
    </dgm:pt>
    <dgm:pt modelId="{5147C402-F387-0D47-B8EC-11A86728217F}">
      <dgm:prSet/>
      <dgm:spPr>
        <a:effectLst/>
      </dgm:spPr>
      <dgm:t>
        <a:bodyPr/>
        <a:lstStyle/>
        <a:p>
          <a:r>
            <a:rPr lang="en-US"/>
            <a:t>Step 3: Implement Eligibility and Allowable Cost Policies</a:t>
          </a:r>
        </a:p>
      </dgm:t>
    </dgm:pt>
    <dgm:pt modelId="{B87BF935-9A8A-7D40-A669-52693181A5F9}" type="parTrans" cxnId="{DB08AA19-1A31-9540-B504-34F2FDFD7F32}">
      <dgm:prSet/>
      <dgm:spPr/>
      <dgm:t>
        <a:bodyPr/>
        <a:lstStyle/>
        <a:p>
          <a:endParaRPr lang="en-US"/>
        </a:p>
      </dgm:t>
    </dgm:pt>
    <dgm:pt modelId="{25497DFC-F132-7D4E-81C0-AE2C55684E33}" type="sibTrans" cxnId="{DB08AA19-1A31-9540-B504-34F2FDFD7F32}">
      <dgm:prSet/>
      <dgm:spPr/>
      <dgm:t>
        <a:bodyPr/>
        <a:lstStyle/>
        <a:p>
          <a:endParaRPr lang="en-US"/>
        </a:p>
      </dgm:t>
    </dgm:pt>
    <dgm:pt modelId="{AD2833A6-EFD1-C544-B7F5-D2021AE50822}">
      <dgm:prSet/>
      <dgm:spPr>
        <a:ln>
          <a:noFill/>
        </a:ln>
        <a:effectLst/>
      </dgm:spPr>
      <dgm:t>
        <a:bodyPr/>
        <a:lstStyle/>
        <a:p>
          <a:r>
            <a:rPr lang="en-US"/>
            <a:t>Step 4: Complete Periodic Reports to US Treasury</a:t>
          </a:r>
        </a:p>
      </dgm:t>
    </dgm:pt>
    <dgm:pt modelId="{13616349-4726-4448-9DC4-F034E82DE55D}" type="parTrans" cxnId="{3F7863DB-4856-1040-9931-05483F73D7FE}">
      <dgm:prSet/>
      <dgm:spPr/>
      <dgm:t>
        <a:bodyPr/>
        <a:lstStyle/>
        <a:p>
          <a:endParaRPr lang="en-US"/>
        </a:p>
      </dgm:t>
    </dgm:pt>
    <dgm:pt modelId="{ADD287F5-9EE1-DB49-A91C-2DA232FD28B3}" type="sibTrans" cxnId="{3F7863DB-4856-1040-9931-05483F73D7FE}">
      <dgm:prSet/>
      <dgm:spPr/>
      <dgm:t>
        <a:bodyPr/>
        <a:lstStyle/>
        <a:p>
          <a:endParaRPr lang="en-US"/>
        </a:p>
      </dgm:t>
    </dgm:pt>
    <dgm:pt modelId="{DFACAE0E-6CAA-E347-9F9B-C3D1FB1E9B0D}">
      <dgm:prSet/>
      <dgm:spPr>
        <a:ln>
          <a:noFill/>
        </a:ln>
        <a:effectLst>
          <a:outerShdw blurRad="50800" dist="38100" dir="8100000" algn="tr" rotWithShape="0">
            <a:prstClr val="black">
              <a:alpha val="40000"/>
            </a:prstClr>
          </a:outerShdw>
        </a:effectLst>
      </dgm:spPr>
      <dgm:t>
        <a:bodyPr/>
        <a:lstStyle/>
        <a:p>
          <a:r>
            <a:rPr lang="en-US" dirty="0"/>
            <a:t>Step 5: Follow State Law Budgeting &amp; Fiscal Control Requirements</a:t>
          </a:r>
        </a:p>
      </dgm:t>
    </dgm:pt>
    <dgm:pt modelId="{56A1D3DA-9F04-E24F-8554-BDD8D1638B19}" type="parTrans" cxnId="{C3B947D5-9A71-B643-8B00-8B7537EAD2EE}">
      <dgm:prSet/>
      <dgm:spPr/>
      <dgm:t>
        <a:bodyPr/>
        <a:lstStyle/>
        <a:p>
          <a:endParaRPr lang="en-US"/>
        </a:p>
      </dgm:t>
    </dgm:pt>
    <dgm:pt modelId="{2B922AA9-942C-784A-8935-EA89FD5F3AA8}" type="sibTrans" cxnId="{C3B947D5-9A71-B643-8B00-8B7537EAD2EE}">
      <dgm:prSet/>
      <dgm:spPr/>
      <dgm:t>
        <a:bodyPr/>
        <a:lstStyle/>
        <a:p>
          <a:endParaRPr lang="en-US"/>
        </a:p>
      </dgm:t>
    </dgm:pt>
    <dgm:pt modelId="{CC55A255-EC3D-3A47-95D3-3C2469C9DB1E}" type="pres">
      <dgm:prSet presAssocID="{47BD6D62-51F9-7142-AA14-5B9FCB65469C}" presName="Name0" presStyleCnt="0">
        <dgm:presLayoutVars>
          <dgm:chPref val="3"/>
          <dgm:dir/>
          <dgm:animLvl val="lvl"/>
          <dgm:resizeHandles/>
        </dgm:presLayoutVars>
      </dgm:prSet>
      <dgm:spPr/>
    </dgm:pt>
    <dgm:pt modelId="{A57CDD62-C265-1D49-9488-0B26DCF0F782}" type="pres">
      <dgm:prSet presAssocID="{894F4198-ECDE-CC46-A24D-BE892E80A2E6}" presName="horFlow" presStyleCnt="0"/>
      <dgm:spPr/>
    </dgm:pt>
    <dgm:pt modelId="{7F7275DC-5EE4-574B-A4F4-19F862B67D51}" type="pres">
      <dgm:prSet presAssocID="{894F4198-ECDE-CC46-A24D-BE892E80A2E6}" presName="bigChev" presStyleLbl="node1" presStyleIdx="0" presStyleCnt="5"/>
      <dgm:spPr/>
    </dgm:pt>
    <dgm:pt modelId="{A2FFC547-CB7B-5644-836E-1BCE3C9704D3}" type="pres">
      <dgm:prSet presAssocID="{894F4198-ECDE-CC46-A24D-BE892E80A2E6}" presName="vSp" presStyleCnt="0"/>
      <dgm:spPr/>
    </dgm:pt>
    <dgm:pt modelId="{2560C84C-BCE4-F844-90FB-5777691F53DC}" type="pres">
      <dgm:prSet presAssocID="{B5A644D1-A136-1740-B3EA-3595E7A6409C}" presName="horFlow" presStyleCnt="0"/>
      <dgm:spPr/>
    </dgm:pt>
    <dgm:pt modelId="{FEF0E0B5-062D-4F46-893D-4FAF0C5D017E}" type="pres">
      <dgm:prSet presAssocID="{B5A644D1-A136-1740-B3EA-3595E7A6409C}" presName="bigChev" presStyleLbl="node1" presStyleIdx="1" presStyleCnt="5"/>
      <dgm:spPr/>
    </dgm:pt>
    <dgm:pt modelId="{30D9C935-20C4-7646-A9E9-F9BCCF8AFA3A}" type="pres">
      <dgm:prSet presAssocID="{B5A644D1-A136-1740-B3EA-3595E7A6409C}" presName="vSp" presStyleCnt="0"/>
      <dgm:spPr/>
    </dgm:pt>
    <dgm:pt modelId="{0527E3A6-A6BD-6946-B744-66C267C0699D}" type="pres">
      <dgm:prSet presAssocID="{5147C402-F387-0D47-B8EC-11A86728217F}" presName="horFlow" presStyleCnt="0"/>
      <dgm:spPr/>
    </dgm:pt>
    <dgm:pt modelId="{DA26EDF6-F79A-FB4D-A9FF-99869B30DDD3}" type="pres">
      <dgm:prSet presAssocID="{5147C402-F387-0D47-B8EC-11A86728217F}" presName="bigChev" presStyleLbl="node1" presStyleIdx="2" presStyleCnt="5"/>
      <dgm:spPr/>
    </dgm:pt>
    <dgm:pt modelId="{9722E925-D1D7-F64F-A502-D3786F44009A}" type="pres">
      <dgm:prSet presAssocID="{5147C402-F387-0D47-B8EC-11A86728217F}" presName="vSp" presStyleCnt="0"/>
      <dgm:spPr/>
    </dgm:pt>
    <dgm:pt modelId="{CE3A4FD9-7CDC-9941-920A-090DAD11E2C3}" type="pres">
      <dgm:prSet presAssocID="{AD2833A6-EFD1-C544-B7F5-D2021AE50822}" presName="horFlow" presStyleCnt="0"/>
      <dgm:spPr/>
    </dgm:pt>
    <dgm:pt modelId="{0188853F-DA1E-F64B-8883-B42B8AE515BC}" type="pres">
      <dgm:prSet presAssocID="{AD2833A6-EFD1-C544-B7F5-D2021AE50822}" presName="bigChev" presStyleLbl="node1" presStyleIdx="3" presStyleCnt="5"/>
      <dgm:spPr/>
    </dgm:pt>
    <dgm:pt modelId="{C95FCC67-D1A3-F34A-A342-49E22EB59F30}" type="pres">
      <dgm:prSet presAssocID="{AD2833A6-EFD1-C544-B7F5-D2021AE50822}" presName="vSp" presStyleCnt="0"/>
      <dgm:spPr/>
    </dgm:pt>
    <dgm:pt modelId="{455CB029-6B3E-1F41-8A27-740A97EA10B9}" type="pres">
      <dgm:prSet presAssocID="{DFACAE0E-6CAA-E347-9F9B-C3D1FB1E9B0D}" presName="horFlow" presStyleCnt="0"/>
      <dgm:spPr/>
    </dgm:pt>
    <dgm:pt modelId="{01F39DD9-476B-EE45-AC96-783BABD45460}" type="pres">
      <dgm:prSet presAssocID="{DFACAE0E-6CAA-E347-9F9B-C3D1FB1E9B0D}" presName="bigChev" presStyleLbl="node1" presStyleIdx="4" presStyleCnt="5"/>
      <dgm:spPr/>
    </dgm:pt>
  </dgm:ptLst>
  <dgm:cxnLst>
    <dgm:cxn modelId="{A4D4A609-C039-D54C-BD7E-5E2C7CDF8970}" type="presOf" srcId="{894F4198-ECDE-CC46-A24D-BE892E80A2E6}" destId="{7F7275DC-5EE4-574B-A4F4-19F862B67D51}" srcOrd="0" destOrd="0" presId="urn:microsoft.com/office/officeart/2005/8/layout/lProcess3"/>
    <dgm:cxn modelId="{51FA8F12-2E1D-4B46-9FA0-3252C6756EC1}" type="presOf" srcId="{AD2833A6-EFD1-C544-B7F5-D2021AE50822}" destId="{0188853F-DA1E-F64B-8883-B42B8AE515BC}" srcOrd="0" destOrd="0" presId="urn:microsoft.com/office/officeart/2005/8/layout/lProcess3"/>
    <dgm:cxn modelId="{9649E216-C241-5041-8B1E-FE67A1A5E9BC}" type="presOf" srcId="{5147C402-F387-0D47-B8EC-11A86728217F}" destId="{DA26EDF6-F79A-FB4D-A9FF-99869B30DDD3}" srcOrd="0" destOrd="0" presId="urn:microsoft.com/office/officeart/2005/8/layout/lProcess3"/>
    <dgm:cxn modelId="{DB08AA19-1A31-9540-B504-34F2FDFD7F32}" srcId="{47BD6D62-51F9-7142-AA14-5B9FCB65469C}" destId="{5147C402-F387-0D47-B8EC-11A86728217F}" srcOrd="2" destOrd="0" parTransId="{B87BF935-9A8A-7D40-A669-52693181A5F9}" sibTransId="{25497DFC-F132-7D4E-81C0-AE2C55684E33}"/>
    <dgm:cxn modelId="{7CE1D92D-5A5F-1A4E-A157-1C21D7E0999F}" srcId="{47BD6D62-51F9-7142-AA14-5B9FCB65469C}" destId="{B5A644D1-A136-1740-B3EA-3595E7A6409C}" srcOrd="1" destOrd="0" parTransId="{30047B84-2D01-4E49-8F63-859F19C7F9B8}" sibTransId="{5D693988-1930-FC4D-B529-7719866A96C8}"/>
    <dgm:cxn modelId="{15274942-5B06-8E44-89F8-08041C86F0EF}" srcId="{47BD6D62-51F9-7142-AA14-5B9FCB65469C}" destId="{894F4198-ECDE-CC46-A24D-BE892E80A2E6}" srcOrd="0" destOrd="0" parTransId="{CA860CA2-E490-7248-B5AA-C2C3EF36D3E4}" sibTransId="{85AA8E35-0361-9842-962D-FD2FAD9A3692}"/>
    <dgm:cxn modelId="{362DA3B0-2F78-4743-AE01-56E7476D2117}" type="presOf" srcId="{DFACAE0E-6CAA-E347-9F9B-C3D1FB1E9B0D}" destId="{01F39DD9-476B-EE45-AC96-783BABD45460}" srcOrd="0" destOrd="0" presId="urn:microsoft.com/office/officeart/2005/8/layout/lProcess3"/>
    <dgm:cxn modelId="{0D79AAB1-0645-B24D-B5B4-765CB9DD1329}" type="presOf" srcId="{47BD6D62-51F9-7142-AA14-5B9FCB65469C}" destId="{CC55A255-EC3D-3A47-95D3-3C2469C9DB1E}" srcOrd="0" destOrd="0" presId="urn:microsoft.com/office/officeart/2005/8/layout/lProcess3"/>
    <dgm:cxn modelId="{E28F5ACE-A978-9849-9CC2-CD062A4AE9C6}" type="presOf" srcId="{B5A644D1-A136-1740-B3EA-3595E7A6409C}" destId="{FEF0E0B5-062D-4F46-893D-4FAF0C5D017E}" srcOrd="0" destOrd="0" presId="urn:microsoft.com/office/officeart/2005/8/layout/lProcess3"/>
    <dgm:cxn modelId="{C3B947D5-9A71-B643-8B00-8B7537EAD2EE}" srcId="{47BD6D62-51F9-7142-AA14-5B9FCB65469C}" destId="{DFACAE0E-6CAA-E347-9F9B-C3D1FB1E9B0D}" srcOrd="4" destOrd="0" parTransId="{56A1D3DA-9F04-E24F-8554-BDD8D1638B19}" sibTransId="{2B922AA9-942C-784A-8935-EA89FD5F3AA8}"/>
    <dgm:cxn modelId="{3F7863DB-4856-1040-9931-05483F73D7FE}" srcId="{47BD6D62-51F9-7142-AA14-5B9FCB65469C}" destId="{AD2833A6-EFD1-C544-B7F5-D2021AE50822}" srcOrd="3" destOrd="0" parTransId="{13616349-4726-4448-9DC4-F034E82DE55D}" sibTransId="{ADD287F5-9EE1-DB49-A91C-2DA232FD28B3}"/>
    <dgm:cxn modelId="{7AAB30EF-A2F1-2A4E-9F04-6D04A041B6BF}" type="presParOf" srcId="{CC55A255-EC3D-3A47-95D3-3C2469C9DB1E}" destId="{A57CDD62-C265-1D49-9488-0B26DCF0F782}" srcOrd="0" destOrd="0" presId="urn:microsoft.com/office/officeart/2005/8/layout/lProcess3"/>
    <dgm:cxn modelId="{7A64E949-BA42-5D42-86FB-C6E9612C3368}" type="presParOf" srcId="{A57CDD62-C265-1D49-9488-0B26DCF0F782}" destId="{7F7275DC-5EE4-574B-A4F4-19F862B67D51}" srcOrd="0" destOrd="0" presId="urn:microsoft.com/office/officeart/2005/8/layout/lProcess3"/>
    <dgm:cxn modelId="{2990DFB1-AD86-574A-89B5-D05A7487B156}" type="presParOf" srcId="{CC55A255-EC3D-3A47-95D3-3C2469C9DB1E}" destId="{A2FFC547-CB7B-5644-836E-1BCE3C9704D3}" srcOrd="1" destOrd="0" presId="urn:microsoft.com/office/officeart/2005/8/layout/lProcess3"/>
    <dgm:cxn modelId="{2EC7C66F-FAAF-474E-8344-FD5BDB0320C6}" type="presParOf" srcId="{CC55A255-EC3D-3A47-95D3-3C2469C9DB1E}" destId="{2560C84C-BCE4-F844-90FB-5777691F53DC}" srcOrd="2" destOrd="0" presId="urn:microsoft.com/office/officeart/2005/8/layout/lProcess3"/>
    <dgm:cxn modelId="{FE8A10C4-E73F-2842-99AD-4A45EE05D921}" type="presParOf" srcId="{2560C84C-BCE4-F844-90FB-5777691F53DC}" destId="{FEF0E0B5-062D-4F46-893D-4FAF0C5D017E}" srcOrd="0" destOrd="0" presId="urn:microsoft.com/office/officeart/2005/8/layout/lProcess3"/>
    <dgm:cxn modelId="{EC182AC7-6B7B-784D-8039-5D7B5ACC3649}" type="presParOf" srcId="{CC55A255-EC3D-3A47-95D3-3C2469C9DB1E}" destId="{30D9C935-20C4-7646-A9E9-F9BCCF8AFA3A}" srcOrd="3" destOrd="0" presId="urn:microsoft.com/office/officeart/2005/8/layout/lProcess3"/>
    <dgm:cxn modelId="{6C67433B-504C-AB46-87F8-CB0AF0D37C9F}" type="presParOf" srcId="{CC55A255-EC3D-3A47-95D3-3C2469C9DB1E}" destId="{0527E3A6-A6BD-6946-B744-66C267C0699D}" srcOrd="4" destOrd="0" presId="urn:microsoft.com/office/officeart/2005/8/layout/lProcess3"/>
    <dgm:cxn modelId="{AD2ECBCC-EDAE-134E-9AF1-259C6B9FBF19}" type="presParOf" srcId="{0527E3A6-A6BD-6946-B744-66C267C0699D}" destId="{DA26EDF6-F79A-FB4D-A9FF-99869B30DDD3}" srcOrd="0" destOrd="0" presId="urn:microsoft.com/office/officeart/2005/8/layout/lProcess3"/>
    <dgm:cxn modelId="{814AB1AD-16F8-BA4B-973A-C3CB0984D2D6}" type="presParOf" srcId="{CC55A255-EC3D-3A47-95D3-3C2469C9DB1E}" destId="{9722E925-D1D7-F64F-A502-D3786F44009A}" srcOrd="5" destOrd="0" presId="urn:microsoft.com/office/officeart/2005/8/layout/lProcess3"/>
    <dgm:cxn modelId="{45581690-CE65-D641-ADBA-05F207976209}" type="presParOf" srcId="{CC55A255-EC3D-3A47-95D3-3C2469C9DB1E}" destId="{CE3A4FD9-7CDC-9941-920A-090DAD11E2C3}" srcOrd="6" destOrd="0" presId="urn:microsoft.com/office/officeart/2005/8/layout/lProcess3"/>
    <dgm:cxn modelId="{B01343B3-EAAD-234A-953C-1882F999AE76}" type="presParOf" srcId="{CE3A4FD9-7CDC-9941-920A-090DAD11E2C3}" destId="{0188853F-DA1E-F64B-8883-B42B8AE515BC}" srcOrd="0" destOrd="0" presId="urn:microsoft.com/office/officeart/2005/8/layout/lProcess3"/>
    <dgm:cxn modelId="{26CDC68E-331F-8743-8E14-B6E96E19620F}" type="presParOf" srcId="{CC55A255-EC3D-3A47-95D3-3C2469C9DB1E}" destId="{C95FCC67-D1A3-F34A-A342-49E22EB59F30}" srcOrd="7" destOrd="0" presId="urn:microsoft.com/office/officeart/2005/8/layout/lProcess3"/>
    <dgm:cxn modelId="{A2052BB5-BDCA-4D47-9196-A869BD821702}" type="presParOf" srcId="{CC55A255-EC3D-3A47-95D3-3C2469C9DB1E}" destId="{455CB029-6B3E-1F41-8A27-740A97EA10B9}" srcOrd="8" destOrd="0" presId="urn:microsoft.com/office/officeart/2005/8/layout/lProcess3"/>
    <dgm:cxn modelId="{39021445-7075-1341-919E-9B6ADD71F8FC}" type="presParOf" srcId="{455CB029-6B3E-1F41-8A27-740A97EA10B9}" destId="{01F39DD9-476B-EE45-AC96-783BABD45460}"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5E70C59-5874-6248-A48E-67642D6FCAB2}"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US"/>
        </a:p>
      </dgm:t>
    </dgm:pt>
    <dgm:pt modelId="{2B53B671-DD53-424B-A91F-05E7E25214FC}">
      <dgm:prSet/>
      <dgm:spPr>
        <a:effectLst>
          <a:outerShdw blurRad="50800" dist="38100" dir="8100000" algn="tr" rotWithShape="0">
            <a:prstClr val="black">
              <a:alpha val="40000"/>
            </a:prstClr>
          </a:outerShdw>
        </a:effectLst>
      </dgm:spPr>
      <dgm:t>
        <a:bodyPr/>
        <a:lstStyle/>
        <a:p>
          <a:r>
            <a:rPr lang="en-US" dirty="0"/>
            <a:t>Who is the beneficiary? </a:t>
          </a:r>
        </a:p>
      </dgm:t>
    </dgm:pt>
    <dgm:pt modelId="{BEE3FC40-A40E-AA47-AFC4-542FD033E790}" type="parTrans" cxnId="{C4E1D5C2-43DB-3C4B-89CA-F86B4FFA8ADD}">
      <dgm:prSet/>
      <dgm:spPr/>
      <dgm:t>
        <a:bodyPr/>
        <a:lstStyle/>
        <a:p>
          <a:endParaRPr lang="en-US"/>
        </a:p>
      </dgm:t>
    </dgm:pt>
    <dgm:pt modelId="{FA1F12AB-FCDE-9B49-B87B-099126A7F4C3}" type="sibTrans" cxnId="{C4E1D5C2-43DB-3C4B-89CA-F86B4FFA8ADD}">
      <dgm:prSet/>
      <dgm:spPr/>
      <dgm:t>
        <a:bodyPr/>
        <a:lstStyle/>
        <a:p>
          <a:endParaRPr lang="en-US"/>
        </a:p>
      </dgm:t>
    </dgm:pt>
    <dgm:pt modelId="{46E0883C-AEBF-6147-A42C-234964526968}">
      <dgm:prSet/>
      <dgm:spPr>
        <a:effectLst>
          <a:outerShdw blurRad="50800" dist="38100" dir="8100000" algn="tr" rotWithShape="0">
            <a:prstClr val="black">
              <a:alpha val="40000"/>
            </a:prstClr>
          </a:outerShdw>
        </a:effectLst>
      </dgm:spPr>
      <dgm:t>
        <a:bodyPr/>
        <a:lstStyle/>
        <a:p>
          <a:r>
            <a:rPr lang="en-US" dirty="0"/>
            <a:t>Safe harbor beneficiary (enumerated list) or general analysis?</a:t>
          </a:r>
        </a:p>
      </dgm:t>
    </dgm:pt>
    <dgm:pt modelId="{6A553358-4E5B-8C4F-9699-35ACA105B24A}" type="parTrans" cxnId="{C65A0E75-58E4-9349-9106-14ED72A18121}">
      <dgm:prSet/>
      <dgm:spPr/>
      <dgm:t>
        <a:bodyPr/>
        <a:lstStyle/>
        <a:p>
          <a:endParaRPr lang="en-US"/>
        </a:p>
      </dgm:t>
    </dgm:pt>
    <dgm:pt modelId="{F8CF07FE-FC94-214C-8BE9-33E530A10C88}" type="sibTrans" cxnId="{C65A0E75-58E4-9349-9106-14ED72A18121}">
      <dgm:prSet/>
      <dgm:spPr/>
      <dgm:t>
        <a:bodyPr/>
        <a:lstStyle/>
        <a:p>
          <a:endParaRPr lang="en-US"/>
        </a:p>
      </dgm:t>
    </dgm:pt>
    <dgm:pt modelId="{1379EDCB-DA1E-A942-9BE8-923B1449B57B}">
      <dgm:prSet/>
      <dgm:spPr>
        <a:effectLst>
          <a:outerShdw blurRad="50800" dist="38100" dir="8100000" algn="tr" rotWithShape="0">
            <a:prstClr val="black">
              <a:alpha val="40000"/>
            </a:prstClr>
          </a:outerShdw>
        </a:effectLst>
      </dgm:spPr>
      <dgm:t>
        <a:bodyPr/>
        <a:lstStyle/>
        <a:p>
          <a:r>
            <a:rPr lang="en-US"/>
            <a:t>What is the issue (addressing COVID or its negative economic impact)?</a:t>
          </a:r>
        </a:p>
      </dgm:t>
    </dgm:pt>
    <dgm:pt modelId="{DEE4C0CC-0FBC-B44A-A806-1971E380A2E3}" type="parTrans" cxnId="{FB6A0F13-67DD-DE4F-955C-3FB60533C5F4}">
      <dgm:prSet/>
      <dgm:spPr/>
      <dgm:t>
        <a:bodyPr/>
        <a:lstStyle/>
        <a:p>
          <a:endParaRPr lang="en-US"/>
        </a:p>
      </dgm:t>
    </dgm:pt>
    <dgm:pt modelId="{1E8A756A-7E51-024E-92B0-0DA79737688D}" type="sibTrans" cxnId="{FB6A0F13-67DD-DE4F-955C-3FB60533C5F4}">
      <dgm:prSet/>
      <dgm:spPr/>
      <dgm:t>
        <a:bodyPr/>
        <a:lstStyle/>
        <a:p>
          <a:endParaRPr lang="en-US"/>
        </a:p>
      </dgm:t>
    </dgm:pt>
    <dgm:pt modelId="{043C75F6-19BA-E749-AC41-21ED28A42513}">
      <dgm:prSet/>
      <dgm:spPr>
        <a:effectLst>
          <a:outerShdw blurRad="50800" dist="38100" dir="8100000" algn="tr" rotWithShape="0">
            <a:prstClr val="black">
              <a:alpha val="40000"/>
            </a:prstClr>
          </a:outerShdw>
        </a:effectLst>
      </dgm:spPr>
      <dgm:t>
        <a:bodyPr/>
        <a:lstStyle/>
        <a:p>
          <a:r>
            <a:rPr lang="en-US" dirty="0"/>
            <a:t>How does proposed project address the issue?</a:t>
          </a:r>
        </a:p>
      </dgm:t>
    </dgm:pt>
    <dgm:pt modelId="{67CE2ADB-32C3-E04F-899A-3097B57AC2CA}" type="parTrans" cxnId="{4460B1BE-1068-1244-9A9E-1063E108DD3A}">
      <dgm:prSet/>
      <dgm:spPr/>
      <dgm:t>
        <a:bodyPr/>
        <a:lstStyle/>
        <a:p>
          <a:endParaRPr lang="en-US"/>
        </a:p>
      </dgm:t>
    </dgm:pt>
    <dgm:pt modelId="{A2999A55-CC43-9445-94E9-047BC8EB2652}" type="sibTrans" cxnId="{4460B1BE-1068-1244-9A9E-1063E108DD3A}">
      <dgm:prSet/>
      <dgm:spPr/>
      <dgm:t>
        <a:bodyPr/>
        <a:lstStyle/>
        <a:p>
          <a:endParaRPr lang="en-US"/>
        </a:p>
      </dgm:t>
    </dgm:pt>
    <dgm:pt modelId="{9A3A16CC-1621-C143-BB55-378DFC80F0AE}">
      <dgm:prSet/>
      <dgm:spPr>
        <a:effectLst>
          <a:outerShdw blurRad="50800" dist="38100" dir="8100000" algn="tr" rotWithShape="0">
            <a:prstClr val="black">
              <a:alpha val="40000"/>
            </a:prstClr>
          </a:outerShdw>
        </a:effectLst>
      </dgm:spPr>
      <dgm:t>
        <a:bodyPr/>
        <a:lstStyle/>
        <a:p>
          <a:r>
            <a:rPr lang="en-US" dirty="0"/>
            <a:t>Safe harbor project (enumerated list) or general analysis?</a:t>
          </a:r>
        </a:p>
      </dgm:t>
    </dgm:pt>
    <dgm:pt modelId="{4C2456B3-99A9-4143-A1F8-703CCA0F7250}" type="parTrans" cxnId="{0C8CBE84-FA5B-804D-9B92-BFD8D17A7F7C}">
      <dgm:prSet/>
      <dgm:spPr/>
      <dgm:t>
        <a:bodyPr/>
        <a:lstStyle/>
        <a:p>
          <a:endParaRPr lang="en-US"/>
        </a:p>
      </dgm:t>
    </dgm:pt>
    <dgm:pt modelId="{7054D517-9BB5-C040-9C93-AD6BEB5D223D}" type="sibTrans" cxnId="{0C8CBE84-FA5B-804D-9B92-BFD8D17A7F7C}">
      <dgm:prSet/>
      <dgm:spPr/>
      <dgm:t>
        <a:bodyPr/>
        <a:lstStyle/>
        <a:p>
          <a:endParaRPr lang="en-US"/>
        </a:p>
      </dgm:t>
    </dgm:pt>
    <dgm:pt modelId="{0D0BD9A3-52C1-1341-84E3-E31E2969B995}">
      <dgm:prSet/>
      <dgm:spPr>
        <a:effectLst>
          <a:outerShdw blurRad="50800" dist="38100" dir="8100000" algn="tr" rotWithShape="0">
            <a:prstClr val="black">
              <a:alpha val="40000"/>
            </a:prstClr>
          </a:outerShdw>
        </a:effectLst>
      </dgm:spPr>
      <dgm:t>
        <a:bodyPr/>
        <a:lstStyle/>
        <a:p>
          <a:r>
            <a:rPr lang="en-US" dirty="0"/>
            <a:t>Is the proposed project reasonably designed to benefit and proportional response to issue?</a:t>
          </a:r>
        </a:p>
      </dgm:t>
    </dgm:pt>
    <dgm:pt modelId="{1A109B9A-C21F-AE46-B7CE-D791C8554A6F}" type="parTrans" cxnId="{FF164EF1-B9A5-C644-9C9B-B97532BF8929}">
      <dgm:prSet/>
      <dgm:spPr/>
      <dgm:t>
        <a:bodyPr/>
        <a:lstStyle/>
        <a:p>
          <a:endParaRPr lang="en-US"/>
        </a:p>
      </dgm:t>
    </dgm:pt>
    <dgm:pt modelId="{0E4D490B-4A4B-2143-8D26-579525A6F332}" type="sibTrans" cxnId="{FF164EF1-B9A5-C644-9C9B-B97532BF8929}">
      <dgm:prSet/>
      <dgm:spPr/>
      <dgm:t>
        <a:bodyPr/>
        <a:lstStyle/>
        <a:p>
          <a:endParaRPr lang="en-US"/>
        </a:p>
      </dgm:t>
    </dgm:pt>
    <dgm:pt modelId="{FCA4E5B4-930A-EC46-926C-BEE290D9962B}">
      <dgm:prSet/>
      <dgm:spPr>
        <a:effectLst>
          <a:outerShdw blurRad="50800" dist="38100" dir="8100000" algn="tr" rotWithShape="0">
            <a:prstClr val="black">
              <a:alpha val="40000"/>
            </a:prstClr>
          </a:outerShdw>
        </a:effectLst>
      </dgm:spPr>
      <dgm:t>
        <a:bodyPr/>
        <a:lstStyle/>
        <a:p>
          <a:r>
            <a:rPr lang="en-US"/>
            <a:t>If proposed project, involves capital over $1m, additional justification required</a:t>
          </a:r>
        </a:p>
      </dgm:t>
    </dgm:pt>
    <dgm:pt modelId="{FD0D62B6-39B6-BE4E-A975-11581C4E3E7F}" type="parTrans" cxnId="{DFD707EA-9081-7048-9FC8-40B37B08345C}">
      <dgm:prSet/>
      <dgm:spPr/>
      <dgm:t>
        <a:bodyPr/>
        <a:lstStyle/>
        <a:p>
          <a:endParaRPr lang="en-US"/>
        </a:p>
      </dgm:t>
    </dgm:pt>
    <dgm:pt modelId="{D98AFB70-93AA-4141-ADAB-E239E91D929A}" type="sibTrans" cxnId="{DFD707EA-9081-7048-9FC8-40B37B08345C}">
      <dgm:prSet/>
      <dgm:spPr/>
      <dgm:t>
        <a:bodyPr/>
        <a:lstStyle/>
        <a:p>
          <a:endParaRPr lang="en-US"/>
        </a:p>
      </dgm:t>
    </dgm:pt>
    <dgm:pt modelId="{0CF4290F-6314-9941-80E0-6A3A1C794F57}">
      <dgm:prSet/>
      <dgm:spPr>
        <a:effectLst>
          <a:outerShdw blurRad="50800" dist="38100" dir="8100000" algn="tr" rotWithShape="0">
            <a:prstClr val="black">
              <a:alpha val="40000"/>
            </a:prstClr>
          </a:outerShdw>
        </a:effectLst>
      </dgm:spPr>
      <dgm:t>
        <a:bodyPr/>
        <a:lstStyle/>
        <a:p>
          <a:r>
            <a:rPr lang="en-US" dirty="0"/>
            <a:t>Evidence based?</a:t>
          </a:r>
        </a:p>
      </dgm:t>
    </dgm:pt>
    <dgm:pt modelId="{64F40079-1415-BF46-BD44-B95697E099B3}" type="parTrans" cxnId="{49CB2455-0E96-6E4C-AC11-63C8F4E0963D}">
      <dgm:prSet/>
      <dgm:spPr/>
      <dgm:t>
        <a:bodyPr/>
        <a:lstStyle/>
        <a:p>
          <a:endParaRPr lang="en-US"/>
        </a:p>
      </dgm:t>
    </dgm:pt>
    <dgm:pt modelId="{5AE327B3-AAA9-874B-95D2-5742159514BE}" type="sibTrans" cxnId="{49CB2455-0E96-6E4C-AC11-63C8F4E0963D}">
      <dgm:prSet/>
      <dgm:spPr/>
      <dgm:t>
        <a:bodyPr/>
        <a:lstStyle/>
        <a:p>
          <a:endParaRPr lang="en-US"/>
        </a:p>
      </dgm:t>
    </dgm:pt>
    <dgm:pt modelId="{1F0FBDBC-41BC-8D4A-A97F-644C2751754D}">
      <dgm:prSet/>
      <dgm:spPr>
        <a:effectLst>
          <a:outerShdw blurRad="50800" dist="38100" dir="8100000" algn="tr" rotWithShape="0">
            <a:prstClr val="black">
              <a:alpha val="40000"/>
            </a:prstClr>
          </a:outerShdw>
        </a:effectLst>
      </dgm:spPr>
      <dgm:t>
        <a:bodyPr/>
        <a:lstStyle/>
        <a:p>
          <a:r>
            <a:rPr lang="en-US" dirty="0"/>
            <a:t>Safe harbor related and reasonably proportional list?</a:t>
          </a:r>
        </a:p>
      </dgm:t>
    </dgm:pt>
    <dgm:pt modelId="{4CD5ADFC-0D75-6F4E-98EA-786D05BC6B26}" type="parTrans" cxnId="{02DEF1BA-7D68-0546-9D1A-3B7D6AC8FF02}">
      <dgm:prSet/>
      <dgm:spPr/>
    </dgm:pt>
    <dgm:pt modelId="{3415994B-E4BA-304E-8A13-D42FFFB6D5C4}" type="sibTrans" cxnId="{02DEF1BA-7D68-0546-9D1A-3B7D6AC8FF02}">
      <dgm:prSet/>
      <dgm:spPr/>
    </dgm:pt>
    <dgm:pt modelId="{EFE388EF-8E5F-D04F-8C26-A6DCCA70B065}">
      <dgm:prSet/>
      <dgm:spPr>
        <a:effectLst>
          <a:outerShdw blurRad="50800" dist="38100" dir="8100000" algn="tr" rotWithShape="0">
            <a:prstClr val="black">
              <a:alpha val="40000"/>
            </a:prstClr>
          </a:outerShdw>
        </a:effectLst>
      </dgm:spPr>
      <dgm:t>
        <a:bodyPr/>
        <a:lstStyle/>
        <a:p>
          <a:r>
            <a:rPr lang="en-US" dirty="0"/>
            <a:t>Must track demographic distribution of funds</a:t>
          </a:r>
        </a:p>
      </dgm:t>
    </dgm:pt>
    <dgm:pt modelId="{24A7782E-407A-F94E-BCDE-929D1304D1A2}" type="parTrans" cxnId="{CC91F364-62BE-6548-8DD6-D704141CACF3}">
      <dgm:prSet/>
      <dgm:spPr/>
    </dgm:pt>
    <dgm:pt modelId="{4D8A8306-AB4A-A24B-BD11-04C215DA14A0}" type="sibTrans" cxnId="{CC91F364-62BE-6548-8DD6-D704141CACF3}">
      <dgm:prSet/>
      <dgm:spPr/>
    </dgm:pt>
    <dgm:pt modelId="{2E369566-EF3C-0748-8A0D-722A1D5EDDD7}" type="pres">
      <dgm:prSet presAssocID="{05E70C59-5874-6248-A48E-67642D6FCAB2}" presName="outerComposite" presStyleCnt="0">
        <dgm:presLayoutVars>
          <dgm:chMax val="5"/>
          <dgm:dir/>
          <dgm:resizeHandles val="exact"/>
        </dgm:presLayoutVars>
      </dgm:prSet>
      <dgm:spPr/>
    </dgm:pt>
    <dgm:pt modelId="{2459FC06-914C-C943-BDBC-CCC180918F4F}" type="pres">
      <dgm:prSet presAssocID="{05E70C59-5874-6248-A48E-67642D6FCAB2}" presName="dummyMaxCanvas" presStyleCnt="0">
        <dgm:presLayoutVars/>
      </dgm:prSet>
      <dgm:spPr/>
    </dgm:pt>
    <dgm:pt modelId="{684025F5-121A-A441-88F5-396DA2DD350E}" type="pres">
      <dgm:prSet presAssocID="{05E70C59-5874-6248-A48E-67642D6FCAB2}" presName="FiveNodes_1" presStyleLbl="node1" presStyleIdx="0" presStyleCnt="5">
        <dgm:presLayoutVars>
          <dgm:bulletEnabled val="1"/>
        </dgm:presLayoutVars>
      </dgm:prSet>
      <dgm:spPr/>
    </dgm:pt>
    <dgm:pt modelId="{B7F2FA34-293C-B44B-8219-D3C2039B44B3}" type="pres">
      <dgm:prSet presAssocID="{05E70C59-5874-6248-A48E-67642D6FCAB2}" presName="FiveNodes_2" presStyleLbl="node1" presStyleIdx="1" presStyleCnt="5">
        <dgm:presLayoutVars>
          <dgm:bulletEnabled val="1"/>
        </dgm:presLayoutVars>
      </dgm:prSet>
      <dgm:spPr/>
    </dgm:pt>
    <dgm:pt modelId="{2C6BC92B-B6E4-1A48-8C3E-0166EA27B54C}" type="pres">
      <dgm:prSet presAssocID="{05E70C59-5874-6248-A48E-67642D6FCAB2}" presName="FiveNodes_3" presStyleLbl="node1" presStyleIdx="2" presStyleCnt="5">
        <dgm:presLayoutVars>
          <dgm:bulletEnabled val="1"/>
        </dgm:presLayoutVars>
      </dgm:prSet>
      <dgm:spPr/>
    </dgm:pt>
    <dgm:pt modelId="{47FFA71F-535D-7046-BDA5-D3B5A43D673B}" type="pres">
      <dgm:prSet presAssocID="{05E70C59-5874-6248-A48E-67642D6FCAB2}" presName="FiveNodes_4" presStyleLbl="node1" presStyleIdx="3" presStyleCnt="5">
        <dgm:presLayoutVars>
          <dgm:bulletEnabled val="1"/>
        </dgm:presLayoutVars>
      </dgm:prSet>
      <dgm:spPr/>
    </dgm:pt>
    <dgm:pt modelId="{A5CFD366-9C5B-A342-B9B8-F43286523BA6}" type="pres">
      <dgm:prSet presAssocID="{05E70C59-5874-6248-A48E-67642D6FCAB2}" presName="FiveNodes_5" presStyleLbl="node1" presStyleIdx="4" presStyleCnt="5">
        <dgm:presLayoutVars>
          <dgm:bulletEnabled val="1"/>
        </dgm:presLayoutVars>
      </dgm:prSet>
      <dgm:spPr/>
    </dgm:pt>
    <dgm:pt modelId="{344885AF-831D-7744-9CEC-D94DE424EB7E}" type="pres">
      <dgm:prSet presAssocID="{05E70C59-5874-6248-A48E-67642D6FCAB2}" presName="FiveConn_1-2" presStyleLbl="fgAccFollowNode1" presStyleIdx="0" presStyleCnt="4">
        <dgm:presLayoutVars>
          <dgm:bulletEnabled val="1"/>
        </dgm:presLayoutVars>
      </dgm:prSet>
      <dgm:spPr/>
    </dgm:pt>
    <dgm:pt modelId="{1C1040DB-83B2-5748-8668-0673F2A79387}" type="pres">
      <dgm:prSet presAssocID="{05E70C59-5874-6248-A48E-67642D6FCAB2}" presName="FiveConn_2-3" presStyleLbl="fgAccFollowNode1" presStyleIdx="1" presStyleCnt="4">
        <dgm:presLayoutVars>
          <dgm:bulletEnabled val="1"/>
        </dgm:presLayoutVars>
      </dgm:prSet>
      <dgm:spPr/>
    </dgm:pt>
    <dgm:pt modelId="{956978E3-2C86-054E-816A-75FBCA7B23CC}" type="pres">
      <dgm:prSet presAssocID="{05E70C59-5874-6248-A48E-67642D6FCAB2}" presName="FiveConn_3-4" presStyleLbl="fgAccFollowNode1" presStyleIdx="2" presStyleCnt="4">
        <dgm:presLayoutVars>
          <dgm:bulletEnabled val="1"/>
        </dgm:presLayoutVars>
      </dgm:prSet>
      <dgm:spPr/>
    </dgm:pt>
    <dgm:pt modelId="{B26C6A69-4046-4047-83D0-8452576F39EA}" type="pres">
      <dgm:prSet presAssocID="{05E70C59-5874-6248-A48E-67642D6FCAB2}" presName="FiveConn_4-5" presStyleLbl="fgAccFollowNode1" presStyleIdx="3" presStyleCnt="4">
        <dgm:presLayoutVars>
          <dgm:bulletEnabled val="1"/>
        </dgm:presLayoutVars>
      </dgm:prSet>
      <dgm:spPr/>
    </dgm:pt>
    <dgm:pt modelId="{43043AAD-6FFF-3B4B-8605-CE5FAF4206F5}" type="pres">
      <dgm:prSet presAssocID="{05E70C59-5874-6248-A48E-67642D6FCAB2}" presName="FiveNodes_1_text" presStyleLbl="node1" presStyleIdx="4" presStyleCnt="5">
        <dgm:presLayoutVars>
          <dgm:bulletEnabled val="1"/>
        </dgm:presLayoutVars>
      </dgm:prSet>
      <dgm:spPr/>
    </dgm:pt>
    <dgm:pt modelId="{E1BCB41F-94F1-4F45-A5F7-0236CE325873}" type="pres">
      <dgm:prSet presAssocID="{05E70C59-5874-6248-A48E-67642D6FCAB2}" presName="FiveNodes_2_text" presStyleLbl="node1" presStyleIdx="4" presStyleCnt="5">
        <dgm:presLayoutVars>
          <dgm:bulletEnabled val="1"/>
        </dgm:presLayoutVars>
      </dgm:prSet>
      <dgm:spPr/>
    </dgm:pt>
    <dgm:pt modelId="{2FB58403-B82A-F045-BC60-D38523FF58A1}" type="pres">
      <dgm:prSet presAssocID="{05E70C59-5874-6248-A48E-67642D6FCAB2}" presName="FiveNodes_3_text" presStyleLbl="node1" presStyleIdx="4" presStyleCnt="5">
        <dgm:presLayoutVars>
          <dgm:bulletEnabled val="1"/>
        </dgm:presLayoutVars>
      </dgm:prSet>
      <dgm:spPr/>
    </dgm:pt>
    <dgm:pt modelId="{22E7CEEC-841E-BB4D-9AC5-DE7A8647C886}" type="pres">
      <dgm:prSet presAssocID="{05E70C59-5874-6248-A48E-67642D6FCAB2}" presName="FiveNodes_4_text" presStyleLbl="node1" presStyleIdx="4" presStyleCnt="5">
        <dgm:presLayoutVars>
          <dgm:bulletEnabled val="1"/>
        </dgm:presLayoutVars>
      </dgm:prSet>
      <dgm:spPr/>
    </dgm:pt>
    <dgm:pt modelId="{8E74A5C5-AA22-1145-B3F8-2B54A1702128}" type="pres">
      <dgm:prSet presAssocID="{05E70C59-5874-6248-A48E-67642D6FCAB2}" presName="FiveNodes_5_text" presStyleLbl="node1" presStyleIdx="4" presStyleCnt="5">
        <dgm:presLayoutVars>
          <dgm:bulletEnabled val="1"/>
        </dgm:presLayoutVars>
      </dgm:prSet>
      <dgm:spPr/>
    </dgm:pt>
  </dgm:ptLst>
  <dgm:cxnLst>
    <dgm:cxn modelId="{77822108-FA66-1C4D-A8F1-F3371C901750}" type="presOf" srcId="{9A3A16CC-1621-C143-BB55-378DFC80F0AE}" destId="{2FB58403-B82A-F045-BC60-D38523FF58A1}" srcOrd="1" destOrd="1" presId="urn:microsoft.com/office/officeart/2005/8/layout/vProcess5"/>
    <dgm:cxn modelId="{FB6A0F13-67DD-DE4F-955C-3FB60533C5F4}" srcId="{05E70C59-5874-6248-A48E-67642D6FCAB2}" destId="{1379EDCB-DA1E-A942-9BE8-923B1449B57B}" srcOrd="1" destOrd="0" parTransId="{DEE4C0CC-0FBC-B44A-A806-1971E380A2E3}" sibTransId="{1E8A756A-7E51-024E-92B0-0DA79737688D}"/>
    <dgm:cxn modelId="{4A805A1A-F5B2-F44B-8A47-82ABCBC18B5D}" type="presOf" srcId="{EFE388EF-8E5F-D04F-8C26-A6DCCA70B065}" destId="{684025F5-121A-A441-88F5-396DA2DD350E}" srcOrd="0" destOrd="2" presId="urn:microsoft.com/office/officeart/2005/8/layout/vProcess5"/>
    <dgm:cxn modelId="{59E1EA1A-8D52-B943-8455-A535C04C3786}" type="presOf" srcId="{043C75F6-19BA-E749-AC41-21ED28A42513}" destId="{2FB58403-B82A-F045-BC60-D38523FF58A1}" srcOrd="1" destOrd="0" presId="urn:microsoft.com/office/officeart/2005/8/layout/vProcess5"/>
    <dgm:cxn modelId="{F6E0A920-0A3C-6D4A-BC76-C70795E10433}" type="presOf" srcId="{1379EDCB-DA1E-A942-9BE8-923B1449B57B}" destId="{B7F2FA34-293C-B44B-8219-D3C2039B44B3}" srcOrd="0" destOrd="0" presId="urn:microsoft.com/office/officeart/2005/8/layout/vProcess5"/>
    <dgm:cxn modelId="{95599332-0BA1-F54F-A118-A282DB75D4EC}" type="presOf" srcId="{FCA4E5B4-930A-EC46-926C-BEE290D9962B}" destId="{8E74A5C5-AA22-1145-B3F8-2B54A1702128}" srcOrd="1" destOrd="0" presId="urn:microsoft.com/office/officeart/2005/8/layout/vProcess5"/>
    <dgm:cxn modelId="{BC6D8D4B-8351-1A4A-9658-629E73802B52}" type="presOf" srcId="{9A3A16CC-1621-C143-BB55-378DFC80F0AE}" destId="{2C6BC92B-B6E4-1A48-8C3E-0166EA27B54C}" srcOrd="0" destOrd="1" presId="urn:microsoft.com/office/officeart/2005/8/layout/vProcess5"/>
    <dgm:cxn modelId="{594D074D-718E-CC49-A305-23E20E5001CF}" type="presOf" srcId="{46E0883C-AEBF-6147-A42C-234964526968}" destId="{43043AAD-6FFF-3B4B-8605-CE5FAF4206F5}" srcOrd="1" destOrd="1" presId="urn:microsoft.com/office/officeart/2005/8/layout/vProcess5"/>
    <dgm:cxn modelId="{6C967552-51E7-AE44-9D81-D8C3124422A3}" type="presOf" srcId="{FCA4E5B4-930A-EC46-926C-BEE290D9962B}" destId="{A5CFD366-9C5B-A342-B9B8-F43286523BA6}" srcOrd="0" destOrd="0" presId="urn:microsoft.com/office/officeart/2005/8/layout/vProcess5"/>
    <dgm:cxn modelId="{49CB2455-0E96-6E4C-AC11-63C8F4E0963D}" srcId="{043C75F6-19BA-E749-AC41-21ED28A42513}" destId="{0CF4290F-6314-9941-80E0-6A3A1C794F57}" srcOrd="1" destOrd="0" parTransId="{64F40079-1415-BF46-BD44-B95697E099B3}" sibTransId="{5AE327B3-AAA9-874B-95D2-5742159514BE}"/>
    <dgm:cxn modelId="{F890015D-0944-C040-A816-0B8F62210B99}" type="presOf" srcId="{EFE388EF-8E5F-D04F-8C26-A6DCCA70B065}" destId="{43043AAD-6FFF-3B4B-8605-CE5FAF4206F5}" srcOrd="1" destOrd="2" presId="urn:microsoft.com/office/officeart/2005/8/layout/vProcess5"/>
    <dgm:cxn modelId="{A84EDF62-2A69-5847-874A-BF9FE672BDE6}" type="presOf" srcId="{0E4D490B-4A4B-2143-8D26-579525A6F332}" destId="{B26C6A69-4046-4047-83D0-8452576F39EA}" srcOrd="0" destOrd="0" presId="urn:microsoft.com/office/officeart/2005/8/layout/vProcess5"/>
    <dgm:cxn modelId="{2840DF63-EFEA-CC4A-84E2-F5DAA466AD16}" type="presOf" srcId="{A2999A55-CC43-9445-94E9-047BC8EB2652}" destId="{956978E3-2C86-054E-816A-75FBCA7B23CC}" srcOrd="0" destOrd="0" presId="urn:microsoft.com/office/officeart/2005/8/layout/vProcess5"/>
    <dgm:cxn modelId="{CC91F364-62BE-6548-8DD6-D704141CACF3}" srcId="{2B53B671-DD53-424B-A91F-05E7E25214FC}" destId="{EFE388EF-8E5F-D04F-8C26-A6DCCA70B065}" srcOrd="1" destOrd="0" parTransId="{24A7782E-407A-F94E-BCDE-929D1304D1A2}" sibTransId="{4D8A8306-AB4A-A24B-BD11-04C215DA14A0}"/>
    <dgm:cxn modelId="{2815B26A-22B7-6741-A430-7C041FFA0909}" type="presOf" srcId="{0D0BD9A3-52C1-1341-84E3-E31E2969B995}" destId="{47FFA71F-535D-7046-BDA5-D3B5A43D673B}" srcOrd="0" destOrd="0" presId="urn:microsoft.com/office/officeart/2005/8/layout/vProcess5"/>
    <dgm:cxn modelId="{C65A0E75-58E4-9349-9106-14ED72A18121}" srcId="{2B53B671-DD53-424B-A91F-05E7E25214FC}" destId="{46E0883C-AEBF-6147-A42C-234964526968}" srcOrd="0" destOrd="0" parTransId="{6A553358-4E5B-8C4F-9699-35ACA105B24A}" sibTransId="{F8CF07FE-FC94-214C-8BE9-33E530A10C88}"/>
    <dgm:cxn modelId="{5DBEB179-6B3E-5942-BCA3-4CBE4FD117D1}" type="presOf" srcId="{FA1F12AB-FCDE-9B49-B87B-099126A7F4C3}" destId="{344885AF-831D-7744-9CEC-D94DE424EB7E}" srcOrd="0" destOrd="0" presId="urn:microsoft.com/office/officeart/2005/8/layout/vProcess5"/>
    <dgm:cxn modelId="{A2C0F57C-A725-2C44-A92D-B490ED0B5028}" type="presOf" srcId="{1E8A756A-7E51-024E-92B0-0DA79737688D}" destId="{1C1040DB-83B2-5748-8668-0673F2A79387}" srcOrd="0" destOrd="0" presId="urn:microsoft.com/office/officeart/2005/8/layout/vProcess5"/>
    <dgm:cxn modelId="{0C8CBE84-FA5B-804D-9B92-BFD8D17A7F7C}" srcId="{043C75F6-19BA-E749-AC41-21ED28A42513}" destId="{9A3A16CC-1621-C143-BB55-378DFC80F0AE}" srcOrd="0" destOrd="0" parTransId="{4C2456B3-99A9-4143-A1F8-703CCA0F7250}" sibTransId="{7054D517-9BB5-C040-9C93-AD6BEB5D223D}"/>
    <dgm:cxn modelId="{4BDD81AB-0D23-AA40-900B-08D291B9A0BA}" type="presOf" srcId="{2B53B671-DD53-424B-A91F-05E7E25214FC}" destId="{684025F5-121A-A441-88F5-396DA2DD350E}" srcOrd="0" destOrd="0" presId="urn:microsoft.com/office/officeart/2005/8/layout/vProcess5"/>
    <dgm:cxn modelId="{02DEF1BA-7D68-0546-9D1A-3B7D6AC8FF02}" srcId="{0D0BD9A3-52C1-1341-84E3-E31E2969B995}" destId="{1F0FBDBC-41BC-8D4A-A97F-644C2751754D}" srcOrd="0" destOrd="0" parTransId="{4CD5ADFC-0D75-6F4E-98EA-786D05BC6B26}" sibTransId="{3415994B-E4BA-304E-8A13-D42FFFB6D5C4}"/>
    <dgm:cxn modelId="{31A7E8BC-7380-024B-AF37-74D381385C00}" type="presOf" srcId="{1F0FBDBC-41BC-8D4A-A97F-644C2751754D}" destId="{22E7CEEC-841E-BB4D-9AC5-DE7A8647C886}" srcOrd="1" destOrd="1" presId="urn:microsoft.com/office/officeart/2005/8/layout/vProcess5"/>
    <dgm:cxn modelId="{4460B1BE-1068-1244-9A9E-1063E108DD3A}" srcId="{05E70C59-5874-6248-A48E-67642D6FCAB2}" destId="{043C75F6-19BA-E749-AC41-21ED28A42513}" srcOrd="2" destOrd="0" parTransId="{67CE2ADB-32C3-E04F-899A-3097B57AC2CA}" sibTransId="{A2999A55-CC43-9445-94E9-047BC8EB2652}"/>
    <dgm:cxn modelId="{C4E1D5C2-43DB-3C4B-89CA-F86B4FFA8ADD}" srcId="{05E70C59-5874-6248-A48E-67642D6FCAB2}" destId="{2B53B671-DD53-424B-A91F-05E7E25214FC}" srcOrd="0" destOrd="0" parTransId="{BEE3FC40-A40E-AA47-AFC4-542FD033E790}" sibTransId="{FA1F12AB-FCDE-9B49-B87B-099126A7F4C3}"/>
    <dgm:cxn modelId="{36A728CC-A19B-9A45-B0FE-880B4852D965}" type="presOf" srcId="{2B53B671-DD53-424B-A91F-05E7E25214FC}" destId="{43043AAD-6FFF-3B4B-8605-CE5FAF4206F5}" srcOrd="1" destOrd="0" presId="urn:microsoft.com/office/officeart/2005/8/layout/vProcess5"/>
    <dgm:cxn modelId="{2DEEDBD2-46BF-2845-B1D0-5184A6F5F619}" type="presOf" srcId="{0CF4290F-6314-9941-80E0-6A3A1C794F57}" destId="{2FB58403-B82A-F045-BC60-D38523FF58A1}" srcOrd="1" destOrd="2" presId="urn:microsoft.com/office/officeart/2005/8/layout/vProcess5"/>
    <dgm:cxn modelId="{0FB302D7-42BC-2A4B-8A47-21506420F0FC}" type="presOf" srcId="{05E70C59-5874-6248-A48E-67642D6FCAB2}" destId="{2E369566-EF3C-0748-8A0D-722A1D5EDDD7}" srcOrd="0" destOrd="0" presId="urn:microsoft.com/office/officeart/2005/8/layout/vProcess5"/>
    <dgm:cxn modelId="{F515FFD8-D7DE-4642-A758-8D01087B04AA}" type="presOf" srcId="{0CF4290F-6314-9941-80E0-6A3A1C794F57}" destId="{2C6BC92B-B6E4-1A48-8C3E-0166EA27B54C}" srcOrd="0" destOrd="2" presId="urn:microsoft.com/office/officeart/2005/8/layout/vProcess5"/>
    <dgm:cxn modelId="{76D8E5E0-F70C-B241-A1FC-57F6CCF3BF80}" type="presOf" srcId="{46E0883C-AEBF-6147-A42C-234964526968}" destId="{684025F5-121A-A441-88F5-396DA2DD350E}" srcOrd="0" destOrd="1" presId="urn:microsoft.com/office/officeart/2005/8/layout/vProcess5"/>
    <dgm:cxn modelId="{4D4B5EE7-A1E6-954D-8AA5-734A06701001}" type="presOf" srcId="{043C75F6-19BA-E749-AC41-21ED28A42513}" destId="{2C6BC92B-B6E4-1A48-8C3E-0166EA27B54C}" srcOrd="0" destOrd="0" presId="urn:microsoft.com/office/officeart/2005/8/layout/vProcess5"/>
    <dgm:cxn modelId="{DFD707EA-9081-7048-9FC8-40B37B08345C}" srcId="{05E70C59-5874-6248-A48E-67642D6FCAB2}" destId="{FCA4E5B4-930A-EC46-926C-BEE290D9962B}" srcOrd="4" destOrd="0" parTransId="{FD0D62B6-39B6-BE4E-A975-11581C4E3E7F}" sibTransId="{D98AFB70-93AA-4141-ADAB-E239E91D929A}"/>
    <dgm:cxn modelId="{FF164EF1-B9A5-C644-9C9B-B97532BF8929}" srcId="{05E70C59-5874-6248-A48E-67642D6FCAB2}" destId="{0D0BD9A3-52C1-1341-84E3-E31E2969B995}" srcOrd="3" destOrd="0" parTransId="{1A109B9A-C21F-AE46-B7CE-D791C8554A6F}" sibTransId="{0E4D490B-4A4B-2143-8D26-579525A6F332}"/>
    <dgm:cxn modelId="{F57C63F4-B45C-2D45-8A6A-45F1F3E83ECA}" type="presOf" srcId="{0D0BD9A3-52C1-1341-84E3-E31E2969B995}" destId="{22E7CEEC-841E-BB4D-9AC5-DE7A8647C886}" srcOrd="1" destOrd="0" presId="urn:microsoft.com/office/officeart/2005/8/layout/vProcess5"/>
    <dgm:cxn modelId="{90DE4DF5-144E-B448-B6CB-96EC406C021D}" type="presOf" srcId="{1F0FBDBC-41BC-8D4A-A97F-644C2751754D}" destId="{47FFA71F-535D-7046-BDA5-D3B5A43D673B}" srcOrd="0" destOrd="1" presId="urn:microsoft.com/office/officeart/2005/8/layout/vProcess5"/>
    <dgm:cxn modelId="{2F4B37F7-A00C-604C-B244-9ECF8598813D}" type="presOf" srcId="{1379EDCB-DA1E-A942-9BE8-923B1449B57B}" destId="{E1BCB41F-94F1-4F45-A5F7-0236CE325873}" srcOrd="1" destOrd="0" presId="urn:microsoft.com/office/officeart/2005/8/layout/vProcess5"/>
    <dgm:cxn modelId="{CE44C357-38FF-3A41-91B2-D12F5B16A709}" type="presParOf" srcId="{2E369566-EF3C-0748-8A0D-722A1D5EDDD7}" destId="{2459FC06-914C-C943-BDBC-CCC180918F4F}" srcOrd="0" destOrd="0" presId="urn:microsoft.com/office/officeart/2005/8/layout/vProcess5"/>
    <dgm:cxn modelId="{86198231-34F1-324E-A6D5-158D2BBA2CE1}" type="presParOf" srcId="{2E369566-EF3C-0748-8A0D-722A1D5EDDD7}" destId="{684025F5-121A-A441-88F5-396DA2DD350E}" srcOrd="1" destOrd="0" presId="urn:microsoft.com/office/officeart/2005/8/layout/vProcess5"/>
    <dgm:cxn modelId="{4421DE0F-F7C6-9344-8328-3F1261EDC755}" type="presParOf" srcId="{2E369566-EF3C-0748-8A0D-722A1D5EDDD7}" destId="{B7F2FA34-293C-B44B-8219-D3C2039B44B3}" srcOrd="2" destOrd="0" presId="urn:microsoft.com/office/officeart/2005/8/layout/vProcess5"/>
    <dgm:cxn modelId="{36C4F153-B42C-B847-A975-2108B599751F}" type="presParOf" srcId="{2E369566-EF3C-0748-8A0D-722A1D5EDDD7}" destId="{2C6BC92B-B6E4-1A48-8C3E-0166EA27B54C}" srcOrd="3" destOrd="0" presId="urn:microsoft.com/office/officeart/2005/8/layout/vProcess5"/>
    <dgm:cxn modelId="{749BCAE3-D5CD-5F44-82E3-0A7F766E5B47}" type="presParOf" srcId="{2E369566-EF3C-0748-8A0D-722A1D5EDDD7}" destId="{47FFA71F-535D-7046-BDA5-D3B5A43D673B}" srcOrd="4" destOrd="0" presId="urn:microsoft.com/office/officeart/2005/8/layout/vProcess5"/>
    <dgm:cxn modelId="{6440C7EB-CB08-1B49-ABCF-0674EBA4DB36}" type="presParOf" srcId="{2E369566-EF3C-0748-8A0D-722A1D5EDDD7}" destId="{A5CFD366-9C5B-A342-B9B8-F43286523BA6}" srcOrd="5" destOrd="0" presId="urn:microsoft.com/office/officeart/2005/8/layout/vProcess5"/>
    <dgm:cxn modelId="{B40DB8B9-CCEE-D640-B831-9A1B82DEC317}" type="presParOf" srcId="{2E369566-EF3C-0748-8A0D-722A1D5EDDD7}" destId="{344885AF-831D-7744-9CEC-D94DE424EB7E}" srcOrd="6" destOrd="0" presId="urn:microsoft.com/office/officeart/2005/8/layout/vProcess5"/>
    <dgm:cxn modelId="{16C1DC7D-FA04-C947-944D-77D0D24AF5E1}" type="presParOf" srcId="{2E369566-EF3C-0748-8A0D-722A1D5EDDD7}" destId="{1C1040DB-83B2-5748-8668-0673F2A79387}" srcOrd="7" destOrd="0" presId="urn:microsoft.com/office/officeart/2005/8/layout/vProcess5"/>
    <dgm:cxn modelId="{79CF353A-C8AE-184D-8F57-7EC71CF37E15}" type="presParOf" srcId="{2E369566-EF3C-0748-8A0D-722A1D5EDDD7}" destId="{956978E3-2C86-054E-816A-75FBCA7B23CC}" srcOrd="8" destOrd="0" presId="urn:microsoft.com/office/officeart/2005/8/layout/vProcess5"/>
    <dgm:cxn modelId="{13DBB5EF-3918-E74E-8B4F-3C9D25CC1088}" type="presParOf" srcId="{2E369566-EF3C-0748-8A0D-722A1D5EDDD7}" destId="{B26C6A69-4046-4047-83D0-8452576F39EA}" srcOrd="9" destOrd="0" presId="urn:microsoft.com/office/officeart/2005/8/layout/vProcess5"/>
    <dgm:cxn modelId="{4F336364-1462-F245-9354-15058B45C451}" type="presParOf" srcId="{2E369566-EF3C-0748-8A0D-722A1D5EDDD7}" destId="{43043AAD-6FFF-3B4B-8605-CE5FAF4206F5}" srcOrd="10" destOrd="0" presId="urn:microsoft.com/office/officeart/2005/8/layout/vProcess5"/>
    <dgm:cxn modelId="{F797C55E-4894-7A4A-AB9E-ACBC0F0128ED}" type="presParOf" srcId="{2E369566-EF3C-0748-8A0D-722A1D5EDDD7}" destId="{E1BCB41F-94F1-4F45-A5F7-0236CE325873}" srcOrd="11" destOrd="0" presId="urn:microsoft.com/office/officeart/2005/8/layout/vProcess5"/>
    <dgm:cxn modelId="{0E2DBB80-4D51-424B-9FA2-79745A494E80}" type="presParOf" srcId="{2E369566-EF3C-0748-8A0D-722A1D5EDDD7}" destId="{2FB58403-B82A-F045-BC60-D38523FF58A1}" srcOrd="12" destOrd="0" presId="urn:microsoft.com/office/officeart/2005/8/layout/vProcess5"/>
    <dgm:cxn modelId="{CA51254D-EF43-7044-B998-1113A406D672}" type="presParOf" srcId="{2E369566-EF3C-0748-8A0D-722A1D5EDDD7}" destId="{22E7CEEC-841E-BB4D-9AC5-DE7A8647C886}" srcOrd="13" destOrd="0" presId="urn:microsoft.com/office/officeart/2005/8/layout/vProcess5"/>
    <dgm:cxn modelId="{88F9BB80-0FF6-3648-B16B-13775A7A21C9}" type="presParOf" srcId="{2E369566-EF3C-0748-8A0D-722A1D5EDDD7}" destId="{8E74A5C5-AA22-1145-B3F8-2B54A1702128}"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5E70C59-5874-6248-A48E-67642D6FCAB2}"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US"/>
        </a:p>
      </dgm:t>
    </dgm:pt>
    <dgm:pt modelId="{2B53B671-DD53-424B-A91F-05E7E25214FC}">
      <dgm:prSet/>
      <dgm:spPr>
        <a:effectLst>
          <a:outerShdw blurRad="50800" dist="38100" dir="8100000" algn="tr" rotWithShape="0">
            <a:prstClr val="black">
              <a:alpha val="40000"/>
            </a:prstClr>
          </a:outerShdw>
        </a:effectLst>
      </dgm:spPr>
      <dgm:t>
        <a:bodyPr/>
        <a:lstStyle/>
        <a:p>
          <a:r>
            <a:rPr lang="en-US" dirty="0"/>
            <a:t>Who is the beneficiary? </a:t>
          </a:r>
        </a:p>
      </dgm:t>
    </dgm:pt>
    <dgm:pt modelId="{BEE3FC40-A40E-AA47-AFC4-542FD033E790}" type="parTrans" cxnId="{C4E1D5C2-43DB-3C4B-89CA-F86B4FFA8ADD}">
      <dgm:prSet/>
      <dgm:spPr/>
      <dgm:t>
        <a:bodyPr/>
        <a:lstStyle/>
        <a:p>
          <a:endParaRPr lang="en-US"/>
        </a:p>
      </dgm:t>
    </dgm:pt>
    <dgm:pt modelId="{FA1F12AB-FCDE-9B49-B87B-099126A7F4C3}" type="sibTrans" cxnId="{C4E1D5C2-43DB-3C4B-89CA-F86B4FFA8ADD}">
      <dgm:prSet/>
      <dgm:spPr/>
      <dgm:t>
        <a:bodyPr/>
        <a:lstStyle/>
        <a:p>
          <a:endParaRPr lang="en-US"/>
        </a:p>
      </dgm:t>
    </dgm:pt>
    <dgm:pt modelId="{46E0883C-AEBF-6147-A42C-234964526968}">
      <dgm:prSet/>
      <dgm:spPr>
        <a:effectLst>
          <a:outerShdw blurRad="50800" dist="38100" dir="8100000" algn="tr" rotWithShape="0">
            <a:prstClr val="black">
              <a:alpha val="40000"/>
            </a:prstClr>
          </a:outerShdw>
        </a:effectLst>
      </dgm:spPr>
      <dgm:t>
        <a:bodyPr/>
        <a:lstStyle/>
        <a:p>
          <a:r>
            <a:rPr lang="en-US" dirty="0"/>
            <a:t>Safe harbor beneficiary (enumerated list) or general analysis?</a:t>
          </a:r>
        </a:p>
      </dgm:t>
    </dgm:pt>
    <dgm:pt modelId="{6A553358-4E5B-8C4F-9699-35ACA105B24A}" type="parTrans" cxnId="{C65A0E75-58E4-9349-9106-14ED72A18121}">
      <dgm:prSet/>
      <dgm:spPr/>
      <dgm:t>
        <a:bodyPr/>
        <a:lstStyle/>
        <a:p>
          <a:endParaRPr lang="en-US"/>
        </a:p>
      </dgm:t>
    </dgm:pt>
    <dgm:pt modelId="{F8CF07FE-FC94-214C-8BE9-33E530A10C88}" type="sibTrans" cxnId="{C65A0E75-58E4-9349-9106-14ED72A18121}">
      <dgm:prSet/>
      <dgm:spPr/>
      <dgm:t>
        <a:bodyPr/>
        <a:lstStyle/>
        <a:p>
          <a:endParaRPr lang="en-US"/>
        </a:p>
      </dgm:t>
    </dgm:pt>
    <dgm:pt modelId="{1379EDCB-DA1E-A942-9BE8-923B1449B57B}">
      <dgm:prSet/>
      <dgm:spPr>
        <a:effectLst>
          <a:outerShdw blurRad="50800" dist="38100" dir="8100000" algn="tr" rotWithShape="0">
            <a:prstClr val="black">
              <a:alpha val="40000"/>
            </a:prstClr>
          </a:outerShdw>
        </a:effectLst>
      </dgm:spPr>
      <dgm:t>
        <a:bodyPr/>
        <a:lstStyle/>
        <a:p>
          <a:r>
            <a:rPr lang="en-US"/>
            <a:t>What is the issue (addressing COVID or its negative economic impact)?</a:t>
          </a:r>
        </a:p>
      </dgm:t>
    </dgm:pt>
    <dgm:pt modelId="{DEE4C0CC-0FBC-B44A-A806-1971E380A2E3}" type="parTrans" cxnId="{FB6A0F13-67DD-DE4F-955C-3FB60533C5F4}">
      <dgm:prSet/>
      <dgm:spPr/>
      <dgm:t>
        <a:bodyPr/>
        <a:lstStyle/>
        <a:p>
          <a:endParaRPr lang="en-US"/>
        </a:p>
      </dgm:t>
    </dgm:pt>
    <dgm:pt modelId="{1E8A756A-7E51-024E-92B0-0DA79737688D}" type="sibTrans" cxnId="{FB6A0F13-67DD-DE4F-955C-3FB60533C5F4}">
      <dgm:prSet/>
      <dgm:spPr/>
      <dgm:t>
        <a:bodyPr/>
        <a:lstStyle/>
        <a:p>
          <a:endParaRPr lang="en-US"/>
        </a:p>
      </dgm:t>
    </dgm:pt>
    <dgm:pt modelId="{043C75F6-19BA-E749-AC41-21ED28A42513}">
      <dgm:prSet/>
      <dgm:spPr>
        <a:effectLst>
          <a:outerShdw blurRad="50800" dist="38100" dir="8100000" algn="tr" rotWithShape="0">
            <a:prstClr val="black">
              <a:alpha val="40000"/>
            </a:prstClr>
          </a:outerShdw>
        </a:effectLst>
      </dgm:spPr>
      <dgm:t>
        <a:bodyPr/>
        <a:lstStyle/>
        <a:p>
          <a:r>
            <a:rPr lang="en-US" dirty="0"/>
            <a:t>How does proposed project address the issue?</a:t>
          </a:r>
        </a:p>
      </dgm:t>
    </dgm:pt>
    <dgm:pt modelId="{67CE2ADB-32C3-E04F-899A-3097B57AC2CA}" type="parTrans" cxnId="{4460B1BE-1068-1244-9A9E-1063E108DD3A}">
      <dgm:prSet/>
      <dgm:spPr/>
      <dgm:t>
        <a:bodyPr/>
        <a:lstStyle/>
        <a:p>
          <a:endParaRPr lang="en-US"/>
        </a:p>
      </dgm:t>
    </dgm:pt>
    <dgm:pt modelId="{A2999A55-CC43-9445-94E9-047BC8EB2652}" type="sibTrans" cxnId="{4460B1BE-1068-1244-9A9E-1063E108DD3A}">
      <dgm:prSet/>
      <dgm:spPr/>
      <dgm:t>
        <a:bodyPr/>
        <a:lstStyle/>
        <a:p>
          <a:endParaRPr lang="en-US"/>
        </a:p>
      </dgm:t>
    </dgm:pt>
    <dgm:pt modelId="{9A3A16CC-1621-C143-BB55-378DFC80F0AE}">
      <dgm:prSet/>
      <dgm:spPr>
        <a:effectLst>
          <a:outerShdw blurRad="50800" dist="38100" dir="8100000" algn="tr" rotWithShape="0">
            <a:prstClr val="black">
              <a:alpha val="40000"/>
            </a:prstClr>
          </a:outerShdw>
        </a:effectLst>
      </dgm:spPr>
      <dgm:t>
        <a:bodyPr/>
        <a:lstStyle/>
        <a:p>
          <a:r>
            <a:rPr lang="en-US" dirty="0"/>
            <a:t>Safe harbor project (enumerated list) or general analysis?</a:t>
          </a:r>
        </a:p>
      </dgm:t>
    </dgm:pt>
    <dgm:pt modelId="{4C2456B3-99A9-4143-A1F8-703CCA0F7250}" type="parTrans" cxnId="{0C8CBE84-FA5B-804D-9B92-BFD8D17A7F7C}">
      <dgm:prSet/>
      <dgm:spPr/>
      <dgm:t>
        <a:bodyPr/>
        <a:lstStyle/>
        <a:p>
          <a:endParaRPr lang="en-US"/>
        </a:p>
      </dgm:t>
    </dgm:pt>
    <dgm:pt modelId="{7054D517-9BB5-C040-9C93-AD6BEB5D223D}" type="sibTrans" cxnId="{0C8CBE84-FA5B-804D-9B92-BFD8D17A7F7C}">
      <dgm:prSet/>
      <dgm:spPr/>
      <dgm:t>
        <a:bodyPr/>
        <a:lstStyle/>
        <a:p>
          <a:endParaRPr lang="en-US"/>
        </a:p>
      </dgm:t>
    </dgm:pt>
    <dgm:pt modelId="{0D0BD9A3-52C1-1341-84E3-E31E2969B995}">
      <dgm:prSet/>
      <dgm:spPr>
        <a:effectLst>
          <a:outerShdw blurRad="50800" dist="38100" dir="8100000" algn="tr" rotWithShape="0">
            <a:prstClr val="black">
              <a:alpha val="40000"/>
            </a:prstClr>
          </a:outerShdw>
        </a:effectLst>
      </dgm:spPr>
      <dgm:t>
        <a:bodyPr/>
        <a:lstStyle/>
        <a:p>
          <a:r>
            <a:rPr lang="en-US" dirty="0"/>
            <a:t>Is the proposed project reasonably designed to benefit and proportional response to issue?</a:t>
          </a:r>
        </a:p>
      </dgm:t>
    </dgm:pt>
    <dgm:pt modelId="{1A109B9A-C21F-AE46-B7CE-D791C8554A6F}" type="parTrans" cxnId="{FF164EF1-B9A5-C644-9C9B-B97532BF8929}">
      <dgm:prSet/>
      <dgm:spPr/>
      <dgm:t>
        <a:bodyPr/>
        <a:lstStyle/>
        <a:p>
          <a:endParaRPr lang="en-US"/>
        </a:p>
      </dgm:t>
    </dgm:pt>
    <dgm:pt modelId="{0E4D490B-4A4B-2143-8D26-579525A6F332}" type="sibTrans" cxnId="{FF164EF1-B9A5-C644-9C9B-B97532BF8929}">
      <dgm:prSet/>
      <dgm:spPr/>
      <dgm:t>
        <a:bodyPr/>
        <a:lstStyle/>
        <a:p>
          <a:endParaRPr lang="en-US"/>
        </a:p>
      </dgm:t>
    </dgm:pt>
    <dgm:pt modelId="{FCA4E5B4-930A-EC46-926C-BEE290D9962B}">
      <dgm:prSet/>
      <dgm:spPr>
        <a:effectLst>
          <a:outerShdw blurRad="50800" dist="38100" dir="8100000" algn="tr" rotWithShape="0">
            <a:prstClr val="black">
              <a:alpha val="40000"/>
            </a:prstClr>
          </a:outerShdw>
        </a:effectLst>
      </dgm:spPr>
      <dgm:t>
        <a:bodyPr/>
        <a:lstStyle/>
        <a:p>
          <a:r>
            <a:rPr lang="en-US"/>
            <a:t>If proposed project, involves capital over $1m, additional justification required</a:t>
          </a:r>
        </a:p>
      </dgm:t>
    </dgm:pt>
    <dgm:pt modelId="{FD0D62B6-39B6-BE4E-A975-11581C4E3E7F}" type="parTrans" cxnId="{DFD707EA-9081-7048-9FC8-40B37B08345C}">
      <dgm:prSet/>
      <dgm:spPr/>
      <dgm:t>
        <a:bodyPr/>
        <a:lstStyle/>
        <a:p>
          <a:endParaRPr lang="en-US"/>
        </a:p>
      </dgm:t>
    </dgm:pt>
    <dgm:pt modelId="{D98AFB70-93AA-4141-ADAB-E239E91D929A}" type="sibTrans" cxnId="{DFD707EA-9081-7048-9FC8-40B37B08345C}">
      <dgm:prSet/>
      <dgm:spPr/>
      <dgm:t>
        <a:bodyPr/>
        <a:lstStyle/>
        <a:p>
          <a:endParaRPr lang="en-US"/>
        </a:p>
      </dgm:t>
    </dgm:pt>
    <dgm:pt modelId="{0CF4290F-6314-9941-80E0-6A3A1C794F57}">
      <dgm:prSet/>
      <dgm:spPr>
        <a:effectLst>
          <a:outerShdw blurRad="50800" dist="38100" dir="8100000" algn="tr" rotWithShape="0">
            <a:prstClr val="black">
              <a:alpha val="40000"/>
            </a:prstClr>
          </a:outerShdw>
        </a:effectLst>
      </dgm:spPr>
      <dgm:t>
        <a:bodyPr/>
        <a:lstStyle/>
        <a:p>
          <a:r>
            <a:rPr lang="en-US" dirty="0"/>
            <a:t>Evidence based?</a:t>
          </a:r>
        </a:p>
      </dgm:t>
    </dgm:pt>
    <dgm:pt modelId="{64F40079-1415-BF46-BD44-B95697E099B3}" type="parTrans" cxnId="{49CB2455-0E96-6E4C-AC11-63C8F4E0963D}">
      <dgm:prSet/>
      <dgm:spPr/>
      <dgm:t>
        <a:bodyPr/>
        <a:lstStyle/>
        <a:p>
          <a:endParaRPr lang="en-US"/>
        </a:p>
      </dgm:t>
    </dgm:pt>
    <dgm:pt modelId="{5AE327B3-AAA9-874B-95D2-5742159514BE}" type="sibTrans" cxnId="{49CB2455-0E96-6E4C-AC11-63C8F4E0963D}">
      <dgm:prSet/>
      <dgm:spPr/>
      <dgm:t>
        <a:bodyPr/>
        <a:lstStyle/>
        <a:p>
          <a:endParaRPr lang="en-US"/>
        </a:p>
      </dgm:t>
    </dgm:pt>
    <dgm:pt modelId="{1F0FBDBC-41BC-8D4A-A97F-644C2751754D}">
      <dgm:prSet/>
      <dgm:spPr>
        <a:effectLst>
          <a:outerShdw blurRad="50800" dist="38100" dir="8100000" algn="tr" rotWithShape="0">
            <a:prstClr val="black">
              <a:alpha val="40000"/>
            </a:prstClr>
          </a:outerShdw>
        </a:effectLst>
      </dgm:spPr>
      <dgm:t>
        <a:bodyPr/>
        <a:lstStyle/>
        <a:p>
          <a:r>
            <a:rPr lang="en-US" dirty="0"/>
            <a:t>Safe harbor related and reasonably proportional list?</a:t>
          </a:r>
        </a:p>
      </dgm:t>
    </dgm:pt>
    <dgm:pt modelId="{4CD5ADFC-0D75-6F4E-98EA-786D05BC6B26}" type="parTrans" cxnId="{02DEF1BA-7D68-0546-9D1A-3B7D6AC8FF02}">
      <dgm:prSet/>
      <dgm:spPr/>
      <dgm:t>
        <a:bodyPr/>
        <a:lstStyle/>
        <a:p>
          <a:endParaRPr lang="en-US"/>
        </a:p>
      </dgm:t>
    </dgm:pt>
    <dgm:pt modelId="{3415994B-E4BA-304E-8A13-D42FFFB6D5C4}" type="sibTrans" cxnId="{02DEF1BA-7D68-0546-9D1A-3B7D6AC8FF02}">
      <dgm:prSet/>
      <dgm:spPr/>
      <dgm:t>
        <a:bodyPr/>
        <a:lstStyle/>
        <a:p>
          <a:endParaRPr lang="en-US"/>
        </a:p>
      </dgm:t>
    </dgm:pt>
    <dgm:pt modelId="{EFE388EF-8E5F-D04F-8C26-A6DCCA70B065}">
      <dgm:prSet/>
      <dgm:spPr>
        <a:effectLst>
          <a:outerShdw blurRad="50800" dist="38100" dir="8100000" algn="tr" rotWithShape="0">
            <a:prstClr val="black">
              <a:alpha val="40000"/>
            </a:prstClr>
          </a:outerShdw>
        </a:effectLst>
      </dgm:spPr>
      <dgm:t>
        <a:bodyPr/>
        <a:lstStyle/>
        <a:p>
          <a:r>
            <a:rPr lang="en-US" dirty="0"/>
            <a:t>Must track demographic distribution of funds</a:t>
          </a:r>
        </a:p>
      </dgm:t>
    </dgm:pt>
    <dgm:pt modelId="{24A7782E-407A-F94E-BCDE-929D1304D1A2}" type="parTrans" cxnId="{CC91F364-62BE-6548-8DD6-D704141CACF3}">
      <dgm:prSet/>
      <dgm:spPr/>
      <dgm:t>
        <a:bodyPr/>
        <a:lstStyle/>
        <a:p>
          <a:endParaRPr lang="en-US"/>
        </a:p>
      </dgm:t>
    </dgm:pt>
    <dgm:pt modelId="{4D8A8306-AB4A-A24B-BD11-04C215DA14A0}" type="sibTrans" cxnId="{CC91F364-62BE-6548-8DD6-D704141CACF3}">
      <dgm:prSet/>
      <dgm:spPr/>
      <dgm:t>
        <a:bodyPr/>
        <a:lstStyle/>
        <a:p>
          <a:endParaRPr lang="en-US"/>
        </a:p>
      </dgm:t>
    </dgm:pt>
    <dgm:pt modelId="{2E369566-EF3C-0748-8A0D-722A1D5EDDD7}" type="pres">
      <dgm:prSet presAssocID="{05E70C59-5874-6248-A48E-67642D6FCAB2}" presName="outerComposite" presStyleCnt="0">
        <dgm:presLayoutVars>
          <dgm:chMax val="5"/>
          <dgm:dir/>
          <dgm:resizeHandles val="exact"/>
        </dgm:presLayoutVars>
      </dgm:prSet>
      <dgm:spPr/>
    </dgm:pt>
    <dgm:pt modelId="{2459FC06-914C-C943-BDBC-CCC180918F4F}" type="pres">
      <dgm:prSet presAssocID="{05E70C59-5874-6248-A48E-67642D6FCAB2}" presName="dummyMaxCanvas" presStyleCnt="0">
        <dgm:presLayoutVars/>
      </dgm:prSet>
      <dgm:spPr/>
    </dgm:pt>
    <dgm:pt modelId="{684025F5-121A-A441-88F5-396DA2DD350E}" type="pres">
      <dgm:prSet presAssocID="{05E70C59-5874-6248-A48E-67642D6FCAB2}" presName="FiveNodes_1" presStyleLbl="node1" presStyleIdx="0" presStyleCnt="5">
        <dgm:presLayoutVars>
          <dgm:bulletEnabled val="1"/>
        </dgm:presLayoutVars>
      </dgm:prSet>
      <dgm:spPr/>
    </dgm:pt>
    <dgm:pt modelId="{B7F2FA34-293C-B44B-8219-D3C2039B44B3}" type="pres">
      <dgm:prSet presAssocID="{05E70C59-5874-6248-A48E-67642D6FCAB2}" presName="FiveNodes_2" presStyleLbl="node1" presStyleIdx="1" presStyleCnt="5">
        <dgm:presLayoutVars>
          <dgm:bulletEnabled val="1"/>
        </dgm:presLayoutVars>
      </dgm:prSet>
      <dgm:spPr/>
    </dgm:pt>
    <dgm:pt modelId="{2C6BC92B-B6E4-1A48-8C3E-0166EA27B54C}" type="pres">
      <dgm:prSet presAssocID="{05E70C59-5874-6248-A48E-67642D6FCAB2}" presName="FiveNodes_3" presStyleLbl="node1" presStyleIdx="2" presStyleCnt="5">
        <dgm:presLayoutVars>
          <dgm:bulletEnabled val="1"/>
        </dgm:presLayoutVars>
      </dgm:prSet>
      <dgm:spPr/>
    </dgm:pt>
    <dgm:pt modelId="{47FFA71F-535D-7046-BDA5-D3B5A43D673B}" type="pres">
      <dgm:prSet presAssocID="{05E70C59-5874-6248-A48E-67642D6FCAB2}" presName="FiveNodes_4" presStyleLbl="node1" presStyleIdx="3" presStyleCnt="5">
        <dgm:presLayoutVars>
          <dgm:bulletEnabled val="1"/>
        </dgm:presLayoutVars>
      </dgm:prSet>
      <dgm:spPr/>
    </dgm:pt>
    <dgm:pt modelId="{A5CFD366-9C5B-A342-B9B8-F43286523BA6}" type="pres">
      <dgm:prSet presAssocID="{05E70C59-5874-6248-A48E-67642D6FCAB2}" presName="FiveNodes_5" presStyleLbl="node1" presStyleIdx="4" presStyleCnt="5">
        <dgm:presLayoutVars>
          <dgm:bulletEnabled val="1"/>
        </dgm:presLayoutVars>
      </dgm:prSet>
      <dgm:spPr/>
    </dgm:pt>
    <dgm:pt modelId="{344885AF-831D-7744-9CEC-D94DE424EB7E}" type="pres">
      <dgm:prSet presAssocID="{05E70C59-5874-6248-A48E-67642D6FCAB2}" presName="FiveConn_1-2" presStyleLbl="fgAccFollowNode1" presStyleIdx="0" presStyleCnt="4">
        <dgm:presLayoutVars>
          <dgm:bulletEnabled val="1"/>
        </dgm:presLayoutVars>
      </dgm:prSet>
      <dgm:spPr/>
    </dgm:pt>
    <dgm:pt modelId="{1C1040DB-83B2-5748-8668-0673F2A79387}" type="pres">
      <dgm:prSet presAssocID="{05E70C59-5874-6248-A48E-67642D6FCAB2}" presName="FiveConn_2-3" presStyleLbl="fgAccFollowNode1" presStyleIdx="1" presStyleCnt="4">
        <dgm:presLayoutVars>
          <dgm:bulletEnabled val="1"/>
        </dgm:presLayoutVars>
      </dgm:prSet>
      <dgm:spPr/>
    </dgm:pt>
    <dgm:pt modelId="{956978E3-2C86-054E-816A-75FBCA7B23CC}" type="pres">
      <dgm:prSet presAssocID="{05E70C59-5874-6248-A48E-67642D6FCAB2}" presName="FiveConn_3-4" presStyleLbl="fgAccFollowNode1" presStyleIdx="2" presStyleCnt="4">
        <dgm:presLayoutVars>
          <dgm:bulletEnabled val="1"/>
        </dgm:presLayoutVars>
      </dgm:prSet>
      <dgm:spPr/>
    </dgm:pt>
    <dgm:pt modelId="{B26C6A69-4046-4047-83D0-8452576F39EA}" type="pres">
      <dgm:prSet presAssocID="{05E70C59-5874-6248-A48E-67642D6FCAB2}" presName="FiveConn_4-5" presStyleLbl="fgAccFollowNode1" presStyleIdx="3" presStyleCnt="4">
        <dgm:presLayoutVars>
          <dgm:bulletEnabled val="1"/>
        </dgm:presLayoutVars>
      </dgm:prSet>
      <dgm:spPr/>
    </dgm:pt>
    <dgm:pt modelId="{43043AAD-6FFF-3B4B-8605-CE5FAF4206F5}" type="pres">
      <dgm:prSet presAssocID="{05E70C59-5874-6248-A48E-67642D6FCAB2}" presName="FiveNodes_1_text" presStyleLbl="node1" presStyleIdx="4" presStyleCnt="5">
        <dgm:presLayoutVars>
          <dgm:bulletEnabled val="1"/>
        </dgm:presLayoutVars>
      </dgm:prSet>
      <dgm:spPr/>
    </dgm:pt>
    <dgm:pt modelId="{E1BCB41F-94F1-4F45-A5F7-0236CE325873}" type="pres">
      <dgm:prSet presAssocID="{05E70C59-5874-6248-A48E-67642D6FCAB2}" presName="FiveNodes_2_text" presStyleLbl="node1" presStyleIdx="4" presStyleCnt="5">
        <dgm:presLayoutVars>
          <dgm:bulletEnabled val="1"/>
        </dgm:presLayoutVars>
      </dgm:prSet>
      <dgm:spPr/>
    </dgm:pt>
    <dgm:pt modelId="{2FB58403-B82A-F045-BC60-D38523FF58A1}" type="pres">
      <dgm:prSet presAssocID="{05E70C59-5874-6248-A48E-67642D6FCAB2}" presName="FiveNodes_3_text" presStyleLbl="node1" presStyleIdx="4" presStyleCnt="5">
        <dgm:presLayoutVars>
          <dgm:bulletEnabled val="1"/>
        </dgm:presLayoutVars>
      </dgm:prSet>
      <dgm:spPr/>
    </dgm:pt>
    <dgm:pt modelId="{22E7CEEC-841E-BB4D-9AC5-DE7A8647C886}" type="pres">
      <dgm:prSet presAssocID="{05E70C59-5874-6248-A48E-67642D6FCAB2}" presName="FiveNodes_4_text" presStyleLbl="node1" presStyleIdx="4" presStyleCnt="5">
        <dgm:presLayoutVars>
          <dgm:bulletEnabled val="1"/>
        </dgm:presLayoutVars>
      </dgm:prSet>
      <dgm:spPr/>
    </dgm:pt>
    <dgm:pt modelId="{8E74A5C5-AA22-1145-B3F8-2B54A1702128}" type="pres">
      <dgm:prSet presAssocID="{05E70C59-5874-6248-A48E-67642D6FCAB2}" presName="FiveNodes_5_text" presStyleLbl="node1" presStyleIdx="4" presStyleCnt="5">
        <dgm:presLayoutVars>
          <dgm:bulletEnabled val="1"/>
        </dgm:presLayoutVars>
      </dgm:prSet>
      <dgm:spPr/>
    </dgm:pt>
  </dgm:ptLst>
  <dgm:cxnLst>
    <dgm:cxn modelId="{77822108-FA66-1C4D-A8F1-F3371C901750}" type="presOf" srcId="{9A3A16CC-1621-C143-BB55-378DFC80F0AE}" destId="{2FB58403-B82A-F045-BC60-D38523FF58A1}" srcOrd="1" destOrd="1" presId="urn:microsoft.com/office/officeart/2005/8/layout/vProcess5"/>
    <dgm:cxn modelId="{FB6A0F13-67DD-DE4F-955C-3FB60533C5F4}" srcId="{05E70C59-5874-6248-A48E-67642D6FCAB2}" destId="{1379EDCB-DA1E-A942-9BE8-923B1449B57B}" srcOrd="1" destOrd="0" parTransId="{DEE4C0CC-0FBC-B44A-A806-1971E380A2E3}" sibTransId="{1E8A756A-7E51-024E-92B0-0DA79737688D}"/>
    <dgm:cxn modelId="{4A805A1A-F5B2-F44B-8A47-82ABCBC18B5D}" type="presOf" srcId="{EFE388EF-8E5F-D04F-8C26-A6DCCA70B065}" destId="{684025F5-121A-A441-88F5-396DA2DD350E}" srcOrd="0" destOrd="2" presId="urn:microsoft.com/office/officeart/2005/8/layout/vProcess5"/>
    <dgm:cxn modelId="{59E1EA1A-8D52-B943-8455-A535C04C3786}" type="presOf" srcId="{043C75F6-19BA-E749-AC41-21ED28A42513}" destId="{2FB58403-B82A-F045-BC60-D38523FF58A1}" srcOrd="1" destOrd="0" presId="urn:microsoft.com/office/officeart/2005/8/layout/vProcess5"/>
    <dgm:cxn modelId="{F6E0A920-0A3C-6D4A-BC76-C70795E10433}" type="presOf" srcId="{1379EDCB-DA1E-A942-9BE8-923B1449B57B}" destId="{B7F2FA34-293C-B44B-8219-D3C2039B44B3}" srcOrd="0" destOrd="0" presId="urn:microsoft.com/office/officeart/2005/8/layout/vProcess5"/>
    <dgm:cxn modelId="{95599332-0BA1-F54F-A118-A282DB75D4EC}" type="presOf" srcId="{FCA4E5B4-930A-EC46-926C-BEE290D9962B}" destId="{8E74A5C5-AA22-1145-B3F8-2B54A1702128}" srcOrd="1" destOrd="0" presId="urn:microsoft.com/office/officeart/2005/8/layout/vProcess5"/>
    <dgm:cxn modelId="{BC6D8D4B-8351-1A4A-9658-629E73802B52}" type="presOf" srcId="{9A3A16CC-1621-C143-BB55-378DFC80F0AE}" destId="{2C6BC92B-B6E4-1A48-8C3E-0166EA27B54C}" srcOrd="0" destOrd="1" presId="urn:microsoft.com/office/officeart/2005/8/layout/vProcess5"/>
    <dgm:cxn modelId="{594D074D-718E-CC49-A305-23E20E5001CF}" type="presOf" srcId="{46E0883C-AEBF-6147-A42C-234964526968}" destId="{43043AAD-6FFF-3B4B-8605-CE5FAF4206F5}" srcOrd="1" destOrd="1" presId="urn:microsoft.com/office/officeart/2005/8/layout/vProcess5"/>
    <dgm:cxn modelId="{6C967552-51E7-AE44-9D81-D8C3124422A3}" type="presOf" srcId="{FCA4E5B4-930A-EC46-926C-BEE290D9962B}" destId="{A5CFD366-9C5B-A342-B9B8-F43286523BA6}" srcOrd="0" destOrd="0" presId="urn:microsoft.com/office/officeart/2005/8/layout/vProcess5"/>
    <dgm:cxn modelId="{49CB2455-0E96-6E4C-AC11-63C8F4E0963D}" srcId="{043C75F6-19BA-E749-AC41-21ED28A42513}" destId="{0CF4290F-6314-9941-80E0-6A3A1C794F57}" srcOrd="1" destOrd="0" parTransId="{64F40079-1415-BF46-BD44-B95697E099B3}" sibTransId="{5AE327B3-AAA9-874B-95D2-5742159514BE}"/>
    <dgm:cxn modelId="{F890015D-0944-C040-A816-0B8F62210B99}" type="presOf" srcId="{EFE388EF-8E5F-D04F-8C26-A6DCCA70B065}" destId="{43043AAD-6FFF-3B4B-8605-CE5FAF4206F5}" srcOrd="1" destOrd="2" presId="urn:microsoft.com/office/officeart/2005/8/layout/vProcess5"/>
    <dgm:cxn modelId="{A84EDF62-2A69-5847-874A-BF9FE672BDE6}" type="presOf" srcId="{0E4D490B-4A4B-2143-8D26-579525A6F332}" destId="{B26C6A69-4046-4047-83D0-8452576F39EA}" srcOrd="0" destOrd="0" presId="urn:microsoft.com/office/officeart/2005/8/layout/vProcess5"/>
    <dgm:cxn modelId="{2840DF63-EFEA-CC4A-84E2-F5DAA466AD16}" type="presOf" srcId="{A2999A55-CC43-9445-94E9-047BC8EB2652}" destId="{956978E3-2C86-054E-816A-75FBCA7B23CC}" srcOrd="0" destOrd="0" presId="urn:microsoft.com/office/officeart/2005/8/layout/vProcess5"/>
    <dgm:cxn modelId="{CC91F364-62BE-6548-8DD6-D704141CACF3}" srcId="{2B53B671-DD53-424B-A91F-05E7E25214FC}" destId="{EFE388EF-8E5F-D04F-8C26-A6DCCA70B065}" srcOrd="1" destOrd="0" parTransId="{24A7782E-407A-F94E-BCDE-929D1304D1A2}" sibTransId="{4D8A8306-AB4A-A24B-BD11-04C215DA14A0}"/>
    <dgm:cxn modelId="{2815B26A-22B7-6741-A430-7C041FFA0909}" type="presOf" srcId="{0D0BD9A3-52C1-1341-84E3-E31E2969B995}" destId="{47FFA71F-535D-7046-BDA5-D3B5A43D673B}" srcOrd="0" destOrd="0" presId="urn:microsoft.com/office/officeart/2005/8/layout/vProcess5"/>
    <dgm:cxn modelId="{C65A0E75-58E4-9349-9106-14ED72A18121}" srcId="{2B53B671-DD53-424B-A91F-05E7E25214FC}" destId="{46E0883C-AEBF-6147-A42C-234964526968}" srcOrd="0" destOrd="0" parTransId="{6A553358-4E5B-8C4F-9699-35ACA105B24A}" sibTransId="{F8CF07FE-FC94-214C-8BE9-33E530A10C88}"/>
    <dgm:cxn modelId="{5DBEB179-6B3E-5942-BCA3-4CBE4FD117D1}" type="presOf" srcId="{FA1F12AB-FCDE-9B49-B87B-099126A7F4C3}" destId="{344885AF-831D-7744-9CEC-D94DE424EB7E}" srcOrd="0" destOrd="0" presId="urn:microsoft.com/office/officeart/2005/8/layout/vProcess5"/>
    <dgm:cxn modelId="{A2C0F57C-A725-2C44-A92D-B490ED0B5028}" type="presOf" srcId="{1E8A756A-7E51-024E-92B0-0DA79737688D}" destId="{1C1040DB-83B2-5748-8668-0673F2A79387}" srcOrd="0" destOrd="0" presId="urn:microsoft.com/office/officeart/2005/8/layout/vProcess5"/>
    <dgm:cxn modelId="{0C8CBE84-FA5B-804D-9B92-BFD8D17A7F7C}" srcId="{043C75F6-19BA-E749-AC41-21ED28A42513}" destId="{9A3A16CC-1621-C143-BB55-378DFC80F0AE}" srcOrd="0" destOrd="0" parTransId="{4C2456B3-99A9-4143-A1F8-703CCA0F7250}" sibTransId="{7054D517-9BB5-C040-9C93-AD6BEB5D223D}"/>
    <dgm:cxn modelId="{4BDD81AB-0D23-AA40-900B-08D291B9A0BA}" type="presOf" srcId="{2B53B671-DD53-424B-A91F-05E7E25214FC}" destId="{684025F5-121A-A441-88F5-396DA2DD350E}" srcOrd="0" destOrd="0" presId="urn:microsoft.com/office/officeart/2005/8/layout/vProcess5"/>
    <dgm:cxn modelId="{02DEF1BA-7D68-0546-9D1A-3B7D6AC8FF02}" srcId="{0D0BD9A3-52C1-1341-84E3-E31E2969B995}" destId="{1F0FBDBC-41BC-8D4A-A97F-644C2751754D}" srcOrd="0" destOrd="0" parTransId="{4CD5ADFC-0D75-6F4E-98EA-786D05BC6B26}" sibTransId="{3415994B-E4BA-304E-8A13-D42FFFB6D5C4}"/>
    <dgm:cxn modelId="{31A7E8BC-7380-024B-AF37-74D381385C00}" type="presOf" srcId="{1F0FBDBC-41BC-8D4A-A97F-644C2751754D}" destId="{22E7CEEC-841E-BB4D-9AC5-DE7A8647C886}" srcOrd="1" destOrd="1" presId="urn:microsoft.com/office/officeart/2005/8/layout/vProcess5"/>
    <dgm:cxn modelId="{4460B1BE-1068-1244-9A9E-1063E108DD3A}" srcId="{05E70C59-5874-6248-A48E-67642D6FCAB2}" destId="{043C75F6-19BA-E749-AC41-21ED28A42513}" srcOrd="2" destOrd="0" parTransId="{67CE2ADB-32C3-E04F-899A-3097B57AC2CA}" sibTransId="{A2999A55-CC43-9445-94E9-047BC8EB2652}"/>
    <dgm:cxn modelId="{C4E1D5C2-43DB-3C4B-89CA-F86B4FFA8ADD}" srcId="{05E70C59-5874-6248-A48E-67642D6FCAB2}" destId="{2B53B671-DD53-424B-A91F-05E7E25214FC}" srcOrd="0" destOrd="0" parTransId="{BEE3FC40-A40E-AA47-AFC4-542FD033E790}" sibTransId="{FA1F12AB-FCDE-9B49-B87B-099126A7F4C3}"/>
    <dgm:cxn modelId="{36A728CC-A19B-9A45-B0FE-880B4852D965}" type="presOf" srcId="{2B53B671-DD53-424B-A91F-05E7E25214FC}" destId="{43043AAD-6FFF-3B4B-8605-CE5FAF4206F5}" srcOrd="1" destOrd="0" presId="urn:microsoft.com/office/officeart/2005/8/layout/vProcess5"/>
    <dgm:cxn modelId="{2DEEDBD2-46BF-2845-B1D0-5184A6F5F619}" type="presOf" srcId="{0CF4290F-6314-9941-80E0-6A3A1C794F57}" destId="{2FB58403-B82A-F045-BC60-D38523FF58A1}" srcOrd="1" destOrd="2" presId="urn:microsoft.com/office/officeart/2005/8/layout/vProcess5"/>
    <dgm:cxn modelId="{0FB302D7-42BC-2A4B-8A47-21506420F0FC}" type="presOf" srcId="{05E70C59-5874-6248-A48E-67642D6FCAB2}" destId="{2E369566-EF3C-0748-8A0D-722A1D5EDDD7}" srcOrd="0" destOrd="0" presId="urn:microsoft.com/office/officeart/2005/8/layout/vProcess5"/>
    <dgm:cxn modelId="{F515FFD8-D7DE-4642-A758-8D01087B04AA}" type="presOf" srcId="{0CF4290F-6314-9941-80E0-6A3A1C794F57}" destId="{2C6BC92B-B6E4-1A48-8C3E-0166EA27B54C}" srcOrd="0" destOrd="2" presId="urn:microsoft.com/office/officeart/2005/8/layout/vProcess5"/>
    <dgm:cxn modelId="{76D8E5E0-F70C-B241-A1FC-57F6CCF3BF80}" type="presOf" srcId="{46E0883C-AEBF-6147-A42C-234964526968}" destId="{684025F5-121A-A441-88F5-396DA2DD350E}" srcOrd="0" destOrd="1" presId="urn:microsoft.com/office/officeart/2005/8/layout/vProcess5"/>
    <dgm:cxn modelId="{4D4B5EE7-A1E6-954D-8AA5-734A06701001}" type="presOf" srcId="{043C75F6-19BA-E749-AC41-21ED28A42513}" destId="{2C6BC92B-B6E4-1A48-8C3E-0166EA27B54C}" srcOrd="0" destOrd="0" presId="urn:microsoft.com/office/officeart/2005/8/layout/vProcess5"/>
    <dgm:cxn modelId="{DFD707EA-9081-7048-9FC8-40B37B08345C}" srcId="{05E70C59-5874-6248-A48E-67642D6FCAB2}" destId="{FCA4E5B4-930A-EC46-926C-BEE290D9962B}" srcOrd="4" destOrd="0" parTransId="{FD0D62B6-39B6-BE4E-A975-11581C4E3E7F}" sibTransId="{D98AFB70-93AA-4141-ADAB-E239E91D929A}"/>
    <dgm:cxn modelId="{FF164EF1-B9A5-C644-9C9B-B97532BF8929}" srcId="{05E70C59-5874-6248-A48E-67642D6FCAB2}" destId="{0D0BD9A3-52C1-1341-84E3-E31E2969B995}" srcOrd="3" destOrd="0" parTransId="{1A109B9A-C21F-AE46-B7CE-D791C8554A6F}" sibTransId="{0E4D490B-4A4B-2143-8D26-579525A6F332}"/>
    <dgm:cxn modelId="{F57C63F4-B45C-2D45-8A6A-45F1F3E83ECA}" type="presOf" srcId="{0D0BD9A3-52C1-1341-84E3-E31E2969B995}" destId="{22E7CEEC-841E-BB4D-9AC5-DE7A8647C886}" srcOrd="1" destOrd="0" presId="urn:microsoft.com/office/officeart/2005/8/layout/vProcess5"/>
    <dgm:cxn modelId="{90DE4DF5-144E-B448-B6CB-96EC406C021D}" type="presOf" srcId="{1F0FBDBC-41BC-8D4A-A97F-644C2751754D}" destId="{47FFA71F-535D-7046-BDA5-D3B5A43D673B}" srcOrd="0" destOrd="1" presId="urn:microsoft.com/office/officeart/2005/8/layout/vProcess5"/>
    <dgm:cxn modelId="{2F4B37F7-A00C-604C-B244-9ECF8598813D}" type="presOf" srcId="{1379EDCB-DA1E-A942-9BE8-923B1449B57B}" destId="{E1BCB41F-94F1-4F45-A5F7-0236CE325873}" srcOrd="1" destOrd="0" presId="urn:microsoft.com/office/officeart/2005/8/layout/vProcess5"/>
    <dgm:cxn modelId="{CE44C357-38FF-3A41-91B2-D12F5B16A709}" type="presParOf" srcId="{2E369566-EF3C-0748-8A0D-722A1D5EDDD7}" destId="{2459FC06-914C-C943-BDBC-CCC180918F4F}" srcOrd="0" destOrd="0" presId="urn:microsoft.com/office/officeart/2005/8/layout/vProcess5"/>
    <dgm:cxn modelId="{86198231-34F1-324E-A6D5-158D2BBA2CE1}" type="presParOf" srcId="{2E369566-EF3C-0748-8A0D-722A1D5EDDD7}" destId="{684025F5-121A-A441-88F5-396DA2DD350E}" srcOrd="1" destOrd="0" presId="urn:microsoft.com/office/officeart/2005/8/layout/vProcess5"/>
    <dgm:cxn modelId="{4421DE0F-F7C6-9344-8328-3F1261EDC755}" type="presParOf" srcId="{2E369566-EF3C-0748-8A0D-722A1D5EDDD7}" destId="{B7F2FA34-293C-B44B-8219-D3C2039B44B3}" srcOrd="2" destOrd="0" presId="urn:microsoft.com/office/officeart/2005/8/layout/vProcess5"/>
    <dgm:cxn modelId="{36C4F153-B42C-B847-A975-2108B599751F}" type="presParOf" srcId="{2E369566-EF3C-0748-8A0D-722A1D5EDDD7}" destId="{2C6BC92B-B6E4-1A48-8C3E-0166EA27B54C}" srcOrd="3" destOrd="0" presId="urn:microsoft.com/office/officeart/2005/8/layout/vProcess5"/>
    <dgm:cxn modelId="{749BCAE3-D5CD-5F44-82E3-0A7F766E5B47}" type="presParOf" srcId="{2E369566-EF3C-0748-8A0D-722A1D5EDDD7}" destId="{47FFA71F-535D-7046-BDA5-D3B5A43D673B}" srcOrd="4" destOrd="0" presId="urn:microsoft.com/office/officeart/2005/8/layout/vProcess5"/>
    <dgm:cxn modelId="{6440C7EB-CB08-1B49-ABCF-0674EBA4DB36}" type="presParOf" srcId="{2E369566-EF3C-0748-8A0D-722A1D5EDDD7}" destId="{A5CFD366-9C5B-A342-B9B8-F43286523BA6}" srcOrd="5" destOrd="0" presId="urn:microsoft.com/office/officeart/2005/8/layout/vProcess5"/>
    <dgm:cxn modelId="{B40DB8B9-CCEE-D640-B831-9A1B82DEC317}" type="presParOf" srcId="{2E369566-EF3C-0748-8A0D-722A1D5EDDD7}" destId="{344885AF-831D-7744-9CEC-D94DE424EB7E}" srcOrd="6" destOrd="0" presId="urn:microsoft.com/office/officeart/2005/8/layout/vProcess5"/>
    <dgm:cxn modelId="{16C1DC7D-FA04-C947-944D-77D0D24AF5E1}" type="presParOf" srcId="{2E369566-EF3C-0748-8A0D-722A1D5EDDD7}" destId="{1C1040DB-83B2-5748-8668-0673F2A79387}" srcOrd="7" destOrd="0" presId="urn:microsoft.com/office/officeart/2005/8/layout/vProcess5"/>
    <dgm:cxn modelId="{79CF353A-C8AE-184D-8F57-7EC71CF37E15}" type="presParOf" srcId="{2E369566-EF3C-0748-8A0D-722A1D5EDDD7}" destId="{956978E3-2C86-054E-816A-75FBCA7B23CC}" srcOrd="8" destOrd="0" presId="urn:microsoft.com/office/officeart/2005/8/layout/vProcess5"/>
    <dgm:cxn modelId="{13DBB5EF-3918-E74E-8B4F-3C9D25CC1088}" type="presParOf" srcId="{2E369566-EF3C-0748-8A0D-722A1D5EDDD7}" destId="{B26C6A69-4046-4047-83D0-8452576F39EA}" srcOrd="9" destOrd="0" presId="urn:microsoft.com/office/officeart/2005/8/layout/vProcess5"/>
    <dgm:cxn modelId="{4F336364-1462-F245-9354-15058B45C451}" type="presParOf" srcId="{2E369566-EF3C-0748-8A0D-722A1D5EDDD7}" destId="{43043AAD-6FFF-3B4B-8605-CE5FAF4206F5}" srcOrd="10" destOrd="0" presId="urn:microsoft.com/office/officeart/2005/8/layout/vProcess5"/>
    <dgm:cxn modelId="{F797C55E-4894-7A4A-AB9E-ACBC0F0128ED}" type="presParOf" srcId="{2E369566-EF3C-0748-8A0D-722A1D5EDDD7}" destId="{E1BCB41F-94F1-4F45-A5F7-0236CE325873}" srcOrd="11" destOrd="0" presId="urn:microsoft.com/office/officeart/2005/8/layout/vProcess5"/>
    <dgm:cxn modelId="{0E2DBB80-4D51-424B-9FA2-79745A494E80}" type="presParOf" srcId="{2E369566-EF3C-0748-8A0D-722A1D5EDDD7}" destId="{2FB58403-B82A-F045-BC60-D38523FF58A1}" srcOrd="12" destOrd="0" presId="urn:microsoft.com/office/officeart/2005/8/layout/vProcess5"/>
    <dgm:cxn modelId="{CA51254D-EF43-7044-B998-1113A406D672}" type="presParOf" srcId="{2E369566-EF3C-0748-8A0D-722A1D5EDDD7}" destId="{22E7CEEC-841E-BB4D-9AC5-DE7A8647C886}" srcOrd="13" destOrd="0" presId="urn:microsoft.com/office/officeart/2005/8/layout/vProcess5"/>
    <dgm:cxn modelId="{88F9BB80-0FF6-3648-B16B-13775A7A21C9}" type="presParOf" srcId="{2E369566-EF3C-0748-8A0D-722A1D5EDDD7}" destId="{8E74A5C5-AA22-1145-B3F8-2B54A1702128}"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F2B6A0-B3B3-48F7-82CE-14209EFE2073}"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C306291E-71A2-4B4C-BBB4-F598471C92A6}">
      <dgm:prSet custT="1"/>
      <dgm:spPr>
        <a:solidFill>
          <a:srgbClr val="7030A0"/>
        </a:solidFill>
        <a:ln>
          <a:noFill/>
        </a:ln>
        <a:effectLst>
          <a:outerShdw blurRad="50800" dist="38100" dir="8100000" algn="tr" rotWithShape="0">
            <a:prstClr val="black">
              <a:alpha val="40000"/>
            </a:prstClr>
          </a:outerShdw>
        </a:effectLst>
      </dgm:spPr>
      <dgm:t>
        <a:bodyPr/>
        <a:lstStyle/>
        <a:p>
          <a:r>
            <a:rPr lang="en-US" sz="1400"/>
            <a:t>Address COVID Public Health &amp; Negative Economic Impact</a:t>
          </a:r>
        </a:p>
      </dgm:t>
    </dgm:pt>
    <dgm:pt modelId="{5CA835AD-3105-4645-BEF9-CA19C464D394}" type="parTrans" cxnId="{61E7F9FF-88D6-440C-AD36-D692798322A4}">
      <dgm:prSet/>
      <dgm:spPr/>
      <dgm:t>
        <a:bodyPr/>
        <a:lstStyle/>
        <a:p>
          <a:endParaRPr lang="en-US"/>
        </a:p>
      </dgm:t>
    </dgm:pt>
    <dgm:pt modelId="{469B1202-E77C-49C4-8520-1042A0AB48EC}" type="sibTrans" cxnId="{61E7F9FF-88D6-440C-AD36-D692798322A4}">
      <dgm:prSet/>
      <dgm:spPr/>
      <dgm:t>
        <a:bodyPr/>
        <a:lstStyle/>
        <a:p>
          <a:endParaRPr lang="en-US"/>
        </a:p>
      </dgm:t>
    </dgm:pt>
    <dgm:pt modelId="{DEBEED55-D659-4075-976E-278CB2D976CF}">
      <dgm:prSet/>
      <dgm:spPr>
        <a:solidFill>
          <a:srgbClr val="ECCAFA">
            <a:alpha val="89804"/>
          </a:srgbClr>
        </a:solidFill>
        <a:ln>
          <a:noFill/>
        </a:ln>
        <a:effectLst>
          <a:outerShdw blurRad="50800" dist="38100" dir="8100000" algn="tr" rotWithShape="0">
            <a:prstClr val="black">
              <a:alpha val="40000"/>
            </a:prstClr>
          </a:outerShdw>
        </a:effectLst>
      </dgm:spPr>
      <dgm:t>
        <a:bodyPr/>
        <a:lstStyle/>
        <a:p>
          <a:r>
            <a:rPr lang="en-US"/>
            <a:t>Support public health expenditures, by funding COVID-19 mitigation efforts, medical expenses, behavioral healthcare, and certain public health and safety staff;</a:t>
          </a:r>
        </a:p>
        <a:p>
          <a:r>
            <a:rPr lang="en-US"/>
            <a:t>Address negative economic impacts caused by the public health emergency, including economic harms to workers, households, small businesses, impacted industries, and the public sector;</a:t>
          </a:r>
        </a:p>
        <a:p>
          <a:r>
            <a:rPr lang="en-US"/>
            <a:t>Support disproportionately impacted communities</a:t>
          </a:r>
        </a:p>
      </dgm:t>
    </dgm:pt>
    <dgm:pt modelId="{8A46C02A-C502-463D-9AB7-2783AA60F35B}" type="parTrans" cxnId="{8494FC29-505A-4298-9B15-103674366B4B}">
      <dgm:prSet/>
      <dgm:spPr/>
      <dgm:t>
        <a:bodyPr/>
        <a:lstStyle/>
        <a:p>
          <a:endParaRPr lang="en-US"/>
        </a:p>
      </dgm:t>
    </dgm:pt>
    <dgm:pt modelId="{9BBC1EAC-F4F8-4863-A103-1ABCADC15FA1}" type="sibTrans" cxnId="{8494FC29-505A-4298-9B15-103674366B4B}">
      <dgm:prSet/>
      <dgm:spPr/>
      <dgm:t>
        <a:bodyPr/>
        <a:lstStyle/>
        <a:p>
          <a:endParaRPr lang="en-US"/>
        </a:p>
      </dgm:t>
    </dgm:pt>
    <dgm:pt modelId="{5190CF68-C99A-47B0-8BD2-A62733FDC3A4}">
      <dgm:prSet/>
      <dgm:spPr>
        <a:solidFill>
          <a:schemeClr val="accent2"/>
        </a:solidFill>
        <a:ln>
          <a:noFill/>
        </a:ln>
        <a:effectLst>
          <a:outerShdw blurRad="50800" dist="38100" dir="8100000" algn="tr" rotWithShape="0">
            <a:prstClr val="black">
              <a:alpha val="40000"/>
            </a:prstClr>
          </a:outerShdw>
        </a:effectLst>
      </dgm:spPr>
      <dgm:t>
        <a:bodyPr/>
        <a:lstStyle/>
        <a:p>
          <a:r>
            <a:rPr lang="en-US"/>
            <a:t>Replace Lost Revenue</a:t>
          </a:r>
        </a:p>
      </dgm:t>
    </dgm:pt>
    <dgm:pt modelId="{87627752-9114-4E67-8C96-733AC165FA54}" type="parTrans" cxnId="{F03C01AC-9EE7-471F-9B20-51308B281981}">
      <dgm:prSet/>
      <dgm:spPr/>
      <dgm:t>
        <a:bodyPr/>
        <a:lstStyle/>
        <a:p>
          <a:endParaRPr lang="en-US"/>
        </a:p>
      </dgm:t>
    </dgm:pt>
    <dgm:pt modelId="{502861A1-E4F2-4231-B73F-B598CDE934E8}" type="sibTrans" cxnId="{F03C01AC-9EE7-471F-9B20-51308B281981}">
      <dgm:prSet/>
      <dgm:spPr/>
      <dgm:t>
        <a:bodyPr/>
        <a:lstStyle/>
        <a:p>
          <a:endParaRPr lang="en-US"/>
        </a:p>
      </dgm:t>
    </dgm:pt>
    <dgm:pt modelId="{EF3C040F-F4FC-49A9-85A2-00C41D23987A}">
      <dgm:prSet/>
      <dgm:spPr>
        <a:solidFill>
          <a:schemeClr val="accent2">
            <a:lumMod val="40000"/>
            <a:lumOff val="60000"/>
            <a:alpha val="90000"/>
          </a:schemeClr>
        </a:solidFill>
        <a:ln>
          <a:noFill/>
        </a:ln>
        <a:effectLst>
          <a:outerShdw blurRad="50800" dist="38100" dir="8100000" algn="tr" rotWithShape="0">
            <a:prstClr val="black">
              <a:alpha val="40000"/>
            </a:prstClr>
          </a:outerShdw>
        </a:effectLst>
      </dgm:spPr>
      <dgm:t>
        <a:bodyPr/>
        <a:lstStyle/>
        <a:p>
          <a:r>
            <a:rPr lang="en-US"/>
            <a:t>Replace lost public sector revenue, using this funding to </a:t>
          </a:r>
          <a:r>
            <a:rPr lang="en-US" b="1"/>
            <a:t>provide government services </a:t>
          </a:r>
          <a:r>
            <a:rPr lang="en-US"/>
            <a:t>to the extent of the reduction in revenue experienced due to the pandemic;</a:t>
          </a:r>
        </a:p>
        <a:p>
          <a:endParaRPr lang="en-US"/>
        </a:p>
        <a:p>
          <a:r>
            <a:rPr lang="en-US"/>
            <a:t>$10 million standard allowance, OR formula approach, whichever is higher</a:t>
          </a:r>
        </a:p>
      </dgm:t>
    </dgm:pt>
    <dgm:pt modelId="{23E42291-CBC3-4394-8859-B4F2C80213BA}" type="parTrans" cxnId="{83CEFB6A-8B19-4CAD-A2D1-18D9446654BB}">
      <dgm:prSet/>
      <dgm:spPr/>
      <dgm:t>
        <a:bodyPr/>
        <a:lstStyle/>
        <a:p>
          <a:endParaRPr lang="en-US"/>
        </a:p>
      </dgm:t>
    </dgm:pt>
    <dgm:pt modelId="{A75D334B-E1DE-4E30-81C9-E94F99AF7B4F}" type="sibTrans" cxnId="{83CEFB6A-8B19-4CAD-A2D1-18D9446654BB}">
      <dgm:prSet/>
      <dgm:spPr/>
      <dgm:t>
        <a:bodyPr/>
        <a:lstStyle/>
        <a:p>
          <a:endParaRPr lang="en-US"/>
        </a:p>
      </dgm:t>
    </dgm:pt>
    <dgm:pt modelId="{80B743FD-DAC1-452E-963F-2A44621436EB}">
      <dgm:prSet/>
      <dgm:spPr>
        <a:solidFill>
          <a:schemeClr val="accent6"/>
        </a:solidFill>
        <a:ln>
          <a:noFill/>
        </a:ln>
        <a:effectLst>
          <a:outerShdw blurRad="50800" dist="38100" dir="8100000" algn="tr" rotWithShape="0">
            <a:prstClr val="black">
              <a:alpha val="40000"/>
            </a:prstClr>
          </a:outerShdw>
        </a:effectLst>
      </dgm:spPr>
      <dgm:t>
        <a:bodyPr/>
        <a:lstStyle/>
        <a:p>
          <a:r>
            <a:rPr lang="en-US"/>
            <a:t>Premium Pay</a:t>
          </a:r>
        </a:p>
      </dgm:t>
    </dgm:pt>
    <dgm:pt modelId="{C95EA138-7D3D-4398-90E4-ED8EA99520D1}" type="parTrans" cxnId="{06E6CE12-292A-4495-8E89-F6BA76EFBCF5}">
      <dgm:prSet/>
      <dgm:spPr/>
      <dgm:t>
        <a:bodyPr/>
        <a:lstStyle/>
        <a:p>
          <a:endParaRPr lang="en-US"/>
        </a:p>
      </dgm:t>
    </dgm:pt>
    <dgm:pt modelId="{5368303A-7426-4F4B-B353-3C94FCACD0F0}" type="sibTrans" cxnId="{06E6CE12-292A-4495-8E89-F6BA76EFBCF5}">
      <dgm:prSet/>
      <dgm:spPr/>
      <dgm:t>
        <a:bodyPr/>
        <a:lstStyle/>
        <a:p>
          <a:endParaRPr lang="en-US"/>
        </a:p>
      </dgm:t>
    </dgm:pt>
    <dgm:pt modelId="{121BCF8A-FEA0-46FF-B3D4-EC9CC393A6BF}">
      <dgm:prSet/>
      <dgm:spPr>
        <a:solidFill>
          <a:schemeClr val="accent6">
            <a:lumMod val="40000"/>
            <a:lumOff val="60000"/>
            <a:alpha val="90000"/>
          </a:schemeClr>
        </a:solidFill>
        <a:ln>
          <a:noFill/>
        </a:ln>
        <a:effectLst>
          <a:outerShdw blurRad="50800" dist="38100" dir="8100000" algn="tr" rotWithShape="0">
            <a:prstClr val="black">
              <a:alpha val="40000"/>
            </a:prstClr>
          </a:outerShdw>
        </a:effectLst>
      </dgm:spPr>
      <dgm:t>
        <a:bodyPr/>
        <a:lstStyle/>
        <a:p>
          <a:r>
            <a:rPr lang="en-US"/>
            <a:t>Provide premium pay for essential workers, offering additional support to those who have borne and will bear the greatest health risks because of their service in critical infrastructure sectors; </a:t>
          </a:r>
        </a:p>
        <a:p>
          <a:endParaRPr lang="en-US"/>
        </a:p>
        <a:p>
          <a:r>
            <a:rPr lang="en-US"/>
            <a:t>Target low-and moderate- income employees or employees who face(d) added risks during pandemic</a:t>
          </a:r>
        </a:p>
      </dgm:t>
    </dgm:pt>
    <dgm:pt modelId="{4823108B-8FF0-40EF-B192-A9D98DE79E8E}" type="parTrans" cxnId="{7CF5E787-DC18-4EF0-AC33-7B925D6FDF86}">
      <dgm:prSet/>
      <dgm:spPr/>
      <dgm:t>
        <a:bodyPr/>
        <a:lstStyle/>
        <a:p>
          <a:endParaRPr lang="en-US"/>
        </a:p>
      </dgm:t>
    </dgm:pt>
    <dgm:pt modelId="{E2FC2231-6878-49E2-A4CC-8354BA517553}" type="sibTrans" cxnId="{7CF5E787-DC18-4EF0-AC33-7B925D6FDF86}">
      <dgm:prSet/>
      <dgm:spPr/>
      <dgm:t>
        <a:bodyPr/>
        <a:lstStyle/>
        <a:p>
          <a:endParaRPr lang="en-US"/>
        </a:p>
      </dgm:t>
    </dgm:pt>
    <dgm:pt modelId="{75E48C5C-D110-498D-81F0-08810ACF36C2}">
      <dgm:prSet/>
      <dgm:spPr>
        <a:solidFill>
          <a:schemeClr val="accent5"/>
        </a:solidFill>
        <a:ln>
          <a:noFill/>
        </a:ln>
        <a:effectLst>
          <a:outerShdw blurRad="50800" dist="38100" dir="8100000" algn="tr" rotWithShape="0">
            <a:prstClr val="black">
              <a:alpha val="40000"/>
            </a:prstClr>
          </a:outerShdw>
        </a:effectLst>
      </dgm:spPr>
      <dgm:t>
        <a:bodyPr/>
        <a:lstStyle/>
        <a:p>
          <a:r>
            <a:rPr lang="en-US"/>
            <a:t>Infrastructure Investments</a:t>
          </a:r>
        </a:p>
      </dgm:t>
    </dgm:pt>
    <dgm:pt modelId="{EF799CDC-34BA-4957-946F-E468A8127E69}" type="parTrans" cxnId="{1A1A68A3-9A13-4D6C-9407-D750B592BE08}">
      <dgm:prSet/>
      <dgm:spPr/>
      <dgm:t>
        <a:bodyPr/>
        <a:lstStyle/>
        <a:p>
          <a:endParaRPr lang="en-US"/>
        </a:p>
      </dgm:t>
    </dgm:pt>
    <dgm:pt modelId="{F1F18BCF-E765-4CAC-9D9F-1C10B1D89AC2}" type="sibTrans" cxnId="{1A1A68A3-9A13-4D6C-9407-D750B592BE08}">
      <dgm:prSet/>
      <dgm:spPr/>
      <dgm:t>
        <a:bodyPr/>
        <a:lstStyle/>
        <a:p>
          <a:endParaRPr lang="en-US"/>
        </a:p>
      </dgm:t>
    </dgm:pt>
    <dgm:pt modelId="{A477AE83-EFB2-43F8-84F7-B49327322B3F}">
      <dgm:prSet/>
      <dgm:spPr>
        <a:solidFill>
          <a:schemeClr val="accent5">
            <a:lumMod val="40000"/>
            <a:lumOff val="60000"/>
            <a:alpha val="90000"/>
          </a:schemeClr>
        </a:solidFill>
        <a:ln>
          <a:noFill/>
        </a:ln>
        <a:effectLst>
          <a:outerShdw blurRad="50800" dist="38100" dir="8100000" algn="tr" rotWithShape="0">
            <a:prstClr val="black">
              <a:alpha val="40000"/>
            </a:prstClr>
          </a:outerShdw>
        </a:effectLst>
      </dgm:spPr>
      <dgm:t>
        <a:bodyPr/>
        <a:lstStyle/>
        <a:p>
          <a:r>
            <a:rPr lang="en-US"/>
            <a:t>Invest in water, sewer, and broadband infrastructure, making necessary investments to improve access to clean drinking water, support vital wastewater and stormwater infrastructure, and to expand access to broadband internet.</a:t>
          </a:r>
        </a:p>
      </dgm:t>
    </dgm:pt>
    <dgm:pt modelId="{2D7F5BD0-809F-430B-BD36-4DF19A83EA5F}" type="parTrans" cxnId="{2D030579-1721-4E04-8223-C31234917585}">
      <dgm:prSet/>
      <dgm:spPr/>
      <dgm:t>
        <a:bodyPr/>
        <a:lstStyle/>
        <a:p>
          <a:endParaRPr lang="en-US"/>
        </a:p>
      </dgm:t>
    </dgm:pt>
    <dgm:pt modelId="{B39B8BBB-35B1-4646-BB44-5D54BE7A1444}" type="sibTrans" cxnId="{2D030579-1721-4E04-8223-C31234917585}">
      <dgm:prSet/>
      <dgm:spPr/>
      <dgm:t>
        <a:bodyPr/>
        <a:lstStyle/>
        <a:p>
          <a:endParaRPr lang="en-US"/>
        </a:p>
      </dgm:t>
    </dgm:pt>
    <dgm:pt modelId="{23B23AAB-F93F-EE49-9936-861AB41A4227}" type="pres">
      <dgm:prSet presAssocID="{B9F2B6A0-B3B3-48F7-82CE-14209EFE2073}" presName="Name0" presStyleCnt="0">
        <dgm:presLayoutVars>
          <dgm:dir/>
          <dgm:animLvl val="lvl"/>
          <dgm:resizeHandles val="exact"/>
        </dgm:presLayoutVars>
      </dgm:prSet>
      <dgm:spPr/>
    </dgm:pt>
    <dgm:pt modelId="{796C0EC0-334C-BD44-B039-ADD196596E21}" type="pres">
      <dgm:prSet presAssocID="{C306291E-71A2-4B4C-BBB4-F598471C92A6}" presName="composite" presStyleCnt="0"/>
      <dgm:spPr/>
    </dgm:pt>
    <dgm:pt modelId="{941D9EE3-138A-2C49-95B5-A0BDEF2BE1FD}" type="pres">
      <dgm:prSet presAssocID="{C306291E-71A2-4B4C-BBB4-F598471C92A6}" presName="parTx" presStyleLbl="alignNode1" presStyleIdx="0" presStyleCnt="4">
        <dgm:presLayoutVars>
          <dgm:chMax val="0"/>
          <dgm:chPref val="0"/>
        </dgm:presLayoutVars>
      </dgm:prSet>
      <dgm:spPr/>
    </dgm:pt>
    <dgm:pt modelId="{8C5BDF70-FA6F-4745-BDFA-25DFEF01B332}" type="pres">
      <dgm:prSet presAssocID="{C306291E-71A2-4B4C-BBB4-F598471C92A6}" presName="desTx" presStyleLbl="alignAccFollowNode1" presStyleIdx="0" presStyleCnt="4">
        <dgm:presLayoutVars/>
      </dgm:prSet>
      <dgm:spPr/>
    </dgm:pt>
    <dgm:pt modelId="{AA8C779D-955B-8E44-BF67-322E92B31E9B}" type="pres">
      <dgm:prSet presAssocID="{469B1202-E77C-49C4-8520-1042A0AB48EC}" presName="space" presStyleCnt="0"/>
      <dgm:spPr/>
    </dgm:pt>
    <dgm:pt modelId="{003C9DAB-C709-0A48-BE92-75FDF48C9EA2}" type="pres">
      <dgm:prSet presAssocID="{5190CF68-C99A-47B0-8BD2-A62733FDC3A4}" presName="composite" presStyleCnt="0"/>
      <dgm:spPr/>
    </dgm:pt>
    <dgm:pt modelId="{7FBE1A6E-8C8F-0148-A6EC-927622A592C7}" type="pres">
      <dgm:prSet presAssocID="{5190CF68-C99A-47B0-8BD2-A62733FDC3A4}" presName="parTx" presStyleLbl="alignNode1" presStyleIdx="1" presStyleCnt="4">
        <dgm:presLayoutVars>
          <dgm:chMax val="0"/>
          <dgm:chPref val="0"/>
        </dgm:presLayoutVars>
      </dgm:prSet>
      <dgm:spPr/>
    </dgm:pt>
    <dgm:pt modelId="{97C05D14-0E22-0440-B9AD-FBE6B25C3072}" type="pres">
      <dgm:prSet presAssocID="{5190CF68-C99A-47B0-8BD2-A62733FDC3A4}" presName="desTx" presStyleLbl="alignAccFollowNode1" presStyleIdx="1" presStyleCnt="4">
        <dgm:presLayoutVars/>
      </dgm:prSet>
      <dgm:spPr/>
    </dgm:pt>
    <dgm:pt modelId="{DF7F4BE8-16C7-3847-A1AE-333DB705C6BA}" type="pres">
      <dgm:prSet presAssocID="{502861A1-E4F2-4231-B73F-B598CDE934E8}" presName="space" presStyleCnt="0"/>
      <dgm:spPr/>
    </dgm:pt>
    <dgm:pt modelId="{E480DC74-7F38-6B4B-B0FE-81397EA36F9D}" type="pres">
      <dgm:prSet presAssocID="{80B743FD-DAC1-452E-963F-2A44621436EB}" presName="composite" presStyleCnt="0"/>
      <dgm:spPr/>
    </dgm:pt>
    <dgm:pt modelId="{4E2C8E90-058E-8745-9F2B-DE195FE7DC24}" type="pres">
      <dgm:prSet presAssocID="{80B743FD-DAC1-452E-963F-2A44621436EB}" presName="parTx" presStyleLbl="alignNode1" presStyleIdx="2" presStyleCnt="4">
        <dgm:presLayoutVars>
          <dgm:chMax val="0"/>
          <dgm:chPref val="0"/>
        </dgm:presLayoutVars>
      </dgm:prSet>
      <dgm:spPr/>
    </dgm:pt>
    <dgm:pt modelId="{1351B30D-8E7D-8F44-87FA-983075A79468}" type="pres">
      <dgm:prSet presAssocID="{80B743FD-DAC1-452E-963F-2A44621436EB}" presName="desTx" presStyleLbl="alignAccFollowNode1" presStyleIdx="2" presStyleCnt="4">
        <dgm:presLayoutVars/>
      </dgm:prSet>
      <dgm:spPr/>
    </dgm:pt>
    <dgm:pt modelId="{A503A5CF-D1B5-EA4A-8241-8753B1A21CDD}" type="pres">
      <dgm:prSet presAssocID="{5368303A-7426-4F4B-B353-3C94FCACD0F0}" presName="space" presStyleCnt="0"/>
      <dgm:spPr/>
    </dgm:pt>
    <dgm:pt modelId="{1FEC3A4D-ECEE-0949-A02A-5148F04D21E9}" type="pres">
      <dgm:prSet presAssocID="{75E48C5C-D110-498D-81F0-08810ACF36C2}" presName="composite" presStyleCnt="0"/>
      <dgm:spPr/>
    </dgm:pt>
    <dgm:pt modelId="{4DB62EFE-D79C-E54D-A106-2E0B9E8D327F}" type="pres">
      <dgm:prSet presAssocID="{75E48C5C-D110-498D-81F0-08810ACF36C2}" presName="parTx" presStyleLbl="alignNode1" presStyleIdx="3" presStyleCnt="4">
        <dgm:presLayoutVars>
          <dgm:chMax val="0"/>
          <dgm:chPref val="0"/>
        </dgm:presLayoutVars>
      </dgm:prSet>
      <dgm:spPr/>
    </dgm:pt>
    <dgm:pt modelId="{FAD8B59C-FA04-B745-A415-4EAEEF5CFB65}" type="pres">
      <dgm:prSet presAssocID="{75E48C5C-D110-498D-81F0-08810ACF36C2}" presName="desTx" presStyleLbl="alignAccFollowNode1" presStyleIdx="3" presStyleCnt="4">
        <dgm:presLayoutVars/>
      </dgm:prSet>
      <dgm:spPr/>
    </dgm:pt>
  </dgm:ptLst>
  <dgm:cxnLst>
    <dgm:cxn modelId="{53DC4512-C8B1-5B4F-B905-2BD81CB63DCC}" type="presOf" srcId="{5190CF68-C99A-47B0-8BD2-A62733FDC3A4}" destId="{7FBE1A6E-8C8F-0148-A6EC-927622A592C7}" srcOrd="0" destOrd="0" presId="urn:microsoft.com/office/officeart/2016/7/layout/ChevronBlockProcess"/>
    <dgm:cxn modelId="{06E6CE12-292A-4495-8E89-F6BA76EFBCF5}" srcId="{B9F2B6A0-B3B3-48F7-82CE-14209EFE2073}" destId="{80B743FD-DAC1-452E-963F-2A44621436EB}" srcOrd="2" destOrd="0" parTransId="{C95EA138-7D3D-4398-90E4-ED8EA99520D1}" sibTransId="{5368303A-7426-4F4B-B353-3C94FCACD0F0}"/>
    <dgm:cxn modelId="{EF898A1D-72FB-D748-9641-E93038346551}" type="presOf" srcId="{EF3C040F-F4FC-49A9-85A2-00C41D23987A}" destId="{97C05D14-0E22-0440-B9AD-FBE6B25C3072}" srcOrd="0" destOrd="0" presId="urn:microsoft.com/office/officeart/2016/7/layout/ChevronBlockProcess"/>
    <dgm:cxn modelId="{5E6BD527-804D-6C4F-9FEA-361E4C4982F1}" type="presOf" srcId="{A477AE83-EFB2-43F8-84F7-B49327322B3F}" destId="{FAD8B59C-FA04-B745-A415-4EAEEF5CFB65}" srcOrd="0" destOrd="0" presId="urn:microsoft.com/office/officeart/2016/7/layout/ChevronBlockProcess"/>
    <dgm:cxn modelId="{8494FC29-505A-4298-9B15-103674366B4B}" srcId="{C306291E-71A2-4B4C-BBB4-F598471C92A6}" destId="{DEBEED55-D659-4075-976E-278CB2D976CF}" srcOrd="0" destOrd="0" parTransId="{8A46C02A-C502-463D-9AB7-2783AA60F35B}" sibTransId="{9BBC1EAC-F4F8-4863-A103-1ABCADC15FA1}"/>
    <dgm:cxn modelId="{B1247C44-C6D1-BF49-957B-9F8748E54E74}" type="presOf" srcId="{121BCF8A-FEA0-46FF-B3D4-EC9CC393A6BF}" destId="{1351B30D-8E7D-8F44-87FA-983075A79468}" srcOrd="0" destOrd="0" presId="urn:microsoft.com/office/officeart/2016/7/layout/ChevronBlockProcess"/>
    <dgm:cxn modelId="{83CEFB6A-8B19-4CAD-A2D1-18D9446654BB}" srcId="{5190CF68-C99A-47B0-8BD2-A62733FDC3A4}" destId="{EF3C040F-F4FC-49A9-85A2-00C41D23987A}" srcOrd="0" destOrd="0" parTransId="{23E42291-CBC3-4394-8859-B4F2C80213BA}" sibTransId="{A75D334B-E1DE-4E30-81C9-E94F99AF7B4F}"/>
    <dgm:cxn modelId="{2D030579-1721-4E04-8223-C31234917585}" srcId="{75E48C5C-D110-498D-81F0-08810ACF36C2}" destId="{A477AE83-EFB2-43F8-84F7-B49327322B3F}" srcOrd="0" destOrd="0" parTransId="{2D7F5BD0-809F-430B-BD36-4DF19A83EA5F}" sibTransId="{B39B8BBB-35B1-4646-BB44-5D54BE7A1444}"/>
    <dgm:cxn modelId="{7CF5E787-DC18-4EF0-AC33-7B925D6FDF86}" srcId="{80B743FD-DAC1-452E-963F-2A44621436EB}" destId="{121BCF8A-FEA0-46FF-B3D4-EC9CC393A6BF}" srcOrd="0" destOrd="0" parTransId="{4823108B-8FF0-40EF-B192-A9D98DE79E8E}" sibTransId="{E2FC2231-6878-49E2-A4CC-8354BA517553}"/>
    <dgm:cxn modelId="{1A1A68A3-9A13-4D6C-9407-D750B592BE08}" srcId="{B9F2B6A0-B3B3-48F7-82CE-14209EFE2073}" destId="{75E48C5C-D110-498D-81F0-08810ACF36C2}" srcOrd="3" destOrd="0" parTransId="{EF799CDC-34BA-4957-946F-E468A8127E69}" sibTransId="{F1F18BCF-E765-4CAC-9D9F-1C10B1D89AC2}"/>
    <dgm:cxn modelId="{447B44A6-3A6F-484B-BBFD-08C4BA8F1ADE}" type="presOf" srcId="{DEBEED55-D659-4075-976E-278CB2D976CF}" destId="{8C5BDF70-FA6F-4745-BDFA-25DFEF01B332}" srcOrd="0" destOrd="0" presId="urn:microsoft.com/office/officeart/2016/7/layout/ChevronBlockProcess"/>
    <dgm:cxn modelId="{F03C01AC-9EE7-471F-9B20-51308B281981}" srcId="{B9F2B6A0-B3B3-48F7-82CE-14209EFE2073}" destId="{5190CF68-C99A-47B0-8BD2-A62733FDC3A4}" srcOrd="1" destOrd="0" parTransId="{87627752-9114-4E67-8C96-733AC165FA54}" sibTransId="{502861A1-E4F2-4231-B73F-B598CDE934E8}"/>
    <dgm:cxn modelId="{3058F9B6-EB14-3043-96E7-D6364509812B}" type="presOf" srcId="{C306291E-71A2-4B4C-BBB4-F598471C92A6}" destId="{941D9EE3-138A-2C49-95B5-A0BDEF2BE1FD}" srcOrd="0" destOrd="0" presId="urn:microsoft.com/office/officeart/2016/7/layout/ChevronBlockProcess"/>
    <dgm:cxn modelId="{5E22CAC8-4E26-8745-AFC0-B9486739FAC3}" type="presOf" srcId="{75E48C5C-D110-498D-81F0-08810ACF36C2}" destId="{4DB62EFE-D79C-E54D-A106-2E0B9E8D327F}" srcOrd="0" destOrd="0" presId="urn:microsoft.com/office/officeart/2016/7/layout/ChevronBlockProcess"/>
    <dgm:cxn modelId="{612843F3-CE40-5E4F-9EC0-47396B510592}" type="presOf" srcId="{80B743FD-DAC1-452E-963F-2A44621436EB}" destId="{4E2C8E90-058E-8745-9F2B-DE195FE7DC24}" srcOrd="0" destOrd="0" presId="urn:microsoft.com/office/officeart/2016/7/layout/ChevronBlockProcess"/>
    <dgm:cxn modelId="{55E436F6-36A7-7747-818C-BB49D149BA08}" type="presOf" srcId="{B9F2B6A0-B3B3-48F7-82CE-14209EFE2073}" destId="{23B23AAB-F93F-EE49-9936-861AB41A4227}" srcOrd="0" destOrd="0" presId="urn:microsoft.com/office/officeart/2016/7/layout/ChevronBlockProcess"/>
    <dgm:cxn modelId="{61E7F9FF-88D6-440C-AD36-D692798322A4}" srcId="{B9F2B6A0-B3B3-48F7-82CE-14209EFE2073}" destId="{C306291E-71A2-4B4C-BBB4-F598471C92A6}" srcOrd="0" destOrd="0" parTransId="{5CA835AD-3105-4645-BEF9-CA19C464D394}" sibTransId="{469B1202-E77C-49C4-8520-1042A0AB48EC}"/>
    <dgm:cxn modelId="{6AA89AA1-17AA-5748-94A2-0EADD18E7D9F}" type="presParOf" srcId="{23B23AAB-F93F-EE49-9936-861AB41A4227}" destId="{796C0EC0-334C-BD44-B039-ADD196596E21}" srcOrd="0" destOrd="0" presId="urn:microsoft.com/office/officeart/2016/7/layout/ChevronBlockProcess"/>
    <dgm:cxn modelId="{B7CE7BD4-EED8-7146-8965-1106DAE9C19B}" type="presParOf" srcId="{796C0EC0-334C-BD44-B039-ADD196596E21}" destId="{941D9EE3-138A-2C49-95B5-A0BDEF2BE1FD}" srcOrd="0" destOrd="0" presId="urn:microsoft.com/office/officeart/2016/7/layout/ChevronBlockProcess"/>
    <dgm:cxn modelId="{89C98652-FE73-5542-AF43-463B0E31067A}" type="presParOf" srcId="{796C0EC0-334C-BD44-B039-ADD196596E21}" destId="{8C5BDF70-FA6F-4745-BDFA-25DFEF01B332}" srcOrd="1" destOrd="0" presId="urn:microsoft.com/office/officeart/2016/7/layout/ChevronBlockProcess"/>
    <dgm:cxn modelId="{2FB89FA0-3D66-3B49-AE1F-6D152C5E56C7}" type="presParOf" srcId="{23B23AAB-F93F-EE49-9936-861AB41A4227}" destId="{AA8C779D-955B-8E44-BF67-322E92B31E9B}" srcOrd="1" destOrd="0" presId="urn:microsoft.com/office/officeart/2016/7/layout/ChevronBlockProcess"/>
    <dgm:cxn modelId="{368D660C-2133-4B41-85B1-8453F3D66E22}" type="presParOf" srcId="{23B23AAB-F93F-EE49-9936-861AB41A4227}" destId="{003C9DAB-C709-0A48-BE92-75FDF48C9EA2}" srcOrd="2" destOrd="0" presId="urn:microsoft.com/office/officeart/2016/7/layout/ChevronBlockProcess"/>
    <dgm:cxn modelId="{4D6AC2DA-C9B5-A346-BFEB-B9BA828936C5}" type="presParOf" srcId="{003C9DAB-C709-0A48-BE92-75FDF48C9EA2}" destId="{7FBE1A6E-8C8F-0148-A6EC-927622A592C7}" srcOrd="0" destOrd="0" presId="urn:microsoft.com/office/officeart/2016/7/layout/ChevronBlockProcess"/>
    <dgm:cxn modelId="{74A20B3A-39B4-FD4C-A715-154D45D79B09}" type="presParOf" srcId="{003C9DAB-C709-0A48-BE92-75FDF48C9EA2}" destId="{97C05D14-0E22-0440-B9AD-FBE6B25C3072}" srcOrd="1" destOrd="0" presId="urn:microsoft.com/office/officeart/2016/7/layout/ChevronBlockProcess"/>
    <dgm:cxn modelId="{86E5FDA3-44CE-874F-84DD-188BECDAF4BE}" type="presParOf" srcId="{23B23AAB-F93F-EE49-9936-861AB41A4227}" destId="{DF7F4BE8-16C7-3847-A1AE-333DB705C6BA}" srcOrd="3" destOrd="0" presId="urn:microsoft.com/office/officeart/2016/7/layout/ChevronBlockProcess"/>
    <dgm:cxn modelId="{659088D2-95BC-3A41-97AA-CFE939617EAC}" type="presParOf" srcId="{23B23AAB-F93F-EE49-9936-861AB41A4227}" destId="{E480DC74-7F38-6B4B-B0FE-81397EA36F9D}" srcOrd="4" destOrd="0" presId="urn:microsoft.com/office/officeart/2016/7/layout/ChevronBlockProcess"/>
    <dgm:cxn modelId="{EE90BBE8-C7E9-244D-925E-4BABC9978C6D}" type="presParOf" srcId="{E480DC74-7F38-6B4B-B0FE-81397EA36F9D}" destId="{4E2C8E90-058E-8745-9F2B-DE195FE7DC24}" srcOrd="0" destOrd="0" presId="urn:microsoft.com/office/officeart/2016/7/layout/ChevronBlockProcess"/>
    <dgm:cxn modelId="{7512FCDC-D476-1D4C-B61F-CDF6B2C0BE24}" type="presParOf" srcId="{E480DC74-7F38-6B4B-B0FE-81397EA36F9D}" destId="{1351B30D-8E7D-8F44-87FA-983075A79468}" srcOrd="1" destOrd="0" presId="urn:microsoft.com/office/officeart/2016/7/layout/ChevronBlockProcess"/>
    <dgm:cxn modelId="{0ED79531-FCB8-B24B-B660-81F0A23D6D57}" type="presParOf" srcId="{23B23AAB-F93F-EE49-9936-861AB41A4227}" destId="{A503A5CF-D1B5-EA4A-8241-8753B1A21CDD}" srcOrd="5" destOrd="0" presId="urn:microsoft.com/office/officeart/2016/7/layout/ChevronBlockProcess"/>
    <dgm:cxn modelId="{F36390F9-5666-2443-BDDF-B36A98255137}" type="presParOf" srcId="{23B23AAB-F93F-EE49-9936-861AB41A4227}" destId="{1FEC3A4D-ECEE-0949-A02A-5148F04D21E9}" srcOrd="6" destOrd="0" presId="urn:microsoft.com/office/officeart/2016/7/layout/ChevronBlockProcess"/>
    <dgm:cxn modelId="{A4084584-B214-2341-93A4-F8A135700DC5}" type="presParOf" srcId="{1FEC3A4D-ECEE-0949-A02A-5148F04D21E9}" destId="{4DB62EFE-D79C-E54D-A106-2E0B9E8D327F}" srcOrd="0" destOrd="0" presId="urn:microsoft.com/office/officeart/2016/7/layout/ChevronBlockProcess"/>
    <dgm:cxn modelId="{A48975CC-9B2F-0E45-9702-A93C75EA1C25}" type="presParOf" srcId="{1FEC3A4D-ECEE-0949-A02A-5148F04D21E9}" destId="{FAD8B59C-FA04-B745-A415-4EAEEF5CFB65}" srcOrd="1" destOrd="0" presId="urn:microsoft.com/office/officeart/2016/7/layout/Chevron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EDA7B9-559C-BC49-9B82-36ABB2773275}" type="doc">
      <dgm:prSet loTypeId="urn:microsoft.com/office/officeart/2005/8/layout/hProcess7" loCatId="" qsTypeId="urn:microsoft.com/office/officeart/2005/8/quickstyle/simple1" qsCatId="simple" csTypeId="urn:microsoft.com/office/officeart/2005/8/colors/colorful1" csCatId="colorful" phldr="1"/>
      <dgm:spPr/>
      <dgm:t>
        <a:bodyPr/>
        <a:lstStyle/>
        <a:p>
          <a:endParaRPr lang="en-US"/>
        </a:p>
      </dgm:t>
    </dgm:pt>
    <dgm:pt modelId="{7A2D0338-494E-0D49-82C7-73805538CE49}">
      <dgm:prSet phldrT="[Text]"/>
      <dgm:spPr>
        <a:effectLst>
          <a:outerShdw blurRad="50800" dist="38100" dir="8100000" algn="tr" rotWithShape="0">
            <a:prstClr val="black">
              <a:alpha val="40000"/>
            </a:prstClr>
          </a:outerShdw>
        </a:effectLst>
      </dgm:spPr>
      <dgm:t>
        <a:bodyPr/>
        <a:lstStyle/>
        <a:p>
          <a:r>
            <a:rPr lang="en-US" dirty="0"/>
            <a:t>Control Environment</a:t>
          </a:r>
        </a:p>
      </dgm:t>
    </dgm:pt>
    <dgm:pt modelId="{67DAFD73-92C4-EE44-AC25-A6ED3218B89D}" type="parTrans" cxnId="{EF0C205A-3C7D-134F-B903-72FBD2F9BD18}">
      <dgm:prSet/>
      <dgm:spPr/>
      <dgm:t>
        <a:bodyPr/>
        <a:lstStyle/>
        <a:p>
          <a:endParaRPr lang="en-US"/>
        </a:p>
      </dgm:t>
    </dgm:pt>
    <dgm:pt modelId="{A3E75D22-A9C7-F248-BA8B-E1BD67D8DCC2}" type="sibTrans" cxnId="{EF0C205A-3C7D-134F-B903-72FBD2F9BD18}">
      <dgm:prSet/>
      <dgm:spPr/>
      <dgm:t>
        <a:bodyPr/>
        <a:lstStyle/>
        <a:p>
          <a:endParaRPr lang="en-US"/>
        </a:p>
      </dgm:t>
    </dgm:pt>
    <dgm:pt modelId="{38057B48-5075-5C4B-816C-4806A2E38CEE}">
      <dgm:prSet phldrT="[Text]"/>
      <dgm:spPr/>
      <dgm:t>
        <a:bodyPr/>
        <a:lstStyle/>
        <a:p>
          <a:r>
            <a:rPr lang="en-US" dirty="0"/>
            <a:t>Commitment to integrity &amp; ethics</a:t>
          </a:r>
        </a:p>
      </dgm:t>
    </dgm:pt>
    <dgm:pt modelId="{554D0081-FFF7-FC4C-80B2-98FB75394178}" type="parTrans" cxnId="{A17DED45-9DE3-A442-A580-959C0FF0C234}">
      <dgm:prSet/>
      <dgm:spPr/>
      <dgm:t>
        <a:bodyPr/>
        <a:lstStyle/>
        <a:p>
          <a:endParaRPr lang="en-US"/>
        </a:p>
      </dgm:t>
    </dgm:pt>
    <dgm:pt modelId="{6C899F9F-2945-9749-BE0F-330E4A6FE0EA}" type="sibTrans" cxnId="{A17DED45-9DE3-A442-A580-959C0FF0C234}">
      <dgm:prSet/>
      <dgm:spPr/>
      <dgm:t>
        <a:bodyPr/>
        <a:lstStyle/>
        <a:p>
          <a:endParaRPr lang="en-US"/>
        </a:p>
      </dgm:t>
    </dgm:pt>
    <dgm:pt modelId="{E8ECF3E4-1A43-1E4B-8A43-11D691F54896}">
      <dgm:prSet phldrT="[Text]"/>
      <dgm:spPr>
        <a:effectLst>
          <a:outerShdw blurRad="50800" dist="38100" dir="8100000" algn="tr" rotWithShape="0">
            <a:prstClr val="black">
              <a:alpha val="40000"/>
            </a:prstClr>
          </a:outerShdw>
        </a:effectLst>
      </dgm:spPr>
      <dgm:t>
        <a:bodyPr/>
        <a:lstStyle/>
        <a:p>
          <a:r>
            <a:rPr lang="en-US" dirty="0"/>
            <a:t>Risk Assessment</a:t>
          </a:r>
        </a:p>
      </dgm:t>
    </dgm:pt>
    <dgm:pt modelId="{2339894E-C6D6-DB4D-89C5-1350DE3436FD}" type="parTrans" cxnId="{4F38862A-B85A-CD47-AB09-869A7B6C4457}">
      <dgm:prSet/>
      <dgm:spPr/>
      <dgm:t>
        <a:bodyPr/>
        <a:lstStyle/>
        <a:p>
          <a:endParaRPr lang="en-US"/>
        </a:p>
      </dgm:t>
    </dgm:pt>
    <dgm:pt modelId="{0BA3D65C-866C-0342-9F67-B5BF098B2831}" type="sibTrans" cxnId="{4F38862A-B85A-CD47-AB09-869A7B6C4457}">
      <dgm:prSet/>
      <dgm:spPr/>
      <dgm:t>
        <a:bodyPr/>
        <a:lstStyle/>
        <a:p>
          <a:endParaRPr lang="en-US"/>
        </a:p>
      </dgm:t>
    </dgm:pt>
    <dgm:pt modelId="{E6A4F4E0-6E4E-6E49-A603-D3E914B154F6}">
      <dgm:prSet phldrT="[Text]"/>
      <dgm:spPr/>
      <dgm:t>
        <a:bodyPr/>
        <a:lstStyle/>
        <a:p>
          <a:r>
            <a:rPr lang="en-US" dirty="0"/>
            <a:t>Specifies suitable objectives</a:t>
          </a:r>
        </a:p>
      </dgm:t>
    </dgm:pt>
    <dgm:pt modelId="{2A5444BD-7892-5444-BABE-8D33128937AF}" type="parTrans" cxnId="{9AF5698A-B1A3-A045-B9B3-CF8DB7E2BD17}">
      <dgm:prSet/>
      <dgm:spPr/>
      <dgm:t>
        <a:bodyPr/>
        <a:lstStyle/>
        <a:p>
          <a:endParaRPr lang="en-US"/>
        </a:p>
      </dgm:t>
    </dgm:pt>
    <dgm:pt modelId="{39638C86-A509-E440-958D-4435D12EB378}" type="sibTrans" cxnId="{9AF5698A-B1A3-A045-B9B3-CF8DB7E2BD17}">
      <dgm:prSet/>
      <dgm:spPr/>
      <dgm:t>
        <a:bodyPr/>
        <a:lstStyle/>
        <a:p>
          <a:endParaRPr lang="en-US"/>
        </a:p>
      </dgm:t>
    </dgm:pt>
    <dgm:pt modelId="{AE1AB6E7-6F38-1A4A-97E9-728596B70DAA}">
      <dgm:prSet phldrT="[Text]"/>
      <dgm:spPr>
        <a:effectLst>
          <a:outerShdw blurRad="50800" dist="38100" dir="8100000" algn="tr" rotWithShape="0">
            <a:prstClr val="black">
              <a:alpha val="40000"/>
            </a:prstClr>
          </a:outerShdw>
        </a:effectLst>
      </dgm:spPr>
      <dgm:t>
        <a:bodyPr/>
        <a:lstStyle/>
        <a:p>
          <a:r>
            <a:rPr lang="en-US" dirty="0"/>
            <a:t>Control Activities</a:t>
          </a:r>
        </a:p>
      </dgm:t>
    </dgm:pt>
    <dgm:pt modelId="{1E08670E-EA61-4542-9230-BBC12BFCAED6}" type="parTrans" cxnId="{DCC9C752-7558-6047-BBF6-44BC773E4468}">
      <dgm:prSet/>
      <dgm:spPr/>
      <dgm:t>
        <a:bodyPr/>
        <a:lstStyle/>
        <a:p>
          <a:endParaRPr lang="en-US"/>
        </a:p>
      </dgm:t>
    </dgm:pt>
    <dgm:pt modelId="{1F98BA27-7A57-EC49-8636-442BFB94AC56}" type="sibTrans" cxnId="{DCC9C752-7558-6047-BBF6-44BC773E4468}">
      <dgm:prSet/>
      <dgm:spPr/>
      <dgm:t>
        <a:bodyPr/>
        <a:lstStyle/>
        <a:p>
          <a:endParaRPr lang="en-US"/>
        </a:p>
      </dgm:t>
    </dgm:pt>
    <dgm:pt modelId="{7FFFD01A-1637-5D47-B380-D601D52C94E9}">
      <dgm:prSet phldrT="[Text]"/>
      <dgm:spPr/>
      <dgm:t>
        <a:bodyPr/>
        <a:lstStyle/>
        <a:p>
          <a:r>
            <a:rPr lang="en-US" dirty="0"/>
            <a:t>Develops control activities</a:t>
          </a:r>
        </a:p>
      </dgm:t>
    </dgm:pt>
    <dgm:pt modelId="{A3D59061-7439-D840-AE3F-C4EE401B01B4}" type="parTrans" cxnId="{99E960A5-5908-0B48-906B-30235D0A4190}">
      <dgm:prSet/>
      <dgm:spPr/>
      <dgm:t>
        <a:bodyPr/>
        <a:lstStyle/>
        <a:p>
          <a:endParaRPr lang="en-US"/>
        </a:p>
      </dgm:t>
    </dgm:pt>
    <dgm:pt modelId="{33F631E1-88C1-E54F-B18C-01010400871F}" type="sibTrans" cxnId="{99E960A5-5908-0B48-906B-30235D0A4190}">
      <dgm:prSet/>
      <dgm:spPr/>
      <dgm:t>
        <a:bodyPr/>
        <a:lstStyle/>
        <a:p>
          <a:endParaRPr lang="en-US"/>
        </a:p>
      </dgm:t>
    </dgm:pt>
    <dgm:pt modelId="{33B359AE-E305-4449-9B27-945C76A0E837}">
      <dgm:prSet phldrT="[Text]"/>
      <dgm:spPr>
        <a:effectLst>
          <a:outerShdw blurRad="50800" dist="38100" dir="8100000" algn="tr" rotWithShape="0">
            <a:prstClr val="black">
              <a:alpha val="40000"/>
            </a:prstClr>
          </a:outerShdw>
        </a:effectLst>
      </dgm:spPr>
      <dgm:t>
        <a:bodyPr/>
        <a:lstStyle/>
        <a:p>
          <a:r>
            <a:rPr lang="en-US" dirty="0"/>
            <a:t>Info &amp; Communication</a:t>
          </a:r>
        </a:p>
      </dgm:t>
    </dgm:pt>
    <dgm:pt modelId="{73E7780B-0303-C04B-88F7-8212353B6D67}" type="parTrans" cxnId="{5713DFB6-67F8-4B44-9ED8-387A03BC04D0}">
      <dgm:prSet/>
      <dgm:spPr/>
      <dgm:t>
        <a:bodyPr/>
        <a:lstStyle/>
        <a:p>
          <a:endParaRPr lang="en-US"/>
        </a:p>
      </dgm:t>
    </dgm:pt>
    <dgm:pt modelId="{2693BE5C-D8C9-194B-BED9-CCDD4EA271B1}" type="sibTrans" cxnId="{5713DFB6-67F8-4B44-9ED8-387A03BC04D0}">
      <dgm:prSet/>
      <dgm:spPr/>
      <dgm:t>
        <a:bodyPr/>
        <a:lstStyle/>
        <a:p>
          <a:endParaRPr lang="en-US"/>
        </a:p>
      </dgm:t>
    </dgm:pt>
    <dgm:pt modelId="{F8D93B27-4CD0-0841-9041-70E8E1C6EAA0}">
      <dgm:prSet phldrT="[Text]"/>
      <dgm:spPr>
        <a:effectLst>
          <a:outerShdw blurRad="50800" dist="38100" dir="8100000" algn="tr" rotWithShape="0">
            <a:prstClr val="black">
              <a:alpha val="40000"/>
            </a:prstClr>
          </a:outerShdw>
        </a:effectLst>
      </dgm:spPr>
      <dgm:t>
        <a:bodyPr/>
        <a:lstStyle/>
        <a:p>
          <a:r>
            <a:rPr lang="en-US" dirty="0"/>
            <a:t>Monitoring Activities</a:t>
          </a:r>
        </a:p>
      </dgm:t>
    </dgm:pt>
    <dgm:pt modelId="{6A36E745-5C68-BD47-996D-DB085571D2C2}" type="parTrans" cxnId="{94C7B2E4-87BD-5940-95ED-BEC3E921EFAE}">
      <dgm:prSet/>
      <dgm:spPr/>
      <dgm:t>
        <a:bodyPr/>
        <a:lstStyle/>
        <a:p>
          <a:endParaRPr lang="en-US"/>
        </a:p>
      </dgm:t>
    </dgm:pt>
    <dgm:pt modelId="{7F3B9592-8908-C445-ADEA-2B6A70A05B31}" type="sibTrans" cxnId="{94C7B2E4-87BD-5940-95ED-BEC3E921EFAE}">
      <dgm:prSet/>
      <dgm:spPr/>
      <dgm:t>
        <a:bodyPr/>
        <a:lstStyle/>
        <a:p>
          <a:endParaRPr lang="en-US"/>
        </a:p>
      </dgm:t>
    </dgm:pt>
    <dgm:pt modelId="{ACD271F3-3DB7-0B4F-A743-AA09912B62F3}">
      <dgm:prSet phldrT="[Text]"/>
      <dgm:spPr/>
      <dgm:t>
        <a:bodyPr/>
        <a:lstStyle/>
        <a:p>
          <a:r>
            <a:rPr lang="en-US" dirty="0"/>
            <a:t>Effective oversight by leadership</a:t>
          </a:r>
        </a:p>
      </dgm:t>
    </dgm:pt>
    <dgm:pt modelId="{CF674362-641B-7E49-9FA7-5B56A39CAE87}" type="parTrans" cxnId="{7E70898A-1F69-F64D-82AC-16F3C6426391}">
      <dgm:prSet/>
      <dgm:spPr/>
      <dgm:t>
        <a:bodyPr/>
        <a:lstStyle/>
        <a:p>
          <a:endParaRPr lang="en-US"/>
        </a:p>
      </dgm:t>
    </dgm:pt>
    <dgm:pt modelId="{37397159-FC3E-5549-B144-D5D0D7E038D6}" type="sibTrans" cxnId="{7E70898A-1F69-F64D-82AC-16F3C6426391}">
      <dgm:prSet/>
      <dgm:spPr/>
      <dgm:t>
        <a:bodyPr/>
        <a:lstStyle/>
        <a:p>
          <a:endParaRPr lang="en-US"/>
        </a:p>
      </dgm:t>
    </dgm:pt>
    <dgm:pt modelId="{0F01570B-B709-8F42-AB00-430289A028A5}">
      <dgm:prSet phldrT="[Text]"/>
      <dgm:spPr/>
      <dgm:t>
        <a:bodyPr/>
        <a:lstStyle/>
        <a:p>
          <a:r>
            <a:rPr lang="en-US" dirty="0"/>
            <a:t>Clear structure and procedures</a:t>
          </a:r>
        </a:p>
      </dgm:t>
    </dgm:pt>
    <dgm:pt modelId="{7473A299-F076-4243-B2F4-BD164705D925}" type="parTrans" cxnId="{3BF622AD-8A72-7D47-A29F-532FF3C15BDC}">
      <dgm:prSet/>
      <dgm:spPr/>
      <dgm:t>
        <a:bodyPr/>
        <a:lstStyle/>
        <a:p>
          <a:endParaRPr lang="en-US"/>
        </a:p>
      </dgm:t>
    </dgm:pt>
    <dgm:pt modelId="{B490DCA7-97D7-FD4C-86CB-8B27C74C0980}" type="sibTrans" cxnId="{3BF622AD-8A72-7D47-A29F-532FF3C15BDC}">
      <dgm:prSet/>
      <dgm:spPr/>
      <dgm:t>
        <a:bodyPr/>
        <a:lstStyle/>
        <a:p>
          <a:endParaRPr lang="en-US"/>
        </a:p>
      </dgm:t>
    </dgm:pt>
    <dgm:pt modelId="{3CAEC4E5-23B9-A241-B3FE-BF1242071A49}">
      <dgm:prSet phldrT="[Text]"/>
      <dgm:spPr/>
      <dgm:t>
        <a:bodyPr/>
        <a:lstStyle/>
        <a:p>
          <a:r>
            <a:rPr lang="en-US" dirty="0"/>
            <a:t>Commitment to competence</a:t>
          </a:r>
        </a:p>
      </dgm:t>
    </dgm:pt>
    <dgm:pt modelId="{46A662EE-42D0-1C49-AFCB-4F3C4E069F4D}" type="parTrans" cxnId="{D26DAF2B-9203-CD48-80FA-2D6415416F4F}">
      <dgm:prSet/>
      <dgm:spPr/>
      <dgm:t>
        <a:bodyPr/>
        <a:lstStyle/>
        <a:p>
          <a:endParaRPr lang="en-US"/>
        </a:p>
      </dgm:t>
    </dgm:pt>
    <dgm:pt modelId="{93FCF140-4332-E542-966C-3138D667230B}" type="sibTrans" cxnId="{D26DAF2B-9203-CD48-80FA-2D6415416F4F}">
      <dgm:prSet/>
      <dgm:spPr/>
      <dgm:t>
        <a:bodyPr/>
        <a:lstStyle/>
        <a:p>
          <a:endParaRPr lang="en-US"/>
        </a:p>
      </dgm:t>
    </dgm:pt>
    <dgm:pt modelId="{E86D8F9F-A268-A44A-B719-CAEE3198A68C}">
      <dgm:prSet phldrT="[Text]"/>
      <dgm:spPr/>
      <dgm:t>
        <a:bodyPr/>
        <a:lstStyle/>
        <a:p>
          <a:r>
            <a:rPr lang="en-US" dirty="0"/>
            <a:t>Enforces accountability</a:t>
          </a:r>
        </a:p>
      </dgm:t>
    </dgm:pt>
    <dgm:pt modelId="{5F2D1AC9-655D-754F-8606-DE7C1DD9D47D}" type="parTrans" cxnId="{590A124B-91B2-8945-8DA7-264853089F94}">
      <dgm:prSet/>
      <dgm:spPr/>
      <dgm:t>
        <a:bodyPr/>
        <a:lstStyle/>
        <a:p>
          <a:endParaRPr lang="en-US"/>
        </a:p>
      </dgm:t>
    </dgm:pt>
    <dgm:pt modelId="{5D42C892-13B3-524F-8D96-F5B8CE410E41}" type="sibTrans" cxnId="{590A124B-91B2-8945-8DA7-264853089F94}">
      <dgm:prSet/>
      <dgm:spPr/>
      <dgm:t>
        <a:bodyPr/>
        <a:lstStyle/>
        <a:p>
          <a:endParaRPr lang="en-US"/>
        </a:p>
      </dgm:t>
    </dgm:pt>
    <dgm:pt modelId="{A63C109D-AC43-0E41-A927-C3CA52AC490B}">
      <dgm:prSet phldrT="[Text]"/>
      <dgm:spPr/>
      <dgm:t>
        <a:bodyPr/>
        <a:lstStyle/>
        <a:p>
          <a:r>
            <a:rPr lang="en-US" dirty="0"/>
            <a:t>Identifies &amp; analyzes risk</a:t>
          </a:r>
        </a:p>
      </dgm:t>
    </dgm:pt>
    <dgm:pt modelId="{F91BFF37-BDF4-C74B-8AC8-E2A4C0CA3BBC}" type="parTrans" cxnId="{EE709377-6520-5F41-B730-5C12881D294A}">
      <dgm:prSet/>
      <dgm:spPr/>
      <dgm:t>
        <a:bodyPr/>
        <a:lstStyle/>
        <a:p>
          <a:endParaRPr lang="en-US"/>
        </a:p>
      </dgm:t>
    </dgm:pt>
    <dgm:pt modelId="{F5AAE500-92C9-704B-BC54-11BB46E80E6F}" type="sibTrans" cxnId="{EE709377-6520-5F41-B730-5C12881D294A}">
      <dgm:prSet/>
      <dgm:spPr/>
      <dgm:t>
        <a:bodyPr/>
        <a:lstStyle/>
        <a:p>
          <a:endParaRPr lang="en-US"/>
        </a:p>
      </dgm:t>
    </dgm:pt>
    <dgm:pt modelId="{B1A6CC31-DE9A-204C-AC9C-CE24015762C6}">
      <dgm:prSet phldrT="[Text]"/>
      <dgm:spPr/>
      <dgm:t>
        <a:bodyPr/>
        <a:lstStyle/>
        <a:p>
          <a:r>
            <a:rPr lang="en-US" dirty="0"/>
            <a:t>Assesses fraud risk</a:t>
          </a:r>
        </a:p>
      </dgm:t>
    </dgm:pt>
    <dgm:pt modelId="{254C531F-083F-C34B-8D5D-E6CDE955E835}" type="parTrans" cxnId="{40D3BAC0-4B46-6B45-BDA6-D17CC1751E64}">
      <dgm:prSet/>
      <dgm:spPr/>
      <dgm:t>
        <a:bodyPr/>
        <a:lstStyle/>
        <a:p>
          <a:endParaRPr lang="en-US"/>
        </a:p>
      </dgm:t>
    </dgm:pt>
    <dgm:pt modelId="{EBA603B6-D171-E64B-8E8E-5210A13E6DFE}" type="sibTrans" cxnId="{40D3BAC0-4B46-6B45-BDA6-D17CC1751E64}">
      <dgm:prSet/>
      <dgm:spPr/>
      <dgm:t>
        <a:bodyPr/>
        <a:lstStyle/>
        <a:p>
          <a:endParaRPr lang="en-US"/>
        </a:p>
      </dgm:t>
    </dgm:pt>
    <dgm:pt modelId="{7D119E17-6FF9-4141-82EB-68693475DFEF}">
      <dgm:prSet phldrT="[Text]"/>
      <dgm:spPr/>
      <dgm:t>
        <a:bodyPr/>
        <a:lstStyle/>
        <a:p>
          <a:r>
            <a:rPr lang="en-US" dirty="0"/>
            <a:t>Identifies &amp; analyzes significant changes</a:t>
          </a:r>
        </a:p>
      </dgm:t>
    </dgm:pt>
    <dgm:pt modelId="{D2146E17-99E2-5142-A4C8-324666D39D7C}" type="parTrans" cxnId="{3A641B10-7A76-034B-A5C0-1A1D1E2AA321}">
      <dgm:prSet/>
      <dgm:spPr/>
      <dgm:t>
        <a:bodyPr/>
        <a:lstStyle/>
        <a:p>
          <a:endParaRPr lang="en-US"/>
        </a:p>
      </dgm:t>
    </dgm:pt>
    <dgm:pt modelId="{4221FADA-4B26-C34D-9728-C8249EA7E563}" type="sibTrans" cxnId="{3A641B10-7A76-034B-A5C0-1A1D1E2AA321}">
      <dgm:prSet/>
      <dgm:spPr/>
      <dgm:t>
        <a:bodyPr/>
        <a:lstStyle/>
        <a:p>
          <a:endParaRPr lang="en-US"/>
        </a:p>
      </dgm:t>
    </dgm:pt>
    <dgm:pt modelId="{C447BB00-9335-6942-9DED-408E3B109EB9}">
      <dgm:prSet phldrT="[Text]"/>
      <dgm:spPr/>
      <dgm:t>
        <a:bodyPr/>
        <a:lstStyle/>
        <a:p>
          <a:r>
            <a:rPr lang="en-US" dirty="0"/>
            <a:t>General controls over technology</a:t>
          </a:r>
        </a:p>
      </dgm:t>
    </dgm:pt>
    <dgm:pt modelId="{4F3CA559-0A8C-8244-9A53-CC0A2EDD7D11}" type="parTrans" cxnId="{80B113DE-47E7-6047-B42A-DDCF93552017}">
      <dgm:prSet/>
      <dgm:spPr/>
      <dgm:t>
        <a:bodyPr/>
        <a:lstStyle/>
        <a:p>
          <a:endParaRPr lang="en-US"/>
        </a:p>
      </dgm:t>
    </dgm:pt>
    <dgm:pt modelId="{1B33E191-5044-0947-886D-93E9A19BAF93}" type="sibTrans" cxnId="{80B113DE-47E7-6047-B42A-DDCF93552017}">
      <dgm:prSet/>
      <dgm:spPr/>
      <dgm:t>
        <a:bodyPr/>
        <a:lstStyle/>
        <a:p>
          <a:endParaRPr lang="en-US"/>
        </a:p>
      </dgm:t>
    </dgm:pt>
    <dgm:pt modelId="{BFE56B0D-CD27-7A40-A2D3-BAF41EBCEFD5}">
      <dgm:prSet phldrT="[Text]"/>
      <dgm:spPr/>
      <dgm:t>
        <a:bodyPr/>
        <a:lstStyle/>
        <a:p>
          <a:r>
            <a:rPr lang="en-US" dirty="0"/>
            <a:t>Thorough policies and procedures</a:t>
          </a:r>
        </a:p>
      </dgm:t>
    </dgm:pt>
    <dgm:pt modelId="{466EC8E7-BB44-FF49-94A4-BE47D9C2F1AC}" type="parTrans" cxnId="{4F9F0EB6-AF6D-584A-A407-BBD2E3ADEC21}">
      <dgm:prSet/>
      <dgm:spPr/>
      <dgm:t>
        <a:bodyPr/>
        <a:lstStyle/>
        <a:p>
          <a:endParaRPr lang="en-US"/>
        </a:p>
      </dgm:t>
    </dgm:pt>
    <dgm:pt modelId="{19A75181-198D-E549-A2FB-00E87180E52C}" type="sibTrans" cxnId="{4F9F0EB6-AF6D-584A-A407-BBD2E3ADEC21}">
      <dgm:prSet/>
      <dgm:spPr/>
      <dgm:t>
        <a:bodyPr/>
        <a:lstStyle/>
        <a:p>
          <a:endParaRPr lang="en-US"/>
        </a:p>
      </dgm:t>
    </dgm:pt>
    <dgm:pt modelId="{15D97290-AC14-2F48-B8A4-F4F4A7CF71F9}">
      <dgm:prSet phldrT="[Text]"/>
      <dgm:spPr/>
      <dgm:t>
        <a:bodyPr/>
        <a:lstStyle/>
        <a:p>
          <a:r>
            <a:rPr lang="en-US" dirty="0"/>
            <a:t>Communicates expectations and control activities clearly within and outside organization</a:t>
          </a:r>
        </a:p>
      </dgm:t>
    </dgm:pt>
    <dgm:pt modelId="{4021719F-855B-3544-88B9-04073B1BBAF4}" type="parTrans" cxnId="{8BA29387-286C-5B45-BB62-9F3E4D9D2D6E}">
      <dgm:prSet/>
      <dgm:spPr/>
      <dgm:t>
        <a:bodyPr/>
        <a:lstStyle/>
        <a:p>
          <a:endParaRPr lang="en-US"/>
        </a:p>
      </dgm:t>
    </dgm:pt>
    <dgm:pt modelId="{BD25E7FD-DC86-164E-918C-A24676D29AE4}" type="sibTrans" cxnId="{8BA29387-286C-5B45-BB62-9F3E4D9D2D6E}">
      <dgm:prSet/>
      <dgm:spPr/>
      <dgm:t>
        <a:bodyPr/>
        <a:lstStyle/>
        <a:p>
          <a:endParaRPr lang="en-US"/>
        </a:p>
      </dgm:t>
    </dgm:pt>
    <dgm:pt modelId="{DBA322FA-DA93-AE4C-992D-0D8B41171218}">
      <dgm:prSet phldrT="[Text]"/>
      <dgm:spPr/>
      <dgm:t>
        <a:bodyPr/>
        <a:lstStyle/>
        <a:p>
          <a:r>
            <a:rPr lang="en-US" dirty="0"/>
            <a:t>Provides sufficient training for staff</a:t>
          </a:r>
        </a:p>
      </dgm:t>
    </dgm:pt>
    <dgm:pt modelId="{E72C081F-E1C7-804C-AE0D-5C984AE8B48F}" type="parTrans" cxnId="{409C34EB-1027-8646-916E-9802F013C005}">
      <dgm:prSet/>
      <dgm:spPr/>
      <dgm:t>
        <a:bodyPr/>
        <a:lstStyle/>
        <a:p>
          <a:endParaRPr lang="en-US"/>
        </a:p>
      </dgm:t>
    </dgm:pt>
    <dgm:pt modelId="{5EE5F757-C46C-5B46-8EA8-BD6813313E16}" type="sibTrans" cxnId="{409C34EB-1027-8646-916E-9802F013C005}">
      <dgm:prSet/>
      <dgm:spPr/>
      <dgm:t>
        <a:bodyPr/>
        <a:lstStyle/>
        <a:p>
          <a:endParaRPr lang="en-US"/>
        </a:p>
      </dgm:t>
    </dgm:pt>
    <dgm:pt modelId="{6AE9D18A-A61C-3041-841B-0B1AAC53AB7A}">
      <dgm:prSet phldrT="[Text]"/>
      <dgm:spPr/>
      <dgm:t>
        <a:bodyPr/>
        <a:lstStyle/>
        <a:p>
          <a:r>
            <a:rPr lang="en-US" dirty="0"/>
            <a:t>Conducts ongoing monitoring </a:t>
          </a:r>
        </a:p>
      </dgm:t>
    </dgm:pt>
    <dgm:pt modelId="{1E42DFEC-9620-7D4F-AAC7-8212E359DAA7}" type="parTrans" cxnId="{B6281821-7368-F24C-AD94-2A130EC5B5B4}">
      <dgm:prSet/>
      <dgm:spPr/>
      <dgm:t>
        <a:bodyPr/>
        <a:lstStyle/>
        <a:p>
          <a:endParaRPr lang="en-US"/>
        </a:p>
      </dgm:t>
    </dgm:pt>
    <dgm:pt modelId="{6875C9E9-FC23-4348-AE07-04CAD5FD1922}" type="sibTrans" cxnId="{B6281821-7368-F24C-AD94-2A130EC5B5B4}">
      <dgm:prSet/>
      <dgm:spPr/>
      <dgm:t>
        <a:bodyPr/>
        <a:lstStyle/>
        <a:p>
          <a:endParaRPr lang="en-US"/>
        </a:p>
      </dgm:t>
    </dgm:pt>
    <dgm:pt modelId="{6758AF3C-672A-3249-8AB9-6862FF69125F}">
      <dgm:prSet phldrT="[Text]"/>
      <dgm:spPr/>
      <dgm:t>
        <a:bodyPr/>
        <a:lstStyle/>
        <a:p>
          <a:r>
            <a:rPr lang="en-US" dirty="0"/>
            <a:t>Identifies, evaluates, and communicates deficiencies</a:t>
          </a:r>
        </a:p>
      </dgm:t>
    </dgm:pt>
    <dgm:pt modelId="{550C491E-709F-9B4B-BFF7-FD7AAE66C158}" type="parTrans" cxnId="{7C967D2C-5598-864E-8C12-F551423BC584}">
      <dgm:prSet/>
      <dgm:spPr/>
      <dgm:t>
        <a:bodyPr/>
        <a:lstStyle/>
        <a:p>
          <a:endParaRPr lang="en-US"/>
        </a:p>
      </dgm:t>
    </dgm:pt>
    <dgm:pt modelId="{359A7003-D071-4A44-A699-2A13B125067C}" type="sibTrans" cxnId="{7C967D2C-5598-864E-8C12-F551423BC584}">
      <dgm:prSet/>
      <dgm:spPr/>
      <dgm:t>
        <a:bodyPr/>
        <a:lstStyle/>
        <a:p>
          <a:endParaRPr lang="en-US"/>
        </a:p>
      </dgm:t>
    </dgm:pt>
    <dgm:pt modelId="{FDDBFDED-71D2-0D4E-9384-02342B67504E}">
      <dgm:prSet phldrT="[Text]"/>
      <dgm:spPr/>
      <dgm:t>
        <a:bodyPr/>
        <a:lstStyle/>
        <a:p>
          <a:r>
            <a:rPr lang="en-US" dirty="0"/>
            <a:t>Addresses deficiencies in a timely manner</a:t>
          </a:r>
        </a:p>
      </dgm:t>
    </dgm:pt>
    <dgm:pt modelId="{BD190E78-FAD2-6848-9E5C-B8A01C52EAA5}" type="parTrans" cxnId="{31B282DE-B710-1E4A-8A7B-EAF4DAE38F6B}">
      <dgm:prSet/>
      <dgm:spPr/>
      <dgm:t>
        <a:bodyPr/>
        <a:lstStyle/>
        <a:p>
          <a:endParaRPr lang="en-US"/>
        </a:p>
      </dgm:t>
    </dgm:pt>
    <dgm:pt modelId="{CD27DBDD-902E-5C49-916E-03E25CA6EC59}" type="sibTrans" cxnId="{31B282DE-B710-1E4A-8A7B-EAF4DAE38F6B}">
      <dgm:prSet/>
      <dgm:spPr/>
      <dgm:t>
        <a:bodyPr/>
        <a:lstStyle/>
        <a:p>
          <a:endParaRPr lang="en-US"/>
        </a:p>
      </dgm:t>
    </dgm:pt>
    <dgm:pt modelId="{3D7FA313-3454-1E4F-BDA7-999E29C51774}" type="pres">
      <dgm:prSet presAssocID="{EEEDA7B9-559C-BC49-9B82-36ABB2773275}" presName="Name0" presStyleCnt="0">
        <dgm:presLayoutVars>
          <dgm:dir/>
          <dgm:animLvl val="lvl"/>
          <dgm:resizeHandles val="exact"/>
        </dgm:presLayoutVars>
      </dgm:prSet>
      <dgm:spPr/>
    </dgm:pt>
    <dgm:pt modelId="{C9B2530D-22A1-654A-A6A4-CDF8A17335BC}" type="pres">
      <dgm:prSet presAssocID="{7A2D0338-494E-0D49-82C7-73805538CE49}" presName="compositeNode" presStyleCnt="0">
        <dgm:presLayoutVars>
          <dgm:bulletEnabled val="1"/>
        </dgm:presLayoutVars>
      </dgm:prSet>
      <dgm:spPr/>
    </dgm:pt>
    <dgm:pt modelId="{4562CB94-7DF6-9D4A-A94A-D2CF41F43FB7}" type="pres">
      <dgm:prSet presAssocID="{7A2D0338-494E-0D49-82C7-73805538CE49}" presName="bgRect" presStyleLbl="node1" presStyleIdx="0" presStyleCnt="5"/>
      <dgm:spPr/>
    </dgm:pt>
    <dgm:pt modelId="{AA4B667C-2238-934A-91BA-5D66DC5A830D}" type="pres">
      <dgm:prSet presAssocID="{7A2D0338-494E-0D49-82C7-73805538CE49}" presName="parentNode" presStyleLbl="node1" presStyleIdx="0" presStyleCnt="5">
        <dgm:presLayoutVars>
          <dgm:chMax val="0"/>
          <dgm:bulletEnabled val="1"/>
        </dgm:presLayoutVars>
      </dgm:prSet>
      <dgm:spPr/>
    </dgm:pt>
    <dgm:pt modelId="{659AD45A-AD20-384B-892A-FB330C89D7DB}" type="pres">
      <dgm:prSet presAssocID="{7A2D0338-494E-0D49-82C7-73805538CE49}" presName="childNode" presStyleLbl="node1" presStyleIdx="0" presStyleCnt="5">
        <dgm:presLayoutVars>
          <dgm:bulletEnabled val="1"/>
        </dgm:presLayoutVars>
      </dgm:prSet>
      <dgm:spPr/>
    </dgm:pt>
    <dgm:pt modelId="{8D227BF5-161A-AD47-AEC2-33A6107DEA45}" type="pres">
      <dgm:prSet presAssocID="{A3E75D22-A9C7-F248-BA8B-E1BD67D8DCC2}" presName="hSp" presStyleCnt="0"/>
      <dgm:spPr/>
    </dgm:pt>
    <dgm:pt modelId="{CDB2C551-438D-784C-8688-DA748AC5C86D}" type="pres">
      <dgm:prSet presAssocID="{A3E75D22-A9C7-F248-BA8B-E1BD67D8DCC2}" presName="vProcSp" presStyleCnt="0"/>
      <dgm:spPr/>
    </dgm:pt>
    <dgm:pt modelId="{7E2D7273-D1DD-9E4A-AF54-B5D0B6C2E418}" type="pres">
      <dgm:prSet presAssocID="{A3E75D22-A9C7-F248-BA8B-E1BD67D8DCC2}" presName="vSp1" presStyleCnt="0"/>
      <dgm:spPr/>
    </dgm:pt>
    <dgm:pt modelId="{D19D2D96-9EEE-AA4A-B141-5B001109123C}" type="pres">
      <dgm:prSet presAssocID="{A3E75D22-A9C7-F248-BA8B-E1BD67D8DCC2}" presName="simulatedConn" presStyleLbl="solidFgAcc1" presStyleIdx="0" presStyleCnt="4"/>
      <dgm:spPr/>
    </dgm:pt>
    <dgm:pt modelId="{392610DB-53B8-0F4B-98DB-D88E94ABA71F}" type="pres">
      <dgm:prSet presAssocID="{A3E75D22-A9C7-F248-BA8B-E1BD67D8DCC2}" presName="vSp2" presStyleCnt="0"/>
      <dgm:spPr/>
    </dgm:pt>
    <dgm:pt modelId="{6E257390-DBF7-FA4D-AF92-F2DA8B7A8F51}" type="pres">
      <dgm:prSet presAssocID="{A3E75D22-A9C7-F248-BA8B-E1BD67D8DCC2}" presName="sibTrans" presStyleCnt="0"/>
      <dgm:spPr/>
    </dgm:pt>
    <dgm:pt modelId="{1CFF358B-E71D-1E4D-99CD-5058A4AC8BE4}" type="pres">
      <dgm:prSet presAssocID="{E8ECF3E4-1A43-1E4B-8A43-11D691F54896}" presName="compositeNode" presStyleCnt="0">
        <dgm:presLayoutVars>
          <dgm:bulletEnabled val="1"/>
        </dgm:presLayoutVars>
      </dgm:prSet>
      <dgm:spPr/>
    </dgm:pt>
    <dgm:pt modelId="{B63FF464-5697-C247-A032-5E61ABEC5D03}" type="pres">
      <dgm:prSet presAssocID="{E8ECF3E4-1A43-1E4B-8A43-11D691F54896}" presName="bgRect" presStyleLbl="node1" presStyleIdx="1" presStyleCnt="5"/>
      <dgm:spPr/>
    </dgm:pt>
    <dgm:pt modelId="{6D67F062-9AB1-F54C-B1A1-BCF90BFE4891}" type="pres">
      <dgm:prSet presAssocID="{E8ECF3E4-1A43-1E4B-8A43-11D691F54896}" presName="parentNode" presStyleLbl="node1" presStyleIdx="1" presStyleCnt="5">
        <dgm:presLayoutVars>
          <dgm:chMax val="0"/>
          <dgm:bulletEnabled val="1"/>
        </dgm:presLayoutVars>
      </dgm:prSet>
      <dgm:spPr/>
    </dgm:pt>
    <dgm:pt modelId="{F29A0866-1E00-BB42-A471-B5DED63D2C7A}" type="pres">
      <dgm:prSet presAssocID="{E8ECF3E4-1A43-1E4B-8A43-11D691F54896}" presName="childNode" presStyleLbl="node1" presStyleIdx="1" presStyleCnt="5">
        <dgm:presLayoutVars>
          <dgm:bulletEnabled val="1"/>
        </dgm:presLayoutVars>
      </dgm:prSet>
      <dgm:spPr/>
    </dgm:pt>
    <dgm:pt modelId="{C21F8417-427F-4244-932B-4D76B65B62AF}" type="pres">
      <dgm:prSet presAssocID="{0BA3D65C-866C-0342-9F67-B5BF098B2831}" presName="hSp" presStyleCnt="0"/>
      <dgm:spPr/>
    </dgm:pt>
    <dgm:pt modelId="{0C1858DF-A861-4A4C-97ED-885A6B333F31}" type="pres">
      <dgm:prSet presAssocID="{0BA3D65C-866C-0342-9F67-B5BF098B2831}" presName="vProcSp" presStyleCnt="0"/>
      <dgm:spPr/>
    </dgm:pt>
    <dgm:pt modelId="{11601BC8-ABEA-F840-86DE-8A65CEF2789B}" type="pres">
      <dgm:prSet presAssocID="{0BA3D65C-866C-0342-9F67-B5BF098B2831}" presName="vSp1" presStyleCnt="0"/>
      <dgm:spPr/>
    </dgm:pt>
    <dgm:pt modelId="{10C29193-FF2B-C846-9CF7-699BB1D0A413}" type="pres">
      <dgm:prSet presAssocID="{0BA3D65C-866C-0342-9F67-B5BF098B2831}" presName="simulatedConn" presStyleLbl="solidFgAcc1" presStyleIdx="1" presStyleCnt="4"/>
      <dgm:spPr/>
    </dgm:pt>
    <dgm:pt modelId="{78A17FB6-F3C9-FC4D-957D-732669548468}" type="pres">
      <dgm:prSet presAssocID="{0BA3D65C-866C-0342-9F67-B5BF098B2831}" presName="vSp2" presStyleCnt="0"/>
      <dgm:spPr/>
    </dgm:pt>
    <dgm:pt modelId="{1BBF41A9-A11E-8C4B-AEA2-3CCEE1F82FD2}" type="pres">
      <dgm:prSet presAssocID="{0BA3D65C-866C-0342-9F67-B5BF098B2831}" presName="sibTrans" presStyleCnt="0"/>
      <dgm:spPr/>
    </dgm:pt>
    <dgm:pt modelId="{1657A754-F4C4-B345-B562-9416EDF3378B}" type="pres">
      <dgm:prSet presAssocID="{AE1AB6E7-6F38-1A4A-97E9-728596B70DAA}" presName="compositeNode" presStyleCnt="0">
        <dgm:presLayoutVars>
          <dgm:bulletEnabled val="1"/>
        </dgm:presLayoutVars>
      </dgm:prSet>
      <dgm:spPr/>
    </dgm:pt>
    <dgm:pt modelId="{716A91EC-DB3F-7D4A-81FE-51A161172B3B}" type="pres">
      <dgm:prSet presAssocID="{AE1AB6E7-6F38-1A4A-97E9-728596B70DAA}" presName="bgRect" presStyleLbl="node1" presStyleIdx="2" presStyleCnt="5"/>
      <dgm:spPr/>
    </dgm:pt>
    <dgm:pt modelId="{84432FAE-E8E1-E44E-ABFD-AF3850844881}" type="pres">
      <dgm:prSet presAssocID="{AE1AB6E7-6F38-1A4A-97E9-728596B70DAA}" presName="parentNode" presStyleLbl="node1" presStyleIdx="2" presStyleCnt="5">
        <dgm:presLayoutVars>
          <dgm:chMax val="0"/>
          <dgm:bulletEnabled val="1"/>
        </dgm:presLayoutVars>
      </dgm:prSet>
      <dgm:spPr/>
    </dgm:pt>
    <dgm:pt modelId="{8C916A8B-2888-A543-AA9C-5BBC2A43C0A5}" type="pres">
      <dgm:prSet presAssocID="{AE1AB6E7-6F38-1A4A-97E9-728596B70DAA}" presName="childNode" presStyleLbl="node1" presStyleIdx="2" presStyleCnt="5">
        <dgm:presLayoutVars>
          <dgm:bulletEnabled val="1"/>
        </dgm:presLayoutVars>
      </dgm:prSet>
      <dgm:spPr/>
    </dgm:pt>
    <dgm:pt modelId="{BFE475F3-D7BE-BA41-AFAC-8522BB0FBBBC}" type="pres">
      <dgm:prSet presAssocID="{1F98BA27-7A57-EC49-8636-442BFB94AC56}" presName="hSp" presStyleCnt="0"/>
      <dgm:spPr/>
    </dgm:pt>
    <dgm:pt modelId="{CC5D29A1-3809-614F-B33B-319E2637B26A}" type="pres">
      <dgm:prSet presAssocID="{1F98BA27-7A57-EC49-8636-442BFB94AC56}" presName="vProcSp" presStyleCnt="0"/>
      <dgm:spPr/>
    </dgm:pt>
    <dgm:pt modelId="{21E21453-A1F2-8F4B-9EDA-0284C4F33E3C}" type="pres">
      <dgm:prSet presAssocID="{1F98BA27-7A57-EC49-8636-442BFB94AC56}" presName="vSp1" presStyleCnt="0"/>
      <dgm:spPr/>
    </dgm:pt>
    <dgm:pt modelId="{630ED95C-089F-0947-9A8A-D83C5BE777EF}" type="pres">
      <dgm:prSet presAssocID="{1F98BA27-7A57-EC49-8636-442BFB94AC56}" presName="simulatedConn" presStyleLbl="solidFgAcc1" presStyleIdx="2" presStyleCnt="4"/>
      <dgm:spPr/>
    </dgm:pt>
    <dgm:pt modelId="{AF931591-E58E-B74E-862C-171553176351}" type="pres">
      <dgm:prSet presAssocID="{1F98BA27-7A57-EC49-8636-442BFB94AC56}" presName="vSp2" presStyleCnt="0"/>
      <dgm:spPr/>
    </dgm:pt>
    <dgm:pt modelId="{FABA86C5-879E-DB48-908D-EC18E6C8FA2D}" type="pres">
      <dgm:prSet presAssocID="{1F98BA27-7A57-EC49-8636-442BFB94AC56}" presName="sibTrans" presStyleCnt="0"/>
      <dgm:spPr/>
    </dgm:pt>
    <dgm:pt modelId="{4E682BC0-8F4C-B04B-B19E-457F545CFC91}" type="pres">
      <dgm:prSet presAssocID="{33B359AE-E305-4449-9B27-945C76A0E837}" presName="compositeNode" presStyleCnt="0">
        <dgm:presLayoutVars>
          <dgm:bulletEnabled val="1"/>
        </dgm:presLayoutVars>
      </dgm:prSet>
      <dgm:spPr/>
    </dgm:pt>
    <dgm:pt modelId="{35D2798D-72DC-3047-BE28-0C407770897E}" type="pres">
      <dgm:prSet presAssocID="{33B359AE-E305-4449-9B27-945C76A0E837}" presName="bgRect" presStyleLbl="node1" presStyleIdx="3" presStyleCnt="5"/>
      <dgm:spPr/>
    </dgm:pt>
    <dgm:pt modelId="{69B8C5E9-64EA-E442-86F7-E36F98C855C3}" type="pres">
      <dgm:prSet presAssocID="{33B359AE-E305-4449-9B27-945C76A0E837}" presName="parentNode" presStyleLbl="node1" presStyleIdx="3" presStyleCnt="5">
        <dgm:presLayoutVars>
          <dgm:chMax val="0"/>
          <dgm:bulletEnabled val="1"/>
        </dgm:presLayoutVars>
      </dgm:prSet>
      <dgm:spPr/>
    </dgm:pt>
    <dgm:pt modelId="{B5FD454D-CA6D-9043-AE10-98CA141C580D}" type="pres">
      <dgm:prSet presAssocID="{33B359AE-E305-4449-9B27-945C76A0E837}" presName="childNode" presStyleLbl="node1" presStyleIdx="3" presStyleCnt="5">
        <dgm:presLayoutVars>
          <dgm:bulletEnabled val="1"/>
        </dgm:presLayoutVars>
      </dgm:prSet>
      <dgm:spPr/>
    </dgm:pt>
    <dgm:pt modelId="{20E5E0E7-4EBC-4649-A060-15BB12A4B7FD}" type="pres">
      <dgm:prSet presAssocID="{2693BE5C-D8C9-194B-BED9-CCDD4EA271B1}" presName="hSp" presStyleCnt="0"/>
      <dgm:spPr/>
    </dgm:pt>
    <dgm:pt modelId="{B7D247ED-FBFD-7440-9A10-CCCD98A20A3B}" type="pres">
      <dgm:prSet presAssocID="{2693BE5C-D8C9-194B-BED9-CCDD4EA271B1}" presName="vProcSp" presStyleCnt="0"/>
      <dgm:spPr/>
    </dgm:pt>
    <dgm:pt modelId="{69645D6A-C9A2-4547-A81F-237355B0CDA9}" type="pres">
      <dgm:prSet presAssocID="{2693BE5C-D8C9-194B-BED9-CCDD4EA271B1}" presName="vSp1" presStyleCnt="0"/>
      <dgm:spPr/>
    </dgm:pt>
    <dgm:pt modelId="{AA0C83F6-34CB-2047-A204-735FBF8D78C1}" type="pres">
      <dgm:prSet presAssocID="{2693BE5C-D8C9-194B-BED9-CCDD4EA271B1}" presName="simulatedConn" presStyleLbl="solidFgAcc1" presStyleIdx="3" presStyleCnt="4"/>
      <dgm:spPr/>
    </dgm:pt>
    <dgm:pt modelId="{C581EB2E-D39D-A246-B86E-5E4D102EF90C}" type="pres">
      <dgm:prSet presAssocID="{2693BE5C-D8C9-194B-BED9-CCDD4EA271B1}" presName="vSp2" presStyleCnt="0"/>
      <dgm:spPr/>
    </dgm:pt>
    <dgm:pt modelId="{A9EE9A7F-0646-1849-A828-4172E89F01B5}" type="pres">
      <dgm:prSet presAssocID="{2693BE5C-D8C9-194B-BED9-CCDD4EA271B1}" presName="sibTrans" presStyleCnt="0"/>
      <dgm:spPr/>
    </dgm:pt>
    <dgm:pt modelId="{E5440C35-A47D-2544-9206-D6F902D2C2B9}" type="pres">
      <dgm:prSet presAssocID="{F8D93B27-4CD0-0841-9041-70E8E1C6EAA0}" presName="compositeNode" presStyleCnt="0">
        <dgm:presLayoutVars>
          <dgm:bulletEnabled val="1"/>
        </dgm:presLayoutVars>
      </dgm:prSet>
      <dgm:spPr/>
    </dgm:pt>
    <dgm:pt modelId="{3B472F76-A504-C64F-8AFA-9AD4681BC43A}" type="pres">
      <dgm:prSet presAssocID="{F8D93B27-4CD0-0841-9041-70E8E1C6EAA0}" presName="bgRect" presStyleLbl="node1" presStyleIdx="4" presStyleCnt="5"/>
      <dgm:spPr/>
    </dgm:pt>
    <dgm:pt modelId="{BCEB5DA6-612E-ED40-A095-8B00B998BB5F}" type="pres">
      <dgm:prSet presAssocID="{F8D93B27-4CD0-0841-9041-70E8E1C6EAA0}" presName="parentNode" presStyleLbl="node1" presStyleIdx="4" presStyleCnt="5">
        <dgm:presLayoutVars>
          <dgm:chMax val="0"/>
          <dgm:bulletEnabled val="1"/>
        </dgm:presLayoutVars>
      </dgm:prSet>
      <dgm:spPr/>
    </dgm:pt>
    <dgm:pt modelId="{E7E50F52-7AD9-BF40-90E0-DA13A0A78FFE}" type="pres">
      <dgm:prSet presAssocID="{F8D93B27-4CD0-0841-9041-70E8E1C6EAA0}" presName="childNode" presStyleLbl="node1" presStyleIdx="4" presStyleCnt="5">
        <dgm:presLayoutVars>
          <dgm:bulletEnabled val="1"/>
        </dgm:presLayoutVars>
      </dgm:prSet>
      <dgm:spPr/>
    </dgm:pt>
  </dgm:ptLst>
  <dgm:cxnLst>
    <dgm:cxn modelId="{6F6CFE01-7997-B044-8F7A-6E8E83796F5B}" type="presOf" srcId="{EEEDA7B9-559C-BC49-9B82-36ABB2773275}" destId="{3D7FA313-3454-1E4F-BDA7-999E29C51774}" srcOrd="0" destOrd="0" presId="urn:microsoft.com/office/officeart/2005/8/layout/hProcess7"/>
    <dgm:cxn modelId="{1A60370D-6B71-8048-B609-7E39ECB95150}" type="presOf" srcId="{E86D8F9F-A268-A44A-B719-CAEE3198A68C}" destId="{659AD45A-AD20-384B-892A-FB330C89D7DB}" srcOrd="0" destOrd="4" presId="urn:microsoft.com/office/officeart/2005/8/layout/hProcess7"/>
    <dgm:cxn modelId="{3A641B10-7A76-034B-A5C0-1A1D1E2AA321}" srcId="{E8ECF3E4-1A43-1E4B-8A43-11D691F54896}" destId="{7D119E17-6FF9-4141-82EB-68693475DFEF}" srcOrd="3" destOrd="0" parTransId="{D2146E17-99E2-5142-A4C8-324666D39D7C}" sibTransId="{4221FADA-4B26-C34D-9728-C8249EA7E563}"/>
    <dgm:cxn modelId="{F4C4B91E-4C82-6445-8A45-D7EAA7B8C249}" type="presOf" srcId="{3CAEC4E5-23B9-A241-B3FE-BF1242071A49}" destId="{659AD45A-AD20-384B-892A-FB330C89D7DB}" srcOrd="0" destOrd="3" presId="urn:microsoft.com/office/officeart/2005/8/layout/hProcess7"/>
    <dgm:cxn modelId="{B6281821-7368-F24C-AD94-2A130EC5B5B4}" srcId="{F8D93B27-4CD0-0841-9041-70E8E1C6EAA0}" destId="{6AE9D18A-A61C-3041-841B-0B1AAC53AB7A}" srcOrd="0" destOrd="0" parTransId="{1E42DFEC-9620-7D4F-AAC7-8212E359DAA7}" sibTransId="{6875C9E9-FC23-4348-AE07-04CAD5FD1922}"/>
    <dgm:cxn modelId="{5E379421-BEFB-8244-BCA1-474059472229}" type="presOf" srcId="{ACD271F3-3DB7-0B4F-A743-AA09912B62F3}" destId="{659AD45A-AD20-384B-892A-FB330C89D7DB}" srcOrd="0" destOrd="1" presId="urn:microsoft.com/office/officeart/2005/8/layout/hProcess7"/>
    <dgm:cxn modelId="{CF464524-87BD-A44F-BEE0-0B8F7BB9E6D6}" type="presOf" srcId="{DBA322FA-DA93-AE4C-992D-0D8B41171218}" destId="{B5FD454D-CA6D-9043-AE10-98CA141C580D}" srcOrd="0" destOrd="1" presId="urn:microsoft.com/office/officeart/2005/8/layout/hProcess7"/>
    <dgm:cxn modelId="{4F38862A-B85A-CD47-AB09-869A7B6C4457}" srcId="{EEEDA7B9-559C-BC49-9B82-36ABB2773275}" destId="{E8ECF3E4-1A43-1E4B-8A43-11D691F54896}" srcOrd="1" destOrd="0" parTransId="{2339894E-C6D6-DB4D-89C5-1350DE3436FD}" sibTransId="{0BA3D65C-866C-0342-9F67-B5BF098B2831}"/>
    <dgm:cxn modelId="{D26DAF2B-9203-CD48-80FA-2D6415416F4F}" srcId="{7A2D0338-494E-0D49-82C7-73805538CE49}" destId="{3CAEC4E5-23B9-A241-B3FE-BF1242071A49}" srcOrd="3" destOrd="0" parTransId="{46A662EE-42D0-1C49-AFCB-4F3C4E069F4D}" sibTransId="{93FCF140-4332-E542-966C-3138D667230B}"/>
    <dgm:cxn modelId="{7C967D2C-5598-864E-8C12-F551423BC584}" srcId="{F8D93B27-4CD0-0841-9041-70E8E1C6EAA0}" destId="{6758AF3C-672A-3249-8AB9-6862FF69125F}" srcOrd="1" destOrd="0" parTransId="{550C491E-709F-9B4B-BFF7-FD7AAE66C158}" sibTransId="{359A7003-D071-4A44-A699-2A13B125067C}"/>
    <dgm:cxn modelId="{4EB6F32C-ABD1-A743-9E28-517C17FF8F4E}" type="presOf" srcId="{F8D93B27-4CD0-0841-9041-70E8E1C6EAA0}" destId="{3B472F76-A504-C64F-8AFA-9AD4681BC43A}" srcOrd="0" destOrd="0" presId="urn:microsoft.com/office/officeart/2005/8/layout/hProcess7"/>
    <dgm:cxn modelId="{A31F6F32-EAC5-D048-A165-E1485E73CEDD}" type="presOf" srcId="{E8ECF3E4-1A43-1E4B-8A43-11D691F54896}" destId="{B63FF464-5697-C247-A032-5E61ABEC5D03}" srcOrd="0" destOrd="0" presId="urn:microsoft.com/office/officeart/2005/8/layout/hProcess7"/>
    <dgm:cxn modelId="{2DE4383A-85DA-8540-8C93-FA72C02AD62C}" type="presOf" srcId="{B1A6CC31-DE9A-204C-AC9C-CE24015762C6}" destId="{F29A0866-1E00-BB42-A471-B5DED63D2C7A}" srcOrd="0" destOrd="2" presId="urn:microsoft.com/office/officeart/2005/8/layout/hProcess7"/>
    <dgm:cxn modelId="{A17DED45-9DE3-A442-A580-959C0FF0C234}" srcId="{7A2D0338-494E-0D49-82C7-73805538CE49}" destId="{38057B48-5075-5C4B-816C-4806A2E38CEE}" srcOrd="0" destOrd="0" parTransId="{554D0081-FFF7-FC4C-80B2-98FB75394178}" sibTransId="{6C899F9F-2945-9749-BE0F-330E4A6FE0EA}"/>
    <dgm:cxn modelId="{590A124B-91B2-8945-8DA7-264853089F94}" srcId="{7A2D0338-494E-0D49-82C7-73805538CE49}" destId="{E86D8F9F-A268-A44A-B719-CAEE3198A68C}" srcOrd="4" destOrd="0" parTransId="{5F2D1AC9-655D-754F-8606-DE7C1DD9D47D}" sibTransId="{5D42C892-13B3-524F-8D96-F5B8CE410E41}"/>
    <dgm:cxn modelId="{5596C34F-2473-5249-A05F-E79EFCA592F9}" type="presOf" srcId="{6AE9D18A-A61C-3041-841B-0B1AAC53AB7A}" destId="{E7E50F52-7AD9-BF40-90E0-DA13A0A78FFE}" srcOrd="0" destOrd="0" presId="urn:microsoft.com/office/officeart/2005/8/layout/hProcess7"/>
    <dgm:cxn modelId="{DCC9C752-7558-6047-BBF6-44BC773E4468}" srcId="{EEEDA7B9-559C-BC49-9B82-36ABB2773275}" destId="{AE1AB6E7-6F38-1A4A-97E9-728596B70DAA}" srcOrd="2" destOrd="0" parTransId="{1E08670E-EA61-4542-9230-BBC12BFCAED6}" sibTransId="{1F98BA27-7A57-EC49-8636-442BFB94AC56}"/>
    <dgm:cxn modelId="{EF0C205A-3C7D-134F-B903-72FBD2F9BD18}" srcId="{EEEDA7B9-559C-BC49-9B82-36ABB2773275}" destId="{7A2D0338-494E-0D49-82C7-73805538CE49}" srcOrd="0" destOrd="0" parTransId="{67DAFD73-92C4-EE44-AC25-A6ED3218B89D}" sibTransId="{A3E75D22-A9C7-F248-BA8B-E1BD67D8DCC2}"/>
    <dgm:cxn modelId="{5E5E3D5C-D428-C540-93B0-0D107CC163FC}" type="presOf" srcId="{A63C109D-AC43-0E41-A927-C3CA52AC490B}" destId="{F29A0866-1E00-BB42-A471-B5DED63D2C7A}" srcOrd="0" destOrd="1" presId="urn:microsoft.com/office/officeart/2005/8/layout/hProcess7"/>
    <dgm:cxn modelId="{FA090F6D-90E6-C040-B497-15426135B114}" type="presOf" srcId="{6758AF3C-672A-3249-8AB9-6862FF69125F}" destId="{E7E50F52-7AD9-BF40-90E0-DA13A0A78FFE}" srcOrd="0" destOrd="1" presId="urn:microsoft.com/office/officeart/2005/8/layout/hProcess7"/>
    <dgm:cxn modelId="{EE709377-6520-5F41-B730-5C12881D294A}" srcId="{E8ECF3E4-1A43-1E4B-8A43-11D691F54896}" destId="{A63C109D-AC43-0E41-A927-C3CA52AC490B}" srcOrd="1" destOrd="0" parTransId="{F91BFF37-BDF4-C74B-8AC8-E2A4C0CA3BBC}" sibTransId="{F5AAE500-92C9-704B-BC54-11BB46E80E6F}"/>
    <dgm:cxn modelId="{9B9BAE81-9373-A346-9BAA-A0C28EA4ADD1}" type="presOf" srcId="{33B359AE-E305-4449-9B27-945C76A0E837}" destId="{69B8C5E9-64EA-E442-86F7-E36F98C855C3}" srcOrd="1" destOrd="0" presId="urn:microsoft.com/office/officeart/2005/8/layout/hProcess7"/>
    <dgm:cxn modelId="{8BA29387-286C-5B45-BB62-9F3E4D9D2D6E}" srcId="{33B359AE-E305-4449-9B27-945C76A0E837}" destId="{15D97290-AC14-2F48-B8A4-F4F4A7CF71F9}" srcOrd="0" destOrd="0" parTransId="{4021719F-855B-3544-88B9-04073B1BBAF4}" sibTransId="{BD25E7FD-DC86-164E-918C-A24676D29AE4}"/>
    <dgm:cxn modelId="{9AF5698A-B1A3-A045-B9B3-CF8DB7E2BD17}" srcId="{E8ECF3E4-1A43-1E4B-8A43-11D691F54896}" destId="{E6A4F4E0-6E4E-6E49-A603-D3E914B154F6}" srcOrd="0" destOrd="0" parTransId="{2A5444BD-7892-5444-BABE-8D33128937AF}" sibTransId="{39638C86-A509-E440-958D-4435D12EB378}"/>
    <dgm:cxn modelId="{7E70898A-1F69-F64D-82AC-16F3C6426391}" srcId="{7A2D0338-494E-0D49-82C7-73805538CE49}" destId="{ACD271F3-3DB7-0B4F-A743-AA09912B62F3}" srcOrd="1" destOrd="0" parTransId="{CF674362-641B-7E49-9FA7-5B56A39CAE87}" sibTransId="{37397159-FC3E-5549-B144-D5D0D7E038D6}"/>
    <dgm:cxn modelId="{2695DD91-883F-B143-BE7E-1C1EC1F31832}" type="presOf" srcId="{C447BB00-9335-6942-9DED-408E3B109EB9}" destId="{8C916A8B-2888-A543-AA9C-5BBC2A43C0A5}" srcOrd="0" destOrd="1" presId="urn:microsoft.com/office/officeart/2005/8/layout/hProcess7"/>
    <dgm:cxn modelId="{FF741892-1446-1940-8B00-7AD7342F86B4}" type="presOf" srcId="{FDDBFDED-71D2-0D4E-9384-02342B67504E}" destId="{E7E50F52-7AD9-BF40-90E0-DA13A0A78FFE}" srcOrd="0" destOrd="2" presId="urn:microsoft.com/office/officeart/2005/8/layout/hProcess7"/>
    <dgm:cxn modelId="{E0CF9697-C50C-F244-B61E-E1C81DBD3AF8}" type="presOf" srcId="{7FFFD01A-1637-5D47-B380-D601D52C94E9}" destId="{8C916A8B-2888-A543-AA9C-5BBC2A43C0A5}" srcOrd="0" destOrd="0" presId="urn:microsoft.com/office/officeart/2005/8/layout/hProcess7"/>
    <dgm:cxn modelId="{65E76E9C-9B94-084A-A5DF-01768D1FA62B}" type="presOf" srcId="{7D119E17-6FF9-4141-82EB-68693475DFEF}" destId="{F29A0866-1E00-BB42-A471-B5DED63D2C7A}" srcOrd="0" destOrd="3" presId="urn:microsoft.com/office/officeart/2005/8/layout/hProcess7"/>
    <dgm:cxn modelId="{F298FD9C-E1F9-8040-B0AE-95C6F1A5FA12}" type="presOf" srcId="{7A2D0338-494E-0D49-82C7-73805538CE49}" destId="{4562CB94-7DF6-9D4A-A94A-D2CF41F43FB7}" srcOrd="0" destOrd="0" presId="urn:microsoft.com/office/officeart/2005/8/layout/hProcess7"/>
    <dgm:cxn modelId="{99E960A5-5908-0B48-906B-30235D0A4190}" srcId="{AE1AB6E7-6F38-1A4A-97E9-728596B70DAA}" destId="{7FFFD01A-1637-5D47-B380-D601D52C94E9}" srcOrd="0" destOrd="0" parTransId="{A3D59061-7439-D840-AE3F-C4EE401B01B4}" sibTransId="{33F631E1-88C1-E54F-B18C-01010400871F}"/>
    <dgm:cxn modelId="{3BF622AD-8A72-7D47-A29F-532FF3C15BDC}" srcId="{7A2D0338-494E-0D49-82C7-73805538CE49}" destId="{0F01570B-B709-8F42-AB00-430289A028A5}" srcOrd="2" destOrd="0" parTransId="{7473A299-F076-4243-B2F4-BD164705D925}" sibTransId="{B490DCA7-97D7-FD4C-86CB-8B27C74C0980}"/>
    <dgm:cxn modelId="{2EEA04AE-7F8A-584D-A119-4F56AC11BEA3}" type="presOf" srcId="{E6A4F4E0-6E4E-6E49-A603-D3E914B154F6}" destId="{F29A0866-1E00-BB42-A471-B5DED63D2C7A}" srcOrd="0" destOrd="0" presId="urn:microsoft.com/office/officeart/2005/8/layout/hProcess7"/>
    <dgm:cxn modelId="{4F9F0EB6-AF6D-584A-A407-BBD2E3ADEC21}" srcId="{AE1AB6E7-6F38-1A4A-97E9-728596B70DAA}" destId="{BFE56B0D-CD27-7A40-A2D3-BAF41EBCEFD5}" srcOrd="2" destOrd="0" parTransId="{466EC8E7-BB44-FF49-94A4-BE47D9C2F1AC}" sibTransId="{19A75181-198D-E549-A2FB-00E87180E52C}"/>
    <dgm:cxn modelId="{5713DFB6-67F8-4B44-9ED8-387A03BC04D0}" srcId="{EEEDA7B9-559C-BC49-9B82-36ABB2773275}" destId="{33B359AE-E305-4449-9B27-945C76A0E837}" srcOrd="3" destOrd="0" parTransId="{73E7780B-0303-C04B-88F7-8212353B6D67}" sibTransId="{2693BE5C-D8C9-194B-BED9-CCDD4EA271B1}"/>
    <dgm:cxn modelId="{2631C7BC-9815-0347-9BF4-FF00D56C367C}" type="presOf" srcId="{AE1AB6E7-6F38-1A4A-97E9-728596B70DAA}" destId="{716A91EC-DB3F-7D4A-81FE-51A161172B3B}" srcOrd="0" destOrd="0" presId="urn:microsoft.com/office/officeart/2005/8/layout/hProcess7"/>
    <dgm:cxn modelId="{40D3BAC0-4B46-6B45-BDA6-D17CC1751E64}" srcId="{E8ECF3E4-1A43-1E4B-8A43-11D691F54896}" destId="{B1A6CC31-DE9A-204C-AC9C-CE24015762C6}" srcOrd="2" destOrd="0" parTransId="{254C531F-083F-C34B-8D5D-E6CDE955E835}" sibTransId="{EBA603B6-D171-E64B-8E8E-5210A13E6DFE}"/>
    <dgm:cxn modelId="{C5BE37C1-A448-904C-BFB6-071C72B09B03}" type="presOf" srcId="{15D97290-AC14-2F48-B8A4-F4F4A7CF71F9}" destId="{B5FD454D-CA6D-9043-AE10-98CA141C580D}" srcOrd="0" destOrd="0" presId="urn:microsoft.com/office/officeart/2005/8/layout/hProcess7"/>
    <dgm:cxn modelId="{D709E8CF-D6CF-AD4D-8632-01455FD4A83F}" type="presOf" srcId="{38057B48-5075-5C4B-816C-4806A2E38CEE}" destId="{659AD45A-AD20-384B-892A-FB330C89D7DB}" srcOrd="0" destOrd="0" presId="urn:microsoft.com/office/officeart/2005/8/layout/hProcess7"/>
    <dgm:cxn modelId="{212666D1-1827-6044-853F-7CCC43A3F893}" type="presOf" srcId="{E8ECF3E4-1A43-1E4B-8A43-11D691F54896}" destId="{6D67F062-9AB1-F54C-B1A1-BCF90BFE4891}" srcOrd="1" destOrd="0" presId="urn:microsoft.com/office/officeart/2005/8/layout/hProcess7"/>
    <dgm:cxn modelId="{D9FEB4D3-F32E-5447-9EB5-00C9960E3781}" type="presOf" srcId="{AE1AB6E7-6F38-1A4A-97E9-728596B70DAA}" destId="{84432FAE-E8E1-E44E-ABFD-AF3850844881}" srcOrd="1" destOrd="0" presId="urn:microsoft.com/office/officeart/2005/8/layout/hProcess7"/>
    <dgm:cxn modelId="{602199DD-3285-814F-8E16-6F3636772C96}" type="presOf" srcId="{0F01570B-B709-8F42-AB00-430289A028A5}" destId="{659AD45A-AD20-384B-892A-FB330C89D7DB}" srcOrd="0" destOrd="2" presId="urn:microsoft.com/office/officeart/2005/8/layout/hProcess7"/>
    <dgm:cxn modelId="{80B113DE-47E7-6047-B42A-DDCF93552017}" srcId="{AE1AB6E7-6F38-1A4A-97E9-728596B70DAA}" destId="{C447BB00-9335-6942-9DED-408E3B109EB9}" srcOrd="1" destOrd="0" parTransId="{4F3CA559-0A8C-8244-9A53-CC0A2EDD7D11}" sibTransId="{1B33E191-5044-0947-886D-93E9A19BAF93}"/>
    <dgm:cxn modelId="{31B282DE-B710-1E4A-8A7B-EAF4DAE38F6B}" srcId="{F8D93B27-4CD0-0841-9041-70E8E1C6EAA0}" destId="{FDDBFDED-71D2-0D4E-9384-02342B67504E}" srcOrd="2" destOrd="0" parTransId="{BD190E78-FAD2-6848-9E5C-B8A01C52EAA5}" sibTransId="{CD27DBDD-902E-5C49-916E-03E25CA6EC59}"/>
    <dgm:cxn modelId="{94C7B2E4-87BD-5940-95ED-BEC3E921EFAE}" srcId="{EEEDA7B9-559C-BC49-9B82-36ABB2773275}" destId="{F8D93B27-4CD0-0841-9041-70E8E1C6EAA0}" srcOrd="4" destOrd="0" parTransId="{6A36E745-5C68-BD47-996D-DB085571D2C2}" sibTransId="{7F3B9592-8908-C445-ADEA-2B6A70A05B31}"/>
    <dgm:cxn modelId="{45188BE6-2E5C-8B4C-9869-EB2D80774845}" type="presOf" srcId="{33B359AE-E305-4449-9B27-945C76A0E837}" destId="{35D2798D-72DC-3047-BE28-0C407770897E}" srcOrd="0" destOrd="0" presId="urn:microsoft.com/office/officeart/2005/8/layout/hProcess7"/>
    <dgm:cxn modelId="{B15059E7-51F0-404E-85C0-3270E3055D6A}" type="presOf" srcId="{7A2D0338-494E-0D49-82C7-73805538CE49}" destId="{AA4B667C-2238-934A-91BA-5D66DC5A830D}" srcOrd="1" destOrd="0" presId="urn:microsoft.com/office/officeart/2005/8/layout/hProcess7"/>
    <dgm:cxn modelId="{4C00AAE8-58EE-F94B-9559-8F7A86097E6D}" type="presOf" srcId="{BFE56B0D-CD27-7A40-A2D3-BAF41EBCEFD5}" destId="{8C916A8B-2888-A543-AA9C-5BBC2A43C0A5}" srcOrd="0" destOrd="2" presId="urn:microsoft.com/office/officeart/2005/8/layout/hProcess7"/>
    <dgm:cxn modelId="{942FD4E8-5504-7248-85AB-320146F1B3D7}" type="presOf" srcId="{F8D93B27-4CD0-0841-9041-70E8E1C6EAA0}" destId="{BCEB5DA6-612E-ED40-A095-8B00B998BB5F}" srcOrd="1" destOrd="0" presId="urn:microsoft.com/office/officeart/2005/8/layout/hProcess7"/>
    <dgm:cxn modelId="{409C34EB-1027-8646-916E-9802F013C005}" srcId="{33B359AE-E305-4449-9B27-945C76A0E837}" destId="{DBA322FA-DA93-AE4C-992D-0D8B41171218}" srcOrd="1" destOrd="0" parTransId="{E72C081F-E1C7-804C-AE0D-5C984AE8B48F}" sibTransId="{5EE5F757-C46C-5B46-8EA8-BD6813313E16}"/>
    <dgm:cxn modelId="{8100DDF8-9F8B-4A4C-862B-5B4E3CA1FFEF}" type="presParOf" srcId="{3D7FA313-3454-1E4F-BDA7-999E29C51774}" destId="{C9B2530D-22A1-654A-A6A4-CDF8A17335BC}" srcOrd="0" destOrd="0" presId="urn:microsoft.com/office/officeart/2005/8/layout/hProcess7"/>
    <dgm:cxn modelId="{DF64BDE0-733F-F04D-8F7A-3682C2999BCD}" type="presParOf" srcId="{C9B2530D-22A1-654A-A6A4-CDF8A17335BC}" destId="{4562CB94-7DF6-9D4A-A94A-D2CF41F43FB7}" srcOrd="0" destOrd="0" presId="urn:microsoft.com/office/officeart/2005/8/layout/hProcess7"/>
    <dgm:cxn modelId="{3893D1AE-B01A-C844-B69E-0D09DB62764E}" type="presParOf" srcId="{C9B2530D-22A1-654A-A6A4-CDF8A17335BC}" destId="{AA4B667C-2238-934A-91BA-5D66DC5A830D}" srcOrd="1" destOrd="0" presId="urn:microsoft.com/office/officeart/2005/8/layout/hProcess7"/>
    <dgm:cxn modelId="{D6A859FC-F246-0642-8A61-8434E1CBCCE4}" type="presParOf" srcId="{C9B2530D-22A1-654A-A6A4-CDF8A17335BC}" destId="{659AD45A-AD20-384B-892A-FB330C89D7DB}" srcOrd="2" destOrd="0" presId="urn:microsoft.com/office/officeart/2005/8/layout/hProcess7"/>
    <dgm:cxn modelId="{52F52B64-F3D1-D845-8596-D3A090AE42E4}" type="presParOf" srcId="{3D7FA313-3454-1E4F-BDA7-999E29C51774}" destId="{8D227BF5-161A-AD47-AEC2-33A6107DEA45}" srcOrd="1" destOrd="0" presId="urn:microsoft.com/office/officeart/2005/8/layout/hProcess7"/>
    <dgm:cxn modelId="{8A42C1C4-9D48-B643-85A1-A59DB8A5ADA8}" type="presParOf" srcId="{3D7FA313-3454-1E4F-BDA7-999E29C51774}" destId="{CDB2C551-438D-784C-8688-DA748AC5C86D}" srcOrd="2" destOrd="0" presId="urn:microsoft.com/office/officeart/2005/8/layout/hProcess7"/>
    <dgm:cxn modelId="{FD5AF959-B515-B14D-B20F-7AF4E79AD881}" type="presParOf" srcId="{CDB2C551-438D-784C-8688-DA748AC5C86D}" destId="{7E2D7273-D1DD-9E4A-AF54-B5D0B6C2E418}" srcOrd="0" destOrd="0" presId="urn:microsoft.com/office/officeart/2005/8/layout/hProcess7"/>
    <dgm:cxn modelId="{23EE1C1B-20C6-EA46-A3A4-663BCCC84B2A}" type="presParOf" srcId="{CDB2C551-438D-784C-8688-DA748AC5C86D}" destId="{D19D2D96-9EEE-AA4A-B141-5B001109123C}" srcOrd="1" destOrd="0" presId="urn:microsoft.com/office/officeart/2005/8/layout/hProcess7"/>
    <dgm:cxn modelId="{ABA29B52-E2E5-284D-BBC3-82F237640471}" type="presParOf" srcId="{CDB2C551-438D-784C-8688-DA748AC5C86D}" destId="{392610DB-53B8-0F4B-98DB-D88E94ABA71F}" srcOrd="2" destOrd="0" presId="urn:microsoft.com/office/officeart/2005/8/layout/hProcess7"/>
    <dgm:cxn modelId="{34FDD35B-72E5-9743-BB9D-353230A4D053}" type="presParOf" srcId="{3D7FA313-3454-1E4F-BDA7-999E29C51774}" destId="{6E257390-DBF7-FA4D-AF92-F2DA8B7A8F51}" srcOrd="3" destOrd="0" presId="urn:microsoft.com/office/officeart/2005/8/layout/hProcess7"/>
    <dgm:cxn modelId="{0048E377-59FF-3A4F-96A1-78906EAF78E3}" type="presParOf" srcId="{3D7FA313-3454-1E4F-BDA7-999E29C51774}" destId="{1CFF358B-E71D-1E4D-99CD-5058A4AC8BE4}" srcOrd="4" destOrd="0" presId="urn:microsoft.com/office/officeart/2005/8/layout/hProcess7"/>
    <dgm:cxn modelId="{747C1B1D-B554-144B-BF48-6E6B910DF0B2}" type="presParOf" srcId="{1CFF358B-E71D-1E4D-99CD-5058A4AC8BE4}" destId="{B63FF464-5697-C247-A032-5E61ABEC5D03}" srcOrd="0" destOrd="0" presId="urn:microsoft.com/office/officeart/2005/8/layout/hProcess7"/>
    <dgm:cxn modelId="{47454972-0221-A240-886E-677A527F6100}" type="presParOf" srcId="{1CFF358B-E71D-1E4D-99CD-5058A4AC8BE4}" destId="{6D67F062-9AB1-F54C-B1A1-BCF90BFE4891}" srcOrd="1" destOrd="0" presId="urn:microsoft.com/office/officeart/2005/8/layout/hProcess7"/>
    <dgm:cxn modelId="{2D9F2A67-D944-6D41-A0CD-43D1BFFDAABB}" type="presParOf" srcId="{1CFF358B-E71D-1E4D-99CD-5058A4AC8BE4}" destId="{F29A0866-1E00-BB42-A471-B5DED63D2C7A}" srcOrd="2" destOrd="0" presId="urn:microsoft.com/office/officeart/2005/8/layout/hProcess7"/>
    <dgm:cxn modelId="{916C637D-97AB-8943-8BFE-4D0B3D4F720D}" type="presParOf" srcId="{3D7FA313-3454-1E4F-BDA7-999E29C51774}" destId="{C21F8417-427F-4244-932B-4D76B65B62AF}" srcOrd="5" destOrd="0" presId="urn:microsoft.com/office/officeart/2005/8/layout/hProcess7"/>
    <dgm:cxn modelId="{DF03DE0F-9CFE-A142-AEAB-36491A086CE9}" type="presParOf" srcId="{3D7FA313-3454-1E4F-BDA7-999E29C51774}" destId="{0C1858DF-A861-4A4C-97ED-885A6B333F31}" srcOrd="6" destOrd="0" presId="urn:microsoft.com/office/officeart/2005/8/layout/hProcess7"/>
    <dgm:cxn modelId="{A2AACB3B-4A8C-2644-84D7-B4F0ABF9F3F8}" type="presParOf" srcId="{0C1858DF-A861-4A4C-97ED-885A6B333F31}" destId="{11601BC8-ABEA-F840-86DE-8A65CEF2789B}" srcOrd="0" destOrd="0" presId="urn:microsoft.com/office/officeart/2005/8/layout/hProcess7"/>
    <dgm:cxn modelId="{173C729A-9FA6-1945-817E-6CA4F990E389}" type="presParOf" srcId="{0C1858DF-A861-4A4C-97ED-885A6B333F31}" destId="{10C29193-FF2B-C846-9CF7-699BB1D0A413}" srcOrd="1" destOrd="0" presId="urn:microsoft.com/office/officeart/2005/8/layout/hProcess7"/>
    <dgm:cxn modelId="{204E9998-C56F-7049-91BD-F6507551CB45}" type="presParOf" srcId="{0C1858DF-A861-4A4C-97ED-885A6B333F31}" destId="{78A17FB6-F3C9-FC4D-957D-732669548468}" srcOrd="2" destOrd="0" presId="urn:microsoft.com/office/officeart/2005/8/layout/hProcess7"/>
    <dgm:cxn modelId="{08E05276-935A-A24B-93F1-66F30BB86DA4}" type="presParOf" srcId="{3D7FA313-3454-1E4F-BDA7-999E29C51774}" destId="{1BBF41A9-A11E-8C4B-AEA2-3CCEE1F82FD2}" srcOrd="7" destOrd="0" presId="urn:microsoft.com/office/officeart/2005/8/layout/hProcess7"/>
    <dgm:cxn modelId="{53CE10F0-00EC-1B4F-88FB-8647D9E996B7}" type="presParOf" srcId="{3D7FA313-3454-1E4F-BDA7-999E29C51774}" destId="{1657A754-F4C4-B345-B562-9416EDF3378B}" srcOrd="8" destOrd="0" presId="urn:microsoft.com/office/officeart/2005/8/layout/hProcess7"/>
    <dgm:cxn modelId="{55376B71-DDD5-2C47-A116-37108F2C2D7C}" type="presParOf" srcId="{1657A754-F4C4-B345-B562-9416EDF3378B}" destId="{716A91EC-DB3F-7D4A-81FE-51A161172B3B}" srcOrd="0" destOrd="0" presId="urn:microsoft.com/office/officeart/2005/8/layout/hProcess7"/>
    <dgm:cxn modelId="{43C77C13-3AA5-DF4C-B777-15F96A5F1040}" type="presParOf" srcId="{1657A754-F4C4-B345-B562-9416EDF3378B}" destId="{84432FAE-E8E1-E44E-ABFD-AF3850844881}" srcOrd="1" destOrd="0" presId="urn:microsoft.com/office/officeart/2005/8/layout/hProcess7"/>
    <dgm:cxn modelId="{92D252EE-5BCA-1B47-B809-1910AFBEC86C}" type="presParOf" srcId="{1657A754-F4C4-B345-B562-9416EDF3378B}" destId="{8C916A8B-2888-A543-AA9C-5BBC2A43C0A5}" srcOrd="2" destOrd="0" presId="urn:microsoft.com/office/officeart/2005/8/layout/hProcess7"/>
    <dgm:cxn modelId="{B4C162B9-07EB-4145-90D8-AD0E4FD95CEC}" type="presParOf" srcId="{3D7FA313-3454-1E4F-BDA7-999E29C51774}" destId="{BFE475F3-D7BE-BA41-AFAC-8522BB0FBBBC}" srcOrd="9" destOrd="0" presId="urn:microsoft.com/office/officeart/2005/8/layout/hProcess7"/>
    <dgm:cxn modelId="{9B5D0CB0-22EF-1942-9AA1-2A94C6CD880C}" type="presParOf" srcId="{3D7FA313-3454-1E4F-BDA7-999E29C51774}" destId="{CC5D29A1-3809-614F-B33B-319E2637B26A}" srcOrd="10" destOrd="0" presId="urn:microsoft.com/office/officeart/2005/8/layout/hProcess7"/>
    <dgm:cxn modelId="{1B363F58-B4D4-3B44-B02C-BE9C1D471220}" type="presParOf" srcId="{CC5D29A1-3809-614F-B33B-319E2637B26A}" destId="{21E21453-A1F2-8F4B-9EDA-0284C4F33E3C}" srcOrd="0" destOrd="0" presId="urn:microsoft.com/office/officeart/2005/8/layout/hProcess7"/>
    <dgm:cxn modelId="{3EC29D39-3873-A445-94B9-B1293BF29E77}" type="presParOf" srcId="{CC5D29A1-3809-614F-B33B-319E2637B26A}" destId="{630ED95C-089F-0947-9A8A-D83C5BE777EF}" srcOrd="1" destOrd="0" presId="urn:microsoft.com/office/officeart/2005/8/layout/hProcess7"/>
    <dgm:cxn modelId="{CB34011E-150C-0A4F-A415-800B0DE5B695}" type="presParOf" srcId="{CC5D29A1-3809-614F-B33B-319E2637B26A}" destId="{AF931591-E58E-B74E-862C-171553176351}" srcOrd="2" destOrd="0" presId="urn:microsoft.com/office/officeart/2005/8/layout/hProcess7"/>
    <dgm:cxn modelId="{01178523-2544-7749-9185-22ADD109352C}" type="presParOf" srcId="{3D7FA313-3454-1E4F-BDA7-999E29C51774}" destId="{FABA86C5-879E-DB48-908D-EC18E6C8FA2D}" srcOrd="11" destOrd="0" presId="urn:microsoft.com/office/officeart/2005/8/layout/hProcess7"/>
    <dgm:cxn modelId="{C3741FC8-54EA-FB4A-B180-D8981E7609EC}" type="presParOf" srcId="{3D7FA313-3454-1E4F-BDA7-999E29C51774}" destId="{4E682BC0-8F4C-B04B-B19E-457F545CFC91}" srcOrd="12" destOrd="0" presId="urn:microsoft.com/office/officeart/2005/8/layout/hProcess7"/>
    <dgm:cxn modelId="{2D983F54-12A1-A445-8E75-94DF078C2BEC}" type="presParOf" srcId="{4E682BC0-8F4C-B04B-B19E-457F545CFC91}" destId="{35D2798D-72DC-3047-BE28-0C407770897E}" srcOrd="0" destOrd="0" presId="urn:microsoft.com/office/officeart/2005/8/layout/hProcess7"/>
    <dgm:cxn modelId="{F33B63BF-FFE3-A849-A8F0-0068DEC1B8A6}" type="presParOf" srcId="{4E682BC0-8F4C-B04B-B19E-457F545CFC91}" destId="{69B8C5E9-64EA-E442-86F7-E36F98C855C3}" srcOrd="1" destOrd="0" presId="urn:microsoft.com/office/officeart/2005/8/layout/hProcess7"/>
    <dgm:cxn modelId="{4EA3D188-BD7E-7C4C-9B33-5B6729C178AC}" type="presParOf" srcId="{4E682BC0-8F4C-B04B-B19E-457F545CFC91}" destId="{B5FD454D-CA6D-9043-AE10-98CA141C580D}" srcOrd="2" destOrd="0" presId="urn:microsoft.com/office/officeart/2005/8/layout/hProcess7"/>
    <dgm:cxn modelId="{57C9BDFF-DF12-314E-8116-31D5EC767257}" type="presParOf" srcId="{3D7FA313-3454-1E4F-BDA7-999E29C51774}" destId="{20E5E0E7-4EBC-4649-A060-15BB12A4B7FD}" srcOrd="13" destOrd="0" presId="urn:microsoft.com/office/officeart/2005/8/layout/hProcess7"/>
    <dgm:cxn modelId="{DACFEB4B-248E-DF42-B41F-257C213C1D80}" type="presParOf" srcId="{3D7FA313-3454-1E4F-BDA7-999E29C51774}" destId="{B7D247ED-FBFD-7440-9A10-CCCD98A20A3B}" srcOrd="14" destOrd="0" presId="urn:microsoft.com/office/officeart/2005/8/layout/hProcess7"/>
    <dgm:cxn modelId="{8D507080-1A95-FE49-B3B3-20E177CCA059}" type="presParOf" srcId="{B7D247ED-FBFD-7440-9A10-CCCD98A20A3B}" destId="{69645D6A-C9A2-4547-A81F-237355B0CDA9}" srcOrd="0" destOrd="0" presId="urn:microsoft.com/office/officeart/2005/8/layout/hProcess7"/>
    <dgm:cxn modelId="{5C29D5EC-2F84-1644-81F6-9559B09452C4}" type="presParOf" srcId="{B7D247ED-FBFD-7440-9A10-CCCD98A20A3B}" destId="{AA0C83F6-34CB-2047-A204-735FBF8D78C1}" srcOrd="1" destOrd="0" presId="urn:microsoft.com/office/officeart/2005/8/layout/hProcess7"/>
    <dgm:cxn modelId="{CE43F6E7-A741-2F4A-A6B3-8106E38485E9}" type="presParOf" srcId="{B7D247ED-FBFD-7440-9A10-CCCD98A20A3B}" destId="{C581EB2E-D39D-A246-B86E-5E4D102EF90C}" srcOrd="2" destOrd="0" presId="urn:microsoft.com/office/officeart/2005/8/layout/hProcess7"/>
    <dgm:cxn modelId="{D5BCFB1B-A464-9D44-9BC1-6256EFCA7CD3}" type="presParOf" srcId="{3D7FA313-3454-1E4F-BDA7-999E29C51774}" destId="{A9EE9A7F-0646-1849-A828-4172E89F01B5}" srcOrd="15" destOrd="0" presId="urn:microsoft.com/office/officeart/2005/8/layout/hProcess7"/>
    <dgm:cxn modelId="{880AB1E8-B1B8-0F42-BBCF-30390F7E091A}" type="presParOf" srcId="{3D7FA313-3454-1E4F-BDA7-999E29C51774}" destId="{E5440C35-A47D-2544-9206-D6F902D2C2B9}" srcOrd="16" destOrd="0" presId="urn:microsoft.com/office/officeart/2005/8/layout/hProcess7"/>
    <dgm:cxn modelId="{1D86C7A7-52C7-B94C-8DB5-3986CAFBDBFE}" type="presParOf" srcId="{E5440C35-A47D-2544-9206-D6F902D2C2B9}" destId="{3B472F76-A504-C64F-8AFA-9AD4681BC43A}" srcOrd="0" destOrd="0" presId="urn:microsoft.com/office/officeart/2005/8/layout/hProcess7"/>
    <dgm:cxn modelId="{1B1AE8D0-D95E-CF4F-9C68-3CB30DF3BD0C}" type="presParOf" srcId="{E5440C35-A47D-2544-9206-D6F902D2C2B9}" destId="{BCEB5DA6-612E-ED40-A095-8B00B998BB5F}" srcOrd="1" destOrd="0" presId="urn:microsoft.com/office/officeart/2005/8/layout/hProcess7"/>
    <dgm:cxn modelId="{C15A6A19-2261-A84F-AF51-D20C928660B9}" type="presParOf" srcId="{E5440C35-A47D-2544-9206-D6F902D2C2B9}" destId="{E7E50F52-7AD9-BF40-90E0-DA13A0A78FFE}"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1C3331-C281-4497-A1CF-517B98DDFE2F}" type="doc">
      <dgm:prSet loTypeId="urn:microsoft.com/office/officeart/2009/3/layout/StepUpProcess" loCatId="" qsTypeId="urn:microsoft.com/office/officeart/2005/8/quickstyle/simple1" qsCatId="simple" csTypeId="urn:microsoft.com/office/officeart/2005/8/colors/accent1_2" csCatId="accent1" phldr="1"/>
      <dgm:spPr/>
      <dgm:t>
        <a:bodyPr/>
        <a:lstStyle/>
        <a:p>
          <a:endParaRPr lang="en-US"/>
        </a:p>
      </dgm:t>
    </dgm:pt>
    <dgm:pt modelId="{D3500EDB-A7E7-4B70-826D-B0E90ADFE87B}">
      <dgm:prSet custT="1"/>
      <dgm:spPr/>
      <dgm:t>
        <a:bodyPr/>
        <a:lstStyle/>
        <a:p>
          <a:pPr algn="l"/>
          <a:r>
            <a:rPr lang="en-US" sz="1600" b="1" dirty="0"/>
            <a:t>Yellow Book Audit</a:t>
          </a:r>
          <a:r>
            <a:rPr lang="en-US" sz="1600" dirty="0"/>
            <a:t>– also known as Generally Accepted Government Auditing Standards (GAGAS) audits. The purpose of this audit is to provide an opinion on the financial statement, in accordance with GAGAS. It also assesses internal controls and compliance issues</a:t>
          </a:r>
          <a:r>
            <a:rPr lang="en-US" sz="1600"/>
            <a:t>. </a:t>
          </a:r>
          <a:endParaRPr lang="en-US" sz="1600" dirty="0"/>
        </a:p>
      </dgm:t>
    </dgm:pt>
    <dgm:pt modelId="{EE769EE0-70DB-4D37-88E5-CEB785146A69}" type="parTrans" cxnId="{B3C5CB4E-1415-4FFB-A8EF-EE2D7C3EB9D8}">
      <dgm:prSet/>
      <dgm:spPr/>
      <dgm:t>
        <a:bodyPr/>
        <a:lstStyle/>
        <a:p>
          <a:endParaRPr lang="en-US"/>
        </a:p>
      </dgm:t>
    </dgm:pt>
    <dgm:pt modelId="{AE9F05E2-22F1-4EE1-86EB-409EB0FC75A7}" type="sibTrans" cxnId="{B3C5CB4E-1415-4FFB-A8EF-EE2D7C3EB9D8}">
      <dgm:prSet/>
      <dgm:spPr/>
      <dgm:t>
        <a:bodyPr/>
        <a:lstStyle/>
        <a:p>
          <a:endParaRPr lang="en-US"/>
        </a:p>
      </dgm:t>
    </dgm:pt>
    <dgm:pt modelId="{19C2D12C-4673-4AAC-94B7-235335B7203E}">
      <dgm:prSet custT="1"/>
      <dgm:spPr/>
      <dgm:t>
        <a:bodyPr/>
        <a:lstStyle/>
        <a:p>
          <a:pPr algn="l"/>
          <a:r>
            <a:rPr lang="en-US" sz="1600" b="1" dirty="0"/>
            <a:t>Single Audit</a:t>
          </a:r>
          <a:r>
            <a:rPr lang="en-US" sz="1600" dirty="0"/>
            <a:t>–is a rigorous, organization-wide audit or examination of an entity that expends $750,000 or more of Federal assistance (including grants). The Single Audit’s objective is to provide assurance to the federal government regarding the management and use of such funds by a recipient. The audit encompasses both financial and compliance components. Single audits must be submitted to the Federal Audit Clearinghouse along with a data collection form, Form SF-SAC. In conjunction to any Single Audits conducted, a Yellow Book audit is also required.</a:t>
          </a:r>
        </a:p>
      </dgm:t>
    </dgm:pt>
    <dgm:pt modelId="{61219E29-1324-4E0F-B2DC-D80FE60670D4}" type="parTrans" cxnId="{C057DECC-E318-48FE-A952-70942EEC41AA}">
      <dgm:prSet/>
      <dgm:spPr/>
      <dgm:t>
        <a:bodyPr/>
        <a:lstStyle/>
        <a:p>
          <a:endParaRPr lang="en-US"/>
        </a:p>
      </dgm:t>
    </dgm:pt>
    <dgm:pt modelId="{897A79E8-ECFB-426E-9EB9-0F59E57CCD7D}" type="sibTrans" cxnId="{C057DECC-E318-48FE-A952-70942EEC41AA}">
      <dgm:prSet/>
      <dgm:spPr/>
      <dgm:t>
        <a:bodyPr/>
        <a:lstStyle/>
        <a:p>
          <a:endParaRPr lang="en-US"/>
        </a:p>
      </dgm:t>
    </dgm:pt>
    <dgm:pt modelId="{8411B02F-5AB4-418E-95DF-E3B3CCB7A8C9}">
      <dgm:prSet custT="1"/>
      <dgm:spPr/>
      <dgm:t>
        <a:bodyPr/>
        <a:lstStyle/>
        <a:p>
          <a:pPr algn="l"/>
          <a:r>
            <a:rPr lang="en-US" sz="1600" b="1" dirty="0"/>
            <a:t>Alternative Compliance Examination Engagement </a:t>
          </a:r>
          <a:r>
            <a:rPr lang="en-US" sz="1600" dirty="0"/>
            <a:t>– a more limited compliance audit, that focuses only on eligible use and allowable cost compliance review, in addition to Yellow Book audit.</a:t>
          </a:r>
        </a:p>
      </dgm:t>
    </dgm:pt>
    <dgm:pt modelId="{CD4E8943-084E-4B7A-8D76-EB08759168C2}" type="parTrans" cxnId="{0F1B6506-215E-4DF1-81ED-361A7A6792E3}">
      <dgm:prSet/>
      <dgm:spPr/>
      <dgm:t>
        <a:bodyPr/>
        <a:lstStyle/>
        <a:p>
          <a:endParaRPr lang="en-US"/>
        </a:p>
      </dgm:t>
    </dgm:pt>
    <dgm:pt modelId="{BEC1846D-71FD-45F4-8749-F498DF2CB0F3}" type="sibTrans" cxnId="{0F1B6506-215E-4DF1-81ED-361A7A6792E3}">
      <dgm:prSet/>
      <dgm:spPr/>
      <dgm:t>
        <a:bodyPr/>
        <a:lstStyle/>
        <a:p>
          <a:endParaRPr lang="en-US"/>
        </a:p>
      </dgm:t>
    </dgm:pt>
    <dgm:pt modelId="{B4FE4EB4-4670-0548-A768-2F15D1B8C857}" type="pres">
      <dgm:prSet presAssocID="{331C3331-C281-4497-A1CF-517B98DDFE2F}" presName="rootnode" presStyleCnt="0">
        <dgm:presLayoutVars>
          <dgm:chMax/>
          <dgm:chPref/>
          <dgm:dir/>
          <dgm:animLvl val="lvl"/>
        </dgm:presLayoutVars>
      </dgm:prSet>
      <dgm:spPr/>
    </dgm:pt>
    <dgm:pt modelId="{225BAD90-A405-BE49-8EB2-A6FF4F1EC866}" type="pres">
      <dgm:prSet presAssocID="{D3500EDB-A7E7-4B70-826D-B0E90ADFE87B}" presName="composite" presStyleCnt="0"/>
      <dgm:spPr/>
    </dgm:pt>
    <dgm:pt modelId="{5FEECE72-BFF1-3841-B364-F4024FA9644F}" type="pres">
      <dgm:prSet presAssocID="{D3500EDB-A7E7-4B70-826D-B0E90ADFE87B}" presName="LShape" presStyleLbl="alignNode1" presStyleIdx="0" presStyleCnt="5"/>
      <dgm:spPr>
        <a:effectLst>
          <a:outerShdw blurRad="50800" dist="38100" dir="8100000" algn="tr" rotWithShape="0">
            <a:prstClr val="black">
              <a:alpha val="40000"/>
            </a:prstClr>
          </a:outerShdw>
        </a:effectLst>
      </dgm:spPr>
    </dgm:pt>
    <dgm:pt modelId="{E6F799AF-3A8F-D44D-899D-8D1CDAD87EEA}" type="pres">
      <dgm:prSet presAssocID="{D3500EDB-A7E7-4B70-826D-B0E90ADFE87B}" presName="ParentText" presStyleLbl="revTx" presStyleIdx="0" presStyleCnt="3">
        <dgm:presLayoutVars>
          <dgm:chMax val="0"/>
          <dgm:chPref val="0"/>
          <dgm:bulletEnabled val="1"/>
        </dgm:presLayoutVars>
      </dgm:prSet>
      <dgm:spPr/>
    </dgm:pt>
    <dgm:pt modelId="{5A4CBB51-51D0-F242-875D-8635083A1B30}" type="pres">
      <dgm:prSet presAssocID="{D3500EDB-A7E7-4B70-826D-B0E90ADFE87B}" presName="Triangle" presStyleLbl="alignNode1" presStyleIdx="1" presStyleCnt="5"/>
      <dgm:spPr/>
    </dgm:pt>
    <dgm:pt modelId="{12D19753-33B8-3049-A7FC-16C6525542F6}" type="pres">
      <dgm:prSet presAssocID="{AE9F05E2-22F1-4EE1-86EB-409EB0FC75A7}" presName="sibTrans" presStyleCnt="0"/>
      <dgm:spPr/>
    </dgm:pt>
    <dgm:pt modelId="{6C4D89CF-3DA2-5446-BFBA-24052E6CFB57}" type="pres">
      <dgm:prSet presAssocID="{AE9F05E2-22F1-4EE1-86EB-409EB0FC75A7}" presName="space" presStyleCnt="0"/>
      <dgm:spPr/>
    </dgm:pt>
    <dgm:pt modelId="{961ACC85-2225-5C4B-A424-E72A1EC856FD}" type="pres">
      <dgm:prSet presAssocID="{8411B02F-5AB4-418E-95DF-E3B3CCB7A8C9}" presName="composite" presStyleCnt="0"/>
      <dgm:spPr/>
    </dgm:pt>
    <dgm:pt modelId="{F2FE5A9B-09D7-6D45-B858-183103DB4E5B}" type="pres">
      <dgm:prSet presAssocID="{8411B02F-5AB4-418E-95DF-E3B3CCB7A8C9}" presName="LShape" presStyleLbl="alignNode1" presStyleIdx="2" presStyleCnt="5"/>
      <dgm:spPr>
        <a:effectLst>
          <a:outerShdw blurRad="50800" dist="38100" dir="8100000" algn="tr" rotWithShape="0">
            <a:prstClr val="black">
              <a:alpha val="40000"/>
            </a:prstClr>
          </a:outerShdw>
        </a:effectLst>
      </dgm:spPr>
    </dgm:pt>
    <dgm:pt modelId="{0EC5E724-6ADA-1D4A-BBF0-3B19BC54C887}" type="pres">
      <dgm:prSet presAssocID="{8411B02F-5AB4-418E-95DF-E3B3CCB7A8C9}" presName="ParentText" presStyleLbl="revTx" presStyleIdx="1" presStyleCnt="3">
        <dgm:presLayoutVars>
          <dgm:chMax val="0"/>
          <dgm:chPref val="0"/>
          <dgm:bulletEnabled val="1"/>
        </dgm:presLayoutVars>
      </dgm:prSet>
      <dgm:spPr/>
    </dgm:pt>
    <dgm:pt modelId="{F7CC4B46-9986-0D4B-B953-93A1CF39C553}" type="pres">
      <dgm:prSet presAssocID="{8411B02F-5AB4-418E-95DF-E3B3CCB7A8C9}" presName="Triangle" presStyleLbl="alignNode1" presStyleIdx="3" presStyleCnt="5"/>
      <dgm:spPr/>
    </dgm:pt>
    <dgm:pt modelId="{0673C1AC-B6E8-024E-BFA0-50C60E10D576}" type="pres">
      <dgm:prSet presAssocID="{BEC1846D-71FD-45F4-8749-F498DF2CB0F3}" presName="sibTrans" presStyleCnt="0"/>
      <dgm:spPr/>
    </dgm:pt>
    <dgm:pt modelId="{1C4B35A3-1FA7-6C45-88DA-8E3AE38136D6}" type="pres">
      <dgm:prSet presAssocID="{BEC1846D-71FD-45F4-8749-F498DF2CB0F3}" presName="space" presStyleCnt="0"/>
      <dgm:spPr/>
    </dgm:pt>
    <dgm:pt modelId="{F91B77FF-CCBA-0C45-8B15-0D8ABE34554B}" type="pres">
      <dgm:prSet presAssocID="{19C2D12C-4673-4AAC-94B7-235335B7203E}" presName="composite" presStyleCnt="0"/>
      <dgm:spPr/>
    </dgm:pt>
    <dgm:pt modelId="{7A961BEE-4B8E-DC43-A67A-BC46F8B53CFC}" type="pres">
      <dgm:prSet presAssocID="{19C2D12C-4673-4AAC-94B7-235335B7203E}" presName="LShape" presStyleLbl="alignNode1" presStyleIdx="4" presStyleCnt="5"/>
      <dgm:spPr>
        <a:effectLst>
          <a:outerShdw blurRad="50800" dist="38100" dir="8100000" algn="tr" rotWithShape="0">
            <a:prstClr val="black">
              <a:alpha val="40000"/>
            </a:prstClr>
          </a:outerShdw>
        </a:effectLst>
      </dgm:spPr>
    </dgm:pt>
    <dgm:pt modelId="{BB9EA71C-5738-B942-8D04-18D2DCDF126B}" type="pres">
      <dgm:prSet presAssocID="{19C2D12C-4673-4AAC-94B7-235335B7203E}" presName="ParentText" presStyleLbl="revTx" presStyleIdx="2" presStyleCnt="3">
        <dgm:presLayoutVars>
          <dgm:chMax val="0"/>
          <dgm:chPref val="0"/>
          <dgm:bulletEnabled val="1"/>
        </dgm:presLayoutVars>
      </dgm:prSet>
      <dgm:spPr/>
    </dgm:pt>
  </dgm:ptLst>
  <dgm:cxnLst>
    <dgm:cxn modelId="{0F1B6506-215E-4DF1-81ED-361A7A6792E3}" srcId="{331C3331-C281-4497-A1CF-517B98DDFE2F}" destId="{8411B02F-5AB4-418E-95DF-E3B3CCB7A8C9}" srcOrd="1" destOrd="0" parTransId="{CD4E8943-084E-4B7A-8D76-EB08759168C2}" sibTransId="{BEC1846D-71FD-45F4-8749-F498DF2CB0F3}"/>
    <dgm:cxn modelId="{0349DF39-D4E4-BE4B-8260-5D7AE9B6B185}" type="presOf" srcId="{331C3331-C281-4497-A1CF-517B98DDFE2F}" destId="{B4FE4EB4-4670-0548-A768-2F15D1B8C857}" srcOrd="0" destOrd="0" presId="urn:microsoft.com/office/officeart/2009/3/layout/StepUpProcess"/>
    <dgm:cxn modelId="{B3C5CB4E-1415-4FFB-A8EF-EE2D7C3EB9D8}" srcId="{331C3331-C281-4497-A1CF-517B98DDFE2F}" destId="{D3500EDB-A7E7-4B70-826D-B0E90ADFE87B}" srcOrd="0" destOrd="0" parTransId="{EE769EE0-70DB-4D37-88E5-CEB785146A69}" sibTransId="{AE9F05E2-22F1-4EE1-86EB-409EB0FC75A7}"/>
    <dgm:cxn modelId="{F17CC360-DE75-F94F-9ED9-3C20C83A1236}" type="presOf" srcId="{19C2D12C-4673-4AAC-94B7-235335B7203E}" destId="{BB9EA71C-5738-B942-8D04-18D2DCDF126B}" srcOrd="0" destOrd="0" presId="urn:microsoft.com/office/officeart/2009/3/layout/StepUpProcess"/>
    <dgm:cxn modelId="{0CCE6181-88F1-2744-BB61-8046B2F9B97F}" type="presOf" srcId="{D3500EDB-A7E7-4B70-826D-B0E90ADFE87B}" destId="{E6F799AF-3A8F-D44D-899D-8D1CDAD87EEA}" srcOrd="0" destOrd="0" presId="urn:microsoft.com/office/officeart/2009/3/layout/StepUpProcess"/>
    <dgm:cxn modelId="{8EA478B9-5BB1-284A-A7F3-07A736965F20}" type="presOf" srcId="{8411B02F-5AB4-418E-95DF-E3B3CCB7A8C9}" destId="{0EC5E724-6ADA-1D4A-BBF0-3B19BC54C887}" srcOrd="0" destOrd="0" presId="urn:microsoft.com/office/officeart/2009/3/layout/StepUpProcess"/>
    <dgm:cxn modelId="{C057DECC-E318-48FE-A952-70942EEC41AA}" srcId="{331C3331-C281-4497-A1CF-517B98DDFE2F}" destId="{19C2D12C-4673-4AAC-94B7-235335B7203E}" srcOrd="2" destOrd="0" parTransId="{61219E29-1324-4E0F-B2DC-D80FE60670D4}" sibTransId="{897A79E8-ECFB-426E-9EB9-0F59E57CCD7D}"/>
    <dgm:cxn modelId="{16EEEFB1-67A7-9B49-BCF2-53C73841D368}" type="presParOf" srcId="{B4FE4EB4-4670-0548-A768-2F15D1B8C857}" destId="{225BAD90-A405-BE49-8EB2-A6FF4F1EC866}" srcOrd="0" destOrd="0" presId="urn:microsoft.com/office/officeart/2009/3/layout/StepUpProcess"/>
    <dgm:cxn modelId="{91259E28-621F-BD48-AD8F-F87005CF3122}" type="presParOf" srcId="{225BAD90-A405-BE49-8EB2-A6FF4F1EC866}" destId="{5FEECE72-BFF1-3841-B364-F4024FA9644F}" srcOrd="0" destOrd="0" presId="urn:microsoft.com/office/officeart/2009/3/layout/StepUpProcess"/>
    <dgm:cxn modelId="{68B2A619-FDC6-6946-86C0-6AF4AB3C32D1}" type="presParOf" srcId="{225BAD90-A405-BE49-8EB2-A6FF4F1EC866}" destId="{E6F799AF-3A8F-D44D-899D-8D1CDAD87EEA}" srcOrd="1" destOrd="0" presId="urn:microsoft.com/office/officeart/2009/3/layout/StepUpProcess"/>
    <dgm:cxn modelId="{3E85EA86-6172-EC48-B9B0-7EA31A0568FE}" type="presParOf" srcId="{225BAD90-A405-BE49-8EB2-A6FF4F1EC866}" destId="{5A4CBB51-51D0-F242-875D-8635083A1B30}" srcOrd="2" destOrd="0" presId="urn:microsoft.com/office/officeart/2009/3/layout/StepUpProcess"/>
    <dgm:cxn modelId="{D8537674-732C-BA4F-BCD4-3275AF7D0B42}" type="presParOf" srcId="{B4FE4EB4-4670-0548-A768-2F15D1B8C857}" destId="{12D19753-33B8-3049-A7FC-16C6525542F6}" srcOrd="1" destOrd="0" presId="urn:microsoft.com/office/officeart/2009/3/layout/StepUpProcess"/>
    <dgm:cxn modelId="{67FD8208-91B1-0B4D-8499-0B8F7269A9FC}" type="presParOf" srcId="{12D19753-33B8-3049-A7FC-16C6525542F6}" destId="{6C4D89CF-3DA2-5446-BFBA-24052E6CFB57}" srcOrd="0" destOrd="0" presId="urn:microsoft.com/office/officeart/2009/3/layout/StepUpProcess"/>
    <dgm:cxn modelId="{5AF17186-E14F-4D47-9566-DCFC10385C8C}" type="presParOf" srcId="{B4FE4EB4-4670-0548-A768-2F15D1B8C857}" destId="{961ACC85-2225-5C4B-A424-E72A1EC856FD}" srcOrd="2" destOrd="0" presId="urn:microsoft.com/office/officeart/2009/3/layout/StepUpProcess"/>
    <dgm:cxn modelId="{38DD7EA0-1268-9F4A-9EFD-DA0FD8D9E53D}" type="presParOf" srcId="{961ACC85-2225-5C4B-A424-E72A1EC856FD}" destId="{F2FE5A9B-09D7-6D45-B858-183103DB4E5B}" srcOrd="0" destOrd="0" presId="urn:microsoft.com/office/officeart/2009/3/layout/StepUpProcess"/>
    <dgm:cxn modelId="{68F31416-56F3-F240-BEEE-BE054AE76FE7}" type="presParOf" srcId="{961ACC85-2225-5C4B-A424-E72A1EC856FD}" destId="{0EC5E724-6ADA-1D4A-BBF0-3B19BC54C887}" srcOrd="1" destOrd="0" presId="urn:microsoft.com/office/officeart/2009/3/layout/StepUpProcess"/>
    <dgm:cxn modelId="{D9ABBD13-98DF-6F4F-BBFC-362880A4BA65}" type="presParOf" srcId="{961ACC85-2225-5C4B-A424-E72A1EC856FD}" destId="{F7CC4B46-9986-0D4B-B953-93A1CF39C553}" srcOrd="2" destOrd="0" presId="urn:microsoft.com/office/officeart/2009/3/layout/StepUpProcess"/>
    <dgm:cxn modelId="{5B91B67E-C058-CD4A-8742-A7037AB4F912}" type="presParOf" srcId="{B4FE4EB4-4670-0548-A768-2F15D1B8C857}" destId="{0673C1AC-B6E8-024E-BFA0-50C60E10D576}" srcOrd="3" destOrd="0" presId="urn:microsoft.com/office/officeart/2009/3/layout/StepUpProcess"/>
    <dgm:cxn modelId="{625175AD-421F-4849-8EF4-19EAA491C601}" type="presParOf" srcId="{0673C1AC-B6E8-024E-BFA0-50C60E10D576}" destId="{1C4B35A3-1FA7-6C45-88DA-8E3AE38136D6}" srcOrd="0" destOrd="0" presId="urn:microsoft.com/office/officeart/2009/3/layout/StepUpProcess"/>
    <dgm:cxn modelId="{12C93D51-7031-3845-A0BF-86DDC5900041}" type="presParOf" srcId="{B4FE4EB4-4670-0548-A768-2F15D1B8C857}" destId="{F91B77FF-CCBA-0C45-8B15-0D8ABE34554B}" srcOrd="4" destOrd="0" presId="urn:microsoft.com/office/officeart/2009/3/layout/StepUpProcess"/>
    <dgm:cxn modelId="{2DCC7408-2DFC-A04C-B114-985BA37AB09E}" type="presParOf" srcId="{F91B77FF-CCBA-0C45-8B15-0D8ABE34554B}" destId="{7A961BEE-4B8E-DC43-A67A-BC46F8B53CFC}" srcOrd="0" destOrd="0" presId="urn:microsoft.com/office/officeart/2009/3/layout/StepUpProcess"/>
    <dgm:cxn modelId="{02EAAF71-5E8D-E049-93A6-2C296D5D1766}" type="presParOf" srcId="{F91B77FF-CCBA-0C45-8B15-0D8ABE34554B}" destId="{BB9EA71C-5738-B942-8D04-18D2DCDF126B}"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B3ECDE-737E-4066-A881-C06E0B4F1C83}" type="doc">
      <dgm:prSet loTypeId="urn:microsoft.com/office/officeart/2005/8/layout/chevron2" loCatId="process" qsTypeId="urn:microsoft.com/office/officeart/2005/8/quickstyle/simple2" qsCatId="simple" csTypeId="urn:microsoft.com/office/officeart/2005/8/colors/colorful1" csCatId="colorful" phldr="1"/>
      <dgm:spPr/>
      <dgm:t>
        <a:bodyPr/>
        <a:lstStyle/>
        <a:p>
          <a:endParaRPr lang="en-US"/>
        </a:p>
      </dgm:t>
    </dgm:pt>
    <dgm:pt modelId="{E6C5A9F2-B137-49C0-B0F8-0CB034919D59}">
      <dgm:prSet/>
      <dgm:spPr>
        <a:effectLst>
          <a:outerShdw blurRad="50800" dist="38100" dir="8100000" algn="tr" rotWithShape="0">
            <a:prstClr val="black">
              <a:alpha val="40000"/>
            </a:prstClr>
          </a:outerShdw>
        </a:effectLst>
      </dgm:spPr>
      <dgm:t>
        <a:bodyPr/>
        <a:lstStyle/>
        <a:p>
          <a:r>
            <a:rPr lang="en-US" dirty="0"/>
            <a:t>Adopt</a:t>
          </a:r>
        </a:p>
      </dgm:t>
    </dgm:pt>
    <dgm:pt modelId="{13BC0574-0B6D-4373-8534-99457BBCD618}" type="parTrans" cxnId="{8654FC18-F736-4EFD-9D78-70C65A24D0D0}">
      <dgm:prSet/>
      <dgm:spPr/>
      <dgm:t>
        <a:bodyPr/>
        <a:lstStyle/>
        <a:p>
          <a:endParaRPr lang="en-US"/>
        </a:p>
      </dgm:t>
    </dgm:pt>
    <dgm:pt modelId="{A7F8FEB2-B3E9-49F9-A5E4-03FAE7B9E058}" type="sibTrans" cxnId="{8654FC18-F736-4EFD-9D78-70C65A24D0D0}">
      <dgm:prSet/>
      <dgm:spPr/>
      <dgm:t>
        <a:bodyPr/>
        <a:lstStyle/>
        <a:p>
          <a:endParaRPr lang="en-US"/>
        </a:p>
      </dgm:t>
    </dgm:pt>
    <dgm:pt modelId="{D2DFF346-950A-47FD-84D8-D7D8EB9C62E8}">
      <dgm:prSet/>
      <dgm:spPr/>
      <dgm:t>
        <a:bodyPr/>
        <a:lstStyle/>
        <a:p>
          <a:r>
            <a:rPr lang="en-US" dirty="0"/>
            <a:t>Adopt the policies</a:t>
          </a:r>
        </a:p>
      </dgm:t>
    </dgm:pt>
    <dgm:pt modelId="{CD5FCF5C-B768-4E89-9AC7-EF332658BB84}" type="parTrans" cxnId="{6D2043CB-774C-4B15-B2BE-6D885DFDD172}">
      <dgm:prSet/>
      <dgm:spPr/>
      <dgm:t>
        <a:bodyPr/>
        <a:lstStyle/>
        <a:p>
          <a:endParaRPr lang="en-US"/>
        </a:p>
      </dgm:t>
    </dgm:pt>
    <dgm:pt modelId="{AB2E875E-DDBB-44EF-81D1-93E8EC355091}" type="sibTrans" cxnId="{6D2043CB-774C-4B15-B2BE-6D885DFDD172}">
      <dgm:prSet/>
      <dgm:spPr/>
      <dgm:t>
        <a:bodyPr/>
        <a:lstStyle/>
        <a:p>
          <a:endParaRPr lang="en-US"/>
        </a:p>
      </dgm:t>
    </dgm:pt>
    <dgm:pt modelId="{B7F0A4E6-74A1-4A39-A248-6A5E582BE5C4}">
      <dgm:prSet/>
      <dgm:spPr>
        <a:effectLst>
          <a:outerShdw blurRad="50800" dist="38100" dir="8100000" algn="tr" rotWithShape="0">
            <a:prstClr val="black">
              <a:alpha val="40000"/>
            </a:prstClr>
          </a:outerShdw>
        </a:effectLst>
      </dgm:spPr>
      <dgm:t>
        <a:bodyPr/>
        <a:lstStyle/>
        <a:p>
          <a:r>
            <a:rPr lang="en-US"/>
            <a:t>Incorporate</a:t>
          </a:r>
        </a:p>
      </dgm:t>
    </dgm:pt>
    <dgm:pt modelId="{0EBDA643-FF57-4519-A2A1-BA307BCF4D96}" type="parTrans" cxnId="{ECCC8202-8255-4D56-8B63-0B5CA2DB96EE}">
      <dgm:prSet/>
      <dgm:spPr/>
      <dgm:t>
        <a:bodyPr/>
        <a:lstStyle/>
        <a:p>
          <a:endParaRPr lang="en-US"/>
        </a:p>
      </dgm:t>
    </dgm:pt>
    <dgm:pt modelId="{C3E3805F-61EF-45AB-BB74-86599E506191}" type="sibTrans" cxnId="{ECCC8202-8255-4D56-8B63-0B5CA2DB96EE}">
      <dgm:prSet/>
      <dgm:spPr/>
      <dgm:t>
        <a:bodyPr/>
        <a:lstStyle/>
        <a:p>
          <a:endParaRPr lang="en-US"/>
        </a:p>
      </dgm:t>
    </dgm:pt>
    <dgm:pt modelId="{1CD33C7D-253E-435D-B16B-558190EFF9CA}">
      <dgm:prSet/>
      <dgm:spPr/>
      <dgm:t>
        <a:bodyPr/>
        <a:lstStyle/>
        <a:p>
          <a:r>
            <a:rPr lang="en-US" dirty="0"/>
            <a:t>Incorporate procedures</a:t>
          </a:r>
        </a:p>
      </dgm:t>
    </dgm:pt>
    <dgm:pt modelId="{D5DA3075-8118-4910-B308-79EA4A9BA1BA}" type="parTrans" cxnId="{2AB7BDF9-9F00-4D96-BE56-93D46E725E50}">
      <dgm:prSet/>
      <dgm:spPr/>
      <dgm:t>
        <a:bodyPr/>
        <a:lstStyle/>
        <a:p>
          <a:endParaRPr lang="en-US"/>
        </a:p>
      </dgm:t>
    </dgm:pt>
    <dgm:pt modelId="{87FEB6A3-9091-4F90-BFE2-32605F61A787}" type="sibTrans" cxnId="{2AB7BDF9-9F00-4D96-BE56-93D46E725E50}">
      <dgm:prSet/>
      <dgm:spPr/>
      <dgm:t>
        <a:bodyPr/>
        <a:lstStyle/>
        <a:p>
          <a:endParaRPr lang="en-US"/>
        </a:p>
      </dgm:t>
    </dgm:pt>
    <dgm:pt modelId="{700D7A7A-5AA9-4D9E-BE75-E59DD1E27567}">
      <dgm:prSet/>
      <dgm:spPr>
        <a:effectLst>
          <a:outerShdw blurRad="50800" dist="38100" dir="8100000" algn="tr" rotWithShape="0">
            <a:prstClr val="black">
              <a:alpha val="40000"/>
            </a:prstClr>
          </a:outerShdw>
        </a:effectLst>
      </dgm:spPr>
      <dgm:t>
        <a:bodyPr/>
        <a:lstStyle/>
        <a:p>
          <a:r>
            <a:rPr lang="en-US"/>
            <a:t>Follow</a:t>
          </a:r>
        </a:p>
      </dgm:t>
    </dgm:pt>
    <dgm:pt modelId="{75184E64-6643-4DA3-829C-D603DF19959B}" type="parTrans" cxnId="{463324CE-D2AE-4F71-9A42-60B17E3BEC77}">
      <dgm:prSet/>
      <dgm:spPr/>
      <dgm:t>
        <a:bodyPr/>
        <a:lstStyle/>
        <a:p>
          <a:endParaRPr lang="en-US"/>
        </a:p>
      </dgm:t>
    </dgm:pt>
    <dgm:pt modelId="{DC748F18-FFE0-45CC-AA90-8961D97C580A}" type="sibTrans" cxnId="{463324CE-D2AE-4F71-9A42-60B17E3BEC77}">
      <dgm:prSet/>
      <dgm:spPr/>
      <dgm:t>
        <a:bodyPr/>
        <a:lstStyle/>
        <a:p>
          <a:endParaRPr lang="en-US"/>
        </a:p>
      </dgm:t>
    </dgm:pt>
    <dgm:pt modelId="{705F239C-E9BB-4806-B06A-604576575479}">
      <dgm:prSet/>
      <dgm:spPr/>
      <dgm:t>
        <a:bodyPr/>
        <a:lstStyle/>
        <a:p>
          <a:r>
            <a:rPr lang="en-US"/>
            <a:t>Follow the procedures</a:t>
          </a:r>
        </a:p>
      </dgm:t>
    </dgm:pt>
    <dgm:pt modelId="{829F80B6-719D-4091-AAD3-6EFB40E9C81C}" type="parTrans" cxnId="{52AB0724-681C-4CFA-B640-6DF997663E5F}">
      <dgm:prSet/>
      <dgm:spPr/>
      <dgm:t>
        <a:bodyPr/>
        <a:lstStyle/>
        <a:p>
          <a:endParaRPr lang="en-US"/>
        </a:p>
      </dgm:t>
    </dgm:pt>
    <dgm:pt modelId="{C91FA473-C2AC-4792-BC8B-5B6C5515D468}" type="sibTrans" cxnId="{52AB0724-681C-4CFA-B640-6DF997663E5F}">
      <dgm:prSet/>
      <dgm:spPr/>
      <dgm:t>
        <a:bodyPr/>
        <a:lstStyle/>
        <a:p>
          <a:endParaRPr lang="en-US"/>
        </a:p>
      </dgm:t>
    </dgm:pt>
    <dgm:pt modelId="{1858BB39-09BD-430D-9EE5-0BEB93911AF6}">
      <dgm:prSet/>
      <dgm:spPr>
        <a:effectLst>
          <a:outerShdw blurRad="50800" dist="38100" dir="8100000" algn="tr" rotWithShape="0">
            <a:prstClr val="black">
              <a:alpha val="40000"/>
            </a:prstClr>
          </a:outerShdw>
        </a:effectLst>
      </dgm:spPr>
      <dgm:t>
        <a:bodyPr/>
        <a:lstStyle/>
        <a:p>
          <a:r>
            <a:rPr lang="en-US"/>
            <a:t>Document</a:t>
          </a:r>
        </a:p>
      </dgm:t>
    </dgm:pt>
    <dgm:pt modelId="{D9C8EB25-621A-41CC-B7EF-10F15A46D6D9}" type="parTrans" cxnId="{42F45C5F-E92C-4F32-93B7-979DBDC085F9}">
      <dgm:prSet/>
      <dgm:spPr/>
      <dgm:t>
        <a:bodyPr/>
        <a:lstStyle/>
        <a:p>
          <a:endParaRPr lang="en-US"/>
        </a:p>
      </dgm:t>
    </dgm:pt>
    <dgm:pt modelId="{94385ADF-21F3-4FEF-A9E8-F7395FB2543B}" type="sibTrans" cxnId="{42F45C5F-E92C-4F32-93B7-979DBDC085F9}">
      <dgm:prSet/>
      <dgm:spPr/>
      <dgm:t>
        <a:bodyPr/>
        <a:lstStyle/>
        <a:p>
          <a:endParaRPr lang="en-US"/>
        </a:p>
      </dgm:t>
    </dgm:pt>
    <dgm:pt modelId="{0F9CC0C0-E98D-4921-85E6-54F0EF966D7F}">
      <dgm:prSet/>
      <dgm:spPr/>
      <dgm:t>
        <a:bodyPr/>
        <a:lstStyle/>
        <a:p>
          <a:r>
            <a:rPr lang="en-US"/>
            <a:t>Document everything</a:t>
          </a:r>
        </a:p>
      </dgm:t>
    </dgm:pt>
    <dgm:pt modelId="{58D83CF0-31CB-43EB-A018-5905F0D75A69}" type="parTrans" cxnId="{328974F3-CD8B-4F32-BD45-FB5E60979FFB}">
      <dgm:prSet/>
      <dgm:spPr/>
      <dgm:t>
        <a:bodyPr/>
        <a:lstStyle/>
        <a:p>
          <a:endParaRPr lang="en-US"/>
        </a:p>
      </dgm:t>
    </dgm:pt>
    <dgm:pt modelId="{350BE05F-72BA-4304-9811-1FA8E6AE4C6F}" type="sibTrans" cxnId="{328974F3-CD8B-4F32-BD45-FB5E60979FFB}">
      <dgm:prSet/>
      <dgm:spPr/>
      <dgm:t>
        <a:bodyPr/>
        <a:lstStyle/>
        <a:p>
          <a:endParaRPr lang="en-US"/>
        </a:p>
      </dgm:t>
    </dgm:pt>
    <dgm:pt modelId="{BFE346CB-E936-4BDA-977A-853889FBCA04}">
      <dgm:prSet/>
      <dgm:spPr>
        <a:effectLst>
          <a:outerShdw blurRad="50800" dist="38100" dir="8100000" algn="tr" rotWithShape="0">
            <a:prstClr val="black">
              <a:alpha val="40000"/>
            </a:prstClr>
          </a:outerShdw>
        </a:effectLst>
      </dgm:spPr>
      <dgm:t>
        <a:bodyPr/>
        <a:lstStyle/>
        <a:p>
          <a:r>
            <a:rPr lang="en-US"/>
            <a:t>Retain</a:t>
          </a:r>
        </a:p>
      </dgm:t>
    </dgm:pt>
    <dgm:pt modelId="{28B046BD-79DB-4A45-91E6-09B0DB94187E}" type="parTrans" cxnId="{175CF637-FC38-4677-9688-A621EBA26D1A}">
      <dgm:prSet/>
      <dgm:spPr/>
      <dgm:t>
        <a:bodyPr/>
        <a:lstStyle/>
        <a:p>
          <a:endParaRPr lang="en-US"/>
        </a:p>
      </dgm:t>
    </dgm:pt>
    <dgm:pt modelId="{222F1263-E5C5-4738-B27B-A41EA9540024}" type="sibTrans" cxnId="{175CF637-FC38-4677-9688-A621EBA26D1A}">
      <dgm:prSet/>
      <dgm:spPr/>
      <dgm:t>
        <a:bodyPr/>
        <a:lstStyle/>
        <a:p>
          <a:endParaRPr lang="en-US"/>
        </a:p>
      </dgm:t>
    </dgm:pt>
    <dgm:pt modelId="{E61354ED-D755-443A-9905-1053E8C75002}">
      <dgm:prSet/>
      <dgm:spPr/>
      <dgm:t>
        <a:bodyPr/>
        <a:lstStyle/>
        <a:p>
          <a:r>
            <a:rPr lang="en-US"/>
            <a:t>Retain the documentation</a:t>
          </a:r>
        </a:p>
      </dgm:t>
    </dgm:pt>
    <dgm:pt modelId="{76969F67-83CE-4F6B-B972-A341483B3162}" type="parTrans" cxnId="{25CBD6B0-D664-4A2D-A7BD-8235A167FEA8}">
      <dgm:prSet/>
      <dgm:spPr/>
      <dgm:t>
        <a:bodyPr/>
        <a:lstStyle/>
        <a:p>
          <a:endParaRPr lang="en-US"/>
        </a:p>
      </dgm:t>
    </dgm:pt>
    <dgm:pt modelId="{8C2E0A8D-13E2-401B-8100-587A4E1502AD}" type="sibTrans" cxnId="{25CBD6B0-D664-4A2D-A7BD-8235A167FEA8}">
      <dgm:prSet/>
      <dgm:spPr/>
      <dgm:t>
        <a:bodyPr/>
        <a:lstStyle/>
        <a:p>
          <a:endParaRPr lang="en-US"/>
        </a:p>
      </dgm:t>
    </dgm:pt>
    <dgm:pt modelId="{0BDE1E67-5AF3-D440-B96B-76443E2318A9}">
      <dgm:prSet/>
      <dgm:spPr>
        <a:effectLst>
          <a:outerShdw blurRad="50800" dist="38100" dir="8100000" algn="tr" rotWithShape="0">
            <a:prstClr val="black">
              <a:alpha val="40000"/>
            </a:prstClr>
          </a:outerShdw>
        </a:effectLst>
      </dgm:spPr>
      <dgm:t>
        <a:bodyPr/>
        <a:lstStyle/>
        <a:p>
          <a:r>
            <a:rPr lang="en-US" dirty="0"/>
            <a:t>Assign</a:t>
          </a:r>
        </a:p>
      </dgm:t>
    </dgm:pt>
    <dgm:pt modelId="{4C8A985F-E883-384B-8844-AE3ABB89744B}" type="parTrans" cxnId="{428AC5DB-E910-2C48-A868-8B973A28F4E0}">
      <dgm:prSet/>
      <dgm:spPr/>
      <dgm:t>
        <a:bodyPr/>
        <a:lstStyle/>
        <a:p>
          <a:endParaRPr lang="en-US"/>
        </a:p>
      </dgm:t>
    </dgm:pt>
    <dgm:pt modelId="{2A73D5F6-8ED5-B84E-8B14-8B496D85F042}" type="sibTrans" cxnId="{428AC5DB-E910-2C48-A868-8B973A28F4E0}">
      <dgm:prSet/>
      <dgm:spPr/>
      <dgm:t>
        <a:bodyPr/>
        <a:lstStyle/>
        <a:p>
          <a:endParaRPr lang="en-US"/>
        </a:p>
      </dgm:t>
    </dgm:pt>
    <dgm:pt modelId="{F0B0338F-E3B0-0449-8A9B-7D19A71C686C}">
      <dgm:prSet/>
      <dgm:spPr/>
      <dgm:t>
        <a:bodyPr/>
        <a:lstStyle/>
        <a:p>
          <a:r>
            <a:rPr lang="en-US" dirty="0"/>
            <a:t>Assign responsibilities</a:t>
          </a:r>
        </a:p>
      </dgm:t>
    </dgm:pt>
    <dgm:pt modelId="{E8945CB5-B6CE-2448-861F-2A30A595B570}" type="parTrans" cxnId="{3320C6AC-8C14-AC45-AB54-A8D486B14968}">
      <dgm:prSet/>
      <dgm:spPr/>
      <dgm:t>
        <a:bodyPr/>
        <a:lstStyle/>
        <a:p>
          <a:endParaRPr lang="en-US"/>
        </a:p>
      </dgm:t>
    </dgm:pt>
    <dgm:pt modelId="{7776D6DD-76F3-A647-B7F9-769BFB3692C2}" type="sibTrans" cxnId="{3320C6AC-8C14-AC45-AB54-A8D486B14968}">
      <dgm:prSet/>
      <dgm:spPr/>
      <dgm:t>
        <a:bodyPr/>
        <a:lstStyle/>
        <a:p>
          <a:endParaRPr lang="en-US"/>
        </a:p>
      </dgm:t>
    </dgm:pt>
    <dgm:pt modelId="{DE393F92-11C8-AE4B-85A8-C32C5AB039ED}" type="pres">
      <dgm:prSet presAssocID="{85B3ECDE-737E-4066-A881-C06E0B4F1C83}" presName="linearFlow" presStyleCnt="0">
        <dgm:presLayoutVars>
          <dgm:dir/>
          <dgm:animLvl val="lvl"/>
          <dgm:resizeHandles val="exact"/>
        </dgm:presLayoutVars>
      </dgm:prSet>
      <dgm:spPr/>
    </dgm:pt>
    <dgm:pt modelId="{C0DB3280-10D8-CD4A-89E8-7E070D04D977}" type="pres">
      <dgm:prSet presAssocID="{E6C5A9F2-B137-49C0-B0F8-0CB034919D59}" presName="composite" presStyleCnt="0"/>
      <dgm:spPr/>
    </dgm:pt>
    <dgm:pt modelId="{BFDBFC83-CC93-AD47-96E0-8C857277DF1A}" type="pres">
      <dgm:prSet presAssocID="{E6C5A9F2-B137-49C0-B0F8-0CB034919D59}" presName="parentText" presStyleLbl="alignNode1" presStyleIdx="0" presStyleCnt="6">
        <dgm:presLayoutVars>
          <dgm:chMax val="1"/>
          <dgm:bulletEnabled val="1"/>
        </dgm:presLayoutVars>
      </dgm:prSet>
      <dgm:spPr/>
    </dgm:pt>
    <dgm:pt modelId="{5192A4F6-8A2C-0E4F-9E77-A8DEA5C272A2}" type="pres">
      <dgm:prSet presAssocID="{E6C5A9F2-B137-49C0-B0F8-0CB034919D59}" presName="descendantText" presStyleLbl="alignAcc1" presStyleIdx="0" presStyleCnt="6">
        <dgm:presLayoutVars>
          <dgm:bulletEnabled val="1"/>
        </dgm:presLayoutVars>
      </dgm:prSet>
      <dgm:spPr/>
    </dgm:pt>
    <dgm:pt modelId="{C9804992-9605-C74F-A59B-9645ED29A5D8}" type="pres">
      <dgm:prSet presAssocID="{A7F8FEB2-B3E9-49F9-A5E4-03FAE7B9E058}" presName="sp" presStyleCnt="0"/>
      <dgm:spPr/>
    </dgm:pt>
    <dgm:pt modelId="{7341445A-B687-0441-B375-E56F3E2C7D2C}" type="pres">
      <dgm:prSet presAssocID="{B7F0A4E6-74A1-4A39-A248-6A5E582BE5C4}" presName="composite" presStyleCnt="0"/>
      <dgm:spPr/>
    </dgm:pt>
    <dgm:pt modelId="{875F7B3E-B267-364A-98CF-F9F62E7890A8}" type="pres">
      <dgm:prSet presAssocID="{B7F0A4E6-74A1-4A39-A248-6A5E582BE5C4}" presName="parentText" presStyleLbl="alignNode1" presStyleIdx="1" presStyleCnt="6">
        <dgm:presLayoutVars>
          <dgm:chMax val="1"/>
          <dgm:bulletEnabled val="1"/>
        </dgm:presLayoutVars>
      </dgm:prSet>
      <dgm:spPr/>
    </dgm:pt>
    <dgm:pt modelId="{DAA34868-3BA7-2042-B01D-03E4DECBB235}" type="pres">
      <dgm:prSet presAssocID="{B7F0A4E6-74A1-4A39-A248-6A5E582BE5C4}" presName="descendantText" presStyleLbl="alignAcc1" presStyleIdx="1" presStyleCnt="6">
        <dgm:presLayoutVars>
          <dgm:bulletEnabled val="1"/>
        </dgm:presLayoutVars>
      </dgm:prSet>
      <dgm:spPr/>
    </dgm:pt>
    <dgm:pt modelId="{358C3ED9-B107-1C46-9756-F3CDF18B972B}" type="pres">
      <dgm:prSet presAssocID="{C3E3805F-61EF-45AB-BB74-86599E506191}" presName="sp" presStyleCnt="0"/>
      <dgm:spPr/>
    </dgm:pt>
    <dgm:pt modelId="{CD33231B-8932-3C48-AAB2-45212F89AE01}" type="pres">
      <dgm:prSet presAssocID="{0BDE1E67-5AF3-D440-B96B-76443E2318A9}" presName="composite" presStyleCnt="0"/>
      <dgm:spPr/>
    </dgm:pt>
    <dgm:pt modelId="{B644AE7D-8A93-BE4B-A176-75A81BEF6738}" type="pres">
      <dgm:prSet presAssocID="{0BDE1E67-5AF3-D440-B96B-76443E2318A9}" presName="parentText" presStyleLbl="alignNode1" presStyleIdx="2" presStyleCnt="6">
        <dgm:presLayoutVars>
          <dgm:chMax val="1"/>
          <dgm:bulletEnabled val="1"/>
        </dgm:presLayoutVars>
      </dgm:prSet>
      <dgm:spPr/>
    </dgm:pt>
    <dgm:pt modelId="{A52DA362-52F7-C444-B6E1-470800CE19EB}" type="pres">
      <dgm:prSet presAssocID="{0BDE1E67-5AF3-D440-B96B-76443E2318A9}" presName="descendantText" presStyleLbl="alignAcc1" presStyleIdx="2" presStyleCnt="6">
        <dgm:presLayoutVars>
          <dgm:bulletEnabled val="1"/>
        </dgm:presLayoutVars>
      </dgm:prSet>
      <dgm:spPr/>
    </dgm:pt>
    <dgm:pt modelId="{780E5786-6130-D942-9A28-6B17CB52F778}" type="pres">
      <dgm:prSet presAssocID="{2A73D5F6-8ED5-B84E-8B14-8B496D85F042}" presName="sp" presStyleCnt="0"/>
      <dgm:spPr/>
    </dgm:pt>
    <dgm:pt modelId="{38F94656-CB95-3240-A0E0-59A65E48E748}" type="pres">
      <dgm:prSet presAssocID="{700D7A7A-5AA9-4D9E-BE75-E59DD1E27567}" presName="composite" presStyleCnt="0"/>
      <dgm:spPr/>
    </dgm:pt>
    <dgm:pt modelId="{F090F147-C5A8-6542-8FDA-624009868DC0}" type="pres">
      <dgm:prSet presAssocID="{700D7A7A-5AA9-4D9E-BE75-E59DD1E27567}" presName="parentText" presStyleLbl="alignNode1" presStyleIdx="3" presStyleCnt="6">
        <dgm:presLayoutVars>
          <dgm:chMax val="1"/>
          <dgm:bulletEnabled val="1"/>
        </dgm:presLayoutVars>
      </dgm:prSet>
      <dgm:spPr/>
    </dgm:pt>
    <dgm:pt modelId="{75457CD2-4C80-5649-8704-E8589C02C958}" type="pres">
      <dgm:prSet presAssocID="{700D7A7A-5AA9-4D9E-BE75-E59DD1E27567}" presName="descendantText" presStyleLbl="alignAcc1" presStyleIdx="3" presStyleCnt="6">
        <dgm:presLayoutVars>
          <dgm:bulletEnabled val="1"/>
        </dgm:presLayoutVars>
      </dgm:prSet>
      <dgm:spPr/>
    </dgm:pt>
    <dgm:pt modelId="{42EFFB64-2AF1-2341-BA12-A98F74E6EE43}" type="pres">
      <dgm:prSet presAssocID="{DC748F18-FFE0-45CC-AA90-8961D97C580A}" presName="sp" presStyleCnt="0"/>
      <dgm:spPr/>
    </dgm:pt>
    <dgm:pt modelId="{ACA77C16-C8D8-824D-8DEB-CBDAD184C77F}" type="pres">
      <dgm:prSet presAssocID="{1858BB39-09BD-430D-9EE5-0BEB93911AF6}" presName="composite" presStyleCnt="0"/>
      <dgm:spPr/>
    </dgm:pt>
    <dgm:pt modelId="{AB0F9832-7889-F64C-9C55-6DB289288F94}" type="pres">
      <dgm:prSet presAssocID="{1858BB39-09BD-430D-9EE5-0BEB93911AF6}" presName="parentText" presStyleLbl="alignNode1" presStyleIdx="4" presStyleCnt="6">
        <dgm:presLayoutVars>
          <dgm:chMax val="1"/>
          <dgm:bulletEnabled val="1"/>
        </dgm:presLayoutVars>
      </dgm:prSet>
      <dgm:spPr/>
    </dgm:pt>
    <dgm:pt modelId="{CE535E34-196B-FE4D-B5A9-7046DAFEBFE2}" type="pres">
      <dgm:prSet presAssocID="{1858BB39-09BD-430D-9EE5-0BEB93911AF6}" presName="descendantText" presStyleLbl="alignAcc1" presStyleIdx="4" presStyleCnt="6">
        <dgm:presLayoutVars>
          <dgm:bulletEnabled val="1"/>
        </dgm:presLayoutVars>
      </dgm:prSet>
      <dgm:spPr/>
    </dgm:pt>
    <dgm:pt modelId="{31B226AD-3E2E-B44F-A57B-E7EA68B8C74B}" type="pres">
      <dgm:prSet presAssocID="{94385ADF-21F3-4FEF-A9E8-F7395FB2543B}" presName="sp" presStyleCnt="0"/>
      <dgm:spPr/>
    </dgm:pt>
    <dgm:pt modelId="{B0E9FEA4-0C6E-FA48-B314-D43C1E22E4FD}" type="pres">
      <dgm:prSet presAssocID="{BFE346CB-E936-4BDA-977A-853889FBCA04}" presName="composite" presStyleCnt="0"/>
      <dgm:spPr/>
    </dgm:pt>
    <dgm:pt modelId="{35B506EA-AA1A-444C-881D-B1C6E6705808}" type="pres">
      <dgm:prSet presAssocID="{BFE346CB-E936-4BDA-977A-853889FBCA04}" presName="parentText" presStyleLbl="alignNode1" presStyleIdx="5" presStyleCnt="6">
        <dgm:presLayoutVars>
          <dgm:chMax val="1"/>
          <dgm:bulletEnabled val="1"/>
        </dgm:presLayoutVars>
      </dgm:prSet>
      <dgm:spPr/>
    </dgm:pt>
    <dgm:pt modelId="{77D60113-9BF0-EC40-B86A-A7DCAF5B63B5}" type="pres">
      <dgm:prSet presAssocID="{BFE346CB-E936-4BDA-977A-853889FBCA04}" presName="descendantText" presStyleLbl="alignAcc1" presStyleIdx="5" presStyleCnt="6">
        <dgm:presLayoutVars>
          <dgm:bulletEnabled val="1"/>
        </dgm:presLayoutVars>
      </dgm:prSet>
      <dgm:spPr/>
    </dgm:pt>
  </dgm:ptLst>
  <dgm:cxnLst>
    <dgm:cxn modelId="{ECCC8202-8255-4D56-8B63-0B5CA2DB96EE}" srcId="{85B3ECDE-737E-4066-A881-C06E0B4F1C83}" destId="{B7F0A4E6-74A1-4A39-A248-6A5E582BE5C4}" srcOrd="1" destOrd="0" parTransId="{0EBDA643-FF57-4519-A2A1-BA307BCF4D96}" sibTransId="{C3E3805F-61EF-45AB-BB74-86599E506191}"/>
    <dgm:cxn modelId="{9A01A504-C31F-CB46-8C05-153A87A80D0C}" type="presOf" srcId="{BFE346CB-E936-4BDA-977A-853889FBCA04}" destId="{35B506EA-AA1A-444C-881D-B1C6E6705808}" srcOrd="0" destOrd="0" presId="urn:microsoft.com/office/officeart/2005/8/layout/chevron2"/>
    <dgm:cxn modelId="{C9F21B10-67D3-0A43-8534-24DA29AF08A5}" type="presOf" srcId="{E6C5A9F2-B137-49C0-B0F8-0CB034919D59}" destId="{BFDBFC83-CC93-AD47-96E0-8C857277DF1A}" srcOrd="0" destOrd="0" presId="urn:microsoft.com/office/officeart/2005/8/layout/chevron2"/>
    <dgm:cxn modelId="{8654FC18-F736-4EFD-9D78-70C65A24D0D0}" srcId="{85B3ECDE-737E-4066-A881-C06E0B4F1C83}" destId="{E6C5A9F2-B137-49C0-B0F8-0CB034919D59}" srcOrd="0" destOrd="0" parTransId="{13BC0574-0B6D-4373-8534-99457BBCD618}" sibTransId="{A7F8FEB2-B3E9-49F9-A5E4-03FAE7B9E058}"/>
    <dgm:cxn modelId="{52AB0724-681C-4CFA-B640-6DF997663E5F}" srcId="{700D7A7A-5AA9-4D9E-BE75-E59DD1E27567}" destId="{705F239C-E9BB-4806-B06A-604576575479}" srcOrd="0" destOrd="0" parTransId="{829F80B6-719D-4091-AAD3-6EFB40E9C81C}" sibTransId="{C91FA473-C2AC-4792-BC8B-5B6C5515D468}"/>
    <dgm:cxn modelId="{9BED3E37-8B48-1841-BE41-9E8AC621D30C}" type="presOf" srcId="{B7F0A4E6-74A1-4A39-A248-6A5E582BE5C4}" destId="{875F7B3E-B267-364A-98CF-F9F62E7890A8}" srcOrd="0" destOrd="0" presId="urn:microsoft.com/office/officeart/2005/8/layout/chevron2"/>
    <dgm:cxn modelId="{175CF637-FC38-4677-9688-A621EBA26D1A}" srcId="{85B3ECDE-737E-4066-A881-C06E0B4F1C83}" destId="{BFE346CB-E936-4BDA-977A-853889FBCA04}" srcOrd="5" destOrd="0" parTransId="{28B046BD-79DB-4A45-91E6-09B0DB94187E}" sibTransId="{222F1263-E5C5-4738-B27B-A41EA9540024}"/>
    <dgm:cxn modelId="{DA8B7855-DF87-8D47-B19A-B4F5398B48E9}" type="presOf" srcId="{E61354ED-D755-443A-9905-1053E8C75002}" destId="{77D60113-9BF0-EC40-B86A-A7DCAF5B63B5}" srcOrd="0" destOrd="0" presId="urn:microsoft.com/office/officeart/2005/8/layout/chevron2"/>
    <dgm:cxn modelId="{42F45C5F-E92C-4F32-93B7-979DBDC085F9}" srcId="{85B3ECDE-737E-4066-A881-C06E0B4F1C83}" destId="{1858BB39-09BD-430D-9EE5-0BEB93911AF6}" srcOrd="4" destOrd="0" parTransId="{D9C8EB25-621A-41CC-B7EF-10F15A46D6D9}" sibTransId="{94385ADF-21F3-4FEF-A9E8-F7395FB2543B}"/>
    <dgm:cxn modelId="{3B081B74-355E-6E4C-B67C-D42B7BD32545}" type="presOf" srcId="{F0B0338F-E3B0-0449-8A9B-7D19A71C686C}" destId="{A52DA362-52F7-C444-B6E1-470800CE19EB}" srcOrd="0" destOrd="0" presId="urn:microsoft.com/office/officeart/2005/8/layout/chevron2"/>
    <dgm:cxn modelId="{80A1267C-CDBB-FE4F-A6BD-BD08A1F98085}" type="presOf" srcId="{1CD33C7D-253E-435D-B16B-558190EFF9CA}" destId="{DAA34868-3BA7-2042-B01D-03E4DECBB235}" srcOrd="0" destOrd="0" presId="urn:microsoft.com/office/officeart/2005/8/layout/chevron2"/>
    <dgm:cxn modelId="{3FA5B97C-24EB-7F43-9D75-189997A936EC}" type="presOf" srcId="{D2DFF346-950A-47FD-84D8-D7D8EB9C62E8}" destId="{5192A4F6-8A2C-0E4F-9E77-A8DEA5C272A2}" srcOrd="0" destOrd="0" presId="urn:microsoft.com/office/officeart/2005/8/layout/chevron2"/>
    <dgm:cxn modelId="{D6DF1F89-3F41-C841-A9E5-1FE5DFD60A77}" type="presOf" srcId="{1858BB39-09BD-430D-9EE5-0BEB93911AF6}" destId="{AB0F9832-7889-F64C-9C55-6DB289288F94}" srcOrd="0" destOrd="0" presId="urn:microsoft.com/office/officeart/2005/8/layout/chevron2"/>
    <dgm:cxn modelId="{0117818B-CF88-A742-90A3-DB75A81E4A2D}" type="presOf" srcId="{0BDE1E67-5AF3-D440-B96B-76443E2318A9}" destId="{B644AE7D-8A93-BE4B-A176-75A81BEF6738}" srcOrd="0" destOrd="0" presId="urn:microsoft.com/office/officeart/2005/8/layout/chevron2"/>
    <dgm:cxn modelId="{3A50C49F-9256-2946-983E-8FB80DC99147}" type="presOf" srcId="{700D7A7A-5AA9-4D9E-BE75-E59DD1E27567}" destId="{F090F147-C5A8-6542-8FDA-624009868DC0}" srcOrd="0" destOrd="0" presId="urn:microsoft.com/office/officeart/2005/8/layout/chevron2"/>
    <dgm:cxn modelId="{CE81F8A9-3783-5546-962E-2DA2C7863B14}" type="presOf" srcId="{0F9CC0C0-E98D-4921-85E6-54F0EF966D7F}" destId="{CE535E34-196B-FE4D-B5A9-7046DAFEBFE2}" srcOrd="0" destOrd="0" presId="urn:microsoft.com/office/officeart/2005/8/layout/chevron2"/>
    <dgm:cxn modelId="{3320C6AC-8C14-AC45-AB54-A8D486B14968}" srcId="{0BDE1E67-5AF3-D440-B96B-76443E2318A9}" destId="{F0B0338F-E3B0-0449-8A9B-7D19A71C686C}" srcOrd="0" destOrd="0" parTransId="{E8945CB5-B6CE-2448-861F-2A30A595B570}" sibTransId="{7776D6DD-76F3-A647-B7F9-769BFB3692C2}"/>
    <dgm:cxn modelId="{25CBD6B0-D664-4A2D-A7BD-8235A167FEA8}" srcId="{BFE346CB-E936-4BDA-977A-853889FBCA04}" destId="{E61354ED-D755-443A-9905-1053E8C75002}" srcOrd="0" destOrd="0" parTransId="{76969F67-83CE-4F6B-B972-A341483B3162}" sibTransId="{8C2E0A8D-13E2-401B-8100-587A4E1502AD}"/>
    <dgm:cxn modelId="{6D2043CB-774C-4B15-B2BE-6D885DFDD172}" srcId="{E6C5A9F2-B137-49C0-B0F8-0CB034919D59}" destId="{D2DFF346-950A-47FD-84D8-D7D8EB9C62E8}" srcOrd="0" destOrd="0" parTransId="{CD5FCF5C-B768-4E89-9AC7-EF332658BB84}" sibTransId="{AB2E875E-DDBB-44EF-81D1-93E8EC355091}"/>
    <dgm:cxn modelId="{463324CE-D2AE-4F71-9A42-60B17E3BEC77}" srcId="{85B3ECDE-737E-4066-A881-C06E0B4F1C83}" destId="{700D7A7A-5AA9-4D9E-BE75-E59DD1E27567}" srcOrd="3" destOrd="0" parTransId="{75184E64-6643-4DA3-829C-D603DF19959B}" sibTransId="{DC748F18-FFE0-45CC-AA90-8961D97C580A}"/>
    <dgm:cxn modelId="{7D0487D1-8FA1-EF45-9CAC-C9199BCEF81A}" type="presOf" srcId="{705F239C-E9BB-4806-B06A-604576575479}" destId="{75457CD2-4C80-5649-8704-E8589C02C958}" srcOrd="0" destOrd="0" presId="urn:microsoft.com/office/officeart/2005/8/layout/chevron2"/>
    <dgm:cxn modelId="{428AC5DB-E910-2C48-A868-8B973A28F4E0}" srcId="{85B3ECDE-737E-4066-A881-C06E0B4F1C83}" destId="{0BDE1E67-5AF3-D440-B96B-76443E2318A9}" srcOrd="2" destOrd="0" parTransId="{4C8A985F-E883-384B-8844-AE3ABB89744B}" sibTransId="{2A73D5F6-8ED5-B84E-8B14-8B496D85F042}"/>
    <dgm:cxn modelId="{498D9DEB-FFD5-8F42-ADBC-26592B8BE6F2}" type="presOf" srcId="{85B3ECDE-737E-4066-A881-C06E0B4F1C83}" destId="{DE393F92-11C8-AE4B-85A8-C32C5AB039ED}" srcOrd="0" destOrd="0" presId="urn:microsoft.com/office/officeart/2005/8/layout/chevron2"/>
    <dgm:cxn modelId="{328974F3-CD8B-4F32-BD45-FB5E60979FFB}" srcId="{1858BB39-09BD-430D-9EE5-0BEB93911AF6}" destId="{0F9CC0C0-E98D-4921-85E6-54F0EF966D7F}" srcOrd="0" destOrd="0" parTransId="{58D83CF0-31CB-43EB-A018-5905F0D75A69}" sibTransId="{350BE05F-72BA-4304-9811-1FA8E6AE4C6F}"/>
    <dgm:cxn modelId="{2AB7BDF9-9F00-4D96-BE56-93D46E725E50}" srcId="{B7F0A4E6-74A1-4A39-A248-6A5E582BE5C4}" destId="{1CD33C7D-253E-435D-B16B-558190EFF9CA}" srcOrd="0" destOrd="0" parTransId="{D5DA3075-8118-4910-B308-79EA4A9BA1BA}" sibTransId="{87FEB6A3-9091-4F90-BFE2-32605F61A787}"/>
    <dgm:cxn modelId="{F7FF13EB-655C-8142-B009-90A998A6DF13}" type="presParOf" srcId="{DE393F92-11C8-AE4B-85A8-C32C5AB039ED}" destId="{C0DB3280-10D8-CD4A-89E8-7E070D04D977}" srcOrd="0" destOrd="0" presId="urn:microsoft.com/office/officeart/2005/8/layout/chevron2"/>
    <dgm:cxn modelId="{D8E6E87C-4360-3940-81F2-F40CB76E667A}" type="presParOf" srcId="{C0DB3280-10D8-CD4A-89E8-7E070D04D977}" destId="{BFDBFC83-CC93-AD47-96E0-8C857277DF1A}" srcOrd="0" destOrd="0" presId="urn:microsoft.com/office/officeart/2005/8/layout/chevron2"/>
    <dgm:cxn modelId="{61D59270-5192-5F49-8AD5-BF564F250776}" type="presParOf" srcId="{C0DB3280-10D8-CD4A-89E8-7E070D04D977}" destId="{5192A4F6-8A2C-0E4F-9E77-A8DEA5C272A2}" srcOrd="1" destOrd="0" presId="urn:microsoft.com/office/officeart/2005/8/layout/chevron2"/>
    <dgm:cxn modelId="{62E9257A-06B5-1C49-8ED2-616079D06186}" type="presParOf" srcId="{DE393F92-11C8-AE4B-85A8-C32C5AB039ED}" destId="{C9804992-9605-C74F-A59B-9645ED29A5D8}" srcOrd="1" destOrd="0" presId="urn:microsoft.com/office/officeart/2005/8/layout/chevron2"/>
    <dgm:cxn modelId="{04280996-03D2-BB4A-B423-F374C5D12952}" type="presParOf" srcId="{DE393F92-11C8-AE4B-85A8-C32C5AB039ED}" destId="{7341445A-B687-0441-B375-E56F3E2C7D2C}" srcOrd="2" destOrd="0" presId="urn:microsoft.com/office/officeart/2005/8/layout/chevron2"/>
    <dgm:cxn modelId="{EEE810AE-B4DF-A24D-A5B3-DC8E18B4A36E}" type="presParOf" srcId="{7341445A-B687-0441-B375-E56F3E2C7D2C}" destId="{875F7B3E-B267-364A-98CF-F9F62E7890A8}" srcOrd="0" destOrd="0" presId="urn:microsoft.com/office/officeart/2005/8/layout/chevron2"/>
    <dgm:cxn modelId="{89BD7404-5E27-4B4B-A80C-902DDD9C422D}" type="presParOf" srcId="{7341445A-B687-0441-B375-E56F3E2C7D2C}" destId="{DAA34868-3BA7-2042-B01D-03E4DECBB235}" srcOrd="1" destOrd="0" presId="urn:microsoft.com/office/officeart/2005/8/layout/chevron2"/>
    <dgm:cxn modelId="{C912EF47-FCC1-2744-BF8A-9CB3C795473B}" type="presParOf" srcId="{DE393F92-11C8-AE4B-85A8-C32C5AB039ED}" destId="{358C3ED9-B107-1C46-9756-F3CDF18B972B}" srcOrd="3" destOrd="0" presId="urn:microsoft.com/office/officeart/2005/8/layout/chevron2"/>
    <dgm:cxn modelId="{7635EC81-AAC3-0149-AD4E-F6B7385F1BFD}" type="presParOf" srcId="{DE393F92-11C8-AE4B-85A8-C32C5AB039ED}" destId="{CD33231B-8932-3C48-AAB2-45212F89AE01}" srcOrd="4" destOrd="0" presId="urn:microsoft.com/office/officeart/2005/8/layout/chevron2"/>
    <dgm:cxn modelId="{474D4664-54D0-C541-914D-7034620A3D57}" type="presParOf" srcId="{CD33231B-8932-3C48-AAB2-45212F89AE01}" destId="{B644AE7D-8A93-BE4B-A176-75A81BEF6738}" srcOrd="0" destOrd="0" presId="urn:microsoft.com/office/officeart/2005/8/layout/chevron2"/>
    <dgm:cxn modelId="{651421FC-1317-DB47-83C3-82E83C4F8EAB}" type="presParOf" srcId="{CD33231B-8932-3C48-AAB2-45212F89AE01}" destId="{A52DA362-52F7-C444-B6E1-470800CE19EB}" srcOrd="1" destOrd="0" presId="urn:microsoft.com/office/officeart/2005/8/layout/chevron2"/>
    <dgm:cxn modelId="{01F50D11-D1DD-114D-9B6D-3FCED41CB05E}" type="presParOf" srcId="{DE393F92-11C8-AE4B-85A8-C32C5AB039ED}" destId="{780E5786-6130-D942-9A28-6B17CB52F778}" srcOrd="5" destOrd="0" presId="urn:microsoft.com/office/officeart/2005/8/layout/chevron2"/>
    <dgm:cxn modelId="{5DBC2838-F84A-7B42-85C6-BAA66A648877}" type="presParOf" srcId="{DE393F92-11C8-AE4B-85A8-C32C5AB039ED}" destId="{38F94656-CB95-3240-A0E0-59A65E48E748}" srcOrd="6" destOrd="0" presId="urn:microsoft.com/office/officeart/2005/8/layout/chevron2"/>
    <dgm:cxn modelId="{DD65D77D-D73A-FA4C-B494-E10FFF829046}" type="presParOf" srcId="{38F94656-CB95-3240-A0E0-59A65E48E748}" destId="{F090F147-C5A8-6542-8FDA-624009868DC0}" srcOrd="0" destOrd="0" presId="urn:microsoft.com/office/officeart/2005/8/layout/chevron2"/>
    <dgm:cxn modelId="{1A52645F-431F-3D47-8BCB-1A1E713BC8F2}" type="presParOf" srcId="{38F94656-CB95-3240-A0E0-59A65E48E748}" destId="{75457CD2-4C80-5649-8704-E8589C02C958}" srcOrd="1" destOrd="0" presId="urn:microsoft.com/office/officeart/2005/8/layout/chevron2"/>
    <dgm:cxn modelId="{F2071970-E220-0747-8858-C284BDB0BA52}" type="presParOf" srcId="{DE393F92-11C8-AE4B-85A8-C32C5AB039ED}" destId="{42EFFB64-2AF1-2341-BA12-A98F74E6EE43}" srcOrd="7" destOrd="0" presId="urn:microsoft.com/office/officeart/2005/8/layout/chevron2"/>
    <dgm:cxn modelId="{F2EE2072-193F-CE4B-B00B-AF56CD72C600}" type="presParOf" srcId="{DE393F92-11C8-AE4B-85A8-C32C5AB039ED}" destId="{ACA77C16-C8D8-824D-8DEB-CBDAD184C77F}" srcOrd="8" destOrd="0" presId="urn:microsoft.com/office/officeart/2005/8/layout/chevron2"/>
    <dgm:cxn modelId="{C20E9F80-6924-B04F-9A44-8B2A6380C5EB}" type="presParOf" srcId="{ACA77C16-C8D8-824D-8DEB-CBDAD184C77F}" destId="{AB0F9832-7889-F64C-9C55-6DB289288F94}" srcOrd="0" destOrd="0" presId="urn:microsoft.com/office/officeart/2005/8/layout/chevron2"/>
    <dgm:cxn modelId="{3043BC0F-002B-0E46-BB2F-C73E85C16DB0}" type="presParOf" srcId="{ACA77C16-C8D8-824D-8DEB-CBDAD184C77F}" destId="{CE535E34-196B-FE4D-B5A9-7046DAFEBFE2}" srcOrd="1" destOrd="0" presId="urn:microsoft.com/office/officeart/2005/8/layout/chevron2"/>
    <dgm:cxn modelId="{ED5DD5AC-138B-844C-A421-EA25EA2D7D69}" type="presParOf" srcId="{DE393F92-11C8-AE4B-85A8-C32C5AB039ED}" destId="{31B226AD-3E2E-B44F-A57B-E7EA68B8C74B}" srcOrd="9" destOrd="0" presId="urn:microsoft.com/office/officeart/2005/8/layout/chevron2"/>
    <dgm:cxn modelId="{49512191-49AF-1A49-BAB7-083CE134868B}" type="presParOf" srcId="{DE393F92-11C8-AE4B-85A8-C32C5AB039ED}" destId="{B0E9FEA4-0C6E-FA48-B314-D43C1E22E4FD}" srcOrd="10" destOrd="0" presId="urn:microsoft.com/office/officeart/2005/8/layout/chevron2"/>
    <dgm:cxn modelId="{42FC6498-8695-E64A-AD03-58B54132BAED}" type="presParOf" srcId="{B0E9FEA4-0C6E-FA48-B314-D43C1E22E4FD}" destId="{35B506EA-AA1A-444C-881D-B1C6E6705808}" srcOrd="0" destOrd="0" presId="urn:microsoft.com/office/officeart/2005/8/layout/chevron2"/>
    <dgm:cxn modelId="{D3ECD0EC-C11A-044D-B515-7FA91B009FDF}" type="presParOf" srcId="{B0E9FEA4-0C6E-FA48-B314-D43C1E22E4FD}" destId="{77D60113-9BF0-EC40-B86A-A7DCAF5B63B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EEDA7B9-559C-BC49-9B82-36ABB2773275}" type="doc">
      <dgm:prSet loTypeId="urn:microsoft.com/office/officeart/2005/8/layout/hProcess7" loCatId="" qsTypeId="urn:microsoft.com/office/officeart/2005/8/quickstyle/simple1" qsCatId="simple" csTypeId="urn:microsoft.com/office/officeart/2005/8/colors/colorful1" csCatId="colorful" phldr="1"/>
      <dgm:spPr/>
      <dgm:t>
        <a:bodyPr/>
        <a:lstStyle/>
        <a:p>
          <a:endParaRPr lang="en-US"/>
        </a:p>
      </dgm:t>
    </dgm:pt>
    <dgm:pt modelId="{7A2D0338-494E-0D49-82C7-73805538CE49}">
      <dgm:prSet phldrT="[Text]"/>
      <dgm:spPr>
        <a:effectLst>
          <a:outerShdw blurRad="50800" dist="38100" dir="8100000" algn="tr" rotWithShape="0">
            <a:prstClr val="black">
              <a:alpha val="40000"/>
            </a:prstClr>
          </a:outerShdw>
        </a:effectLst>
      </dgm:spPr>
      <dgm:t>
        <a:bodyPr/>
        <a:lstStyle/>
        <a:p>
          <a:r>
            <a:rPr lang="en-US" dirty="0"/>
            <a:t>Control Environment</a:t>
          </a:r>
        </a:p>
      </dgm:t>
    </dgm:pt>
    <dgm:pt modelId="{67DAFD73-92C4-EE44-AC25-A6ED3218B89D}" type="parTrans" cxnId="{EF0C205A-3C7D-134F-B903-72FBD2F9BD18}">
      <dgm:prSet/>
      <dgm:spPr/>
      <dgm:t>
        <a:bodyPr/>
        <a:lstStyle/>
        <a:p>
          <a:endParaRPr lang="en-US"/>
        </a:p>
      </dgm:t>
    </dgm:pt>
    <dgm:pt modelId="{A3E75D22-A9C7-F248-BA8B-E1BD67D8DCC2}" type="sibTrans" cxnId="{EF0C205A-3C7D-134F-B903-72FBD2F9BD18}">
      <dgm:prSet/>
      <dgm:spPr/>
      <dgm:t>
        <a:bodyPr/>
        <a:lstStyle/>
        <a:p>
          <a:endParaRPr lang="en-US"/>
        </a:p>
      </dgm:t>
    </dgm:pt>
    <dgm:pt modelId="{38057B48-5075-5C4B-816C-4806A2E38CEE}">
      <dgm:prSet phldrT="[Text]"/>
      <dgm:spPr/>
      <dgm:t>
        <a:bodyPr/>
        <a:lstStyle/>
        <a:p>
          <a:r>
            <a:rPr lang="en-US" dirty="0"/>
            <a:t>Commitment to integrity &amp; ethics</a:t>
          </a:r>
        </a:p>
      </dgm:t>
    </dgm:pt>
    <dgm:pt modelId="{554D0081-FFF7-FC4C-80B2-98FB75394178}" type="parTrans" cxnId="{A17DED45-9DE3-A442-A580-959C0FF0C234}">
      <dgm:prSet/>
      <dgm:spPr/>
      <dgm:t>
        <a:bodyPr/>
        <a:lstStyle/>
        <a:p>
          <a:endParaRPr lang="en-US"/>
        </a:p>
      </dgm:t>
    </dgm:pt>
    <dgm:pt modelId="{6C899F9F-2945-9749-BE0F-330E4A6FE0EA}" type="sibTrans" cxnId="{A17DED45-9DE3-A442-A580-959C0FF0C234}">
      <dgm:prSet/>
      <dgm:spPr/>
      <dgm:t>
        <a:bodyPr/>
        <a:lstStyle/>
        <a:p>
          <a:endParaRPr lang="en-US"/>
        </a:p>
      </dgm:t>
    </dgm:pt>
    <dgm:pt modelId="{E8ECF3E4-1A43-1E4B-8A43-11D691F54896}">
      <dgm:prSet phldrT="[Text]"/>
      <dgm:spPr>
        <a:effectLst>
          <a:outerShdw blurRad="50800" dist="38100" dir="8100000" algn="tr" rotWithShape="0">
            <a:prstClr val="black">
              <a:alpha val="40000"/>
            </a:prstClr>
          </a:outerShdw>
        </a:effectLst>
      </dgm:spPr>
      <dgm:t>
        <a:bodyPr/>
        <a:lstStyle/>
        <a:p>
          <a:r>
            <a:rPr lang="en-US" dirty="0"/>
            <a:t>Risk Assessment</a:t>
          </a:r>
        </a:p>
      </dgm:t>
    </dgm:pt>
    <dgm:pt modelId="{2339894E-C6D6-DB4D-89C5-1350DE3436FD}" type="parTrans" cxnId="{4F38862A-B85A-CD47-AB09-869A7B6C4457}">
      <dgm:prSet/>
      <dgm:spPr/>
      <dgm:t>
        <a:bodyPr/>
        <a:lstStyle/>
        <a:p>
          <a:endParaRPr lang="en-US"/>
        </a:p>
      </dgm:t>
    </dgm:pt>
    <dgm:pt modelId="{0BA3D65C-866C-0342-9F67-B5BF098B2831}" type="sibTrans" cxnId="{4F38862A-B85A-CD47-AB09-869A7B6C4457}">
      <dgm:prSet/>
      <dgm:spPr/>
      <dgm:t>
        <a:bodyPr/>
        <a:lstStyle/>
        <a:p>
          <a:endParaRPr lang="en-US"/>
        </a:p>
      </dgm:t>
    </dgm:pt>
    <dgm:pt modelId="{E6A4F4E0-6E4E-6E49-A603-D3E914B154F6}">
      <dgm:prSet phldrT="[Text]"/>
      <dgm:spPr/>
      <dgm:t>
        <a:bodyPr/>
        <a:lstStyle/>
        <a:p>
          <a:r>
            <a:rPr lang="en-US" dirty="0"/>
            <a:t>Specifies suitable objectives</a:t>
          </a:r>
        </a:p>
      </dgm:t>
    </dgm:pt>
    <dgm:pt modelId="{2A5444BD-7892-5444-BABE-8D33128937AF}" type="parTrans" cxnId="{9AF5698A-B1A3-A045-B9B3-CF8DB7E2BD17}">
      <dgm:prSet/>
      <dgm:spPr/>
      <dgm:t>
        <a:bodyPr/>
        <a:lstStyle/>
        <a:p>
          <a:endParaRPr lang="en-US"/>
        </a:p>
      </dgm:t>
    </dgm:pt>
    <dgm:pt modelId="{39638C86-A509-E440-958D-4435D12EB378}" type="sibTrans" cxnId="{9AF5698A-B1A3-A045-B9B3-CF8DB7E2BD17}">
      <dgm:prSet/>
      <dgm:spPr/>
      <dgm:t>
        <a:bodyPr/>
        <a:lstStyle/>
        <a:p>
          <a:endParaRPr lang="en-US"/>
        </a:p>
      </dgm:t>
    </dgm:pt>
    <dgm:pt modelId="{AE1AB6E7-6F38-1A4A-97E9-728596B70DAA}">
      <dgm:prSet phldrT="[Text]"/>
      <dgm:spPr>
        <a:effectLst>
          <a:outerShdw blurRad="50800" dist="38100" dir="8100000" algn="tr" rotWithShape="0">
            <a:prstClr val="black">
              <a:alpha val="40000"/>
            </a:prstClr>
          </a:outerShdw>
        </a:effectLst>
      </dgm:spPr>
      <dgm:t>
        <a:bodyPr/>
        <a:lstStyle/>
        <a:p>
          <a:r>
            <a:rPr lang="en-US" dirty="0"/>
            <a:t>Control Activities</a:t>
          </a:r>
        </a:p>
      </dgm:t>
    </dgm:pt>
    <dgm:pt modelId="{1E08670E-EA61-4542-9230-BBC12BFCAED6}" type="parTrans" cxnId="{DCC9C752-7558-6047-BBF6-44BC773E4468}">
      <dgm:prSet/>
      <dgm:spPr/>
      <dgm:t>
        <a:bodyPr/>
        <a:lstStyle/>
        <a:p>
          <a:endParaRPr lang="en-US"/>
        </a:p>
      </dgm:t>
    </dgm:pt>
    <dgm:pt modelId="{1F98BA27-7A57-EC49-8636-442BFB94AC56}" type="sibTrans" cxnId="{DCC9C752-7558-6047-BBF6-44BC773E4468}">
      <dgm:prSet/>
      <dgm:spPr/>
      <dgm:t>
        <a:bodyPr/>
        <a:lstStyle/>
        <a:p>
          <a:endParaRPr lang="en-US"/>
        </a:p>
      </dgm:t>
    </dgm:pt>
    <dgm:pt modelId="{7FFFD01A-1637-5D47-B380-D601D52C94E9}">
      <dgm:prSet phldrT="[Text]"/>
      <dgm:spPr/>
      <dgm:t>
        <a:bodyPr/>
        <a:lstStyle/>
        <a:p>
          <a:r>
            <a:rPr lang="en-US" dirty="0"/>
            <a:t>Develops control activities</a:t>
          </a:r>
        </a:p>
      </dgm:t>
    </dgm:pt>
    <dgm:pt modelId="{A3D59061-7439-D840-AE3F-C4EE401B01B4}" type="parTrans" cxnId="{99E960A5-5908-0B48-906B-30235D0A4190}">
      <dgm:prSet/>
      <dgm:spPr/>
      <dgm:t>
        <a:bodyPr/>
        <a:lstStyle/>
        <a:p>
          <a:endParaRPr lang="en-US"/>
        </a:p>
      </dgm:t>
    </dgm:pt>
    <dgm:pt modelId="{33F631E1-88C1-E54F-B18C-01010400871F}" type="sibTrans" cxnId="{99E960A5-5908-0B48-906B-30235D0A4190}">
      <dgm:prSet/>
      <dgm:spPr/>
      <dgm:t>
        <a:bodyPr/>
        <a:lstStyle/>
        <a:p>
          <a:endParaRPr lang="en-US"/>
        </a:p>
      </dgm:t>
    </dgm:pt>
    <dgm:pt modelId="{33B359AE-E305-4449-9B27-945C76A0E837}">
      <dgm:prSet phldrT="[Text]"/>
      <dgm:spPr>
        <a:effectLst>
          <a:outerShdw blurRad="50800" dist="38100" dir="8100000" algn="tr" rotWithShape="0">
            <a:prstClr val="black">
              <a:alpha val="40000"/>
            </a:prstClr>
          </a:outerShdw>
        </a:effectLst>
      </dgm:spPr>
      <dgm:t>
        <a:bodyPr/>
        <a:lstStyle/>
        <a:p>
          <a:r>
            <a:rPr lang="en-US" dirty="0"/>
            <a:t>Info &amp; Communication</a:t>
          </a:r>
        </a:p>
      </dgm:t>
    </dgm:pt>
    <dgm:pt modelId="{73E7780B-0303-C04B-88F7-8212353B6D67}" type="parTrans" cxnId="{5713DFB6-67F8-4B44-9ED8-387A03BC04D0}">
      <dgm:prSet/>
      <dgm:spPr/>
      <dgm:t>
        <a:bodyPr/>
        <a:lstStyle/>
        <a:p>
          <a:endParaRPr lang="en-US"/>
        </a:p>
      </dgm:t>
    </dgm:pt>
    <dgm:pt modelId="{2693BE5C-D8C9-194B-BED9-CCDD4EA271B1}" type="sibTrans" cxnId="{5713DFB6-67F8-4B44-9ED8-387A03BC04D0}">
      <dgm:prSet/>
      <dgm:spPr/>
      <dgm:t>
        <a:bodyPr/>
        <a:lstStyle/>
        <a:p>
          <a:endParaRPr lang="en-US"/>
        </a:p>
      </dgm:t>
    </dgm:pt>
    <dgm:pt modelId="{F8D93B27-4CD0-0841-9041-70E8E1C6EAA0}">
      <dgm:prSet phldrT="[Text]"/>
      <dgm:spPr>
        <a:effectLst>
          <a:outerShdw blurRad="50800" dist="38100" dir="8100000" algn="tr" rotWithShape="0">
            <a:prstClr val="black">
              <a:alpha val="40000"/>
            </a:prstClr>
          </a:outerShdw>
        </a:effectLst>
      </dgm:spPr>
      <dgm:t>
        <a:bodyPr/>
        <a:lstStyle/>
        <a:p>
          <a:r>
            <a:rPr lang="en-US" dirty="0"/>
            <a:t>Monitoring Activities</a:t>
          </a:r>
        </a:p>
      </dgm:t>
    </dgm:pt>
    <dgm:pt modelId="{6A36E745-5C68-BD47-996D-DB085571D2C2}" type="parTrans" cxnId="{94C7B2E4-87BD-5940-95ED-BEC3E921EFAE}">
      <dgm:prSet/>
      <dgm:spPr/>
      <dgm:t>
        <a:bodyPr/>
        <a:lstStyle/>
        <a:p>
          <a:endParaRPr lang="en-US"/>
        </a:p>
      </dgm:t>
    </dgm:pt>
    <dgm:pt modelId="{7F3B9592-8908-C445-ADEA-2B6A70A05B31}" type="sibTrans" cxnId="{94C7B2E4-87BD-5940-95ED-BEC3E921EFAE}">
      <dgm:prSet/>
      <dgm:spPr/>
      <dgm:t>
        <a:bodyPr/>
        <a:lstStyle/>
        <a:p>
          <a:endParaRPr lang="en-US"/>
        </a:p>
      </dgm:t>
    </dgm:pt>
    <dgm:pt modelId="{ACD271F3-3DB7-0B4F-A743-AA09912B62F3}">
      <dgm:prSet phldrT="[Text]"/>
      <dgm:spPr/>
      <dgm:t>
        <a:bodyPr/>
        <a:lstStyle/>
        <a:p>
          <a:r>
            <a:rPr lang="en-US" dirty="0"/>
            <a:t>Effective oversight by leadership</a:t>
          </a:r>
        </a:p>
      </dgm:t>
    </dgm:pt>
    <dgm:pt modelId="{CF674362-641B-7E49-9FA7-5B56A39CAE87}" type="parTrans" cxnId="{7E70898A-1F69-F64D-82AC-16F3C6426391}">
      <dgm:prSet/>
      <dgm:spPr/>
      <dgm:t>
        <a:bodyPr/>
        <a:lstStyle/>
        <a:p>
          <a:endParaRPr lang="en-US"/>
        </a:p>
      </dgm:t>
    </dgm:pt>
    <dgm:pt modelId="{37397159-FC3E-5549-B144-D5D0D7E038D6}" type="sibTrans" cxnId="{7E70898A-1F69-F64D-82AC-16F3C6426391}">
      <dgm:prSet/>
      <dgm:spPr/>
      <dgm:t>
        <a:bodyPr/>
        <a:lstStyle/>
        <a:p>
          <a:endParaRPr lang="en-US"/>
        </a:p>
      </dgm:t>
    </dgm:pt>
    <dgm:pt modelId="{0F01570B-B709-8F42-AB00-430289A028A5}">
      <dgm:prSet phldrT="[Text]"/>
      <dgm:spPr/>
      <dgm:t>
        <a:bodyPr/>
        <a:lstStyle/>
        <a:p>
          <a:r>
            <a:rPr lang="en-US" dirty="0"/>
            <a:t>Clear structure and procedures</a:t>
          </a:r>
        </a:p>
      </dgm:t>
    </dgm:pt>
    <dgm:pt modelId="{7473A299-F076-4243-B2F4-BD164705D925}" type="parTrans" cxnId="{3BF622AD-8A72-7D47-A29F-532FF3C15BDC}">
      <dgm:prSet/>
      <dgm:spPr/>
      <dgm:t>
        <a:bodyPr/>
        <a:lstStyle/>
        <a:p>
          <a:endParaRPr lang="en-US"/>
        </a:p>
      </dgm:t>
    </dgm:pt>
    <dgm:pt modelId="{B490DCA7-97D7-FD4C-86CB-8B27C74C0980}" type="sibTrans" cxnId="{3BF622AD-8A72-7D47-A29F-532FF3C15BDC}">
      <dgm:prSet/>
      <dgm:spPr/>
      <dgm:t>
        <a:bodyPr/>
        <a:lstStyle/>
        <a:p>
          <a:endParaRPr lang="en-US"/>
        </a:p>
      </dgm:t>
    </dgm:pt>
    <dgm:pt modelId="{3CAEC4E5-23B9-A241-B3FE-BF1242071A49}">
      <dgm:prSet phldrT="[Text]"/>
      <dgm:spPr/>
      <dgm:t>
        <a:bodyPr/>
        <a:lstStyle/>
        <a:p>
          <a:r>
            <a:rPr lang="en-US" dirty="0"/>
            <a:t>Commitment to competence</a:t>
          </a:r>
        </a:p>
      </dgm:t>
    </dgm:pt>
    <dgm:pt modelId="{46A662EE-42D0-1C49-AFCB-4F3C4E069F4D}" type="parTrans" cxnId="{D26DAF2B-9203-CD48-80FA-2D6415416F4F}">
      <dgm:prSet/>
      <dgm:spPr/>
      <dgm:t>
        <a:bodyPr/>
        <a:lstStyle/>
        <a:p>
          <a:endParaRPr lang="en-US"/>
        </a:p>
      </dgm:t>
    </dgm:pt>
    <dgm:pt modelId="{93FCF140-4332-E542-966C-3138D667230B}" type="sibTrans" cxnId="{D26DAF2B-9203-CD48-80FA-2D6415416F4F}">
      <dgm:prSet/>
      <dgm:spPr/>
      <dgm:t>
        <a:bodyPr/>
        <a:lstStyle/>
        <a:p>
          <a:endParaRPr lang="en-US"/>
        </a:p>
      </dgm:t>
    </dgm:pt>
    <dgm:pt modelId="{E86D8F9F-A268-A44A-B719-CAEE3198A68C}">
      <dgm:prSet phldrT="[Text]"/>
      <dgm:spPr/>
      <dgm:t>
        <a:bodyPr/>
        <a:lstStyle/>
        <a:p>
          <a:r>
            <a:rPr lang="en-US" dirty="0"/>
            <a:t>Enforces accountability</a:t>
          </a:r>
        </a:p>
      </dgm:t>
    </dgm:pt>
    <dgm:pt modelId="{5F2D1AC9-655D-754F-8606-DE7C1DD9D47D}" type="parTrans" cxnId="{590A124B-91B2-8945-8DA7-264853089F94}">
      <dgm:prSet/>
      <dgm:spPr/>
      <dgm:t>
        <a:bodyPr/>
        <a:lstStyle/>
        <a:p>
          <a:endParaRPr lang="en-US"/>
        </a:p>
      </dgm:t>
    </dgm:pt>
    <dgm:pt modelId="{5D42C892-13B3-524F-8D96-F5B8CE410E41}" type="sibTrans" cxnId="{590A124B-91B2-8945-8DA7-264853089F94}">
      <dgm:prSet/>
      <dgm:spPr/>
      <dgm:t>
        <a:bodyPr/>
        <a:lstStyle/>
        <a:p>
          <a:endParaRPr lang="en-US"/>
        </a:p>
      </dgm:t>
    </dgm:pt>
    <dgm:pt modelId="{A63C109D-AC43-0E41-A927-C3CA52AC490B}">
      <dgm:prSet phldrT="[Text]"/>
      <dgm:spPr/>
      <dgm:t>
        <a:bodyPr/>
        <a:lstStyle/>
        <a:p>
          <a:r>
            <a:rPr lang="en-US" dirty="0"/>
            <a:t>Identifies &amp; analyzes risk</a:t>
          </a:r>
        </a:p>
      </dgm:t>
    </dgm:pt>
    <dgm:pt modelId="{F91BFF37-BDF4-C74B-8AC8-E2A4C0CA3BBC}" type="parTrans" cxnId="{EE709377-6520-5F41-B730-5C12881D294A}">
      <dgm:prSet/>
      <dgm:spPr/>
      <dgm:t>
        <a:bodyPr/>
        <a:lstStyle/>
        <a:p>
          <a:endParaRPr lang="en-US"/>
        </a:p>
      </dgm:t>
    </dgm:pt>
    <dgm:pt modelId="{F5AAE500-92C9-704B-BC54-11BB46E80E6F}" type="sibTrans" cxnId="{EE709377-6520-5F41-B730-5C12881D294A}">
      <dgm:prSet/>
      <dgm:spPr/>
      <dgm:t>
        <a:bodyPr/>
        <a:lstStyle/>
        <a:p>
          <a:endParaRPr lang="en-US"/>
        </a:p>
      </dgm:t>
    </dgm:pt>
    <dgm:pt modelId="{B1A6CC31-DE9A-204C-AC9C-CE24015762C6}">
      <dgm:prSet phldrT="[Text]"/>
      <dgm:spPr/>
      <dgm:t>
        <a:bodyPr/>
        <a:lstStyle/>
        <a:p>
          <a:r>
            <a:rPr lang="en-US" dirty="0"/>
            <a:t>Assesses fraud risk</a:t>
          </a:r>
        </a:p>
      </dgm:t>
    </dgm:pt>
    <dgm:pt modelId="{254C531F-083F-C34B-8D5D-E6CDE955E835}" type="parTrans" cxnId="{40D3BAC0-4B46-6B45-BDA6-D17CC1751E64}">
      <dgm:prSet/>
      <dgm:spPr/>
      <dgm:t>
        <a:bodyPr/>
        <a:lstStyle/>
        <a:p>
          <a:endParaRPr lang="en-US"/>
        </a:p>
      </dgm:t>
    </dgm:pt>
    <dgm:pt modelId="{EBA603B6-D171-E64B-8E8E-5210A13E6DFE}" type="sibTrans" cxnId="{40D3BAC0-4B46-6B45-BDA6-D17CC1751E64}">
      <dgm:prSet/>
      <dgm:spPr/>
      <dgm:t>
        <a:bodyPr/>
        <a:lstStyle/>
        <a:p>
          <a:endParaRPr lang="en-US"/>
        </a:p>
      </dgm:t>
    </dgm:pt>
    <dgm:pt modelId="{7D119E17-6FF9-4141-82EB-68693475DFEF}">
      <dgm:prSet phldrT="[Text]"/>
      <dgm:spPr/>
      <dgm:t>
        <a:bodyPr/>
        <a:lstStyle/>
        <a:p>
          <a:r>
            <a:rPr lang="en-US" dirty="0"/>
            <a:t>Identifies &amp; analyzes significant changes</a:t>
          </a:r>
        </a:p>
      </dgm:t>
    </dgm:pt>
    <dgm:pt modelId="{D2146E17-99E2-5142-A4C8-324666D39D7C}" type="parTrans" cxnId="{3A641B10-7A76-034B-A5C0-1A1D1E2AA321}">
      <dgm:prSet/>
      <dgm:spPr/>
      <dgm:t>
        <a:bodyPr/>
        <a:lstStyle/>
        <a:p>
          <a:endParaRPr lang="en-US"/>
        </a:p>
      </dgm:t>
    </dgm:pt>
    <dgm:pt modelId="{4221FADA-4B26-C34D-9728-C8249EA7E563}" type="sibTrans" cxnId="{3A641B10-7A76-034B-A5C0-1A1D1E2AA321}">
      <dgm:prSet/>
      <dgm:spPr/>
      <dgm:t>
        <a:bodyPr/>
        <a:lstStyle/>
        <a:p>
          <a:endParaRPr lang="en-US"/>
        </a:p>
      </dgm:t>
    </dgm:pt>
    <dgm:pt modelId="{C447BB00-9335-6942-9DED-408E3B109EB9}">
      <dgm:prSet phldrT="[Text]"/>
      <dgm:spPr/>
      <dgm:t>
        <a:bodyPr/>
        <a:lstStyle/>
        <a:p>
          <a:r>
            <a:rPr lang="en-US" dirty="0"/>
            <a:t>General controls over technology</a:t>
          </a:r>
        </a:p>
      </dgm:t>
    </dgm:pt>
    <dgm:pt modelId="{4F3CA559-0A8C-8244-9A53-CC0A2EDD7D11}" type="parTrans" cxnId="{80B113DE-47E7-6047-B42A-DDCF93552017}">
      <dgm:prSet/>
      <dgm:spPr/>
      <dgm:t>
        <a:bodyPr/>
        <a:lstStyle/>
        <a:p>
          <a:endParaRPr lang="en-US"/>
        </a:p>
      </dgm:t>
    </dgm:pt>
    <dgm:pt modelId="{1B33E191-5044-0947-886D-93E9A19BAF93}" type="sibTrans" cxnId="{80B113DE-47E7-6047-B42A-DDCF93552017}">
      <dgm:prSet/>
      <dgm:spPr/>
      <dgm:t>
        <a:bodyPr/>
        <a:lstStyle/>
        <a:p>
          <a:endParaRPr lang="en-US"/>
        </a:p>
      </dgm:t>
    </dgm:pt>
    <dgm:pt modelId="{BFE56B0D-CD27-7A40-A2D3-BAF41EBCEFD5}">
      <dgm:prSet phldrT="[Text]"/>
      <dgm:spPr/>
      <dgm:t>
        <a:bodyPr/>
        <a:lstStyle/>
        <a:p>
          <a:r>
            <a:rPr lang="en-US" dirty="0"/>
            <a:t>Thorough policies and procedures</a:t>
          </a:r>
        </a:p>
      </dgm:t>
    </dgm:pt>
    <dgm:pt modelId="{466EC8E7-BB44-FF49-94A4-BE47D9C2F1AC}" type="parTrans" cxnId="{4F9F0EB6-AF6D-584A-A407-BBD2E3ADEC21}">
      <dgm:prSet/>
      <dgm:spPr/>
      <dgm:t>
        <a:bodyPr/>
        <a:lstStyle/>
        <a:p>
          <a:endParaRPr lang="en-US"/>
        </a:p>
      </dgm:t>
    </dgm:pt>
    <dgm:pt modelId="{19A75181-198D-E549-A2FB-00E87180E52C}" type="sibTrans" cxnId="{4F9F0EB6-AF6D-584A-A407-BBD2E3ADEC21}">
      <dgm:prSet/>
      <dgm:spPr/>
      <dgm:t>
        <a:bodyPr/>
        <a:lstStyle/>
        <a:p>
          <a:endParaRPr lang="en-US"/>
        </a:p>
      </dgm:t>
    </dgm:pt>
    <dgm:pt modelId="{15D97290-AC14-2F48-B8A4-F4F4A7CF71F9}">
      <dgm:prSet phldrT="[Text]"/>
      <dgm:spPr/>
      <dgm:t>
        <a:bodyPr/>
        <a:lstStyle/>
        <a:p>
          <a:r>
            <a:rPr lang="en-US" dirty="0"/>
            <a:t>Communicates expectations and control activities clearly within and outside organization</a:t>
          </a:r>
        </a:p>
      </dgm:t>
    </dgm:pt>
    <dgm:pt modelId="{4021719F-855B-3544-88B9-04073B1BBAF4}" type="parTrans" cxnId="{8BA29387-286C-5B45-BB62-9F3E4D9D2D6E}">
      <dgm:prSet/>
      <dgm:spPr/>
      <dgm:t>
        <a:bodyPr/>
        <a:lstStyle/>
        <a:p>
          <a:endParaRPr lang="en-US"/>
        </a:p>
      </dgm:t>
    </dgm:pt>
    <dgm:pt modelId="{BD25E7FD-DC86-164E-918C-A24676D29AE4}" type="sibTrans" cxnId="{8BA29387-286C-5B45-BB62-9F3E4D9D2D6E}">
      <dgm:prSet/>
      <dgm:spPr/>
      <dgm:t>
        <a:bodyPr/>
        <a:lstStyle/>
        <a:p>
          <a:endParaRPr lang="en-US"/>
        </a:p>
      </dgm:t>
    </dgm:pt>
    <dgm:pt modelId="{DBA322FA-DA93-AE4C-992D-0D8B41171218}">
      <dgm:prSet phldrT="[Text]"/>
      <dgm:spPr/>
      <dgm:t>
        <a:bodyPr/>
        <a:lstStyle/>
        <a:p>
          <a:r>
            <a:rPr lang="en-US" dirty="0"/>
            <a:t>Provides sufficient training for staff</a:t>
          </a:r>
        </a:p>
      </dgm:t>
    </dgm:pt>
    <dgm:pt modelId="{E72C081F-E1C7-804C-AE0D-5C984AE8B48F}" type="parTrans" cxnId="{409C34EB-1027-8646-916E-9802F013C005}">
      <dgm:prSet/>
      <dgm:spPr/>
      <dgm:t>
        <a:bodyPr/>
        <a:lstStyle/>
        <a:p>
          <a:endParaRPr lang="en-US"/>
        </a:p>
      </dgm:t>
    </dgm:pt>
    <dgm:pt modelId="{5EE5F757-C46C-5B46-8EA8-BD6813313E16}" type="sibTrans" cxnId="{409C34EB-1027-8646-916E-9802F013C005}">
      <dgm:prSet/>
      <dgm:spPr/>
      <dgm:t>
        <a:bodyPr/>
        <a:lstStyle/>
        <a:p>
          <a:endParaRPr lang="en-US"/>
        </a:p>
      </dgm:t>
    </dgm:pt>
    <dgm:pt modelId="{6AE9D18A-A61C-3041-841B-0B1AAC53AB7A}">
      <dgm:prSet phldrT="[Text]"/>
      <dgm:spPr/>
      <dgm:t>
        <a:bodyPr/>
        <a:lstStyle/>
        <a:p>
          <a:r>
            <a:rPr lang="en-US" dirty="0"/>
            <a:t>Conducts ongoing monitoring </a:t>
          </a:r>
        </a:p>
      </dgm:t>
    </dgm:pt>
    <dgm:pt modelId="{1E42DFEC-9620-7D4F-AAC7-8212E359DAA7}" type="parTrans" cxnId="{B6281821-7368-F24C-AD94-2A130EC5B5B4}">
      <dgm:prSet/>
      <dgm:spPr/>
      <dgm:t>
        <a:bodyPr/>
        <a:lstStyle/>
        <a:p>
          <a:endParaRPr lang="en-US"/>
        </a:p>
      </dgm:t>
    </dgm:pt>
    <dgm:pt modelId="{6875C9E9-FC23-4348-AE07-04CAD5FD1922}" type="sibTrans" cxnId="{B6281821-7368-F24C-AD94-2A130EC5B5B4}">
      <dgm:prSet/>
      <dgm:spPr/>
      <dgm:t>
        <a:bodyPr/>
        <a:lstStyle/>
        <a:p>
          <a:endParaRPr lang="en-US"/>
        </a:p>
      </dgm:t>
    </dgm:pt>
    <dgm:pt modelId="{6758AF3C-672A-3249-8AB9-6862FF69125F}">
      <dgm:prSet phldrT="[Text]"/>
      <dgm:spPr/>
      <dgm:t>
        <a:bodyPr/>
        <a:lstStyle/>
        <a:p>
          <a:r>
            <a:rPr lang="en-US" dirty="0"/>
            <a:t>Identifies, evaluates, and communicates deficiencies</a:t>
          </a:r>
        </a:p>
      </dgm:t>
    </dgm:pt>
    <dgm:pt modelId="{550C491E-709F-9B4B-BFF7-FD7AAE66C158}" type="parTrans" cxnId="{7C967D2C-5598-864E-8C12-F551423BC584}">
      <dgm:prSet/>
      <dgm:spPr/>
      <dgm:t>
        <a:bodyPr/>
        <a:lstStyle/>
        <a:p>
          <a:endParaRPr lang="en-US"/>
        </a:p>
      </dgm:t>
    </dgm:pt>
    <dgm:pt modelId="{359A7003-D071-4A44-A699-2A13B125067C}" type="sibTrans" cxnId="{7C967D2C-5598-864E-8C12-F551423BC584}">
      <dgm:prSet/>
      <dgm:spPr/>
      <dgm:t>
        <a:bodyPr/>
        <a:lstStyle/>
        <a:p>
          <a:endParaRPr lang="en-US"/>
        </a:p>
      </dgm:t>
    </dgm:pt>
    <dgm:pt modelId="{FDDBFDED-71D2-0D4E-9384-02342B67504E}">
      <dgm:prSet phldrT="[Text]"/>
      <dgm:spPr/>
      <dgm:t>
        <a:bodyPr/>
        <a:lstStyle/>
        <a:p>
          <a:r>
            <a:rPr lang="en-US" dirty="0"/>
            <a:t>Addresses deficiencies in a timely manner</a:t>
          </a:r>
        </a:p>
      </dgm:t>
    </dgm:pt>
    <dgm:pt modelId="{BD190E78-FAD2-6848-9E5C-B8A01C52EAA5}" type="parTrans" cxnId="{31B282DE-B710-1E4A-8A7B-EAF4DAE38F6B}">
      <dgm:prSet/>
      <dgm:spPr/>
      <dgm:t>
        <a:bodyPr/>
        <a:lstStyle/>
        <a:p>
          <a:endParaRPr lang="en-US"/>
        </a:p>
      </dgm:t>
    </dgm:pt>
    <dgm:pt modelId="{CD27DBDD-902E-5C49-916E-03E25CA6EC59}" type="sibTrans" cxnId="{31B282DE-B710-1E4A-8A7B-EAF4DAE38F6B}">
      <dgm:prSet/>
      <dgm:spPr/>
      <dgm:t>
        <a:bodyPr/>
        <a:lstStyle/>
        <a:p>
          <a:endParaRPr lang="en-US"/>
        </a:p>
      </dgm:t>
    </dgm:pt>
    <dgm:pt modelId="{3D7FA313-3454-1E4F-BDA7-999E29C51774}" type="pres">
      <dgm:prSet presAssocID="{EEEDA7B9-559C-BC49-9B82-36ABB2773275}" presName="Name0" presStyleCnt="0">
        <dgm:presLayoutVars>
          <dgm:dir/>
          <dgm:animLvl val="lvl"/>
          <dgm:resizeHandles val="exact"/>
        </dgm:presLayoutVars>
      </dgm:prSet>
      <dgm:spPr/>
    </dgm:pt>
    <dgm:pt modelId="{C9B2530D-22A1-654A-A6A4-CDF8A17335BC}" type="pres">
      <dgm:prSet presAssocID="{7A2D0338-494E-0D49-82C7-73805538CE49}" presName="compositeNode" presStyleCnt="0">
        <dgm:presLayoutVars>
          <dgm:bulletEnabled val="1"/>
        </dgm:presLayoutVars>
      </dgm:prSet>
      <dgm:spPr/>
    </dgm:pt>
    <dgm:pt modelId="{4562CB94-7DF6-9D4A-A94A-D2CF41F43FB7}" type="pres">
      <dgm:prSet presAssocID="{7A2D0338-494E-0D49-82C7-73805538CE49}" presName="bgRect" presStyleLbl="node1" presStyleIdx="0" presStyleCnt="5"/>
      <dgm:spPr/>
    </dgm:pt>
    <dgm:pt modelId="{AA4B667C-2238-934A-91BA-5D66DC5A830D}" type="pres">
      <dgm:prSet presAssocID="{7A2D0338-494E-0D49-82C7-73805538CE49}" presName="parentNode" presStyleLbl="node1" presStyleIdx="0" presStyleCnt="5">
        <dgm:presLayoutVars>
          <dgm:chMax val="0"/>
          <dgm:bulletEnabled val="1"/>
        </dgm:presLayoutVars>
      </dgm:prSet>
      <dgm:spPr/>
    </dgm:pt>
    <dgm:pt modelId="{659AD45A-AD20-384B-892A-FB330C89D7DB}" type="pres">
      <dgm:prSet presAssocID="{7A2D0338-494E-0D49-82C7-73805538CE49}" presName="childNode" presStyleLbl="node1" presStyleIdx="0" presStyleCnt="5">
        <dgm:presLayoutVars>
          <dgm:bulletEnabled val="1"/>
        </dgm:presLayoutVars>
      </dgm:prSet>
      <dgm:spPr/>
    </dgm:pt>
    <dgm:pt modelId="{8D227BF5-161A-AD47-AEC2-33A6107DEA45}" type="pres">
      <dgm:prSet presAssocID="{A3E75D22-A9C7-F248-BA8B-E1BD67D8DCC2}" presName="hSp" presStyleCnt="0"/>
      <dgm:spPr/>
    </dgm:pt>
    <dgm:pt modelId="{CDB2C551-438D-784C-8688-DA748AC5C86D}" type="pres">
      <dgm:prSet presAssocID="{A3E75D22-A9C7-F248-BA8B-E1BD67D8DCC2}" presName="vProcSp" presStyleCnt="0"/>
      <dgm:spPr/>
    </dgm:pt>
    <dgm:pt modelId="{7E2D7273-D1DD-9E4A-AF54-B5D0B6C2E418}" type="pres">
      <dgm:prSet presAssocID="{A3E75D22-A9C7-F248-BA8B-E1BD67D8DCC2}" presName="vSp1" presStyleCnt="0"/>
      <dgm:spPr/>
    </dgm:pt>
    <dgm:pt modelId="{D19D2D96-9EEE-AA4A-B141-5B001109123C}" type="pres">
      <dgm:prSet presAssocID="{A3E75D22-A9C7-F248-BA8B-E1BD67D8DCC2}" presName="simulatedConn" presStyleLbl="solidFgAcc1" presStyleIdx="0" presStyleCnt="4"/>
      <dgm:spPr/>
    </dgm:pt>
    <dgm:pt modelId="{392610DB-53B8-0F4B-98DB-D88E94ABA71F}" type="pres">
      <dgm:prSet presAssocID="{A3E75D22-A9C7-F248-BA8B-E1BD67D8DCC2}" presName="vSp2" presStyleCnt="0"/>
      <dgm:spPr/>
    </dgm:pt>
    <dgm:pt modelId="{6E257390-DBF7-FA4D-AF92-F2DA8B7A8F51}" type="pres">
      <dgm:prSet presAssocID="{A3E75D22-A9C7-F248-BA8B-E1BD67D8DCC2}" presName="sibTrans" presStyleCnt="0"/>
      <dgm:spPr/>
    </dgm:pt>
    <dgm:pt modelId="{1CFF358B-E71D-1E4D-99CD-5058A4AC8BE4}" type="pres">
      <dgm:prSet presAssocID="{E8ECF3E4-1A43-1E4B-8A43-11D691F54896}" presName="compositeNode" presStyleCnt="0">
        <dgm:presLayoutVars>
          <dgm:bulletEnabled val="1"/>
        </dgm:presLayoutVars>
      </dgm:prSet>
      <dgm:spPr/>
    </dgm:pt>
    <dgm:pt modelId="{B63FF464-5697-C247-A032-5E61ABEC5D03}" type="pres">
      <dgm:prSet presAssocID="{E8ECF3E4-1A43-1E4B-8A43-11D691F54896}" presName="bgRect" presStyleLbl="node1" presStyleIdx="1" presStyleCnt="5"/>
      <dgm:spPr/>
    </dgm:pt>
    <dgm:pt modelId="{6D67F062-9AB1-F54C-B1A1-BCF90BFE4891}" type="pres">
      <dgm:prSet presAssocID="{E8ECF3E4-1A43-1E4B-8A43-11D691F54896}" presName="parentNode" presStyleLbl="node1" presStyleIdx="1" presStyleCnt="5">
        <dgm:presLayoutVars>
          <dgm:chMax val="0"/>
          <dgm:bulletEnabled val="1"/>
        </dgm:presLayoutVars>
      </dgm:prSet>
      <dgm:spPr/>
    </dgm:pt>
    <dgm:pt modelId="{F29A0866-1E00-BB42-A471-B5DED63D2C7A}" type="pres">
      <dgm:prSet presAssocID="{E8ECF3E4-1A43-1E4B-8A43-11D691F54896}" presName="childNode" presStyleLbl="node1" presStyleIdx="1" presStyleCnt="5">
        <dgm:presLayoutVars>
          <dgm:bulletEnabled val="1"/>
        </dgm:presLayoutVars>
      </dgm:prSet>
      <dgm:spPr/>
    </dgm:pt>
    <dgm:pt modelId="{C21F8417-427F-4244-932B-4D76B65B62AF}" type="pres">
      <dgm:prSet presAssocID="{0BA3D65C-866C-0342-9F67-B5BF098B2831}" presName="hSp" presStyleCnt="0"/>
      <dgm:spPr/>
    </dgm:pt>
    <dgm:pt modelId="{0C1858DF-A861-4A4C-97ED-885A6B333F31}" type="pres">
      <dgm:prSet presAssocID="{0BA3D65C-866C-0342-9F67-B5BF098B2831}" presName="vProcSp" presStyleCnt="0"/>
      <dgm:spPr/>
    </dgm:pt>
    <dgm:pt modelId="{11601BC8-ABEA-F840-86DE-8A65CEF2789B}" type="pres">
      <dgm:prSet presAssocID="{0BA3D65C-866C-0342-9F67-B5BF098B2831}" presName="vSp1" presStyleCnt="0"/>
      <dgm:spPr/>
    </dgm:pt>
    <dgm:pt modelId="{10C29193-FF2B-C846-9CF7-699BB1D0A413}" type="pres">
      <dgm:prSet presAssocID="{0BA3D65C-866C-0342-9F67-B5BF098B2831}" presName="simulatedConn" presStyleLbl="solidFgAcc1" presStyleIdx="1" presStyleCnt="4"/>
      <dgm:spPr/>
    </dgm:pt>
    <dgm:pt modelId="{78A17FB6-F3C9-FC4D-957D-732669548468}" type="pres">
      <dgm:prSet presAssocID="{0BA3D65C-866C-0342-9F67-B5BF098B2831}" presName="vSp2" presStyleCnt="0"/>
      <dgm:spPr/>
    </dgm:pt>
    <dgm:pt modelId="{1BBF41A9-A11E-8C4B-AEA2-3CCEE1F82FD2}" type="pres">
      <dgm:prSet presAssocID="{0BA3D65C-866C-0342-9F67-B5BF098B2831}" presName="sibTrans" presStyleCnt="0"/>
      <dgm:spPr/>
    </dgm:pt>
    <dgm:pt modelId="{1657A754-F4C4-B345-B562-9416EDF3378B}" type="pres">
      <dgm:prSet presAssocID="{AE1AB6E7-6F38-1A4A-97E9-728596B70DAA}" presName="compositeNode" presStyleCnt="0">
        <dgm:presLayoutVars>
          <dgm:bulletEnabled val="1"/>
        </dgm:presLayoutVars>
      </dgm:prSet>
      <dgm:spPr/>
    </dgm:pt>
    <dgm:pt modelId="{716A91EC-DB3F-7D4A-81FE-51A161172B3B}" type="pres">
      <dgm:prSet presAssocID="{AE1AB6E7-6F38-1A4A-97E9-728596B70DAA}" presName="bgRect" presStyleLbl="node1" presStyleIdx="2" presStyleCnt="5"/>
      <dgm:spPr/>
    </dgm:pt>
    <dgm:pt modelId="{84432FAE-E8E1-E44E-ABFD-AF3850844881}" type="pres">
      <dgm:prSet presAssocID="{AE1AB6E7-6F38-1A4A-97E9-728596B70DAA}" presName="parentNode" presStyleLbl="node1" presStyleIdx="2" presStyleCnt="5">
        <dgm:presLayoutVars>
          <dgm:chMax val="0"/>
          <dgm:bulletEnabled val="1"/>
        </dgm:presLayoutVars>
      </dgm:prSet>
      <dgm:spPr/>
    </dgm:pt>
    <dgm:pt modelId="{8C916A8B-2888-A543-AA9C-5BBC2A43C0A5}" type="pres">
      <dgm:prSet presAssocID="{AE1AB6E7-6F38-1A4A-97E9-728596B70DAA}" presName="childNode" presStyleLbl="node1" presStyleIdx="2" presStyleCnt="5">
        <dgm:presLayoutVars>
          <dgm:bulletEnabled val="1"/>
        </dgm:presLayoutVars>
      </dgm:prSet>
      <dgm:spPr/>
    </dgm:pt>
    <dgm:pt modelId="{BFE475F3-D7BE-BA41-AFAC-8522BB0FBBBC}" type="pres">
      <dgm:prSet presAssocID="{1F98BA27-7A57-EC49-8636-442BFB94AC56}" presName="hSp" presStyleCnt="0"/>
      <dgm:spPr/>
    </dgm:pt>
    <dgm:pt modelId="{CC5D29A1-3809-614F-B33B-319E2637B26A}" type="pres">
      <dgm:prSet presAssocID="{1F98BA27-7A57-EC49-8636-442BFB94AC56}" presName="vProcSp" presStyleCnt="0"/>
      <dgm:spPr/>
    </dgm:pt>
    <dgm:pt modelId="{21E21453-A1F2-8F4B-9EDA-0284C4F33E3C}" type="pres">
      <dgm:prSet presAssocID="{1F98BA27-7A57-EC49-8636-442BFB94AC56}" presName="vSp1" presStyleCnt="0"/>
      <dgm:spPr/>
    </dgm:pt>
    <dgm:pt modelId="{630ED95C-089F-0947-9A8A-D83C5BE777EF}" type="pres">
      <dgm:prSet presAssocID="{1F98BA27-7A57-EC49-8636-442BFB94AC56}" presName="simulatedConn" presStyleLbl="solidFgAcc1" presStyleIdx="2" presStyleCnt="4"/>
      <dgm:spPr/>
    </dgm:pt>
    <dgm:pt modelId="{AF931591-E58E-B74E-862C-171553176351}" type="pres">
      <dgm:prSet presAssocID="{1F98BA27-7A57-EC49-8636-442BFB94AC56}" presName="vSp2" presStyleCnt="0"/>
      <dgm:spPr/>
    </dgm:pt>
    <dgm:pt modelId="{FABA86C5-879E-DB48-908D-EC18E6C8FA2D}" type="pres">
      <dgm:prSet presAssocID="{1F98BA27-7A57-EC49-8636-442BFB94AC56}" presName="sibTrans" presStyleCnt="0"/>
      <dgm:spPr/>
    </dgm:pt>
    <dgm:pt modelId="{4E682BC0-8F4C-B04B-B19E-457F545CFC91}" type="pres">
      <dgm:prSet presAssocID="{33B359AE-E305-4449-9B27-945C76A0E837}" presName="compositeNode" presStyleCnt="0">
        <dgm:presLayoutVars>
          <dgm:bulletEnabled val="1"/>
        </dgm:presLayoutVars>
      </dgm:prSet>
      <dgm:spPr/>
    </dgm:pt>
    <dgm:pt modelId="{35D2798D-72DC-3047-BE28-0C407770897E}" type="pres">
      <dgm:prSet presAssocID="{33B359AE-E305-4449-9B27-945C76A0E837}" presName="bgRect" presStyleLbl="node1" presStyleIdx="3" presStyleCnt="5"/>
      <dgm:spPr/>
    </dgm:pt>
    <dgm:pt modelId="{69B8C5E9-64EA-E442-86F7-E36F98C855C3}" type="pres">
      <dgm:prSet presAssocID="{33B359AE-E305-4449-9B27-945C76A0E837}" presName="parentNode" presStyleLbl="node1" presStyleIdx="3" presStyleCnt="5">
        <dgm:presLayoutVars>
          <dgm:chMax val="0"/>
          <dgm:bulletEnabled val="1"/>
        </dgm:presLayoutVars>
      </dgm:prSet>
      <dgm:spPr/>
    </dgm:pt>
    <dgm:pt modelId="{B5FD454D-CA6D-9043-AE10-98CA141C580D}" type="pres">
      <dgm:prSet presAssocID="{33B359AE-E305-4449-9B27-945C76A0E837}" presName="childNode" presStyleLbl="node1" presStyleIdx="3" presStyleCnt="5">
        <dgm:presLayoutVars>
          <dgm:bulletEnabled val="1"/>
        </dgm:presLayoutVars>
      </dgm:prSet>
      <dgm:spPr/>
    </dgm:pt>
    <dgm:pt modelId="{20E5E0E7-4EBC-4649-A060-15BB12A4B7FD}" type="pres">
      <dgm:prSet presAssocID="{2693BE5C-D8C9-194B-BED9-CCDD4EA271B1}" presName="hSp" presStyleCnt="0"/>
      <dgm:spPr/>
    </dgm:pt>
    <dgm:pt modelId="{B7D247ED-FBFD-7440-9A10-CCCD98A20A3B}" type="pres">
      <dgm:prSet presAssocID="{2693BE5C-D8C9-194B-BED9-CCDD4EA271B1}" presName="vProcSp" presStyleCnt="0"/>
      <dgm:spPr/>
    </dgm:pt>
    <dgm:pt modelId="{69645D6A-C9A2-4547-A81F-237355B0CDA9}" type="pres">
      <dgm:prSet presAssocID="{2693BE5C-D8C9-194B-BED9-CCDD4EA271B1}" presName="vSp1" presStyleCnt="0"/>
      <dgm:spPr/>
    </dgm:pt>
    <dgm:pt modelId="{AA0C83F6-34CB-2047-A204-735FBF8D78C1}" type="pres">
      <dgm:prSet presAssocID="{2693BE5C-D8C9-194B-BED9-CCDD4EA271B1}" presName="simulatedConn" presStyleLbl="solidFgAcc1" presStyleIdx="3" presStyleCnt="4"/>
      <dgm:spPr/>
    </dgm:pt>
    <dgm:pt modelId="{C581EB2E-D39D-A246-B86E-5E4D102EF90C}" type="pres">
      <dgm:prSet presAssocID="{2693BE5C-D8C9-194B-BED9-CCDD4EA271B1}" presName="vSp2" presStyleCnt="0"/>
      <dgm:spPr/>
    </dgm:pt>
    <dgm:pt modelId="{A9EE9A7F-0646-1849-A828-4172E89F01B5}" type="pres">
      <dgm:prSet presAssocID="{2693BE5C-D8C9-194B-BED9-CCDD4EA271B1}" presName="sibTrans" presStyleCnt="0"/>
      <dgm:spPr/>
    </dgm:pt>
    <dgm:pt modelId="{E5440C35-A47D-2544-9206-D6F902D2C2B9}" type="pres">
      <dgm:prSet presAssocID="{F8D93B27-4CD0-0841-9041-70E8E1C6EAA0}" presName="compositeNode" presStyleCnt="0">
        <dgm:presLayoutVars>
          <dgm:bulletEnabled val="1"/>
        </dgm:presLayoutVars>
      </dgm:prSet>
      <dgm:spPr/>
    </dgm:pt>
    <dgm:pt modelId="{3B472F76-A504-C64F-8AFA-9AD4681BC43A}" type="pres">
      <dgm:prSet presAssocID="{F8D93B27-4CD0-0841-9041-70E8E1C6EAA0}" presName="bgRect" presStyleLbl="node1" presStyleIdx="4" presStyleCnt="5"/>
      <dgm:spPr/>
    </dgm:pt>
    <dgm:pt modelId="{BCEB5DA6-612E-ED40-A095-8B00B998BB5F}" type="pres">
      <dgm:prSet presAssocID="{F8D93B27-4CD0-0841-9041-70E8E1C6EAA0}" presName="parentNode" presStyleLbl="node1" presStyleIdx="4" presStyleCnt="5">
        <dgm:presLayoutVars>
          <dgm:chMax val="0"/>
          <dgm:bulletEnabled val="1"/>
        </dgm:presLayoutVars>
      </dgm:prSet>
      <dgm:spPr/>
    </dgm:pt>
    <dgm:pt modelId="{E7E50F52-7AD9-BF40-90E0-DA13A0A78FFE}" type="pres">
      <dgm:prSet presAssocID="{F8D93B27-4CD0-0841-9041-70E8E1C6EAA0}" presName="childNode" presStyleLbl="node1" presStyleIdx="4" presStyleCnt="5">
        <dgm:presLayoutVars>
          <dgm:bulletEnabled val="1"/>
        </dgm:presLayoutVars>
      </dgm:prSet>
      <dgm:spPr/>
    </dgm:pt>
  </dgm:ptLst>
  <dgm:cxnLst>
    <dgm:cxn modelId="{6F6CFE01-7997-B044-8F7A-6E8E83796F5B}" type="presOf" srcId="{EEEDA7B9-559C-BC49-9B82-36ABB2773275}" destId="{3D7FA313-3454-1E4F-BDA7-999E29C51774}" srcOrd="0" destOrd="0" presId="urn:microsoft.com/office/officeart/2005/8/layout/hProcess7"/>
    <dgm:cxn modelId="{1A60370D-6B71-8048-B609-7E39ECB95150}" type="presOf" srcId="{E86D8F9F-A268-A44A-B719-CAEE3198A68C}" destId="{659AD45A-AD20-384B-892A-FB330C89D7DB}" srcOrd="0" destOrd="4" presId="urn:microsoft.com/office/officeart/2005/8/layout/hProcess7"/>
    <dgm:cxn modelId="{3A641B10-7A76-034B-A5C0-1A1D1E2AA321}" srcId="{E8ECF3E4-1A43-1E4B-8A43-11D691F54896}" destId="{7D119E17-6FF9-4141-82EB-68693475DFEF}" srcOrd="3" destOrd="0" parTransId="{D2146E17-99E2-5142-A4C8-324666D39D7C}" sibTransId="{4221FADA-4B26-C34D-9728-C8249EA7E563}"/>
    <dgm:cxn modelId="{F4C4B91E-4C82-6445-8A45-D7EAA7B8C249}" type="presOf" srcId="{3CAEC4E5-23B9-A241-B3FE-BF1242071A49}" destId="{659AD45A-AD20-384B-892A-FB330C89D7DB}" srcOrd="0" destOrd="3" presId="urn:microsoft.com/office/officeart/2005/8/layout/hProcess7"/>
    <dgm:cxn modelId="{B6281821-7368-F24C-AD94-2A130EC5B5B4}" srcId="{F8D93B27-4CD0-0841-9041-70E8E1C6EAA0}" destId="{6AE9D18A-A61C-3041-841B-0B1AAC53AB7A}" srcOrd="0" destOrd="0" parTransId="{1E42DFEC-9620-7D4F-AAC7-8212E359DAA7}" sibTransId="{6875C9E9-FC23-4348-AE07-04CAD5FD1922}"/>
    <dgm:cxn modelId="{5E379421-BEFB-8244-BCA1-474059472229}" type="presOf" srcId="{ACD271F3-3DB7-0B4F-A743-AA09912B62F3}" destId="{659AD45A-AD20-384B-892A-FB330C89D7DB}" srcOrd="0" destOrd="1" presId="urn:microsoft.com/office/officeart/2005/8/layout/hProcess7"/>
    <dgm:cxn modelId="{CF464524-87BD-A44F-BEE0-0B8F7BB9E6D6}" type="presOf" srcId="{DBA322FA-DA93-AE4C-992D-0D8B41171218}" destId="{B5FD454D-CA6D-9043-AE10-98CA141C580D}" srcOrd="0" destOrd="1" presId="urn:microsoft.com/office/officeart/2005/8/layout/hProcess7"/>
    <dgm:cxn modelId="{4F38862A-B85A-CD47-AB09-869A7B6C4457}" srcId="{EEEDA7B9-559C-BC49-9B82-36ABB2773275}" destId="{E8ECF3E4-1A43-1E4B-8A43-11D691F54896}" srcOrd="1" destOrd="0" parTransId="{2339894E-C6D6-DB4D-89C5-1350DE3436FD}" sibTransId="{0BA3D65C-866C-0342-9F67-B5BF098B2831}"/>
    <dgm:cxn modelId="{D26DAF2B-9203-CD48-80FA-2D6415416F4F}" srcId="{7A2D0338-494E-0D49-82C7-73805538CE49}" destId="{3CAEC4E5-23B9-A241-B3FE-BF1242071A49}" srcOrd="3" destOrd="0" parTransId="{46A662EE-42D0-1C49-AFCB-4F3C4E069F4D}" sibTransId="{93FCF140-4332-E542-966C-3138D667230B}"/>
    <dgm:cxn modelId="{7C967D2C-5598-864E-8C12-F551423BC584}" srcId="{F8D93B27-4CD0-0841-9041-70E8E1C6EAA0}" destId="{6758AF3C-672A-3249-8AB9-6862FF69125F}" srcOrd="1" destOrd="0" parTransId="{550C491E-709F-9B4B-BFF7-FD7AAE66C158}" sibTransId="{359A7003-D071-4A44-A699-2A13B125067C}"/>
    <dgm:cxn modelId="{4EB6F32C-ABD1-A743-9E28-517C17FF8F4E}" type="presOf" srcId="{F8D93B27-4CD0-0841-9041-70E8E1C6EAA0}" destId="{3B472F76-A504-C64F-8AFA-9AD4681BC43A}" srcOrd="0" destOrd="0" presId="urn:microsoft.com/office/officeart/2005/8/layout/hProcess7"/>
    <dgm:cxn modelId="{A31F6F32-EAC5-D048-A165-E1485E73CEDD}" type="presOf" srcId="{E8ECF3E4-1A43-1E4B-8A43-11D691F54896}" destId="{B63FF464-5697-C247-A032-5E61ABEC5D03}" srcOrd="0" destOrd="0" presId="urn:microsoft.com/office/officeart/2005/8/layout/hProcess7"/>
    <dgm:cxn modelId="{2DE4383A-85DA-8540-8C93-FA72C02AD62C}" type="presOf" srcId="{B1A6CC31-DE9A-204C-AC9C-CE24015762C6}" destId="{F29A0866-1E00-BB42-A471-B5DED63D2C7A}" srcOrd="0" destOrd="2" presId="urn:microsoft.com/office/officeart/2005/8/layout/hProcess7"/>
    <dgm:cxn modelId="{A17DED45-9DE3-A442-A580-959C0FF0C234}" srcId="{7A2D0338-494E-0D49-82C7-73805538CE49}" destId="{38057B48-5075-5C4B-816C-4806A2E38CEE}" srcOrd="0" destOrd="0" parTransId="{554D0081-FFF7-FC4C-80B2-98FB75394178}" sibTransId="{6C899F9F-2945-9749-BE0F-330E4A6FE0EA}"/>
    <dgm:cxn modelId="{590A124B-91B2-8945-8DA7-264853089F94}" srcId="{7A2D0338-494E-0D49-82C7-73805538CE49}" destId="{E86D8F9F-A268-A44A-B719-CAEE3198A68C}" srcOrd="4" destOrd="0" parTransId="{5F2D1AC9-655D-754F-8606-DE7C1DD9D47D}" sibTransId="{5D42C892-13B3-524F-8D96-F5B8CE410E41}"/>
    <dgm:cxn modelId="{5596C34F-2473-5249-A05F-E79EFCA592F9}" type="presOf" srcId="{6AE9D18A-A61C-3041-841B-0B1AAC53AB7A}" destId="{E7E50F52-7AD9-BF40-90E0-DA13A0A78FFE}" srcOrd="0" destOrd="0" presId="urn:microsoft.com/office/officeart/2005/8/layout/hProcess7"/>
    <dgm:cxn modelId="{DCC9C752-7558-6047-BBF6-44BC773E4468}" srcId="{EEEDA7B9-559C-BC49-9B82-36ABB2773275}" destId="{AE1AB6E7-6F38-1A4A-97E9-728596B70DAA}" srcOrd="2" destOrd="0" parTransId="{1E08670E-EA61-4542-9230-BBC12BFCAED6}" sibTransId="{1F98BA27-7A57-EC49-8636-442BFB94AC56}"/>
    <dgm:cxn modelId="{EF0C205A-3C7D-134F-B903-72FBD2F9BD18}" srcId="{EEEDA7B9-559C-BC49-9B82-36ABB2773275}" destId="{7A2D0338-494E-0D49-82C7-73805538CE49}" srcOrd="0" destOrd="0" parTransId="{67DAFD73-92C4-EE44-AC25-A6ED3218B89D}" sibTransId="{A3E75D22-A9C7-F248-BA8B-E1BD67D8DCC2}"/>
    <dgm:cxn modelId="{5E5E3D5C-D428-C540-93B0-0D107CC163FC}" type="presOf" srcId="{A63C109D-AC43-0E41-A927-C3CA52AC490B}" destId="{F29A0866-1E00-BB42-A471-B5DED63D2C7A}" srcOrd="0" destOrd="1" presId="urn:microsoft.com/office/officeart/2005/8/layout/hProcess7"/>
    <dgm:cxn modelId="{FA090F6D-90E6-C040-B497-15426135B114}" type="presOf" srcId="{6758AF3C-672A-3249-8AB9-6862FF69125F}" destId="{E7E50F52-7AD9-BF40-90E0-DA13A0A78FFE}" srcOrd="0" destOrd="1" presId="urn:microsoft.com/office/officeart/2005/8/layout/hProcess7"/>
    <dgm:cxn modelId="{EE709377-6520-5F41-B730-5C12881D294A}" srcId="{E8ECF3E4-1A43-1E4B-8A43-11D691F54896}" destId="{A63C109D-AC43-0E41-A927-C3CA52AC490B}" srcOrd="1" destOrd="0" parTransId="{F91BFF37-BDF4-C74B-8AC8-E2A4C0CA3BBC}" sibTransId="{F5AAE500-92C9-704B-BC54-11BB46E80E6F}"/>
    <dgm:cxn modelId="{9B9BAE81-9373-A346-9BAA-A0C28EA4ADD1}" type="presOf" srcId="{33B359AE-E305-4449-9B27-945C76A0E837}" destId="{69B8C5E9-64EA-E442-86F7-E36F98C855C3}" srcOrd="1" destOrd="0" presId="urn:microsoft.com/office/officeart/2005/8/layout/hProcess7"/>
    <dgm:cxn modelId="{8BA29387-286C-5B45-BB62-9F3E4D9D2D6E}" srcId="{33B359AE-E305-4449-9B27-945C76A0E837}" destId="{15D97290-AC14-2F48-B8A4-F4F4A7CF71F9}" srcOrd="0" destOrd="0" parTransId="{4021719F-855B-3544-88B9-04073B1BBAF4}" sibTransId="{BD25E7FD-DC86-164E-918C-A24676D29AE4}"/>
    <dgm:cxn modelId="{9AF5698A-B1A3-A045-B9B3-CF8DB7E2BD17}" srcId="{E8ECF3E4-1A43-1E4B-8A43-11D691F54896}" destId="{E6A4F4E0-6E4E-6E49-A603-D3E914B154F6}" srcOrd="0" destOrd="0" parTransId="{2A5444BD-7892-5444-BABE-8D33128937AF}" sibTransId="{39638C86-A509-E440-958D-4435D12EB378}"/>
    <dgm:cxn modelId="{7E70898A-1F69-F64D-82AC-16F3C6426391}" srcId="{7A2D0338-494E-0D49-82C7-73805538CE49}" destId="{ACD271F3-3DB7-0B4F-A743-AA09912B62F3}" srcOrd="1" destOrd="0" parTransId="{CF674362-641B-7E49-9FA7-5B56A39CAE87}" sibTransId="{37397159-FC3E-5549-B144-D5D0D7E038D6}"/>
    <dgm:cxn modelId="{2695DD91-883F-B143-BE7E-1C1EC1F31832}" type="presOf" srcId="{C447BB00-9335-6942-9DED-408E3B109EB9}" destId="{8C916A8B-2888-A543-AA9C-5BBC2A43C0A5}" srcOrd="0" destOrd="1" presId="urn:microsoft.com/office/officeart/2005/8/layout/hProcess7"/>
    <dgm:cxn modelId="{FF741892-1446-1940-8B00-7AD7342F86B4}" type="presOf" srcId="{FDDBFDED-71D2-0D4E-9384-02342B67504E}" destId="{E7E50F52-7AD9-BF40-90E0-DA13A0A78FFE}" srcOrd="0" destOrd="2" presId="urn:microsoft.com/office/officeart/2005/8/layout/hProcess7"/>
    <dgm:cxn modelId="{E0CF9697-C50C-F244-B61E-E1C81DBD3AF8}" type="presOf" srcId="{7FFFD01A-1637-5D47-B380-D601D52C94E9}" destId="{8C916A8B-2888-A543-AA9C-5BBC2A43C0A5}" srcOrd="0" destOrd="0" presId="urn:microsoft.com/office/officeart/2005/8/layout/hProcess7"/>
    <dgm:cxn modelId="{65E76E9C-9B94-084A-A5DF-01768D1FA62B}" type="presOf" srcId="{7D119E17-6FF9-4141-82EB-68693475DFEF}" destId="{F29A0866-1E00-BB42-A471-B5DED63D2C7A}" srcOrd="0" destOrd="3" presId="urn:microsoft.com/office/officeart/2005/8/layout/hProcess7"/>
    <dgm:cxn modelId="{F298FD9C-E1F9-8040-B0AE-95C6F1A5FA12}" type="presOf" srcId="{7A2D0338-494E-0D49-82C7-73805538CE49}" destId="{4562CB94-7DF6-9D4A-A94A-D2CF41F43FB7}" srcOrd="0" destOrd="0" presId="urn:microsoft.com/office/officeart/2005/8/layout/hProcess7"/>
    <dgm:cxn modelId="{99E960A5-5908-0B48-906B-30235D0A4190}" srcId="{AE1AB6E7-6F38-1A4A-97E9-728596B70DAA}" destId="{7FFFD01A-1637-5D47-B380-D601D52C94E9}" srcOrd="0" destOrd="0" parTransId="{A3D59061-7439-D840-AE3F-C4EE401B01B4}" sibTransId="{33F631E1-88C1-E54F-B18C-01010400871F}"/>
    <dgm:cxn modelId="{3BF622AD-8A72-7D47-A29F-532FF3C15BDC}" srcId="{7A2D0338-494E-0D49-82C7-73805538CE49}" destId="{0F01570B-B709-8F42-AB00-430289A028A5}" srcOrd="2" destOrd="0" parTransId="{7473A299-F076-4243-B2F4-BD164705D925}" sibTransId="{B490DCA7-97D7-FD4C-86CB-8B27C74C0980}"/>
    <dgm:cxn modelId="{2EEA04AE-7F8A-584D-A119-4F56AC11BEA3}" type="presOf" srcId="{E6A4F4E0-6E4E-6E49-A603-D3E914B154F6}" destId="{F29A0866-1E00-BB42-A471-B5DED63D2C7A}" srcOrd="0" destOrd="0" presId="urn:microsoft.com/office/officeart/2005/8/layout/hProcess7"/>
    <dgm:cxn modelId="{4F9F0EB6-AF6D-584A-A407-BBD2E3ADEC21}" srcId="{AE1AB6E7-6F38-1A4A-97E9-728596B70DAA}" destId="{BFE56B0D-CD27-7A40-A2D3-BAF41EBCEFD5}" srcOrd="2" destOrd="0" parTransId="{466EC8E7-BB44-FF49-94A4-BE47D9C2F1AC}" sibTransId="{19A75181-198D-E549-A2FB-00E87180E52C}"/>
    <dgm:cxn modelId="{5713DFB6-67F8-4B44-9ED8-387A03BC04D0}" srcId="{EEEDA7B9-559C-BC49-9B82-36ABB2773275}" destId="{33B359AE-E305-4449-9B27-945C76A0E837}" srcOrd="3" destOrd="0" parTransId="{73E7780B-0303-C04B-88F7-8212353B6D67}" sibTransId="{2693BE5C-D8C9-194B-BED9-CCDD4EA271B1}"/>
    <dgm:cxn modelId="{2631C7BC-9815-0347-9BF4-FF00D56C367C}" type="presOf" srcId="{AE1AB6E7-6F38-1A4A-97E9-728596B70DAA}" destId="{716A91EC-DB3F-7D4A-81FE-51A161172B3B}" srcOrd="0" destOrd="0" presId="urn:microsoft.com/office/officeart/2005/8/layout/hProcess7"/>
    <dgm:cxn modelId="{40D3BAC0-4B46-6B45-BDA6-D17CC1751E64}" srcId="{E8ECF3E4-1A43-1E4B-8A43-11D691F54896}" destId="{B1A6CC31-DE9A-204C-AC9C-CE24015762C6}" srcOrd="2" destOrd="0" parTransId="{254C531F-083F-C34B-8D5D-E6CDE955E835}" sibTransId="{EBA603B6-D171-E64B-8E8E-5210A13E6DFE}"/>
    <dgm:cxn modelId="{C5BE37C1-A448-904C-BFB6-071C72B09B03}" type="presOf" srcId="{15D97290-AC14-2F48-B8A4-F4F4A7CF71F9}" destId="{B5FD454D-CA6D-9043-AE10-98CA141C580D}" srcOrd="0" destOrd="0" presId="urn:microsoft.com/office/officeart/2005/8/layout/hProcess7"/>
    <dgm:cxn modelId="{D709E8CF-D6CF-AD4D-8632-01455FD4A83F}" type="presOf" srcId="{38057B48-5075-5C4B-816C-4806A2E38CEE}" destId="{659AD45A-AD20-384B-892A-FB330C89D7DB}" srcOrd="0" destOrd="0" presId="urn:microsoft.com/office/officeart/2005/8/layout/hProcess7"/>
    <dgm:cxn modelId="{212666D1-1827-6044-853F-7CCC43A3F893}" type="presOf" srcId="{E8ECF3E4-1A43-1E4B-8A43-11D691F54896}" destId="{6D67F062-9AB1-F54C-B1A1-BCF90BFE4891}" srcOrd="1" destOrd="0" presId="urn:microsoft.com/office/officeart/2005/8/layout/hProcess7"/>
    <dgm:cxn modelId="{D9FEB4D3-F32E-5447-9EB5-00C9960E3781}" type="presOf" srcId="{AE1AB6E7-6F38-1A4A-97E9-728596B70DAA}" destId="{84432FAE-E8E1-E44E-ABFD-AF3850844881}" srcOrd="1" destOrd="0" presId="urn:microsoft.com/office/officeart/2005/8/layout/hProcess7"/>
    <dgm:cxn modelId="{602199DD-3285-814F-8E16-6F3636772C96}" type="presOf" srcId="{0F01570B-B709-8F42-AB00-430289A028A5}" destId="{659AD45A-AD20-384B-892A-FB330C89D7DB}" srcOrd="0" destOrd="2" presId="urn:microsoft.com/office/officeart/2005/8/layout/hProcess7"/>
    <dgm:cxn modelId="{80B113DE-47E7-6047-B42A-DDCF93552017}" srcId="{AE1AB6E7-6F38-1A4A-97E9-728596B70DAA}" destId="{C447BB00-9335-6942-9DED-408E3B109EB9}" srcOrd="1" destOrd="0" parTransId="{4F3CA559-0A8C-8244-9A53-CC0A2EDD7D11}" sibTransId="{1B33E191-5044-0947-886D-93E9A19BAF93}"/>
    <dgm:cxn modelId="{31B282DE-B710-1E4A-8A7B-EAF4DAE38F6B}" srcId="{F8D93B27-4CD0-0841-9041-70E8E1C6EAA0}" destId="{FDDBFDED-71D2-0D4E-9384-02342B67504E}" srcOrd="2" destOrd="0" parTransId="{BD190E78-FAD2-6848-9E5C-B8A01C52EAA5}" sibTransId="{CD27DBDD-902E-5C49-916E-03E25CA6EC59}"/>
    <dgm:cxn modelId="{94C7B2E4-87BD-5940-95ED-BEC3E921EFAE}" srcId="{EEEDA7B9-559C-BC49-9B82-36ABB2773275}" destId="{F8D93B27-4CD0-0841-9041-70E8E1C6EAA0}" srcOrd="4" destOrd="0" parTransId="{6A36E745-5C68-BD47-996D-DB085571D2C2}" sibTransId="{7F3B9592-8908-C445-ADEA-2B6A70A05B31}"/>
    <dgm:cxn modelId="{45188BE6-2E5C-8B4C-9869-EB2D80774845}" type="presOf" srcId="{33B359AE-E305-4449-9B27-945C76A0E837}" destId="{35D2798D-72DC-3047-BE28-0C407770897E}" srcOrd="0" destOrd="0" presId="urn:microsoft.com/office/officeart/2005/8/layout/hProcess7"/>
    <dgm:cxn modelId="{B15059E7-51F0-404E-85C0-3270E3055D6A}" type="presOf" srcId="{7A2D0338-494E-0D49-82C7-73805538CE49}" destId="{AA4B667C-2238-934A-91BA-5D66DC5A830D}" srcOrd="1" destOrd="0" presId="urn:microsoft.com/office/officeart/2005/8/layout/hProcess7"/>
    <dgm:cxn modelId="{4C00AAE8-58EE-F94B-9559-8F7A86097E6D}" type="presOf" srcId="{BFE56B0D-CD27-7A40-A2D3-BAF41EBCEFD5}" destId="{8C916A8B-2888-A543-AA9C-5BBC2A43C0A5}" srcOrd="0" destOrd="2" presId="urn:microsoft.com/office/officeart/2005/8/layout/hProcess7"/>
    <dgm:cxn modelId="{942FD4E8-5504-7248-85AB-320146F1B3D7}" type="presOf" srcId="{F8D93B27-4CD0-0841-9041-70E8E1C6EAA0}" destId="{BCEB5DA6-612E-ED40-A095-8B00B998BB5F}" srcOrd="1" destOrd="0" presId="urn:microsoft.com/office/officeart/2005/8/layout/hProcess7"/>
    <dgm:cxn modelId="{409C34EB-1027-8646-916E-9802F013C005}" srcId="{33B359AE-E305-4449-9B27-945C76A0E837}" destId="{DBA322FA-DA93-AE4C-992D-0D8B41171218}" srcOrd="1" destOrd="0" parTransId="{E72C081F-E1C7-804C-AE0D-5C984AE8B48F}" sibTransId="{5EE5F757-C46C-5B46-8EA8-BD6813313E16}"/>
    <dgm:cxn modelId="{8100DDF8-9F8B-4A4C-862B-5B4E3CA1FFEF}" type="presParOf" srcId="{3D7FA313-3454-1E4F-BDA7-999E29C51774}" destId="{C9B2530D-22A1-654A-A6A4-CDF8A17335BC}" srcOrd="0" destOrd="0" presId="urn:microsoft.com/office/officeart/2005/8/layout/hProcess7"/>
    <dgm:cxn modelId="{DF64BDE0-733F-F04D-8F7A-3682C2999BCD}" type="presParOf" srcId="{C9B2530D-22A1-654A-A6A4-CDF8A17335BC}" destId="{4562CB94-7DF6-9D4A-A94A-D2CF41F43FB7}" srcOrd="0" destOrd="0" presId="urn:microsoft.com/office/officeart/2005/8/layout/hProcess7"/>
    <dgm:cxn modelId="{3893D1AE-B01A-C844-B69E-0D09DB62764E}" type="presParOf" srcId="{C9B2530D-22A1-654A-A6A4-CDF8A17335BC}" destId="{AA4B667C-2238-934A-91BA-5D66DC5A830D}" srcOrd="1" destOrd="0" presId="urn:microsoft.com/office/officeart/2005/8/layout/hProcess7"/>
    <dgm:cxn modelId="{D6A859FC-F246-0642-8A61-8434E1CBCCE4}" type="presParOf" srcId="{C9B2530D-22A1-654A-A6A4-CDF8A17335BC}" destId="{659AD45A-AD20-384B-892A-FB330C89D7DB}" srcOrd="2" destOrd="0" presId="urn:microsoft.com/office/officeart/2005/8/layout/hProcess7"/>
    <dgm:cxn modelId="{52F52B64-F3D1-D845-8596-D3A090AE42E4}" type="presParOf" srcId="{3D7FA313-3454-1E4F-BDA7-999E29C51774}" destId="{8D227BF5-161A-AD47-AEC2-33A6107DEA45}" srcOrd="1" destOrd="0" presId="urn:microsoft.com/office/officeart/2005/8/layout/hProcess7"/>
    <dgm:cxn modelId="{8A42C1C4-9D48-B643-85A1-A59DB8A5ADA8}" type="presParOf" srcId="{3D7FA313-3454-1E4F-BDA7-999E29C51774}" destId="{CDB2C551-438D-784C-8688-DA748AC5C86D}" srcOrd="2" destOrd="0" presId="urn:microsoft.com/office/officeart/2005/8/layout/hProcess7"/>
    <dgm:cxn modelId="{FD5AF959-B515-B14D-B20F-7AF4E79AD881}" type="presParOf" srcId="{CDB2C551-438D-784C-8688-DA748AC5C86D}" destId="{7E2D7273-D1DD-9E4A-AF54-B5D0B6C2E418}" srcOrd="0" destOrd="0" presId="urn:microsoft.com/office/officeart/2005/8/layout/hProcess7"/>
    <dgm:cxn modelId="{23EE1C1B-20C6-EA46-A3A4-663BCCC84B2A}" type="presParOf" srcId="{CDB2C551-438D-784C-8688-DA748AC5C86D}" destId="{D19D2D96-9EEE-AA4A-B141-5B001109123C}" srcOrd="1" destOrd="0" presId="urn:microsoft.com/office/officeart/2005/8/layout/hProcess7"/>
    <dgm:cxn modelId="{ABA29B52-E2E5-284D-BBC3-82F237640471}" type="presParOf" srcId="{CDB2C551-438D-784C-8688-DA748AC5C86D}" destId="{392610DB-53B8-0F4B-98DB-D88E94ABA71F}" srcOrd="2" destOrd="0" presId="urn:microsoft.com/office/officeart/2005/8/layout/hProcess7"/>
    <dgm:cxn modelId="{34FDD35B-72E5-9743-BB9D-353230A4D053}" type="presParOf" srcId="{3D7FA313-3454-1E4F-BDA7-999E29C51774}" destId="{6E257390-DBF7-FA4D-AF92-F2DA8B7A8F51}" srcOrd="3" destOrd="0" presId="urn:microsoft.com/office/officeart/2005/8/layout/hProcess7"/>
    <dgm:cxn modelId="{0048E377-59FF-3A4F-96A1-78906EAF78E3}" type="presParOf" srcId="{3D7FA313-3454-1E4F-BDA7-999E29C51774}" destId="{1CFF358B-E71D-1E4D-99CD-5058A4AC8BE4}" srcOrd="4" destOrd="0" presId="urn:microsoft.com/office/officeart/2005/8/layout/hProcess7"/>
    <dgm:cxn modelId="{747C1B1D-B554-144B-BF48-6E6B910DF0B2}" type="presParOf" srcId="{1CFF358B-E71D-1E4D-99CD-5058A4AC8BE4}" destId="{B63FF464-5697-C247-A032-5E61ABEC5D03}" srcOrd="0" destOrd="0" presId="urn:microsoft.com/office/officeart/2005/8/layout/hProcess7"/>
    <dgm:cxn modelId="{47454972-0221-A240-886E-677A527F6100}" type="presParOf" srcId="{1CFF358B-E71D-1E4D-99CD-5058A4AC8BE4}" destId="{6D67F062-9AB1-F54C-B1A1-BCF90BFE4891}" srcOrd="1" destOrd="0" presId="urn:microsoft.com/office/officeart/2005/8/layout/hProcess7"/>
    <dgm:cxn modelId="{2D9F2A67-D944-6D41-A0CD-43D1BFFDAABB}" type="presParOf" srcId="{1CFF358B-E71D-1E4D-99CD-5058A4AC8BE4}" destId="{F29A0866-1E00-BB42-A471-B5DED63D2C7A}" srcOrd="2" destOrd="0" presId="urn:microsoft.com/office/officeart/2005/8/layout/hProcess7"/>
    <dgm:cxn modelId="{916C637D-97AB-8943-8BFE-4D0B3D4F720D}" type="presParOf" srcId="{3D7FA313-3454-1E4F-BDA7-999E29C51774}" destId="{C21F8417-427F-4244-932B-4D76B65B62AF}" srcOrd="5" destOrd="0" presId="urn:microsoft.com/office/officeart/2005/8/layout/hProcess7"/>
    <dgm:cxn modelId="{DF03DE0F-9CFE-A142-AEAB-36491A086CE9}" type="presParOf" srcId="{3D7FA313-3454-1E4F-BDA7-999E29C51774}" destId="{0C1858DF-A861-4A4C-97ED-885A6B333F31}" srcOrd="6" destOrd="0" presId="urn:microsoft.com/office/officeart/2005/8/layout/hProcess7"/>
    <dgm:cxn modelId="{A2AACB3B-4A8C-2644-84D7-B4F0ABF9F3F8}" type="presParOf" srcId="{0C1858DF-A861-4A4C-97ED-885A6B333F31}" destId="{11601BC8-ABEA-F840-86DE-8A65CEF2789B}" srcOrd="0" destOrd="0" presId="urn:microsoft.com/office/officeart/2005/8/layout/hProcess7"/>
    <dgm:cxn modelId="{173C729A-9FA6-1945-817E-6CA4F990E389}" type="presParOf" srcId="{0C1858DF-A861-4A4C-97ED-885A6B333F31}" destId="{10C29193-FF2B-C846-9CF7-699BB1D0A413}" srcOrd="1" destOrd="0" presId="urn:microsoft.com/office/officeart/2005/8/layout/hProcess7"/>
    <dgm:cxn modelId="{204E9998-C56F-7049-91BD-F6507551CB45}" type="presParOf" srcId="{0C1858DF-A861-4A4C-97ED-885A6B333F31}" destId="{78A17FB6-F3C9-FC4D-957D-732669548468}" srcOrd="2" destOrd="0" presId="urn:microsoft.com/office/officeart/2005/8/layout/hProcess7"/>
    <dgm:cxn modelId="{08E05276-935A-A24B-93F1-66F30BB86DA4}" type="presParOf" srcId="{3D7FA313-3454-1E4F-BDA7-999E29C51774}" destId="{1BBF41A9-A11E-8C4B-AEA2-3CCEE1F82FD2}" srcOrd="7" destOrd="0" presId="urn:microsoft.com/office/officeart/2005/8/layout/hProcess7"/>
    <dgm:cxn modelId="{53CE10F0-00EC-1B4F-88FB-8647D9E996B7}" type="presParOf" srcId="{3D7FA313-3454-1E4F-BDA7-999E29C51774}" destId="{1657A754-F4C4-B345-B562-9416EDF3378B}" srcOrd="8" destOrd="0" presId="urn:microsoft.com/office/officeart/2005/8/layout/hProcess7"/>
    <dgm:cxn modelId="{55376B71-DDD5-2C47-A116-37108F2C2D7C}" type="presParOf" srcId="{1657A754-F4C4-B345-B562-9416EDF3378B}" destId="{716A91EC-DB3F-7D4A-81FE-51A161172B3B}" srcOrd="0" destOrd="0" presId="urn:microsoft.com/office/officeart/2005/8/layout/hProcess7"/>
    <dgm:cxn modelId="{43C77C13-3AA5-DF4C-B777-15F96A5F1040}" type="presParOf" srcId="{1657A754-F4C4-B345-B562-9416EDF3378B}" destId="{84432FAE-E8E1-E44E-ABFD-AF3850844881}" srcOrd="1" destOrd="0" presId="urn:microsoft.com/office/officeart/2005/8/layout/hProcess7"/>
    <dgm:cxn modelId="{92D252EE-5BCA-1B47-B809-1910AFBEC86C}" type="presParOf" srcId="{1657A754-F4C4-B345-B562-9416EDF3378B}" destId="{8C916A8B-2888-A543-AA9C-5BBC2A43C0A5}" srcOrd="2" destOrd="0" presId="urn:microsoft.com/office/officeart/2005/8/layout/hProcess7"/>
    <dgm:cxn modelId="{B4C162B9-07EB-4145-90D8-AD0E4FD95CEC}" type="presParOf" srcId="{3D7FA313-3454-1E4F-BDA7-999E29C51774}" destId="{BFE475F3-D7BE-BA41-AFAC-8522BB0FBBBC}" srcOrd="9" destOrd="0" presId="urn:microsoft.com/office/officeart/2005/8/layout/hProcess7"/>
    <dgm:cxn modelId="{9B5D0CB0-22EF-1942-9AA1-2A94C6CD880C}" type="presParOf" srcId="{3D7FA313-3454-1E4F-BDA7-999E29C51774}" destId="{CC5D29A1-3809-614F-B33B-319E2637B26A}" srcOrd="10" destOrd="0" presId="urn:microsoft.com/office/officeart/2005/8/layout/hProcess7"/>
    <dgm:cxn modelId="{1B363F58-B4D4-3B44-B02C-BE9C1D471220}" type="presParOf" srcId="{CC5D29A1-3809-614F-B33B-319E2637B26A}" destId="{21E21453-A1F2-8F4B-9EDA-0284C4F33E3C}" srcOrd="0" destOrd="0" presId="urn:microsoft.com/office/officeart/2005/8/layout/hProcess7"/>
    <dgm:cxn modelId="{3EC29D39-3873-A445-94B9-B1293BF29E77}" type="presParOf" srcId="{CC5D29A1-3809-614F-B33B-319E2637B26A}" destId="{630ED95C-089F-0947-9A8A-D83C5BE777EF}" srcOrd="1" destOrd="0" presId="urn:microsoft.com/office/officeart/2005/8/layout/hProcess7"/>
    <dgm:cxn modelId="{CB34011E-150C-0A4F-A415-800B0DE5B695}" type="presParOf" srcId="{CC5D29A1-3809-614F-B33B-319E2637B26A}" destId="{AF931591-E58E-B74E-862C-171553176351}" srcOrd="2" destOrd="0" presId="urn:microsoft.com/office/officeart/2005/8/layout/hProcess7"/>
    <dgm:cxn modelId="{01178523-2544-7749-9185-22ADD109352C}" type="presParOf" srcId="{3D7FA313-3454-1E4F-BDA7-999E29C51774}" destId="{FABA86C5-879E-DB48-908D-EC18E6C8FA2D}" srcOrd="11" destOrd="0" presId="urn:microsoft.com/office/officeart/2005/8/layout/hProcess7"/>
    <dgm:cxn modelId="{C3741FC8-54EA-FB4A-B180-D8981E7609EC}" type="presParOf" srcId="{3D7FA313-3454-1E4F-BDA7-999E29C51774}" destId="{4E682BC0-8F4C-B04B-B19E-457F545CFC91}" srcOrd="12" destOrd="0" presId="urn:microsoft.com/office/officeart/2005/8/layout/hProcess7"/>
    <dgm:cxn modelId="{2D983F54-12A1-A445-8E75-94DF078C2BEC}" type="presParOf" srcId="{4E682BC0-8F4C-B04B-B19E-457F545CFC91}" destId="{35D2798D-72DC-3047-BE28-0C407770897E}" srcOrd="0" destOrd="0" presId="urn:microsoft.com/office/officeart/2005/8/layout/hProcess7"/>
    <dgm:cxn modelId="{F33B63BF-FFE3-A849-A8F0-0068DEC1B8A6}" type="presParOf" srcId="{4E682BC0-8F4C-B04B-B19E-457F545CFC91}" destId="{69B8C5E9-64EA-E442-86F7-E36F98C855C3}" srcOrd="1" destOrd="0" presId="urn:microsoft.com/office/officeart/2005/8/layout/hProcess7"/>
    <dgm:cxn modelId="{4EA3D188-BD7E-7C4C-9B33-5B6729C178AC}" type="presParOf" srcId="{4E682BC0-8F4C-B04B-B19E-457F545CFC91}" destId="{B5FD454D-CA6D-9043-AE10-98CA141C580D}" srcOrd="2" destOrd="0" presId="urn:microsoft.com/office/officeart/2005/8/layout/hProcess7"/>
    <dgm:cxn modelId="{57C9BDFF-DF12-314E-8116-31D5EC767257}" type="presParOf" srcId="{3D7FA313-3454-1E4F-BDA7-999E29C51774}" destId="{20E5E0E7-4EBC-4649-A060-15BB12A4B7FD}" srcOrd="13" destOrd="0" presId="urn:microsoft.com/office/officeart/2005/8/layout/hProcess7"/>
    <dgm:cxn modelId="{DACFEB4B-248E-DF42-B41F-257C213C1D80}" type="presParOf" srcId="{3D7FA313-3454-1E4F-BDA7-999E29C51774}" destId="{B7D247ED-FBFD-7440-9A10-CCCD98A20A3B}" srcOrd="14" destOrd="0" presId="urn:microsoft.com/office/officeart/2005/8/layout/hProcess7"/>
    <dgm:cxn modelId="{8D507080-1A95-FE49-B3B3-20E177CCA059}" type="presParOf" srcId="{B7D247ED-FBFD-7440-9A10-CCCD98A20A3B}" destId="{69645D6A-C9A2-4547-A81F-237355B0CDA9}" srcOrd="0" destOrd="0" presId="urn:microsoft.com/office/officeart/2005/8/layout/hProcess7"/>
    <dgm:cxn modelId="{5C29D5EC-2F84-1644-81F6-9559B09452C4}" type="presParOf" srcId="{B7D247ED-FBFD-7440-9A10-CCCD98A20A3B}" destId="{AA0C83F6-34CB-2047-A204-735FBF8D78C1}" srcOrd="1" destOrd="0" presId="urn:microsoft.com/office/officeart/2005/8/layout/hProcess7"/>
    <dgm:cxn modelId="{CE43F6E7-A741-2F4A-A6B3-8106E38485E9}" type="presParOf" srcId="{B7D247ED-FBFD-7440-9A10-CCCD98A20A3B}" destId="{C581EB2E-D39D-A246-B86E-5E4D102EF90C}" srcOrd="2" destOrd="0" presId="urn:microsoft.com/office/officeart/2005/8/layout/hProcess7"/>
    <dgm:cxn modelId="{D5BCFB1B-A464-9D44-9BC1-6256EFCA7CD3}" type="presParOf" srcId="{3D7FA313-3454-1E4F-BDA7-999E29C51774}" destId="{A9EE9A7F-0646-1849-A828-4172E89F01B5}" srcOrd="15" destOrd="0" presId="urn:microsoft.com/office/officeart/2005/8/layout/hProcess7"/>
    <dgm:cxn modelId="{880AB1E8-B1B8-0F42-BBCF-30390F7E091A}" type="presParOf" srcId="{3D7FA313-3454-1E4F-BDA7-999E29C51774}" destId="{E5440C35-A47D-2544-9206-D6F902D2C2B9}" srcOrd="16" destOrd="0" presId="urn:microsoft.com/office/officeart/2005/8/layout/hProcess7"/>
    <dgm:cxn modelId="{1D86C7A7-52C7-B94C-8DB5-3986CAFBDBFE}" type="presParOf" srcId="{E5440C35-A47D-2544-9206-D6F902D2C2B9}" destId="{3B472F76-A504-C64F-8AFA-9AD4681BC43A}" srcOrd="0" destOrd="0" presId="urn:microsoft.com/office/officeart/2005/8/layout/hProcess7"/>
    <dgm:cxn modelId="{1B1AE8D0-D95E-CF4F-9C68-3CB30DF3BD0C}" type="presParOf" srcId="{E5440C35-A47D-2544-9206-D6F902D2C2B9}" destId="{BCEB5DA6-612E-ED40-A095-8B00B998BB5F}" srcOrd="1" destOrd="0" presId="urn:microsoft.com/office/officeart/2005/8/layout/hProcess7"/>
    <dgm:cxn modelId="{C15A6A19-2261-A84F-AF51-D20C928660B9}" type="presParOf" srcId="{E5440C35-A47D-2544-9206-D6F902D2C2B9}" destId="{E7E50F52-7AD9-BF40-90E0-DA13A0A78FFE}"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1D4DAC-EDED-1441-89A1-934AC19AF134}" type="doc">
      <dgm:prSet loTypeId="urn:microsoft.com/office/officeart/2005/8/layout/process2" loCatId="" qsTypeId="urn:microsoft.com/office/officeart/2005/8/quickstyle/simple1" qsCatId="simple" csTypeId="urn:microsoft.com/office/officeart/2005/8/colors/accent0_3" csCatId="mainScheme" phldr="1"/>
      <dgm:spPr/>
    </dgm:pt>
    <dgm:pt modelId="{1D79F851-6654-DB4B-9062-44DC9ECF4892}">
      <dgm:prSet phldrT="[Text]" custT="1"/>
      <dgm:spPr>
        <a:solidFill>
          <a:schemeClr val="accent6"/>
        </a:solidFill>
        <a:effectLst>
          <a:outerShdw blurRad="50800" dist="38100" dir="8100000" algn="tr" rotWithShape="0">
            <a:prstClr val="black">
              <a:alpha val="40000"/>
            </a:prstClr>
          </a:outerShdw>
        </a:effectLst>
      </dgm:spPr>
      <dgm:t>
        <a:bodyPr/>
        <a:lstStyle/>
        <a:p>
          <a:r>
            <a:rPr lang="en-US" sz="1600" dirty="0"/>
            <a:t>Charges for salaries/ benefits must be based on records that accurately reflect the work performed</a:t>
          </a:r>
        </a:p>
      </dgm:t>
    </dgm:pt>
    <dgm:pt modelId="{7263FD5D-2E19-7440-96BD-87D8499ACB18}" type="parTrans" cxnId="{33E1D793-4F98-6048-9DBC-110D75F7B8F9}">
      <dgm:prSet/>
      <dgm:spPr/>
      <dgm:t>
        <a:bodyPr/>
        <a:lstStyle/>
        <a:p>
          <a:endParaRPr lang="en-US"/>
        </a:p>
      </dgm:t>
    </dgm:pt>
    <dgm:pt modelId="{D9DC4EC7-B66D-E848-BFD0-F50FB30825C1}" type="sibTrans" cxnId="{33E1D793-4F98-6048-9DBC-110D75F7B8F9}">
      <dgm:prSet/>
      <dgm:spPr/>
      <dgm:t>
        <a:bodyPr/>
        <a:lstStyle/>
        <a:p>
          <a:endParaRPr lang="en-US"/>
        </a:p>
      </dgm:t>
    </dgm:pt>
    <dgm:pt modelId="{D32B1A1B-EE55-BF4A-A8E4-8CC36741282F}">
      <dgm:prSet phldrT="[Text]" custT="1"/>
      <dgm:spPr>
        <a:solidFill>
          <a:schemeClr val="accent6"/>
        </a:solidFill>
        <a:effectLst>
          <a:outerShdw blurRad="50800" dist="38100" dir="8100000" algn="tr" rotWithShape="0">
            <a:prstClr val="black">
              <a:alpha val="40000"/>
            </a:prstClr>
          </a:outerShdw>
        </a:effectLst>
      </dgm:spPr>
      <dgm:t>
        <a:bodyPr/>
        <a:lstStyle/>
        <a:p>
          <a:r>
            <a:rPr lang="en-US" sz="1600"/>
            <a:t>Be supported by a system of internal controls which provides reasonable assurances the amounts charged are accurate, allowable and properly allocated</a:t>
          </a:r>
        </a:p>
      </dgm:t>
    </dgm:pt>
    <dgm:pt modelId="{62A4436A-EA89-804D-AD1C-2C783EB9B07B}" type="parTrans" cxnId="{BCF598ED-16E1-E04D-B753-1AA09575369B}">
      <dgm:prSet/>
      <dgm:spPr/>
      <dgm:t>
        <a:bodyPr/>
        <a:lstStyle/>
        <a:p>
          <a:endParaRPr lang="en-US"/>
        </a:p>
      </dgm:t>
    </dgm:pt>
    <dgm:pt modelId="{0B4F8966-9258-B544-8855-DCA11C6FF202}" type="sibTrans" cxnId="{BCF598ED-16E1-E04D-B753-1AA09575369B}">
      <dgm:prSet/>
      <dgm:spPr/>
      <dgm:t>
        <a:bodyPr/>
        <a:lstStyle/>
        <a:p>
          <a:endParaRPr lang="en-US"/>
        </a:p>
      </dgm:t>
    </dgm:pt>
    <dgm:pt modelId="{4EA3F848-CE8D-D347-8FCA-EADBCBE49C1B}">
      <dgm:prSet phldrT="[Text]" custT="1"/>
      <dgm:spPr>
        <a:solidFill>
          <a:schemeClr val="accent6"/>
        </a:solidFill>
        <a:effectLst>
          <a:outerShdw blurRad="50800" dist="38100" dir="8100000" algn="tr" rotWithShape="0">
            <a:prstClr val="black">
              <a:alpha val="40000"/>
            </a:prstClr>
          </a:outerShdw>
        </a:effectLst>
      </dgm:spPr>
      <dgm:t>
        <a:bodyPr/>
        <a:lstStyle/>
        <a:p>
          <a:r>
            <a:rPr lang="en-US" sz="1600"/>
            <a:t>Reasonably reflect total activity for which employee is compensated</a:t>
          </a:r>
        </a:p>
      </dgm:t>
    </dgm:pt>
    <dgm:pt modelId="{8F979AA7-4026-A04F-8CA6-7BD0914111B8}" type="parTrans" cxnId="{C241C10B-A4EC-F445-ABE6-093B132A6C9C}">
      <dgm:prSet/>
      <dgm:spPr/>
      <dgm:t>
        <a:bodyPr/>
        <a:lstStyle/>
        <a:p>
          <a:endParaRPr lang="en-US"/>
        </a:p>
      </dgm:t>
    </dgm:pt>
    <dgm:pt modelId="{02A33575-3D75-D048-84BF-3333936A4DE4}" type="sibTrans" cxnId="{C241C10B-A4EC-F445-ABE6-093B132A6C9C}">
      <dgm:prSet/>
      <dgm:spPr/>
      <dgm:t>
        <a:bodyPr/>
        <a:lstStyle/>
        <a:p>
          <a:endParaRPr lang="en-US"/>
        </a:p>
      </dgm:t>
    </dgm:pt>
    <dgm:pt modelId="{D73D2C8F-C4B4-7542-A28A-CFB9F015C263}">
      <dgm:prSet custT="1"/>
      <dgm:spPr>
        <a:solidFill>
          <a:schemeClr val="accent6"/>
        </a:solidFill>
        <a:effectLst>
          <a:outerShdw blurRad="50800" dist="38100" dir="8100000" algn="tr" rotWithShape="0">
            <a:prstClr val="black">
              <a:alpha val="40000"/>
            </a:prstClr>
          </a:outerShdw>
        </a:effectLst>
      </dgm:spPr>
      <dgm:t>
        <a:bodyPr/>
        <a:lstStyle/>
        <a:p>
          <a:r>
            <a:rPr lang="en-US" sz="1600" b="0"/>
            <a:t>Be incorporated into the LG’s official records</a:t>
          </a:r>
        </a:p>
      </dgm:t>
    </dgm:pt>
    <dgm:pt modelId="{69EF9CB6-03A0-AB44-8E54-0E2A428F50FC}" type="parTrans" cxnId="{33B5714B-55F9-9D42-BCB3-1E288C61C079}">
      <dgm:prSet/>
      <dgm:spPr/>
      <dgm:t>
        <a:bodyPr/>
        <a:lstStyle/>
        <a:p>
          <a:endParaRPr lang="en-US"/>
        </a:p>
      </dgm:t>
    </dgm:pt>
    <dgm:pt modelId="{EBE02493-9858-C545-99A7-CC63770A7F59}" type="sibTrans" cxnId="{33B5714B-55F9-9D42-BCB3-1E288C61C079}">
      <dgm:prSet/>
      <dgm:spPr/>
      <dgm:t>
        <a:bodyPr/>
        <a:lstStyle/>
        <a:p>
          <a:endParaRPr lang="en-US"/>
        </a:p>
      </dgm:t>
    </dgm:pt>
    <dgm:pt modelId="{D07D44F9-CD9D-7648-9D79-3681ABF08154}" type="pres">
      <dgm:prSet presAssocID="{FB1D4DAC-EDED-1441-89A1-934AC19AF134}" presName="linearFlow" presStyleCnt="0">
        <dgm:presLayoutVars>
          <dgm:resizeHandles val="exact"/>
        </dgm:presLayoutVars>
      </dgm:prSet>
      <dgm:spPr/>
    </dgm:pt>
    <dgm:pt modelId="{9D851B2C-9B19-CD47-BF48-94D2C0EFB2EC}" type="pres">
      <dgm:prSet presAssocID="{1D79F851-6654-DB4B-9062-44DC9ECF4892}" presName="node" presStyleLbl="node1" presStyleIdx="0" presStyleCnt="4">
        <dgm:presLayoutVars>
          <dgm:bulletEnabled val="1"/>
        </dgm:presLayoutVars>
      </dgm:prSet>
      <dgm:spPr/>
    </dgm:pt>
    <dgm:pt modelId="{F0DF9FB4-30D1-1046-83F8-D3AD497284D7}" type="pres">
      <dgm:prSet presAssocID="{D9DC4EC7-B66D-E848-BFD0-F50FB30825C1}" presName="sibTrans" presStyleLbl="sibTrans2D1" presStyleIdx="0" presStyleCnt="3"/>
      <dgm:spPr/>
    </dgm:pt>
    <dgm:pt modelId="{00EC4F42-C5CC-E14A-9B99-382AA7A96D41}" type="pres">
      <dgm:prSet presAssocID="{D9DC4EC7-B66D-E848-BFD0-F50FB30825C1}" presName="connectorText" presStyleLbl="sibTrans2D1" presStyleIdx="0" presStyleCnt="3"/>
      <dgm:spPr/>
    </dgm:pt>
    <dgm:pt modelId="{F6AD119A-2659-8446-AB7C-F5A4F0934CBA}" type="pres">
      <dgm:prSet presAssocID="{D32B1A1B-EE55-BF4A-A8E4-8CC36741282F}" presName="node" presStyleLbl="node1" presStyleIdx="1" presStyleCnt="4" custScaleY="151061">
        <dgm:presLayoutVars>
          <dgm:bulletEnabled val="1"/>
        </dgm:presLayoutVars>
      </dgm:prSet>
      <dgm:spPr/>
    </dgm:pt>
    <dgm:pt modelId="{CD78BDAA-6D6D-E04B-A9CA-015C6D292799}" type="pres">
      <dgm:prSet presAssocID="{0B4F8966-9258-B544-8855-DCA11C6FF202}" presName="sibTrans" presStyleLbl="sibTrans2D1" presStyleIdx="1" presStyleCnt="3"/>
      <dgm:spPr/>
    </dgm:pt>
    <dgm:pt modelId="{CE45B680-54CB-6B45-BCFA-DBB029DEE08A}" type="pres">
      <dgm:prSet presAssocID="{0B4F8966-9258-B544-8855-DCA11C6FF202}" presName="connectorText" presStyleLbl="sibTrans2D1" presStyleIdx="1" presStyleCnt="3"/>
      <dgm:spPr/>
    </dgm:pt>
    <dgm:pt modelId="{EC97A292-3D32-A74E-9CD0-00AC742B1D17}" type="pres">
      <dgm:prSet presAssocID="{D73D2C8F-C4B4-7542-A28A-CFB9F015C263}" presName="node" presStyleLbl="node1" presStyleIdx="2" presStyleCnt="4">
        <dgm:presLayoutVars>
          <dgm:bulletEnabled val="1"/>
        </dgm:presLayoutVars>
      </dgm:prSet>
      <dgm:spPr/>
    </dgm:pt>
    <dgm:pt modelId="{875BFCAA-1C7A-FA41-A145-B939408D380C}" type="pres">
      <dgm:prSet presAssocID="{EBE02493-9858-C545-99A7-CC63770A7F59}" presName="sibTrans" presStyleLbl="sibTrans2D1" presStyleIdx="2" presStyleCnt="3"/>
      <dgm:spPr/>
    </dgm:pt>
    <dgm:pt modelId="{639FCD93-6691-3142-9721-DD7CA1BD1FF0}" type="pres">
      <dgm:prSet presAssocID="{EBE02493-9858-C545-99A7-CC63770A7F59}" presName="connectorText" presStyleLbl="sibTrans2D1" presStyleIdx="2" presStyleCnt="3"/>
      <dgm:spPr/>
    </dgm:pt>
    <dgm:pt modelId="{E6F17844-D693-BF4B-9E6C-D67E184B7B80}" type="pres">
      <dgm:prSet presAssocID="{4EA3F848-CE8D-D347-8FCA-EADBCBE49C1B}" presName="node" presStyleLbl="node1" presStyleIdx="3" presStyleCnt="4">
        <dgm:presLayoutVars>
          <dgm:bulletEnabled val="1"/>
        </dgm:presLayoutVars>
      </dgm:prSet>
      <dgm:spPr/>
    </dgm:pt>
  </dgm:ptLst>
  <dgm:cxnLst>
    <dgm:cxn modelId="{FED87D00-1405-2443-ABDE-1E262AA71E49}" type="presOf" srcId="{0B4F8966-9258-B544-8855-DCA11C6FF202}" destId="{CE45B680-54CB-6B45-BCFA-DBB029DEE08A}" srcOrd="1" destOrd="0" presId="urn:microsoft.com/office/officeart/2005/8/layout/process2"/>
    <dgm:cxn modelId="{FEDD7F0A-7B40-C24E-A91A-5063EF071036}" type="presOf" srcId="{D73D2C8F-C4B4-7542-A28A-CFB9F015C263}" destId="{EC97A292-3D32-A74E-9CD0-00AC742B1D17}" srcOrd="0" destOrd="0" presId="urn:microsoft.com/office/officeart/2005/8/layout/process2"/>
    <dgm:cxn modelId="{C241C10B-A4EC-F445-ABE6-093B132A6C9C}" srcId="{FB1D4DAC-EDED-1441-89A1-934AC19AF134}" destId="{4EA3F848-CE8D-D347-8FCA-EADBCBE49C1B}" srcOrd="3" destOrd="0" parTransId="{8F979AA7-4026-A04F-8CA6-7BD0914111B8}" sibTransId="{02A33575-3D75-D048-84BF-3333936A4DE4}"/>
    <dgm:cxn modelId="{477F8718-2DC8-7942-87E4-C8DA702DDCC6}" type="presOf" srcId="{D32B1A1B-EE55-BF4A-A8E4-8CC36741282F}" destId="{F6AD119A-2659-8446-AB7C-F5A4F0934CBA}" srcOrd="0" destOrd="0" presId="urn:microsoft.com/office/officeart/2005/8/layout/process2"/>
    <dgm:cxn modelId="{9C544F1C-A1AE-424C-8138-59775E9E80DB}" type="presOf" srcId="{FB1D4DAC-EDED-1441-89A1-934AC19AF134}" destId="{D07D44F9-CD9D-7648-9D79-3681ABF08154}" srcOrd="0" destOrd="0" presId="urn:microsoft.com/office/officeart/2005/8/layout/process2"/>
    <dgm:cxn modelId="{01B9433B-9361-0C44-AD4B-E49E8A404CEA}" type="presOf" srcId="{D9DC4EC7-B66D-E848-BFD0-F50FB30825C1}" destId="{F0DF9FB4-30D1-1046-83F8-D3AD497284D7}" srcOrd="0" destOrd="0" presId="urn:microsoft.com/office/officeart/2005/8/layout/process2"/>
    <dgm:cxn modelId="{33B5714B-55F9-9D42-BCB3-1E288C61C079}" srcId="{FB1D4DAC-EDED-1441-89A1-934AC19AF134}" destId="{D73D2C8F-C4B4-7542-A28A-CFB9F015C263}" srcOrd="2" destOrd="0" parTransId="{69EF9CB6-03A0-AB44-8E54-0E2A428F50FC}" sibTransId="{EBE02493-9858-C545-99A7-CC63770A7F59}"/>
    <dgm:cxn modelId="{078B8B6C-1006-D44B-9F10-E264E5BAB465}" type="presOf" srcId="{1D79F851-6654-DB4B-9062-44DC9ECF4892}" destId="{9D851B2C-9B19-CD47-BF48-94D2C0EFB2EC}" srcOrd="0" destOrd="0" presId="urn:microsoft.com/office/officeart/2005/8/layout/process2"/>
    <dgm:cxn modelId="{15384174-38DD-7D4D-928E-647FF48BCD6F}" type="presOf" srcId="{0B4F8966-9258-B544-8855-DCA11C6FF202}" destId="{CD78BDAA-6D6D-E04B-A9CA-015C6D292799}" srcOrd="0" destOrd="0" presId="urn:microsoft.com/office/officeart/2005/8/layout/process2"/>
    <dgm:cxn modelId="{E6099487-1EFD-0340-80DF-45CA5733E662}" type="presOf" srcId="{4EA3F848-CE8D-D347-8FCA-EADBCBE49C1B}" destId="{E6F17844-D693-BF4B-9E6C-D67E184B7B80}" srcOrd="0" destOrd="0" presId="urn:microsoft.com/office/officeart/2005/8/layout/process2"/>
    <dgm:cxn modelId="{33E1D793-4F98-6048-9DBC-110D75F7B8F9}" srcId="{FB1D4DAC-EDED-1441-89A1-934AC19AF134}" destId="{1D79F851-6654-DB4B-9062-44DC9ECF4892}" srcOrd="0" destOrd="0" parTransId="{7263FD5D-2E19-7440-96BD-87D8499ACB18}" sibTransId="{D9DC4EC7-B66D-E848-BFD0-F50FB30825C1}"/>
    <dgm:cxn modelId="{2A91D6A1-4B43-334A-9E0D-0627390A1B3F}" type="presOf" srcId="{EBE02493-9858-C545-99A7-CC63770A7F59}" destId="{639FCD93-6691-3142-9721-DD7CA1BD1FF0}" srcOrd="1" destOrd="0" presId="urn:microsoft.com/office/officeart/2005/8/layout/process2"/>
    <dgm:cxn modelId="{B6B335C1-D071-2044-A557-8A103CFC5A43}" type="presOf" srcId="{EBE02493-9858-C545-99A7-CC63770A7F59}" destId="{875BFCAA-1C7A-FA41-A145-B939408D380C}" srcOrd="0" destOrd="0" presId="urn:microsoft.com/office/officeart/2005/8/layout/process2"/>
    <dgm:cxn modelId="{111336E2-FBF4-BC4F-A28F-666B18C9B306}" type="presOf" srcId="{D9DC4EC7-B66D-E848-BFD0-F50FB30825C1}" destId="{00EC4F42-C5CC-E14A-9B99-382AA7A96D41}" srcOrd="1" destOrd="0" presId="urn:microsoft.com/office/officeart/2005/8/layout/process2"/>
    <dgm:cxn modelId="{BCF598ED-16E1-E04D-B753-1AA09575369B}" srcId="{FB1D4DAC-EDED-1441-89A1-934AC19AF134}" destId="{D32B1A1B-EE55-BF4A-A8E4-8CC36741282F}" srcOrd="1" destOrd="0" parTransId="{62A4436A-EA89-804D-AD1C-2C783EB9B07B}" sibTransId="{0B4F8966-9258-B544-8855-DCA11C6FF202}"/>
    <dgm:cxn modelId="{8341BF1F-AFF4-B547-B6F5-56A22B212DE4}" type="presParOf" srcId="{D07D44F9-CD9D-7648-9D79-3681ABF08154}" destId="{9D851B2C-9B19-CD47-BF48-94D2C0EFB2EC}" srcOrd="0" destOrd="0" presId="urn:microsoft.com/office/officeart/2005/8/layout/process2"/>
    <dgm:cxn modelId="{F6DD476D-F854-AF47-A2D7-D1DD30E8BEE3}" type="presParOf" srcId="{D07D44F9-CD9D-7648-9D79-3681ABF08154}" destId="{F0DF9FB4-30D1-1046-83F8-D3AD497284D7}" srcOrd="1" destOrd="0" presId="urn:microsoft.com/office/officeart/2005/8/layout/process2"/>
    <dgm:cxn modelId="{5CA30008-041D-BC41-90C1-E3499C9D5320}" type="presParOf" srcId="{F0DF9FB4-30D1-1046-83F8-D3AD497284D7}" destId="{00EC4F42-C5CC-E14A-9B99-382AA7A96D41}" srcOrd="0" destOrd="0" presId="urn:microsoft.com/office/officeart/2005/8/layout/process2"/>
    <dgm:cxn modelId="{ADEAEA58-47C1-4242-93E9-7DCAD27DC9E5}" type="presParOf" srcId="{D07D44F9-CD9D-7648-9D79-3681ABF08154}" destId="{F6AD119A-2659-8446-AB7C-F5A4F0934CBA}" srcOrd="2" destOrd="0" presId="urn:microsoft.com/office/officeart/2005/8/layout/process2"/>
    <dgm:cxn modelId="{AD64320F-8CE8-4949-8432-616DA4881DE4}" type="presParOf" srcId="{D07D44F9-CD9D-7648-9D79-3681ABF08154}" destId="{CD78BDAA-6D6D-E04B-A9CA-015C6D292799}" srcOrd="3" destOrd="0" presId="urn:microsoft.com/office/officeart/2005/8/layout/process2"/>
    <dgm:cxn modelId="{D1AAB042-ECA4-EA4E-8D14-47AD35A39A6B}" type="presParOf" srcId="{CD78BDAA-6D6D-E04B-A9CA-015C6D292799}" destId="{CE45B680-54CB-6B45-BCFA-DBB029DEE08A}" srcOrd="0" destOrd="0" presId="urn:microsoft.com/office/officeart/2005/8/layout/process2"/>
    <dgm:cxn modelId="{181D4BA5-AC75-C546-9059-C2BDE2B3E4F0}" type="presParOf" srcId="{D07D44F9-CD9D-7648-9D79-3681ABF08154}" destId="{EC97A292-3D32-A74E-9CD0-00AC742B1D17}" srcOrd="4" destOrd="0" presId="urn:microsoft.com/office/officeart/2005/8/layout/process2"/>
    <dgm:cxn modelId="{2B2147F9-F89F-7A4F-A9C0-9560C5A9A822}" type="presParOf" srcId="{D07D44F9-CD9D-7648-9D79-3681ABF08154}" destId="{875BFCAA-1C7A-FA41-A145-B939408D380C}" srcOrd="5" destOrd="0" presId="urn:microsoft.com/office/officeart/2005/8/layout/process2"/>
    <dgm:cxn modelId="{8D6E4C4E-EB06-5545-B8C3-8BC35862216E}" type="presParOf" srcId="{875BFCAA-1C7A-FA41-A145-B939408D380C}" destId="{639FCD93-6691-3142-9721-DD7CA1BD1FF0}" srcOrd="0" destOrd="0" presId="urn:microsoft.com/office/officeart/2005/8/layout/process2"/>
    <dgm:cxn modelId="{C7A8F802-3D24-E843-B754-0F7C8B2B0AE7}" type="presParOf" srcId="{D07D44F9-CD9D-7648-9D79-3681ABF08154}" destId="{E6F17844-D693-BF4B-9E6C-D67E184B7B80}"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856227B-57AD-0040-98D5-3E2BAD48AADE}" type="doc">
      <dgm:prSet loTypeId="urn:microsoft.com/office/officeart/2005/8/layout/process2" loCatId="" qsTypeId="urn:microsoft.com/office/officeart/2005/8/quickstyle/simple1" qsCatId="simple" csTypeId="urn:microsoft.com/office/officeart/2005/8/colors/accent1_2" csCatId="accent1" phldr="1"/>
      <dgm:spPr/>
      <dgm:t>
        <a:bodyPr/>
        <a:lstStyle/>
        <a:p>
          <a:endParaRPr lang="en-US"/>
        </a:p>
      </dgm:t>
    </dgm:pt>
    <dgm:pt modelId="{3CF51924-7A3D-DC49-B6F3-8936821F0A7A}">
      <dgm:prSet phldrT="[Text]"/>
      <dgm:spPr>
        <a:solidFill>
          <a:schemeClr val="accent3"/>
        </a:solidFill>
        <a:effectLst>
          <a:outerShdw blurRad="50800" dist="38100" dir="8100000" algn="tr" rotWithShape="0">
            <a:prstClr val="black">
              <a:alpha val="40000"/>
            </a:prstClr>
          </a:outerShdw>
        </a:effectLst>
      </dgm:spPr>
      <dgm:t>
        <a:bodyPr/>
        <a:lstStyle/>
        <a:p>
          <a:r>
            <a:rPr lang="en-US" dirty="0"/>
            <a:t>Eligibility restrictions</a:t>
          </a:r>
        </a:p>
      </dgm:t>
    </dgm:pt>
    <dgm:pt modelId="{02A882E1-B4E9-7143-A546-5472482EB152}" type="parTrans" cxnId="{F7290171-69AA-9845-B01D-52376E009D1E}">
      <dgm:prSet/>
      <dgm:spPr/>
      <dgm:t>
        <a:bodyPr/>
        <a:lstStyle/>
        <a:p>
          <a:endParaRPr lang="en-US"/>
        </a:p>
      </dgm:t>
    </dgm:pt>
    <dgm:pt modelId="{148EEDF9-3E9B-094A-B6C7-CD04B8085D7A}" type="sibTrans" cxnId="{F7290171-69AA-9845-B01D-52376E009D1E}">
      <dgm:prSet/>
      <dgm:spPr/>
      <dgm:t>
        <a:bodyPr/>
        <a:lstStyle/>
        <a:p>
          <a:endParaRPr lang="en-US"/>
        </a:p>
      </dgm:t>
    </dgm:pt>
    <dgm:pt modelId="{5DF5B8EE-EE99-B74D-BD6A-F51CCCCD4F88}">
      <dgm:prSet phldrT="[Text]"/>
      <dgm:spPr>
        <a:solidFill>
          <a:schemeClr val="accent3"/>
        </a:solidFill>
        <a:effectLst>
          <a:outerShdw blurRad="50800" dist="38100" dir="8100000" algn="tr" rotWithShape="0">
            <a:prstClr val="black">
              <a:alpha val="40000"/>
            </a:prstClr>
          </a:outerShdw>
        </a:effectLst>
      </dgm:spPr>
      <dgm:t>
        <a:bodyPr/>
        <a:lstStyle/>
        <a:p>
          <a:r>
            <a:rPr lang="en-US" dirty="0"/>
            <a:t>Award terms and prohibitions</a:t>
          </a:r>
        </a:p>
      </dgm:t>
    </dgm:pt>
    <dgm:pt modelId="{8E1C3503-C714-5843-B728-6B9C9539F319}" type="parTrans" cxnId="{6283929F-56C6-A048-AFCD-F6F7D6AA063F}">
      <dgm:prSet/>
      <dgm:spPr/>
      <dgm:t>
        <a:bodyPr/>
        <a:lstStyle/>
        <a:p>
          <a:endParaRPr lang="en-US"/>
        </a:p>
      </dgm:t>
    </dgm:pt>
    <dgm:pt modelId="{E9A7163B-E587-164A-B6B1-9C8CCC6F629D}" type="sibTrans" cxnId="{6283929F-56C6-A048-AFCD-F6F7D6AA063F}">
      <dgm:prSet/>
      <dgm:spPr/>
      <dgm:t>
        <a:bodyPr/>
        <a:lstStyle/>
        <a:p>
          <a:endParaRPr lang="en-US"/>
        </a:p>
      </dgm:t>
    </dgm:pt>
    <dgm:pt modelId="{CB4D5A6C-B50A-B548-AB82-3E4329D331DF}">
      <dgm:prSet phldrT="[Text]"/>
      <dgm:spPr>
        <a:solidFill>
          <a:schemeClr val="accent3"/>
        </a:solidFill>
        <a:effectLst>
          <a:outerShdw blurRad="50800" dist="38100" dir="8100000" algn="tr" rotWithShape="0">
            <a:prstClr val="black">
              <a:alpha val="40000"/>
            </a:prstClr>
          </a:outerShdw>
        </a:effectLst>
      </dgm:spPr>
      <dgm:t>
        <a:bodyPr/>
        <a:lstStyle/>
        <a:p>
          <a:r>
            <a:rPr lang="en-US" dirty="0"/>
            <a:t>Uniform guidance requirements</a:t>
          </a:r>
        </a:p>
      </dgm:t>
    </dgm:pt>
    <dgm:pt modelId="{AED58873-0564-7D42-94F9-EC0AB20BE168}" type="parTrans" cxnId="{38F18705-B11E-F246-BC78-0A9C0AD89B70}">
      <dgm:prSet/>
      <dgm:spPr/>
      <dgm:t>
        <a:bodyPr/>
        <a:lstStyle/>
        <a:p>
          <a:endParaRPr lang="en-US"/>
        </a:p>
      </dgm:t>
    </dgm:pt>
    <dgm:pt modelId="{31151AAB-FC40-2149-8348-CA89F5556DD9}" type="sibTrans" cxnId="{38F18705-B11E-F246-BC78-0A9C0AD89B70}">
      <dgm:prSet/>
      <dgm:spPr/>
      <dgm:t>
        <a:bodyPr/>
        <a:lstStyle/>
        <a:p>
          <a:endParaRPr lang="en-US"/>
        </a:p>
      </dgm:t>
    </dgm:pt>
    <dgm:pt modelId="{B5315745-625A-4141-9930-94121E0DEA8F}">
      <dgm:prSet phldrT="[Text]"/>
      <dgm:spPr>
        <a:solidFill>
          <a:schemeClr val="accent2"/>
        </a:solidFill>
        <a:effectLst>
          <a:outerShdw blurRad="50800" dist="38100" dir="8100000" algn="tr" rotWithShape="0">
            <a:prstClr val="black">
              <a:alpha val="40000"/>
            </a:prstClr>
          </a:outerShdw>
        </a:effectLst>
      </dgm:spPr>
      <dgm:t>
        <a:bodyPr/>
        <a:lstStyle/>
        <a:p>
          <a:r>
            <a:rPr lang="en-US" dirty="0"/>
            <a:t>Local Government</a:t>
          </a:r>
        </a:p>
      </dgm:t>
    </dgm:pt>
    <dgm:pt modelId="{E323419E-6143-2F46-A9EC-0D81D68F27CB}" type="parTrans" cxnId="{2FCE45B0-67D7-F845-9BA5-C3B9CB940D48}">
      <dgm:prSet/>
      <dgm:spPr/>
      <dgm:t>
        <a:bodyPr/>
        <a:lstStyle/>
        <a:p>
          <a:endParaRPr lang="en-US"/>
        </a:p>
      </dgm:t>
    </dgm:pt>
    <dgm:pt modelId="{E21F8C03-93E2-F141-B845-3EDE487F0055}" type="sibTrans" cxnId="{2FCE45B0-67D7-F845-9BA5-C3B9CB940D48}">
      <dgm:prSet/>
      <dgm:spPr/>
      <dgm:t>
        <a:bodyPr/>
        <a:lstStyle/>
        <a:p>
          <a:endParaRPr lang="en-US"/>
        </a:p>
      </dgm:t>
    </dgm:pt>
    <dgm:pt modelId="{0C612CA5-83E2-B042-9565-D96B36CEF500}">
      <dgm:prSet phldrT="[Text]"/>
      <dgm:spPr>
        <a:solidFill>
          <a:schemeClr val="accent4"/>
        </a:solidFill>
        <a:effectLst>
          <a:outerShdw blurRad="50800" dist="38100" dir="8100000" algn="tr" rotWithShape="0">
            <a:prstClr val="black">
              <a:alpha val="40000"/>
            </a:prstClr>
          </a:outerShdw>
        </a:effectLst>
      </dgm:spPr>
      <dgm:t>
        <a:bodyPr/>
        <a:lstStyle/>
        <a:p>
          <a:r>
            <a:rPr lang="en-US" dirty="0"/>
            <a:t>Partner Organization</a:t>
          </a:r>
        </a:p>
      </dgm:t>
    </dgm:pt>
    <dgm:pt modelId="{46A7DC0B-79FB-C142-A239-001E130A2848}" type="parTrans" cxnId="{17FED857-3A99-4D49-BFA5-5DD524D88D9C}">
      <dgm:prSet/>
      <dgm:spPr/>
      <dgm:t>
        <a:bodyPr/>
        <a:lstStyle/>
        <a:p>
          <a:endParaRPr lang="en-US"/>
        </a:p>
      </dgm:t>
    </dgm:pt>
    <dgm:pt modelId="{0F4441A9-74D6-AD46-A71E-D774C7FF00CE}" type="sibTrans" cxnId="{17FED857-3A99-4D49-BFA5-5DD524D88D9C}">
      <dgm:prSet/>
      <dgm:spPr/>
      <dgm:t>
        <a:bodyPr/>
        <a:lstStyle/>
        <a:p>
          <a:endParaRPr lang="en-US"/>
        </a:p>
      </dgm:t>
    </dgm:pt>
    <dgm:pt modelId="{50348FE9-8B04-DE45-B294-A127A0E6AC24}" type="pres">
      <dgm:prSet presAssocID="{B856227B-57AD-0040-98D5-3E2BAD48AADE}" presName="linearFlow" presStyleCnt="0">
        <dgm:presLayoutVars>
          <dgm:resizeHandles val="exact"/>
        </dgm:presLayoutVars>
      </dgm:prSet>
      <dgm:spPr/>
    </dgm:pt>
    <dgm:pt modelId="{B76C87A5-04F6-0143-A867-9E4FAB2D5BE7}" type="pres">
      <dgm:prSet presAssocID="{B5315745-625A-4141-9930-94121E0DEA8F}" presName="node" presStyleLbl="node1" presStyleIdx="0" presStyleCnt="5">
        <dgm:presLayoutVars>
          <dgm:bulletEnabled val="1"/>
        </dgm:presLayoutVars>
      </dgm:prSet>
      <dgm:spPr/>
    </dgm:pt>
    <dgm:pt modelId="{51954E66-56AC-A44E-B63F-D556D903D7AD}" type="pres">
      <dgm:prSet presAssocID="{E21F8C03-93E2-F141-B845-3EDE487F0055}" presName="sibTrans" presStyleLbl="sibTrans2D1" presStyleIdx="0" presStyleCnt="4"/>
      <dgm:spPr/>
    </dgm:pt>
    <dgm:pt modelId="{FB769F48-A0D2-2046-97FA-8EC7C8C49F93}" type="pres">
      <dgm:prSet presAssocID="{E21F8C03-93E2-F141-B845-3EDE487F0055}" presName="connectorText" presStyleLbl="sibTrans2D1" presStyleIdx="0" presStyleCnt="4"/>
      <dgm:spPr/>
    </dgm:pt>
    <dgm:pt modelId="{5FE4ED40-1284-F24A-9497-392C669A4DB6}" type="pres">
      <dgm:prSet presAssocID="{3CF51924-7A3D-DC49-B6F3-8936821F0A7A}" presName="node" presStyleLbl="node1" presStyleIdx="1" presStyleCnt="5">
        <dgm:presLayoutVars>
          <dgm:bulletEnabled val="1"/>
        </dgm:presLayoutVars>
      </dgm:prSet>
      <dgm:spPr/>
    </dgm:pt>
    <dgm:pt modelId="{674CECF2-45F9-154D-BAA7-3CC87CD8751F}" type="pres">
      <dgm:prSet presAssocID="{148EEDF9-3E9B-094A-B6C7-CD04B8085D7A}" presName="sibTrans" presStyleLbl="sibTrans2D1" presStyleIdx="1" presStyleCnt="4"/>
      <dgm:spPr/>
    </dgm:pt>
    <dgm:pt modelId="{FFA2FAB6-DC8E-F646-995B-2C51C0F7015B}" type="pres">
      <dgm:prSet presAssocID="{148EEDF9-3E9B-094A-B6C7-CD04B8085D7A}" presName="connectorText" presStyleLbl="sibTrans2D1" presStyleIdx="1" presStyleCnt="4"/>
      <dgm:spPr/>
    </dgm:pt>
    <dgm:pt modelId="{C6689794-B8CB-4842-8181-EB8F93F1585E}" type="pres">
      <dgm:prSet presAssocID="{5DF5B8EE-EE99-B74D-BD6A-F51CCCCD4F88}" presName="node" presStyleLbl="node1" presStyleIdx="2" presStyleCnt="5">
        <dgm:presLayoutVars>
          <dgm:bulletEnabled val="1"/>
        </dgm:presLayoutVars>
      </dgm:prSet>
      <dgm:spPr/>
    </dgm:pt>
    <dgm:pt modelId="{57D94668-669D-3945-A0C6-4BC6744E9816}" type="pres">
      <dgm:prSet presAssocID="{E9A7163B-E587-164A-B6B1-9C8CCC6F629D}" presName="sibTrans" presStyleLbl="sibTrans2D1" presStyleIdx="2" presStyleCnt="4"/>
      <dgm:spPr/>
    </dgm:pt>
    <dgm:pt modelId="{C7013E84-A6FD-0843-BB45-FE5D5D9CF454}" type="pres">
      <dgm:prSet presAssocID="{E9A7163B-E587-164A-B6B1-9C8CCC6F629D}" presName="connectorText" presStyleLbl="sibTrans2D1" presStyleIdx="2" presStyleCnt="4"/>
      <dgm:spPr/>
    </dgm:pt>
    <dgm:pt modelId="{EA73BA3F-D6E0-4447-8C84-C5F91A3E73C3}" type="pres">
      <dgm:prSet presAssocID="{CB4D5A6C-B50A-B548-AB82-3E4329D331DF}" presName="node" presStyleLbl="node1" presStyleIdx="3" presStyleCnt="5">
        <dgm:presLayoutVars>
          <dgm:bulletEnabled val="1"/>
        </dgm:presLayoutVars>
      </dgm:prSet>
      <dgm:spPr/>
    </dgm:pt>
    <dgm:pt modelId="{630891F8-1C41-3049-8C24-15719267826C}" type="pres">
      <dgm:prSet presAssocID="{31151AAB-FC40-2149-8348-CA89F5556DD9}" presName="sibTrans" presStyleLbl="sibTrans2D1" presStyleIdx="3" presStyleCnt="4"/>
      <dgm:spPr/>
    </dgm:pt>
    <dgm:pt modelId="{EB6E37F5-FB6D-9F42-B2FD-BA3C62A56F07}" type="pres">
      <dgm:prSet presAssocID="{31151AAB-FC40-2149-8348-CA89F5556DD9}" presName="connectorText" presStyleLbl="sibTrans2D1" presStyleIdx="3" presStyleCnt="4"/>
      <dgm:spPr/>
    </dgm:pt>
    <dgm:pt modelId="{9B45FFB3-5D70-AC48-8F57-64AE0E1D66FF}" type="pres">
      <dgm:prSet presAssocID="{0C612CA5-83E2-B042-9565-D96B36CEF500}" presName="node" presStyleLbl="node1" presStyleIdx="4" presStyleCnt="5">
        <dgm:presLayoutVars>
          <dgm:bulletEnabled val="1"/>
        </dgm:presLayoutVars>
      </dgm:prSet>
      <dgm:spPr/>
    </dgm:pt>
  </dgm:ptLst>
  <dgm:cxnLst>
    <dgm:cxn modelId="{38F18705-B11E-F246-BC78-0A9C0AD89B70}" srcId="{B856227B-57AD-0040-98D5-3E2BAD48AADE}" destId="{CB4D5A6C-B50A-B548-AB82-3E4329D331DF}" srcOrd="3" destOrd="0" parTransId="{AED58873-0564-7D42-94F9-EC0AB20BE168}" sibTransId="{31151AAB-FC40-2149-8348-CA89F5556DD9}"/>
    <dgm:cxn modelId="{993D9917-75E5-5C4F-B1D2-CD3B5F9BF5B4}" type="presOf" srcId="{148EEDF9-3E9B-094A-B6C7-CD04B8085D7A}" destId="{674CECF2-45F9-154D-BAA7-3CC87CD8751F}" srcOrd="0" destOrd="0" presId="urn:microsoft.com/office/officeart/2005/8/layout/process2"/>
    <dgm:cxn modelId="{9C592218-D6E8-7E42-98E7-E6724FF16C08}" type="presOf" srcId="{E21F8C03-93E2-F141-B845-3EDE487F0055}" destId="{FB769F48-A0D2-2046-97FA-8EC7C8C49F93}" srcOrd="1" destOrd="0" presId="urn:microsoft.com/office/officeart/2005/8/layout/process2"/>
    <dgm:cxn modelId="{5659A91F-54B1-F34D-A5E2-E810BAA3F006}" type="presOf" srcId="{148EEDF9-3E9B-094A-B6C7-CD04B8085D7A}" destId="{FFA2FAB6-DC8E-F646-995B-2C51C0F7015B}" srcOrd="1" destOrd="0" presId="urn:microsoft.com/office/officeart/2005/8/layout/process2"/>
    <dgm:cxn modelId="{E6EACF3E-CA95-FD48-9AC2-B05FE9FB0E9A}" type="presOf" srcId="{E9A7163B-E587-164A-B6B1-9C8CCC6F629D}" destId="{57D94668-669D-3945-A0C6-4BC6744E9816}" srcOrd="0" destOrd="0" presId="urn:microsoft.com/office/officeart/2005/8/layout/process2"/>
    <dgm:cxn modelId="{B2547D45-E429-C140-B813-A4E916CF917F}" type="presOf" srcId="{E9A7163B-E587-164A-B6B1-9C8CCC6F629D}" destId="{C7013E84-A6FD-0843-BB45-FE5D5D9CF454}" srcOrd="1" destOrd="0" presId="urn:microsoft.com/office/officeart/2005/8/layout/process2"/>
    <dgm:cxn modelId="{17FED857-3A99-4D49-BFA5-5DD524D88D9C}" srcId="{B856227B-57AD-0040-98D5-3E2BAD48AADE}" destId="{0C612CA5-83E2-B042-9565-D96B36CEF500}" srcOrd="4" destOrd="0" parTransId="{46A7DC0B-79FB-C142-A239-001E130A2848}" sibTransId="{0F4441A9-74D6-AD46-A71E-D774C7FF00CE}"/>
    <dgm:cxn modelId="{3115AB5E-39D1-3D4D-A23C-6201CADF9EB3}" type="presOf" srcId="{B856227B-57AD-0040-98D5-3E2BAD48AADE}" destId="{50348FE9-8B04-DE45-B294-A127A0E6AC24}" srcOrd="0" destOrd="0" presId="urn:microsoft.com/office/officeart/2005/8/layout/process2"/>
    <dgm:cxn modelId="{F7290171-69AA-9845-B01D-52376E009D1E}" srcId="{B856227B-57AD-0040-98D5-3E2BAD48AADE}" destId="{3CF51924-7A3D-DC49-B6F3-8936821F0A7A}" srcOrd="1" destOrd="0" parTransId="{02A882E1-B4E9-7143-A546-5472482EB152}" sibTransId="{148EEDF9-3E9B-094A-B6C7-CD04B8085D7A}"/>
    <dgm:cxn modelId="{C6A26173-0C97-484B-9C80-C71A43D0BEC7}" type="presOf" srcId="{3CF51924-7A3D-DC49-B6F3-8936821F0A7A}" destId="{5FE4ED40-1284-F24A-9497-392C669A4DB6}" srcOrd="0" destOrd="0" presId="urn:microsoft.com/office/officeart/2005/8/layout/process2"/>
    <dgm:cxn modelId="{466E5184-2335-CE40-9601-5C7FBB790A69}" type="presOf" srcId="{E21F8C03-93E2-F141-B845-3EDE487F0055}" destId="{51954E66-56AC-A44E-B63F-D556D903D7AD}" srcOrd="0" destOrd="0" presId="urn:microsoft.com/office/officeart/2005/8/layout/process2"/>
    <dgm:cxn modelId="{1F14459D-DFCC-1C4A-B9F7-89A25DF76B8D}" type="presOf" srcId="{CB4D5A6C-B50A-B548-AB82-3E4329D331DF}" destId="{EA73BA3F-D6E0-4447-8C84-C5F91A3E73C3}" srcOrd="0" destOrd="0" presId="urn:microsoft.com/office/officeart/2005/8/layout/process2"/>
    <dgm:cxn modelId="{6283929F-56C6-A048-AFCD-F6F7D6AA063F}" srcId="{B856227B-57AD-0040-98D5-3E2BAD48AADE}" destId="{5DF5B8EE-EE99-B74D-BD6A-F51CCCCD4F88}" srcOrd="2" destOrd="0" parTransId="{8E1C3503-C714-5843-B728-6B9C9539F319}" sibTransId="{E9A7163B-E587-164A-B6B1-9C8CCC6F629D}"/>
    <dgm:cxn modelId="{2FCE45B0-67D7-F845-9BA5-C3B9CB940D48}" srcId="{B856227B-57AD-0040-98D5-3E2BAD48AADE}" destId="{B5315745-625A-4141-9930-94121E0DEA8F}" srcOrd="0" destOrd="0" parTransId="{E323419E-6143-2F46-A9EC-0D81D68F27CB}" sibTransId="{E21F8C03-93E2-F141-B845-3EDE487F0055}"/>
    <dgm:cxn modelId="{A3515BBD-99A8-9C41-BD07-05F8D188DEE5}" type="presOf" srcId="{0C612CA5-83E2-B042-9565-D96B36CEF500}" destId="{9B45FFB3-5D70-AC48-8F57-64AE0E1D66FF}" srcOrd="0" destOrd="0" presId="urn:microsoft.com/office/officeart/2005/8/layout/process2"/>
    <dgm:cxn modelId="{1DC397BE-8C74-EB4B-B070-3CE9B303AF1E}" type="presOf" srcId="{B5315745-625A-4141-9930-94121E0DEA8F}" destId="{B76C87A5-04F6-0143-A867-9E4FAB2D5BE7}" srcOrd="0" destOrd="0" presId="urn:microsoft.com/office/officeart/2005/8/layout/process2"/>
    <dgm:cxn modelId="{7C11CAD7-190E-9347-8F4D-8CB3D1E02249}" type="presOf" srcId="{31151AAB-FC40-2149-8348-CA89F5556DD9}" destId="{EB6E37F5-FB6D-9F42-B2FD-BA3C62A56F07}" srcOrd="1" destOrd="0" presId="urn:microsoft.com/office/officeart/2005/8/layout/process2"/>
    <dgm:cxn modelId="{448785F5-C5DD-5443-A0FC-C0A8F0ED880A}" type="presOf" srcId="{5DF5B8EE-EE99-B74D-BD6A-F51CCCCD4F88}" destId="{C6689794-B8CB-4842-8181-EB8F93F1585E}" srcOrd="0" destOrd="0" presId="urn:microsoft.com/office/officeart/2005/8/layout/process2"/>
    <dgm:cxn modelId="{E21ACAFB-19ED-6A46-A593-5536AD95C522}" type="presOf" srcId="{31151AAB-FC40-2149-8348-CA89F5556DD9}" destId="{630891F8-1C41-3049-8C24-15719267826C}" srcOrd="0" destOrd="0" presId="urn:microsoft.com/office/officeart/2005/8/layout/process2"/>
    <dgm:cxn modelId="{3890B536-FA38-D342-A11E-8995634A403A}" type="presParOf" srcId="{50348FE9-8B04-DE45-B294-A127A0E6AC24}" destId="{B76C87A5-04F6-0143-A867-9E4FAB2D5BE7}" srcOrd="0" destOrd="0" presId="urn:microsoft.com/office/officeart/2005/8/layout/process2"/>
    <dgm:cxn modelId="{3E169344-1F9B-904E-98FD-B86C01C28F89}" type="presParOf" srcId="{50348FE9-8B04-DE45-B294-A127A0E6AC24}" destId="{51954E66-56AC-A44E-B63F-D556D903D7AD}" srcOrd="1" destOrd="0" presId="urn:microsoft.com/office/officeart/2005/8/layout/process2"/>
    <dgm:cxn modelId="{71A44316-5F70-D14F-B475-BCAA893E76EC}" type="presParOf" srcId="{51954E66-56AC-A44E-B63F-D556D903D7AD}" destId="{FB769F48-A0D2-2046-97FA-8EC7C8C49F93}" srcOrd="0" destOrd="0" presId="urn:microsoft.com/office/officeart/2005/8/layout/process2"/>
    <dgm:cxn modelId="{EFE80BDC-D015-9D45-A4BC-BDC3F17D5BE7}" type="presParOf" srcId="{50348FE9-8B04-DE45-B294-A127A0E6AC24}" destId="{5FE4ED40-1284-F24A-9497-392C669A4DB6}" srcOrd="2" destOrd="0" presId="urn:microsoft.com/office/officeart/2005/8/layout/process2"/>
    <dgm:cxn modelId="{ACF11AF9-2635-0547-AE1F-04B401E02FDB}" type="presParOf" srcId="{50348FE9-8B04-DE45-B294-A127A0E6AC24}" destId="{674CECF2-45F9-154D-BAA7-3CC87CD8751F}" srcOrd="3" destOrd="0" presId="urn:microsoft.com/office/officeart/2005/8/layout/process2"/>
    <dgm:cxn modelId="{9EA7EA63-17CC-1D40-99A0-4351E9DD3DE1}" type="presParOf" srcId="{674CECF2-45F9-154D-BAA7-3CC87CD8751F}" destId="{FFA2FAB6-DC8E-F646-995B-2C51C0F7015B}" srcOrd="0" destOrd="0" presId="urn:microsoft.com/office/officeart/2005/8/layout/process2"/>
    <dgm:cxn modelId="{E6914CDC-7C4D-F945-B58F-467885AF3290}" type="presParOf" srcId="{50348FE9-8B04-DE45-B294-A127A0E6AC24}" destId="{C6689794-B8CB-4842-8181-EB8F93F1585E}" srcOrd="4" destOrd="0" presId="urn:microsoft.com/office/officeart/2005/8/layout/process2"/>
    <dgm:cxn modelId="{2F255B33-9BA3-D44D-9A36-7B6E9110D2C9}" type="presParOf" srcId="{50348FE9-8B04-DE45-B294-A127A0E6AC24}" destId="{57D94668-669D-3945-A0C6-4BC6744E9816}" srcOrd="5" destOrd="0" presId="urn:microsoft.com/office/officeart/2005/8/layout/process2"/>
    <dgm:cxn modelId="{70C57D92-6DE9-F346-AC8F-D955A738AF04}" type="presParOf" srcId="{57D94668-669D-3945-A0C6-4BC6744E9816}" destId="{C7013E84-A6FD-0843-BB45-FE5D5D9CF454}" srcOrd="0" destOrd="0" presId="urn:microsoft.com/office/officeart/2005/8/layout/process2"/>
    <dgm:cxn modelId="{480DEE88-0ABF-664B-BCCA-66D6D1DFA05A}" type="presParOf" srcId="{50348FE9-8B04-DE45-B294-A127A0E6AC24}" destId="{EA73BA3F-D6E0-4447-8C84-C5F91A3E73C3}" srcOrd="6" destOrd="0" presId="urn:microsoft.com/office/officeart/2005/8/layout/process2"/>
    <dgm:cxn modelId="{BA10BB90-B6AA-FD49-B9E1-3CD365AB9E90}" type="presParOf" srcId="{50348FE9-8B04-DE45-B294-A127A0E6AC24}" destId="{630891F8-1C41-3049-8C24-15719267826C}" srcOrd="7" destOrd="0" presId="urn:microsoft.com/office/officeart/2005/8/layout/process2"/>
    <dgm:cxn modelId="{3375FF51-DACE-E444-9B68-733397FC43EA}" type="presParOf" srcId="{630891F8-1C41-3049-8C24-15719267826C}" destId="{EB6E37F5-FB6D-9F42-B2FD-BA3C62A56F07}" srcOrd="0" destOrd="0" presId="urn:microsoft.com/office/officeart/2005/8/layout/process2"/>
    <dgm:cxn modelId="{F0326A12-5F9B-E141-BD2A-81FE279F8683}" type="presParOf" srcId="{50348FE9-8B04-DE45-B294-A127A0E6AC24}" destId="{9B45FFB3-5D70-AC48-8F57-64AE0E1D66FF}"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0BFC435-6746-AE47-9E48-F5A593B87590}"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US"/>
        </a:p>
      </dgm:t>
    </dgm:pt>
    <dgm:pt modelId="{E47AC473-5517-D146-BAB6-55469DF1D7A6}">
      <dgm:prSet phldrT="[Text]"/>
      <dgm:spPr>
        <a:solidFill>
          <a:schemeClr val="accent6"/>
        </a:solidFill>
      </dgm:spPr>
      <dgm:t>
        <a:bodyPr/>
        <a:lstStyle/>
        <a:p>
          <a:r>
            <a:rPr lang="en-US" dirty="0"/>
            <a:t>Low Risk</a:t>
          </a:r>
        </a:p>
      </dgm:t>
    </dgm:pt>
    <dgm:pt modelId="{1E0E964A-F299-0643-935B-46F37F1D0189}" type="parTrans" cxnId="{53DF8EC7-F86A-5247-9C3B-5E3A31B20A3D}">
      <dgm:prSet/>
      <dgm:spPr/>
      <dgm:t>
        <a:bodyPr/>
        <a:lstStyle/>
        <a:p>
          <a:endParaRPr lang="en-US"/>
        </a:p>
      </dgm:t>
    </dgm:pt>
    <dgm:pt modelId="{ACC4C8C9-58E5-B240-87E0-301F4B542495}" type="sibTrans" cxnId="{53DF8EC7-F86A-5247-9C3B-5E3A31B20A3D}">
      <dgm:prSet/>
      <dgm:spPr/>
      <dgm:t>
        <a:bodyPr/>
        <a:lstStyle/>
        <a:p>
          <a:endParaRPr lang="en-US"/>
        </a:p>
      </dgm:t>
    </dgm:pt>
    <dgm:pt modelId="{78823840-40B9-9340-B0A2-FFF96C7A52DE}">
      <dgm:prSet phldrT="[Text]" custT="1"/>
      <dgm:spPr/>
      <dgm:t>
        <a:bodyPr/>
        <a:lstStyle/>
        <a:p>
          <a:pPr>
            <a:buFont typeface="Arial" panose="020B0604020202020204" pitchFamily="34" charset="0"/>
            <a:buChar char="•"/>
          </a:pPr>
          <a:r>
            <a:rPr lang="en-US" sz="1300" dirty="0"/>
            <a:t>Periodic review of financial and performance reports</a:t>
          </a:r>
        </a:p>
      </dgm:t>
    </dgm:pt>
    <dgm:pt modelId="{BDE861E2-56ED-ED4A-BFCB-57B9F5348372}" type="parTrans" cxnId="{7F2C600F-5F53-C943-A508-C42DD35A35F3}">
      <dgm:prSet/>
      <dgm:spPr/>
      <dgm:t>
        <a:bodyPr/>
        <a:lstStyle/>
        <a:p>
          <a:endParaRPr lang="en-US"/>
        </a:p>
      </dgm:t>
    </dgm:pt>
    <dgm:pt modelId="{DAFCCB45-CDC4-F34C-B906-2D5D3CD66C5B}" type="sibTrans" cxnId="{7F2C600F-5F53-C943-A508-C42DD35A35F3}">
      <dgm:prSet/>
      <dgm:spPr/>
      <dgm:t>
        <a:bodyPr/>
        <a:lstStyle/>
        <a:p>
          <a:endParaRPr lang="en-US"/>
        </a:p>
      </dgm:t>
    </dgm:pt>
    <dgm:pt modelId="{69BA2783-10E0-604C-889A-5D71E53371F3}">
      <dgm:prSet phldrT="[Text]"/>
      <dgm:spPr>
        <a:solidFill>
          <a:schemeClr val="accent4"/>
        </a:solidFill>
      </dgm:spPr>
      <dgm:t>
        <a:bodyPr/>
        <a:lstStyle/>
        <a:p>
          <a:r>
            <a:rPr lang="en-US" dirty="0"/>
            <a:t>Med. Risk</a:t>
          </a:r>
        </a:p>
      </dgm:t>
    </dgm:pt>
    <dgm:pt modelId="{05908D4F-71FE-2741-836B-A62B33F42A43}" type="parTrans" cxnId="{CC8C48C2-F608-4B44-9DE7-77CDABB7C7F0}">
      <dgm:prSet/>
      <dgm:spPr/>
      <dgm:t>
        <a:bodyPr/>
        <a:lstStyle/>
        <a:p>
          <a:endParaRPr lang="en-US"/>
        </a:p>
      </dgm:t>
    </dgm:pt>
    <dgm:pt modelId="{34B0CDED-7C0D-6744-9F52-8B0E72A6CB36}" type="sibTrans" cxnId="{CC8C48C2-F608-4B44-9DE7-77CDABB7C7F0}">
      <dgm:prSet/>
      <dgm:spPr/>
      <dgm:t>
        <a:bodyPr/>
        <a:lstStyle/>
        <a:p>
          <a:endParaRPr lang="en-US"/>
        </a:p>
      </dgm:t>
    </dgm:pt>
    <dgm:pt modelId="{0672D222-ABDB-CD4F-8787-E102D63F2096}">
      <dgm:prSet phldrT="[Text]" custT="1"/>
      <dgm:spPr/>
      <dgm:t>
        <a:bodyPr/>
        <a:lstStyle/>
        <a:p>
          <a:r>
            <a:rPr lang="en-US" sz="1300" dirty="0"/>
            <a:t>Payments on reimbursement basis</a:t>
          </a:r>
        </a:p>
      </dgm:t>
    </dgm:pt>
    <dgm:pt modelId="{73477419-38E0-D54C-8FB1-2A033ED124CB}" type="parTrans" cxnId="{F9965768-B01E-524F-8018-178723780BCB}">
      <dgm:prSet/>
      <dgm:spPr/>
      <dgm:t>
        <a:bodyPr/>
        <a:lstStyle/>
        <a:p>
          <a:endParaRPr lang="en-US"/>
        </a:p>
      </dgm:t>
    </dgm:pt>
    <dgm:pt modelId="{F2179EC6-8F7B-574B-9159-69B50AE312BA}" type="sibTrans" cxnId="{F9965768-B01E-524F-8018-178723780BCB}">
      <dgm:prSet/>
      <dgm:spPr/>
      <dgm:t>
        <a:bodyPr/>
        <a:lstStyle/>
        <a:p>
          <a:endParaRPr lang="en-US"/>
        </a:p>
      </dgm:t>
    </dgm:pt>
    <dgm:pt modelId="{650EE829-8ED9-7643-9A84-B1F00C04C7AB}">
      <dgm:prSet phldrT="[Text]"/>
      <dgm:spPr>
        <a:solidFill>
          <a:schemeClr val="accent2"/>
        </a:solidFill>
      </dgm:spPr>
      <dgm:t>
        <a:bodyPr/>
        <a:lstStyle/>
        <a:p>
          <a:r>
            <a:rPr lang="en-US" dirty="0"/>
            <a:t>High Risk</a:t>
          </a:r>
        </a:p>
      </dgm:t>
    </dgm:pt>
    <dgm:pt modelId="{9789710C-06F7-744A-B036-2247E19D26CA}" type="parTrans" cxnId="{CB76E3F9-8442-8C42-A28E-B955BFBC9FDD}">
      <dgm:prSet/>
      <dgm:spPr/>
      <dgm:t>
        <a:bodyPr/>
        <a:lstStyle/>
        <a:p>
          <a:endParaRPr lang="en-US"/>
        </a:p>
      </dgm:t>
    </dgm:pt>
    <dgm:pt modelId="{D6AD243D-74EC-5947-9DF7-BFCAABB8B327}" type="sibTrans" cxnId="{CB76E3F9-8442-8C42-A28E-B955BFBC9FDD}">
      <dgm:prSet/>
      <dgm:spPr/>
      <dgm:t>
        <a:bodyPr/>
        <a:lstStyle/>
        <a:p>
          <a:endParaRPr lang="en-US"/>
        </a:p>
      </dgm:t>
    </dgm:pt>
    <dgm:pt modelId="{8DCB8070-A318-2647-B17F-C4C821AF852C}">
      <dgm:prSet phldrT="[Text]" custT="1"/>
      <dgm:spPr/>
      <dgm:t>
        <a:bodyPr/>
        <a:lstStyle/>
        <a:p>
          <a:r>
            <a:rPr lang="en-US" sz="1400" dirty="0"/>
            <a:t>Quarterly status meetings</a:t>
          </a:r>
        </a:p>
      </dgm:t>
    </dgm:pt>
    <dgm:pt modelId="{E1EC672E-CCC7-5648-AC3F-C32C3FE0D622}" type="parTrans" cxnId="{03C31245-F369-C740-99ED-ECBA20081A82}">
      <dgm:prSet/>
      <dgm:spPr/>
      <dgm:t>
        <a:bodyPr/>
        <a:lstStyle/>
        <a:p>
          <a:endParaRPr lang="en-US"/>
        </a:p>
      </dgm:t>
    </dgm:pt>
    <dgm:pt modelId="{60787FE7-5066-2A4F-99CC-9D87C6DACE83}" type="sibTrans" cxnId="{03C31245-F369-C740-99ED-ECBA20081A82}">
      <dgm:prSet/>
      <dgm:spPr/>
      <dgm:t>
        <a:bodyPr/>
        <a:lstStyle/>
        <a:p>
          <a:endParaRPr lang="en-US"/>
        </a:p>
      </dgm:t>
    </dgm:pt>
    <dgm:pt modelId="{F3C38C29-8648-D541-8B0B-CEAE16A806FE}">
      <dgm:prSet phldrT="[Text]" custT="1"/>
      <dgm:spPr/>
      <dgm:t>
        <a:bodyPr/>
        <a:lstStyle/>
        <a:p>
          <a:r>
            <a:rPr lang="en-US" sz="1400" dirty="0"/>
            <a:t>Other action plans established by LG</a:t>
          </a:r>
        </a:p>
      </dgm:t>
    </dgm:pt>
    <dgm:pt modelId="{C333F574-6440-264F-A238-5773FFCAAD1F}" type="parTrans" cxnId="{3E851681-75D0-574A-A0A0-AFE22A969631}">
      <dgm:prSet/>
      <dgm:spPr/>
      <dgm:t>
        <a:bodyPr/>
        <a:lstStyle/>
        <a:p>
          <a:endParaRPr lang="en-US"/>
        </a:p>
      </dgm:t>
    </dgm:pt>
    <dgm:pt modelId="{99FE9637-5B5F-A043-BBB6-48935B61A60A}" type="sibTrans" cxnId="{3E851681-75D0-574A-A0A0-AFE22A969631}">
      <dgm:prSet/>
      <dgm:spPr/>
      <dgm:t>
        <a:bodyPr/>
        <a:lstStyle/>
        <a:p>
          <a:endParaRPr lang="en-US"/>
        </a:p>
      </dgm:t>
    </dgm:pt>
    <dgm:pt modelId="{497B68B2-8426-004A-8724-0A13D0F91EF0}">
      <dgm:prSet phldrT="[Text]" custT="1"/>
      <dgm:spPr/>
      <dgm:t>
        <a:bodyPr/>
        <a:lstStyle/>
        <a:p>
          <a:r>
            <a:rPr lang="en-US" sz="1300" dirty="0"/>
            <a:t>Required technical training and assistance</a:t>
          </a:r>
        </a:p>
      </dgm:t>
    </dgm:pt>
    <dgm:pt modelId="{AC63CCF9-8C19-EF49-8AB7-DADC73B9AB82}" type="parTrans" cxnId="{88060C8F-F13C-E545-818E-4AFB432B2A8F}">
      <dgm:prSet/>
      <dgm:spPr/>
      <dgm:t>
        <a:bodyPr/>
        <a:lstStyle/>
        <a:p>
          <a:endParaRPr lang="en-US"/>
        </a:p>
      </dgm:t>
    </dgm:pt>
    <dgm:pt modelId="{0099A9FC-C2EC-A740-8483-D39340531E96}" type="sibTrans" cxnId="{88060C8F-F13C-E545-818E-4AFB432B2A8F}">
      <dgm:prSet/>
      <dgm:spPr/>
      <dgm:t>
        <a:bodyPr/>
        <a:lstStyle/>
        <a:p>
          <a:endParaRPr lang="en-US"/>
        </a:p>
      </dgm:t>
    </dgm:pt>
    <dgm:pt modelId="{AC17DBAB-88C8-214A-916A-491587F6CD56}">
      <dgm:prSet phldrT="[Text]" custT="1"/>
      <dgm:spPr/>
      <dgm:t>
        <a:bodyPr/>
        <a:lstStyle/>
        <a:p>
          <a:r>
            <a:rPr lang="en-US" sz="1300" dirty="0"/>
            <a:t>More detailed financial reports</a:t>
          </a:r>
        </a:p>
      </dgm:t>
    </dgm:pt>
    <dgm:pt modelId="{30F8FD7A-2DF4-B24C-8ADA-5EC7DBD1CBBE}" type="parTrans" cxnId="{B756FA26-E42A-524C-8825-CF0943E80DC3}">
      <dgm:prSet/>
      <dgm:spPr/>
      <dgm:t>
        <a:bodyPr/>
        <a:lstStyle/>
        <a:p>
          <a:endParaRPr lang="en-US"/>
        </a:p>
      </dgm:t>
    </dgm:pt>
    <dgm:pt modelId="{09A57F32-B9A7-3441-8126-0069BC69D9EA}" type="sibTrans" cxnId="{B756FA26-E42A-524C-8825-CF0943E80DC3}">
      <dgm:prSet/>
      <dgm:spPr/>
      <dgm:t>
        <a:bodyPr/>
        <a:lstStyle/>
        <a:p>
          <a:endParaRPr lang="en-US"/>
        </a:p>
      </dgm:t>
    </dgm:pt>
    <dgm:pt modelId="{E566940C-C984-AF40-A3BD-73FCD3DC509A}">
      <dgm:prSet phldrT="[Text]" custT="1"/>
      <dgm:spPr/>
      <dgm:t>
        <a:bodyPr/>
        <a:lstStyle/>
        <a:p>
          <a:r>
            <a:rPr lang="en-US" sz="1400" dirty="0"/>
            <a:t>Review of financial mgmt. systems and policies and procedures to ensure                                                    adequacy to meet minimum requirements</a:t>
          </a:r>
        </a:p>
      </dgm:t>
    </dgm:pt>
    <dgm:pt modelId="{4A97EBA5-EC0E-BC48-9CD1-359F9CE58047}" type="parTrans" cxnId="{A5F27934-1FA4-7D44-A205-4914F22E8316}">
      <dgm:prSet/>
      <dgm:spPr/>
      <dgm:t>
        <a:bodyPr/>
        <a:lstStyle/>
        <a:p>
          <a:endParaRPr lang="en-US"/>
        </a:p>
      </dgm:t>
    </dgm:pt>
    <dgm:pt modelId="{562E63D0-4394-EF40-B728-652CF84E7DB8}" type="sibTrans" cxnId="{A5F27934-1FA4-7D44-A205-4914F22E8316}">
      <dgm:prSet/>
      <dgm:spPr/>
      <dgm:t>
        <a:bodyPr/>
        <a:lstStyle/>
        <a:p>
          <a:endParaRPr lang="en-US"/>
        </a:p>
      </dgm:t>
    </dgm:pt>
    <dgm:pt modelId="{90E886F0-ACE1-3741-A587-328EC484AA96}">
      <dgm:prSet phldrT="[Text]" custT="1"/>
      <dgm:spPr/>
      <dgm:t>
        <a:bodyPr/>
        <a:lstStyle/>
        <a:p>
          <a:r>
            <a:rPr lang="en-US" sz="1400" dirty="0"/>
            <a:t>Monthly financial, performance, and compliance reports</a:t>
          </a:r>
        </a:p>
      </dgm:t>
    </dgm:pt>
    <dgm:pt modelId="{EA228389-FF9B-9147-A092-BDFE1C4779D1}" type="parTrans" cxnId="{7097254A-60E3-964F-B774-DA00036DA312}">
      <dgm:prSet/>
      <dgm:spPr/>
      <dgm:t>
        <a:bodyPr/>
        <a:lstStyle/>
        <a:p>
          <a:endParaRPr lang="en-US"/>
        </a:p>
      </dgm:t>
    </dgm:pt>
    <dgm:pt modelId="{7A688E8C-9F27-674A-8090-DE9FE82BF925}" type="sibTrans" cxnId="{7097254A-60E3-964F-B774-DA00036DA312}">
      <dgm:prSet/>
      <dgm:spPr/>
      <dgm:t>
        <a:bodyPr/>
        <a:lstStyle/>
        <a:p>
          <a:endParaRPr lang="en-US"/>
        </a:p>
      </dgm:t>
    </dgm:pt>
    <dgm:pt modelId="{7266C341-329E-014B-BEE7-B9D51083ECB7}">
      <dgm:prSet phldrT="[Text]" custT="1"/>
      <dgm:spPr/>
      <dgm:t>
        <a:bodyPr/>
        <a:lstStyle/>
        <a:p>
          <a:pPr>
            <a:buFont typeface="Arial" panose="020B0604020202020204" pitchFamily="34" charset="0"/>
            <a:buChar char="•"/>
          </a:pPr>
          <a:r>
            <a:rPr lang="en-US" sz="1300" dirty="0"/>
            <a:t>Follow-up an ensure timely action on all identified deficiencies detected through audits, on-site reviews, and other reports from subrecipient. (Document all follow-up)</a:t>
          </a:r>
        </a:p>
      </dgm:t>
    </dgm:pt>
    <dgm:pt modelId="{E1409A6A-4649-E442-8499-566509D2C0A3}" type="parTrans" cxnId="{77C9632D-8EF2-B544-80BE-BB82799705FF}">
      <dgm:prSet/>
      <dgm:spPr/>
      <dgm:t>
        <a:bodyPr/>
        <a:lstStyle/>
        <a:p>
          <a:endParaRPr lang="en-US"/>
        </a:p>
      </dgm:t>
    </dgm:pt>
    <dgm:pt modelId="{860416C8-593C-544C-8E4D-F8DE37908F6E}" type="sibTrans" cxnId="{77C9632D-8EF2-B544-80BE-BB82799705FF}">
      <dgm:prSet/>
      <dgm:spPr/>
      <dgm:t>
        <a:bodyPr/>
        <a:lstStyle/>
        <a:p>
          <a:endParaRPr lang="en-US"/>
        </a:p>
      </dgm:t>
    </dgm:pt>
    <dgm:pt modelId="{6D8E6486-7604-E84E-A6D3-F0CDC08FC332}">
      <dgm:prSet phldrT="[Text]" custT="1"/>
      <dgm:spPr/>
      <dgm:t>
        <a:bodyPr/>
        <a:lstStyle/>
        <a:p>
          <a:pPr>
            <a:buFont typeface="Arial" panose="020B0604020202020204" pitchFamily="34" charset="0"/>
            <a:buChar char="•"/>
          </a:pPr>
          <a:r>
            <a:rPr lang="en-US" sz="1300" dirty="0"/>
            <a:t>Management decisions for applicable audit findings related to this award (2 CFR 200.521)</a:t>
          </a:r>
        </a:p>
      </dgm:t>
    </dgm:pt>
    <dgm:pt modelId="{892406C5-54D6-F142-9C55-7AC8206CCE64}" type="parTrans" cxnId="{4E71618B-E037-8348-84F3-2100E4B7E404}">
      <dgm:prSet/>
      <dgm:spPr/>
      <dgm:t>
        <a:bodyPr/>
        <a:lstStyle/>
        <a:p>
          <a:endParaRPr lang="en-US"/>
        </a:p>
      </dgm:t>
    </dgm:pt>
    <dgm:pt modelId="{8DDFA598-326F-A24F-B760-11E129945BA8}" type="sibTrans" cxnId="{4E71618B-E037-8348-84F3-2100E4B7E404}">
      <dgm:prSet/>
      <dgm:spPr/>
      <dgm:t>
        <a:bodyPr/>
        <a:lstStyle/>
        <a:p>
          <a:endParaRPr lang="en-US"/>
        </a:p>
      </dgm:t>
    </dgm:pt>
    <dgm:pt modelId="{E2003471-0F6F-D848-B9F3-BF21C083F448}">
      <dgm:prSet phldrT="[Text]" custT="1"/>
      <dgm:spPr/>
      <dgm:t>
        <a:bodyPr/>
        <a:lstStyle/>
        <a:p>
          <a:r>
            <a:rPr lang="en-US" sz="1300" dirty="0"/>
            <a:t>Arranging for procedures engagement, if subrecipient not subject to Single Audit (2 CFR 200.425)</a:t>
          </a:r>
        </a:p>
      </dgm:t>
    </dgm:pt>
    <dgm:pt modelId="{23505029-5E37-CD43-9594-0EE1827BC724}" type="parTrans" cxnId="{FF1E44D3-F48D-8748-8E99-40B8E9599706}">
      <dgm:prSet/>
      <dgm:spPr/>
      <dgm:t>
        <a:bodyPr/>
        <a:lstStyle/>
        <a:p>
          <a:endParaRPr lang="en-US"/>
        </a:p>
      </dgm:t>
    </dgm:pt>
    <dgm:pt modelId="{D606D81F-3679-1443-98C0-82B4CF2EB01C}" type="sibTrans" cxnId="{FF1E44D3-F48D-8748-8E99-40B8E9599706}">
      <dgm:prSet/>
      <dgm:spPr/>
      <dgm:t>
        <a:bodyPr/>
        <a:lstStyle/>
        <a:p>
          <a:endParaRPr lang="en-US"/>
        </a:p>
      </dgm:t>
    </dgm:pt>
    <dgm:pt modelId="{FA6CD56F-6C80-DE4A-B38F-84F6D6C091AE}">
      <dgm:prSet phldrT="[Text]" custT="1"/>
      <dgm:spPr/>
      <dgm:t>
        <a:bodyPr/>
        <a:lstStyle/>
        <a:p>
          <a:pPr>
            <a:buFont typeface="Arial" panose="020B0604020202020204" pitchFamily="34" charset="0"/>
            <a:buChar char="•"/>
          </a:pPr>
          <a:r>
            <a:rPr lang="en-US" sz="1300" dirty="0"/>
            <a:t>Verify audits</a:t>
          </a:r>
        </a:p>
      </dgm:t>
    </dgm:pt>
    <dgm:pt modelId="{3F7CA598-F561-1548-BF4C-5F9E6E53EA68}" type="parTrans" cxnId="{36AD1382-7730-6F4D-9D35-CD662B25B815}">
      <dgm:prSet/>
      <dgm:spPr/>
      <dgm:t>
        <a:bodyPr/>
        <a:lstStyle/>
        <a:p>
          <a:endParaRPr lang="en-US"/>
        </a:p>
      </dgm:t>
    </dgm:pt>
    <dgm:pt modelId="{7C875CD2-B464-3144-B274-ED874F377A70}" type="sibTrans" cxnId="{36AD1382-7730-6F4D-9D35-CD662B25B815}">
      <dgm:prSet/>
      <dgm:spPr/>
      <dgm:t>
        <a:bodyPr/>
        <a:lstStyle/>
        <a:p>
          <a:endParaRPr lang="en-US"/>
        </a:p>
      </dgm:t>
    </dgm:pt>
    <dgm:pt modelId="{32A892F1-C155-E14C-9401-4E5ECAFE5ECE}">
      <dgm:prSet phldrT="[Text]" custT="1"/>
      <dgm:spPr/>
      <dgm:t>
        <a:bodyPr/>
        <a:lstStyle/>
        <a:p>
          <a:r>
            <a:rPr lang="en-US" sz="1300" dirty="0"/>
            <a:t>Withholding authority to proceed to next phase until sign off on acceptable performance</a:t>
          </a:r>
        </a:p>
      </dgm:t>
    </dgm:pt>
    <dgm:pt modelId="{B3F3544F-D6DB-0B41-B14B-F19B59DCBAC6}" type="parTrans" cxnId="{FB61A291-A7BE-B74F-9C5D-A25C949A5A08}">
      <dgm:prSet/>
      <dgm:spPr/>
      <dgm:t>
        <a:bodyPr/>
        <a:lstStyle/>
        <a:p>
          <a:endParaRPr lang="en-US"/>
        </a:p>
      </dgm:t>
    </dgm:pt>
    <dgm:pt modelId="{82C84470-6F3C-EB4F-849D-FE377C5F33DB}" type="sibTrans" cxnId="{FB61A291-A7BE-B74F-9C5D-A25C949A5A08}">
      <dgm:prSet/>
      <dgm:spPr/>
      <dgm:t>
        <a:bodyPr/>
        <a:lstStyle/>
        <a:p>
          <a:endParaRPr lang="en-US"/>
        </a:p>
      </dgm:t>
    </dgm:pt>
    <dgm:pt modelId="{EB112FBF-C657-FE42-91F9-16F43A9E8523}">
      <dgm:prSet phldrT="[Text]" custT="1"/>
      <dgm:spPr/>
      <dgm:t>
        <a:bodyPr/>
        <a:lstStyle/>
        <a:p>
          <a:r>
            <a:rPr lang="en-US" sz="1300" dirty="0"/>
            <a:t>Supporting documentation for all expenditures</a:t>
          </a:r>
        </a:p>
      </dgm:t>
    </dgm:pt>
    <dgm:pt modelId="{32FE83E8-0C04-044A-BB70-518D25DD9C11}" type="parTrans" cxnId="{0EE55921-5D4B-E743-B26E-BD8887835D65}">
      <dgm:prSet/>
      <dgm:spPr/>
      <dgm:t>
        <a:bodyPr/>
        <a:lstStyle/>
        <a:p>
          <a:endParaRPr lang="en-US"/>
        </a:p>
      </dgm:t>
    </dgm:pt>
    <dgm:pt modelId="{20E4C133-346E-B444-95C7-4B05A14DCF7F}" type="sibTrans" cxnId="{0EE55921-5D4B-E743-B26E-BD8887835D65}">
      <dgm:prSet/>
      <dgm:spPr/>
      <dgm:t>
        <a:bodyPr/>
        <a:lstStyle/>
        <a:p>
          <a:endParaRPr lang="en-US"/>
        </a:p>
      </dgm:t>
    </dgm:pt>
    <dgm:pt modelId="{AFB8A46F-56E4-7F4B-8EA1-94F1D72B1466}">
      <dgm:prSet phldrT="[Text]" custT="1"/>
      <dgm:spPr/>
      <dgm:t>
        <a:bodyPr/>
        <a:lstStyle/>
        <a:p>
          <a:r>
            <a:rPr lang="en-US" sz="1300" dirty="0"/>
            <a:t>Additional project monitoring</a:t>
          </a:r>
        </a:p>
      </dgm:t>
    </dgm:pt>
    <dgm:pt modelId="{9D013A7A-1B7A-EA43-9A6F-158177753C67}" type="parTrans" cxnId="{023521BE-01B8-E849-A232-9697C9765D7E}">
      <dgm:prSet/>
      <dgm:spPr/>
      <dgm:t>
        <a:bodyPr/>
        <a:lstStyle/>
        <a:p>
          <a:endParaRPr lang="en-US"/>
        </a:p>
      </dgm:t>
    </dgm:pt>
    <dgm:pt modelId="{959BE225-2FBE-D54C-B8B7-086D81864DC9}" type="sibTrans" cxnId="{023521BE-01B8-E849-A232-9697C9765D7E}">
      <dgm:prSet/>
      <dgm:spPr/>
      <dgm:t>
        <a:bodyPr/>
        <a:lstStyle/>
        <a:p>
          <a:endParaRPr lang="en-US"/>
        </a:p>
      </dgm:t>
    </dgm:pt>
    <dgm:pt modelId="{6B414920-2436-1342-8928-FE23CB2E9A9A}" type="pres">
      <dgm:prSet presAssocID="{00BFC435-6746-AE47-9E48-F5A593B87590}" presName="linearFlow" presStyleCnt="0">
        <dgm:presLayoutVars>
          <dgm:dir/>
          <dgm:animLvl val="lvl"/>
          <dgm:resizeHandles val="exact"/>
        </dgm:presLayoutVars>
      </dgm:prSet>
      <dgm:spPr/>
    </dgm:pt>
    <dgm:pt modelId="{F77F8304-40F4-CA41-817F-2BA5E21B8BB7}" type="pres">
      <dgm:prSet presAssocID="{E47AC473-5517-D146-BAB6-55469DF1D7A6}" presName="composite" presStyleCnt="0"/>
      <dgm:spPr/>
    </dgm:pt>
    <dgm:pt modelId="{A892B5F1-F62E-A341-A148-ACA3AA6ED792}" type="pres">
      <dgm:prSet presAssocID="{E47AC473-5517-D146-BAB6-55469DF1D7A6}" presName="parentText" presStyleLbl="alignNode1" presStyleIdx="0" presStyleCnt="3">
        <dgm:presLayoutVars>
          <dgm:chMax val="1"/>
          <dgm:bulletEnabled val="1"/>
        </dgm:presLayoutVars>
      </dgm:prSet>
      <dgm:spPr/>
    </dgm:pt>
    <dgm:pt modelId="{7BEBE8EC-07ED-8B4D-9AE2-E63AA3BA1F5A}" type="pres">
      <dgm:prSet presAssocID="{E47AC473-5517-D146-BAB6-55469DF1D7A6}" presName="descendantText" presStyleLbl="alignAcc1" presStyleIdx="0" presStyleCnt="3" custScaleY="118688">
        <dgm:presLayoutVars>
          <dgm:bulletEnabled val="1"/>
        </dgm:presLayoutVars>
      </dgm:prSet>
      <dgm:spPr/>
    </dgm:pt>
    <dgm:pt modelId="{4DD3B430-ACE0-944E-8D8D-5AB1B4B1862A}" type="pres">
      <dgm:prSet presAssocID="{ACC4C8C9-58E5-B240-87E0-301F4B542495}" presName="sp" presStyleCnt="0"/>
      <dgm:spPr/>
    </dgm:pt>
    <dgm:pt modelId="{A7E81E66-9C27-CB41-8422-C14541DAC75D}" type="pres">
      <dgm:prSet presAssocID="{69BA2783-10E0-604C-889A-5D71E53371F3}" presName="composite" presStyleCnt="0"/>
      <dgm:spPr/>
    </dgm:pt>
    <dgm:pt modelId="{16A8F36B-BD8A-414F-9C11-B1247343CE71}" type="pres">
      <dgm:prSet presAssocID="{69BA2783-10E0-604C-889A-5D71E53371F3}" presName="parentText" presStyleLbl="alignNode1" presStyleIdx="1" presStyleCnt="3">
        <dgm:presLayoutVars>
          <dgm:chMax val="1"/>
          <dgm:bulletEnabled val="1"/>
        </dgm:presLayoutVars>
      </dgm:prSet>
      <dgm:spPr/>
    </dgm:pt>
    <dgm:pt modelId="{B7F94BE1-113D-8C4C-B991-24554FFB28EA}" type="pres">
      <dgm:prSet presAssocID="{69BA2783-10E0-604C-889A-5D71E53371F3}" presName="descendantText" presStyleLbl="alignAcc1" presStyleIdx="1" presStyleCnt="3" custScaleY="128839">
        <dgm:presLayoutVars>
          <dgm:bulletEnabled val="1"/>
        </dgm:presLayoutVars>
      </dgm:prSet>
      <dgm:spPr/>
    </dgm:pt>
    <dgm:pt modelId="{BE9B9054-7CCE-B247-9E90-02BF82A24004}" type="pres">
      <dgm:prSet presAssocID="{34B0CDED-7C0D-6744-9F52-8B0E72A6CB36}" presName="sp" presStyleCnt="0"/>
      <dgm:spPr/>
    </dgm:pt>
    <dgm:pt modelId="{8927987F-A3BB-B44C-9F8C-1F695FCCDB97}" type="pres">
      <dgm:prSet presAssocID="{650EE829-8ED9-7643-9A84-B1F00C04C7AB}" presName="composite" presStyleCnt="0"/>
      <dgm:spPr/>
    </dgm:pt>
    <dgm:pt modelId="{F232B374-6D0A-1244-B91C-FB3AEEBA928A}" type="pres">
      <dgm:prSet presAssocID="{650EE829-8ED9-7643-9A84-B1F00C04C7AB}" presName="parentText" presStyleLbl="alignNode1" presStyleIdx="2" presStyleCnt="3">
        <dgm:presLayoutVars>
          <dgm:chMax val="1"/>
          <dgm:bulletEnabled val="1"/>
        </dgm:presLayoutVars>
      </dgm:prSet>
      <dgm:spPr/>
    </dgm:pt>
    <dgm:pt modelId="{D6D6CCC5-52C5-DF4C-A4BE-9EBCD3867A51}" type="pres">
      <dgm:prSet presAssocID="{650EE829-8ED9-7643-9A84-B1F00C04C7AB}" presName="descendantText" presStyleLbl="alignAcc1" presStyleIdx="2" presStyleCnt="3" custScaleY="116856">
        <dgm:presLayoutVars>
          <dgm:bulletEnabled val="1"/>
        </dgm:presLayoutVars>
      </dgm:prSet>
      <dgm:spPr/>
    </dgm:pt>
  </dgm:ptLst>
  <dgm:cxnLst>
    <dgm:cxn modelId="{15221709-1306-A54E-A340-3A47862542F4}" type="presOf" srcId="{7266C341-329E-014B-BEE7-B9D51083ECB7}" destId="{7BEBE8EC-07ED-8B4D-9AE2-E63AA3BA1F5A}" srcOrd="0" destOrd="1" presId="urn:microsoft.com/office/officeart/2005/8/layout/chevron2"/>
    <dgm:cxn modelId="{7F2C600F-5F53-C943-A508-C42DD35A35F3}" srcId="{E47AC473-5517-D146-BAB6-55469DF1D7A6}" destId="{78823840-40B9-9340-B0A2-FFF96C7A52DE}" srcOrd="0" destOrd="0" parTransId="{BDE861E2-56ED-ED4A-BFCB-57B9F5348372}" sibTransId="{DAFCCB45-CDC4-F34C-B906-2D5D3CD66C5B}"/>
    <dgm:cxn modelId="{A469F510-8BA1-234E-A4BC-82483EFB7D76}" type="presOf" srcId="{AFB8A46F-56E4-7F4B-8EA1-94F1D72B1466}" destId="{B7F94BE1-113D-8C4C-B991-24554FFB28EA}" srcOrd="0" destOrd="4" presId="urn:microsoft.com/office/officeart/2005/8/layout/chevron2"/>
    <dgm:cxn modelId="{0EE55921-5D4B-E743-B26E-BD8887835D65}" srcId="{69BA2783-10E0-604C-889A-5D71E53371F3}" destId="{EB112FBF-C657-FE42-91F9-16F43A9E8523}" srcOrd="2" destOrd="0" parTransId="{32FE83E8-0C04-044A-BB70-518D25DD9C11}" sibTransId="{20E4C133-346E-B444-95C7-4B05A14DCF7F}"/>
    <dgm:cxn modelId="{B756FA26-E42A-524C-8825-CF0943E80DC3}" srcId="{69BA2783-10E0-604C-889A-5D71E53371F3}" destId="{AC17DBAB-88C8-214A-916A-491587F6CD56}" srcOrd="0" destOrd="0" parTransId="{30F8FD7A-2DF4-B24C-8ADA-5EC7DBD1CBBE}" sibTransId="{09A57F32-B9A7-3441-8126-0069BC69D9EA}"/>
    <dgm:cxn modelId="{F8B83428-E745-2C45-BEBD-6FDA5F2E219D}" type="presOf" srcId="{AC17DBAB-88C8-214A-916A-491587F6CD56}" destId="{B7F94BE1-113D-8C4C-B991-24554FFB28EA}" srcOrd="0" destOrd="0" presId="urn:microsoft.com/office/officeart/2005/8/layout/chevron2"/>
    <dgm:cxn modelId="{77C9632D-8EF2-B544-80BE-BB82799705FF}" srcId="{E47AC473-5517-D146-BAB6-55469DF1D7A6}" destId="{7266C341-329E-014B-BEE7-B9D51083ECB7}" srcOrd="1" destOrd="0" parTransId="{E1409A6A-4649-E442-8499-566509D2C0A3}" sibTransId="{860416C8-593C-544C-8E4D-F8DE37908F6E}"/>
    <dgm:cxn modelId="{718B9C33-29AF-0F4C-91DF-CE00E22859C7}" type="presOf" srcId="{FA6CD56F-6C80-DE4A-B38F-84F6D6C091AE}" destId="{7BEBE8EC-07ED-8B4D-9AE2-E63AA3BA1F5A}" srcOrd="0" destOrd="3" presId="urn:microsoft.com/office/officeart/2005/8/layout/chevron2"/>
    <dgm:cxn modelId="{A5F27934-1FA4-7D44-A205-4914F22E8316}" srcId="{650EE829-8ED9-7643-9A84-B1F00C04C7AB}" destId="{E566940C-C984-AF40-A3BD-73FCD3DC509A}" srcOrd="1" destOrd="0" parTransId="{4A97EBA5-EC0E-BC48-9CD1-359F9CE58047}" sibTransId="{562E63D0-4394-EF40-B728-652CF84E7DB8}"/>
    <dgm:cxn modelId="{A8FB9A40-D748-884F-9E43-0D771CEA5DBB}" type="presOf" srcId="{69BA2783-10E0-604C-889A-5D71E53371F3}" destId="{16A8F36B-BD8A-414F-9C11-B1247343CE71}" srcOrd="0" destOrd="0" presId="urn:microsoft.com/office/officeart/2005/8/layout/chevron2"/>
    <dgm:cxn modelId="{03C31245-F369-C740-99ED-ECBA20081A82}" srcId="{650EE829-8ED9-7643-9A84-B1F00C04C7AB}" destId="{8DCB8070-A318-2647-B17F-C4C821AF852C}" srcOrd="0" destOrd="0" parTransId="{E1EC672E-CCC7-5648-AC3F-C32C3FE0D622}" sibTransId="{60787FE7-5066-2A4F-99CC-9D87C6DACE83}"/>
    <dgm:cxn modelId="{7097254A-60E3-964F-B774-DA00036DA312}" srcId="{650EE829-8ED9-7643-9A84-B1F00C04C7AB}" destId="{90E886F0-ACE1-3741-A587-328EC484AA96}" srcOrd="2" destOrd="0" parTransId="{EA228389-FF9B-9147-A092-BDFE1C4779D1}" sibTransId="{7A688E8C-9F27-674A-8090-DE9FE82BF925}"/>
    <dgm:cxn modelId="{28A1FD4B-835C-E544-975D-C29785BA4955}" type="presOf" srcId="{EB112FBF-C657-FE42-91F9-16F43A9E8523}" destId="{B7F94BE1-113D-8C4C-B991-24554FFB28EA}" srcOrd="0" destOrd="2" presId="urn:microsoft.com/office/officeart/2005/8/layout/chevron2"/>
    <dgm:cxn modelId="{003CD15A-EB73-684A-A182-AC10816A4EDD}" type="presOf" srcId="{E47AC473-5517-D146-BAB6-55469DF1D7A6}" destId="{A892B5F1-F62E-A341-A148-ACA3AA6ED792}" srcOrd="0" destOrd="0" presId="urn:microsoft.com/office/officeart/2005/8/layout/chevron2"/>
    <dgm:cxn modelId="{029EC960-F1EC-A448-ACAA-62DED4A5B9D3}" type="presOf" srcId="{78823840-40B9-9340-B0A2-FFF96C7A52DE}" destId="{7BEBE8EC-07ED-8B4D-9AE2-E63AA3BA1F5A}" srcOrd="0" destOrd="0" presId="urn:microsoft.com/office/officeart/2005/8/layout/chevron2"/>
    <dgm:cxn modelId="{F9965768-B01E-524F-8018-178723780BCB}" srcId="{69BA2783-10E0-604C-889A-5D71E53371F3}" destId="{0672D222-ABDB-CD4F-8787-E102D63F2096}" srcOrd="3" destOrd="0" parTransId="{73477419-38E0-D54C-8FB1-2A033ED124CB}" sibTransId="{F2179EC6-8F7B-574B-9159-69B50AE312BA}"/>
    <dgm:cxn modelId="{4140C679-D22E-084B-BFCD-3974609E5351}" type="presOf" srcId="{E2003471-0F6F-D848-B9F3-BF21C083F448}" destId="{B7F94BE1-113D-8C4C-B991-24554FFB28EA}" srcOrd="0" destOrd="6" presId="urn:microsoft.com/office/officeart/2005/8/layout/chevron2"/>
    <dgm:cxn modelId="{EF530F7B-06DE-6A4F-8C85-3886D830C323}" type="presOf" srcId="{8DCB8070-A318-2647-B17F-C4C821AF852C}" destId="{D6D6CCC5-52C5-DF4C-A4BE-9EBCD3867A51}" srcOrd="0" destOrd="0" presId="urn:microsoft.com/office/officeart/2005/8/layout/chevron2"/>
    <dgm:cxn modelId="{3E851681-75D0-574A-A0A0-AFE22A969631}" srcId="{650EE829-8ED9-7643-9A84-B1F00C04C7AB}" destId="{F3C38C29-8648-D541-8B0B-CEAE16A806FE}" srcOrd="3" destOrd="0" parTransId="{C333F574-6440-264F-A238-5773FFCAAD1F}" sibTransId="{99FE9637-5B5F-A043-BBB6-48935B61A60A}"/>
    <dgm:cxn modelId="{36AD1382-7730-6F4D-9D35-CD662B25B815}" srcId="{E47AC473-5517-D146-BAB6-55469DF1D7A6}" destId="{FA6CD56F-6C80-DE4A-B38F-84F6D6C091AE}" srcOrd="3" destOrd="0" parTransId="{3F7CA598-F561-1548-BF4C-5F9E6E53EA68}" sibTransId="{7C875CD2-B464-3144-B274-ED874F377A70}"/>
    <dgm:cxn modelId="{4E71618B-E037-8348-84F3-2100E4B7E404}" srcId="{E47AC473-5517-D146-BAB6-55469DF1D7A6}" destId="{6D8E6486-7604-E84E-A6D3-F0CDC08FC332}" srcOrd="2" destOrd="0" parTransId="{892406C5-54D6-F142-9C55-7AC8206CCE64}" sibTransId="{8DDFA598-326F-A24F-B760-11E129945BA8}"/>
    <dgm:cxn modelId="{88060C8F-F13C-E545-818E-4AFB432B2A8F}" srcId="{69BA2783-10E0-604C-889A-5D71E53371F3}" destId="{497B68B2-8426-004A-8724-0A13D0F91EF0}" srcOrd="5" destOrd="0" parTransId="{AC63CCF9-8C19-EF49-8AB7-DADC73B9AB82}" sibTransId="{0099A9FC-C2EC-A740-8483-D39340531E96}"/>
    <dgm:cxn modelId="{FB61A291-A7BE-B74F-9C5D-A25C949A5A08}" srcId="{69BA2783-10E0-604C-889A-5D71E53371F3}" destId="{32A892F1-C155-E14C-9401-4E5ECAFE5ECE}" srcOrd="1" destOrd="0" parTransId="{B3F3544F-D6DB-0B41-B14B-F19B59DCBAC6}" sibTransId="{82C84470-6F3C-EB4F-849D-FE377C5F33DB}"/>
    <dgm:cxn modelId="{012AFE96-9749-324A-8491-36EA88BA3AB9}" type="presOf" srcId="{F3C38C29-8648-D541-8B0B-CEAE16A806FE}" destId="{D6D6CCC5-52C5-DF4C-A4BE-9EBCD3867A51}" srcOrd="0" destOrd="3" presId="urn:microsoft.com/office/officeart/2005/8/layout/chevron2"/>
    <dgm:cxn modelId="{DB6E7FAE-DB5E-B74E-91F9-6F2DEC6E5E08}" type="presOf" srcId="{6D8E6486-7604-E84E-A6D3-F0CDC08FC332}" destId="{7BEBE8EC-07ED-8B4D-9AE2-E63AA3BA1F5A}" srcOrd="0" destOrd="2" presId="urn:microsoft.com/office/officeart/2005/8/layout/chevron2"/>
    <dgm:cxn modelId="{91BD13B3-BC51-294A-95A4-3109B0C99ACA}" type="presOf" srcId="{90E886F0-ACE1-3741-A587-328EC484AA96}" destId="{D6D6CCC5-52C5-DF4C-A4BE-9EBCD3867A51}" srcOrd="0" destOrd="2" presId="urn:microsoft.com/office/officeart/2005/8/layout/chevron2"/>
    <dgm:cxn modelId="{2C0512BB-A112-3749-9A0B-35AA7E092203}" type="presOf" srcId="{E566940C-C984-AF40-A3BD-73FCD3DC509A}" destId="{D6D6CCC5-52C5-DF4C-A4BE-9EBCD3867A51}" srcOrd="0" destOrd="1" presId="urn:microsoft.com/office/officeart/2005/8/layout/chevron2"/>
    <dgm:cxn modelId="{023521BE-01B8-E849-A232-9697C9765D7E}" srcId="{69BA2783-10E0-604C-889A-5D71E53371F3}" destId="{AFB8A46F-56E4-7F4B-8EA1-94F1D72B1466}" srcOrd="4" destOrd="0" parTransId="{9D013A7A-1B7A-EA43-9A6F-158177753C67}" sibTransId="{959BE225-2FBE-D54C-B8B7-086D81864DC9}"/>
    <dgm:cxn modelId="{CC8C48C2-F608-4B44-9DE7-77CDABB7C7F0}" srcId="{00BFC435-6746-AE47-9E48-F5A593B87590}" destId="{69BA2783-10E0-604C-889A-5D71E53371F3}" srcOrd="1" destOrd="0" parTransId="{05908D4F-71FE-2741-836B-A62B33F42A43}" sibTransId="{34B0CDED-7C0D-6744-9F52-8B0E72A6CB36}"/>
    <dgm:cxn modelId="{0D6D5AC5-FFFB-C04B-A7D3-F825EE3B7F0F}" type="presOf" srcId="{00BFC435-6746-AE47-9E48-F5A593B87590}" destId="{6B414920-2436-1342-8928-FE23CB2E9A9A}" srcOrd="0" destOrd="0" presId="urn:microsoft.com/office/officeart/2005/8/layout/chevron2"/>
    <dgm:cxn modelId="{53DF8EC7-F86A-5247-9C3B-5E3A31B20A3D}" srcId="{00BFC435-6746-AE47-9E48-F5A593B87590}" destId="{E47AC473-5517-D146-BAB6-55469DF1D7A6}" srcOrd="0" destOrd="0" parTransId="{1E0E964A-F299-0643-935B-46F37F1D0189}" sibTransId="{ACC4C8C9-58E5-B240-87E0-301F4B542495}"/>
    <dgm:cxn modelId="{DD2BCCCB-B210-744D-B08F-0689EA5C56E9}" type="presOf" srcId="{497B68B2-8426-004A-8724-0A13D0F91EF0}" destId="{B7F94BE1-113D-8C4C-B991-24554FFB28EA}" srcOrd="0" destOrd="5" presId="urn:microsoft.com/office/officeart/2005/8/layout/chevron2"/>
    <dgm:cxn modelId="{FF1E44D3-F48D-8748-8E99-40B8E9599706}" srcId="{69BA2783-10E0-604C-889A-5D71E53371F3}" destId="{E2003471-0F6F-D848-B9F3-BF21C083F448}" srcOrd="6" destOrd="0" parTransId="{23505029-5E37-CD43-9594-0EE1827BC724}" sibTransId="{D606D81F-3679-1443-98C0-82B4CF2EB01C}"/>
    <dgm:cxn modelId="{2666D9DF-EF41-AB4F-9EF8-90665C337567}" type="presOf" srcId="{32A892F1-C155-E14C-9401-4E5ECAFE5ECE}" destId="{B7F94BE1-113D-8C4C-B991-24554FFB28EA}" srcOrd="0" destOrd="1" presId="urn:microsoft.com/office/officeart/2005/8/layout/chevron2"/>
    <dgm:cxn modelId="{BDA088E3-0843-2848-9CDD-94FE2B612767}" type="presOf" srcId="{650EE829-8ED9-7643-9A84-B1F00C04C7AB}" destId="{F232B374-6D0A-1244-B91C-FB3AEEBA928A}" srcOrd="0" destOrd="0" presId="urn:microsoft.com/office/officeart/2005/8/layout/chevron2"/>
    <dgm:cxn modelId="{5B9798EB-2216-654A-9DA0-7E9F2DDDB288}" type="presOf" srcId="{0672D222-ABDB-CD4F-8787-E102D63F2096}" destId="{B7F94BE1-113D-8C4C-B991-24554FFB28EA}" srcOrd="0" destOrd="3" presId="urn:microsoft.com/office/officeart/2005/8/layout/chevron2"/>
    <dgm:cxn modelId="{CB76E3F9-8442-8C42-A28E-B955BFBC9FDD}" srcId="{00BFC435-6746-AE47-9E48-F5A593B87590}" destId="{650EE829-8ED9-7643-9A84-B1F00C04C7AB}" srcOrd="2" destOrd="0" parTransId="{9789710C-06F7-744A-B036-2247E19D26CA}" sibTransId="{D6AD243D-74EC-5947-9DF7-BFCAABB8B327}"/>
    <dgm:cxn modelId="{E3BD5F3D-C9E4-BD4A-9453-0E3E54D64779}" type="presParOf" srcId="{6B414920-2436-1342-8928-FE23CB2E9A9A}" destId="{F77F8304-40F4-CA41-817F-2BA5E21B8BB7}" srcOrd="0" destOrd="0" presId="urn:microsoft.com/office/officeart/2005/8/layout/chevron2"/>
    <dgm:cxn modelId="{9EA98B5A-18C2-2144-A03C-B2C82BFA3FF6}" type="presParOf" srcId="{F77F8304-40F4-CA41-817F-2BA5E21B8BB7}" destId="{A892B5F1-F62E-A341-A148-ACA3AA6ED792}" srcOrd="0" destOrd="0" presId="urn:microsoft.com/office/officeart/2005/8/layout/chevron2"/>
    <dgm:cxn modelId="{71B48678-442E-D84C-A926-8A38BE82A26F}" type="presParOf" srcId="{F77F8304-40F4-CA41-817F-2BA5E21B8BB7}" destId="{7BEBE8EC-07ED-8B4D-9AE2-E63AA3BA1F5A}" srcOrd="1" destOrd="0" presId="urn:microsoft.com/office/officeart/2005/8/layout/chevron2"/>
    <dgm:cxn modelId="{FC3372C1-8926-1142-BAE8-280E7B50272C}" type="presParOf" srcId="{6B414920-2436-1342-8928-FE23CB2E9A9A}" destId="{4DD3B430-ACE0-944E-8D8D-5AB1B4B1862A}" srcOrd="1" destOrd="0" presId="urn:microsoft.com/office/officeart/2005/8/layout/chevron2"/>
    <dgm:cxn modelId="{A403E20E-D92F-E248-B478-C7ACCCA78F77}" type="presParOf" srcId="{6B414920-2436-1342-8928-FE23CB2E9A9A}" destId="{A7E81E66-9C27-CB41-8422-C14541DAC75D}" srcOrd="2" destOrd="0" presId="urn:microsoft.com/office/officeart/2005/8/layout/chevron2"/>
    <dgm:cxn modelId="{392D026B-202A-2D47-9558-843AC1324BF0}" type="presParOf" srcId="{A7E81E66-9C27-CB41-8422-C14541DAC75D}" destId="{16A8F36B-BD8A-414F-9C11-B1247343CE71}" srcOrd="0" destOrd="0" presId="urn:microsoft.com/office/officeart/2005/8/layout/chevron2"/>
    <dgm:cxn modelId="{196466A3-6FF1-3C48-B352-A8502E1B3D47}" type="presParOf" srcId="{A7E81E66-9C27-CB41-8422-C14541DAC75D}" destId="{B7F94BE1-113D-8C4C-B991-24554FFB28EA}" srcOrd="1" destOrd="0" presId="urn:microsoft.com/office/officeart/2005/8/layout/chevron2"/>
    <dgm:cxn modelId="{F5F9CD45-76F7-DF43-873D-F27269D9C745}" type="presParOf" srcId="{6B414920-2436-1342-8928-FE23CB2E9A9A}" destId="{BE9B9054-7CCE-B247-9E90-02BF82A24004}" srcOrd="3" destOrd="0" presId="urn:microsoft.com/office/officeart/2005/8/layout/chevron2"/>
    <dgm:cxn modelId="{8FF361F4-1482-9F49-9A72-049946341960}" type="presParOf" srcId="{6B414920-2436-1342-8928-FE23CB2E9A9A}" destId="{8927987F-A3BB-B44C-9F8C-1F695FCCDB97}" srcOrd="4" destOrd="0" presId="urn:microsoft.com/office/officeart/2005/8/layout/chevron2"/>
    <dgm:cxn modelId="{02B560E4-0422-0A48-8DF7-178B5E907086}" type="presParOf" srcId="{8927987F-A3BB-B44C-9F8C-1F695FCCDB97}" destId="{F232B374-6D0A-1244-B91C-FB3AEEBA928A}" srcOrd="0" destOrd="0" presId="urn:microsoft.com/office/officeart/2005/8/layout/chevron2"/>
    <dgm:cxn modelId="{29706807-E04B-6E4F-A648-031D9DD4FF09}" type="presParOf" srcId="{8927987F-A3BB-B44C-9F8C-1F695FCCDB97}" destId="{D6D6CCC5-52C5-DF4C-A4BE-9EBCD3867A5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0C4F8-4952-9F45-B8D3-95314808A54A}">
      <dsp:nvSpPr>
        <dsp:cNvPr id="0" name=""/>
        <dsp:cNvSpPr/>
      </dsp:nvSpPr>
      <dsp:spPr>
        <a:xfrm>
          <a:off x="4937759" y="1954530"/>
          <a:ext cx="2400300" cy="2400300"/>
        </a:xfrm>
        <a:prstGeom prst="ellipse">
          <a:avLst/>
        </a:prstGeom>
        <a:solidFill>
          <a:schemeClr val="accent2">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sp>
    <dsp:sp modelId="{9735FC30-8750-8846-B283-5C3DCBBD2E9B}">
      <dsp:nvSpPr>
        <dsp:cNvPr id="0" name=""/>
        <dsp:cNvSpPr/>
      </dsp:nvSpPr>
      <dsp:spPr>
        <a:xfrm>
          <a:off x="4745735" y="0"/>
          <a:ext cx="2784348" cy="161163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t>ARP/CSLFRF Eligible?</a:t>
          </a:r>
        </a:p>
      </dsp:txBody>
      <dsp:txXfrm>
        <a:off x="4745735" y="0"/>
        <a:ext cx="2784348" cy="1611630"/>
      </dsp:txXfrm>
    </dsp:sp>
    <dsp:sp modelId="{2CD3F605-2E32-9B4A-88B0-C8F128697061}">
      <dsp:nvSpPr>
        <dsp:cNvPr id="0" name=""/>
        <dsp:cNvSpPr/>
      </dsp:nvSpPr>
      <dsp:spPr>
        <a:xfrm>
          <a:off x="5850834" y="2617698"/>
          <a:ext cx="2400300" cy="2400300"/>
        </a:xfrm>
        <a:prstGeom prst="ellipse">
          <a:avLst/>
        </a:prstGeom>
        <a:solidFill>
          <a:schemeClr val="accent3">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sp>
    <dsp:sp modelId="{A46E5169-9670-8345-8912-5E113FCF9D94}">
      <dsp:nvSpPr>
        <dsp:cNvPr id="0" name=""/>
        <dsp:cNvSpPr/>
      </dsp:nvSpPr>
      <dsp:spPr>
        <a:xfrm>
          <a:off x="8442198" y="2125980"/>
          <a:ext cx="2496312" cy="174879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t>State Law Authority and Requirements?</a:t>
          </a:r>
        </a:p>
      </dsp:txBody>
      <dsp:txXfrm>
        <a:off x="8442198" y="2125980"/>
        <a:ext cx="2496312" cy="1748790"/>
      </dsp:txXfrm>
    </dsp:sp>
    <dsp:sp modelId="{1CC53D1F-3E3A-344E-953E-E43220007621}">
      <dsp:nvSpPr>
        <dsp:cNvPr id="0" name=""/>
        <dsp:cNvSpPr/>
      </dsp:nvSpPr>
      <dsp:spPr>
        <a:xfrm>
          <a:off x="5502310" y="3691661"/>
          <a:ext cx="2400300" cy="2400300"/>
        </a:xfrm>
        <a:prstGeom prst="ellipse">
          <a:avLst/>
        </a:prstGeom>
        <a:solidFill>
          <a:schemeClr val="accent4">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sp>
    <dsp:sp modelId="{24961A38-013B-A449-8B9A-0BA1FDB5DA18}">
      <dsp:nvSpPr>
        <dsp:cNvPr id="0" name=""/>
        <dsp:cNvSpPr/>
      </dsp:nvSpPr>
      <dsp:spPr>
        <a:xfrm>
          <a:off x="8058149" y="5109210"/>
          <a:ext cx="2496312" cy="174879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t>Uniform Guidance Requirements and Limitations?</a:t>
          </a:r>
        </a:p>
      </dsp:txBody>
      <dsp:txXfrm>
        <a:off x="8058149" y="5109210"/>
        <a:ext cx="2496312" cy="1748790"/>
      </dsp:txXfrm>
    </dsp:sp>
    <dsp:sp modelId="{88A5E710-F606-5D49-BDF4-305159077CF8}">
      <dsp:nvSpPr>
        <dsp:cNvPr id="0" name=""/>
        <dsp:cNvSpPr/>
      </dsp:nvSpPr>
      <dsp:spPr>
        <a:xfrm>
          <a:off x="4396060" y="3691661"/>
          <a:ext cx="2400300" cy="2400300"/>
        </a:xfrm>
        <a:prstGeom prst="ellipse">
          <a:avLst/>
        </a:prstGeom>
        <a:solidFill>
          <a:schemeClr val="accent5">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sp>
    <dsp:sp modelId="{50B840B6-B264-6E46-816F-6511019F363B}">
      <dsp:nvSpPr>
        <dsp:cNvPr id="0" name=""/>
        <dsp:cNvSpPr/>
      </dsp:nvSpPr>
      <dsp:spPr>
        <a:xfrm>
          <a:off x="1721357" y="5109210"/>
          <a:ext cx="2496312" cy="174879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t>Award Term Requirements and Limitations?</a:t>
          </a:r>
        </a:p>
      </dsp:txBody>
      <dsp:txXfrm>
        <a:off x="1721357" y="5109210"/>
        <a:ext cx="2496312" cy="1748790"/>
      </dsp:txXfrm>
    </dsp:sp>
    <dsp:sp modelId="{D5521E36-BB20-3A40-9966-EC0B9CCF0D38}">
      <dsp:nvSpPr>
        <dsp:cNvPr id="0" name=""/>
        <dsp:cNvSpPr/>
      </dsp:nvSpPr>
      <dsp:spPr>
        <a:xfrm>
          <a:off x="4024685" y="2617698"/>
          <a:ext cx="2400300" cy="2400300"/>
        </a:xfrm>
        <a:prstGeom prst="ellipse">
          <a:avLst/>
        </a:prstGeom>
        <a:solidFill>
          <a:schemeClr val="accent6">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sp>
    <dsp:sp modelId="{E669C2CE-9226-A34D-B7C5-FFCBA9919137}">
      <dsp:nvSpPr>
        <dsp:cNvPr id="0" name=""/>
        <dsp:cNvSpPr/>
      </dsp:nvSpPr>
      <dsp:spPr>
        <a:xfrm>
          <a:off x="1337309" y="2125980"/>
          <a:ext cx="2496312" cy="174879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t>Special Justification and Documentation Requirements?</a:t>
          </a:r>
        </a:p>
      </dsp:txBody>
      <dsp:txXfrm>
        <a:off x="1337309" y="2125980"/>
        <a:ext cx="2496312" cy="174879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D9EE3-138A-2C49-95B5-A0BDEF2BE1FD}">
      <dsp:nvSpPr>
        <dsp:cNvPr id="0" name=""/>
        <dsp:cNvSpPr/>
      </dsp:nvSpPr>
      <dsp:spPr>
        <a:xfrm>
          <a:off x="14041" y="867771"/>
          <a:ext cx="3086654" cy="925996"/>
        </a:xfrm>
        <a:prstGeom prst="chevron">
          <a:avLst>
            <a:gd name="adj" fmla="val 30000"/>
          </a:avLst>
        </a:prstGeom>
        <a:solidFill>
          <a:srgbClr val="7030A0"/>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35" tIns="114335" rIns="114335" bIns="114335" numCol="1" spcCol="1270" anchor="ctr" anchorCtr="0">
          <a:noAutofit/>
        </a:bodyPr>
        <a:lstStyle/>
        <a:p>
          <a:pPr marL="0" lvl="0" indent="0" algn="ctr" defTabSz="622300">
            <a:lnSpc>
              <a:spcPct val="90000"/>
            </a:lnSpc>
            <a:spcBef>
              <a:spcPct val="0"/>
            </a:spcBef>
            <a:spcAft>
              <a:spcPct val="35000"/>
            </a:spcAft>
            <a:buNone/>
          </a:pPr>
          <a:r>
            <a:rPr lang="en-US" sz="1400" kern="1200"/>
            <a:t>Address COVID Public Health &amp; Negative Economic Impact</a:t>
          </a:r>
        </a:p>
      </dsp:txBody>
      <dsp:txXfrm>
        <a:off x="291840" y="867771"/>
        <a:ext cx="2531056" cy="925996"/>
      </dsp:txXfrm>
    </dsp:sp>
    <dsp:sp modelId="{8C5BDF70-FA6F-4745-BDFA-25DFEF01B332}">
      <dsp:nvSpPr>
        <dsp:cNvPr id="0" name=""/>
        <dsp:cNvSpPr/>
      </dsp:nvSpPr>
      <dsp:spPr>
        <a:xfrm>
          <a:off x="14041" y="1793767"/>
          <a:ext cx="2808855" cy="3042575"/>
        </a:xfrm>
        <a:prstGeom prst="rect">
          <a:avLst/>
        </a:prstGeom>
        <a:solidFill>
          <a:srgbClr val="ECCAFA">
            <a:alpha val="89804"/>
          </a:srgb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221962" tIns="221962" rIns="221962" bIns="443924" numCol="1" spcCol="1270" anchor="t" anchorCtr="0">
          <a:noAutofit/>
        </a:bodyPr>
        <a:lstStyle/>
        <a:p>
          <a:pPr marL="0" lvl="0" indent="0" algn="l" defTabSz="533400">
            <a:lnSpc>
              <a:spcPct val="90000"/>
            </a:lnSpc>
            <a:spcBef>
              <a:spcPct val="0"/>
            </a:spcBef>
            <a:spcAft>
              <a:spcPct val="35000"/>
            </a:spcAft>
            <a:buNone/>
          </a:pPr>
          <a:r>
            <a:rPr lang="en-US" sz="1200" kern="1200"/>
            <a:t>Support public health expenditures, by funding COVID-19 mitigation efforts, medical expenses, behavioral healthcare, and certain public health and safety staff;</a:t>
          </a:r>
        </a:p>
        <a:p>
          <a:pPr marL="0" lvl="0" indent="0" algn="l" defTabSz="533400">
            <a:lnSpc>
              <a:spcPct val="90000"/>
            </a:lnSpc>
            <a:spcBef>
              <a:spcPct val="0"/>
            </a:spcBef>
            <a:spcAft>
              <a:spcPct val="35000"/>
            </a:spcAft>
            <a:buNone/>
          </a:pPr>
          <a:r>
            <a:rPr lang="en-US" sz="1200" kern="1200"/>
            <a:t>Address negative economic impacts caused by the public health emergency, including economic harms to workers, households, small businesses, impacted industries, and the public sector;</a:t>
          </a:r>
        </a:p>
        <a:p>
          <a:pPr marL="0" lvl="0" indent="0" algn="l" defTabSz="533400">
            <a:lnSpc>
              <a:spcPct val="90000"/>
            </a:lnSpc>
            <a:spcBef>
              <a:spcPct val="0"/>
            </a:spcBef>
            <a:spcAft>
              <a:spcPct val="35000"/>
            </a:spcAft>
            <a:buNone/>
          </a:pPr>
          <a:r>
            <a:rPr lang="en-US" sz="1200" kern="1200"/>
            <a:t>Support disproportionately impacted communities</a:t>
          </a:r>
        </a:p>
      </dsp:txBody>
      <dsp:txXfrm>
        <a:off x="14041" y="1793767"/>
        <a:ext cx="2808855" cy="3042575"/>
      </dsp:txXfrm>
    </dsp:sp>
    <dsp:sp modelId="{7FBE1A6E-8C8F-0148-A6EC-927622A592C7}">
      <dsp:nvSpPr>
        <dsp:cNvPr id="0" name=""/>
        <dsp:cNvSpPr/>
      </dsp:nvSpPr>
      <dsp:spPr>
        <a:xfrm>
          <a:off x="3039795" y="867771"/>
          <a:ext cx="3086654" cy="925996"/>
        </a:xfrm>
        <a:prstGeom prst="chevron">
          <a:avLst>
            <a:gd name="adj" fmla="val 30000"/>
          </a:avLst>
        </a:prstGeom>
        <a:solidFill>
          <a:schemeClr val="accent2"/>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35" tIns="114335" rIns="114335" bIns="114335" numCol="1" spcCol="1270" anchor="ctr" anchorCtr="0">
          <a:noAutofit/>
        </a:bodyPr>
        <a:lstStyle/>
        <a:p>
          <a:pPr marL="0" lvl="0" indent="0" algn="ctr" defTabSz="711200">
            <a:lnSpc>
              <a:spcPct val="90000"/>
            </a:lnSpc>
            <a:spcBef>
              <a:spcPct val="0"/>
            </a:spcBef>
            <a:spcAft>
              <a:spcPct val="35000"/>
            </a:spcAft>
            <a:buNone/>
          </a:pPr>
          <a:r>
            <a:rPr lang="en-US" sz="1600" kern="1200"/>
            <a:t>Replace Lost Revenue</a:t>
          </a:r>
        </a:p>
      </dsp:txBody>
      <dsp:txXfrm>
        <a:off x="3317594" y="867771"/>
        <a:ext cx="2531056" cy="925996"/>
      </dsp:txXfrm>
    </dsp:sp>
    <dsp:sp modelId="{97C05D14-0E22-0440-B9AD-FBE6B25C3072}">
      <dsp:nvSpPr>
        <dsp:cNvPr id="0" name=""/>
        <dsp:cNvSpPr/>
      </dsp:nvSpPr>
      <dsp:spPr>
        <a:xfrm>
          <a:off x="3039795" y="1793767"/>
          <a:ext cx="2808855" cy="3042575"/>
        </a:xfrm>
        <a:prstGeom prst="rect">
          <a:avLst/>
        </a:prstGeom>
        <a:solidFill>
          <a:schemeClr val="accent2">
            <a:lumMod val="40000"/>
            <a:lumOff val="60000"/>
            <a:alpha val="90000"/>
          </a:scheme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221962" tIns="221962" rIns="221962" bIns="443924" numCol="1" spcCol="1270" anchor="t" anchorCtr="0">
          <a:noAutofit/>
        </a:bodyPr>
        <a:lstStyle/>
        <a:p>
          <a:pPr marL="0" lvl="0" indent="0" algn="l" defTabSz="533400">
            <a:lnSpc>
              <a:spcPct val="90000"/>
            </a:lnSpc>
            <a:spcBef>
              <a:spcPct val="0"/>
            </a:spcBef>
            <a:spcAft>
              <a:spcPct val="35000"/>
            </a:spcAft>
            <a:buNone/>
          </a:pPr>
          <a:r>
            <a:rPr lang="en-US" sz="1200" kern="1200"/>
            <a:t>Replace lost public sector revenue, using this funding to </a:t>
          </a:r>
          <a:r>
            <a:rPr lang="en-US" sz="1200" b="1" kern="1200"/>
            <a:t>provide government services </a:t>
          </a:r>
          <a:r>
            <a:rPr lang="en-US" sz="1200" kern="1200"/>
            <a:t>to the extent of the reduction in revenue experienced due to the pandemic;</a:t>
          </a:r>
        </a:p>
        <a:p>
          <a:pPr marL="0" lvl="0" indent="0" algn="l" defTabSz="533400">
            <a:lnSpc>
              <a:spcPct val="90000"/>
            </a:lnSpc>
            <a:spcBef>
              <a:spcPct val="0"/>
            </a:spcBef>
            <a:spcAft>
              <a:spcPct val="35000"/>
            </a:spcAft>
            <a:buNone/>
          </a:pPr>
          <a:endParaRPr lang="en-US" sz="1200" kern="1200"/>
        </a:p>
        <a:p>
          <a:pPr marL="0" lvl="0" indent="0" algn="l" defTabSz="533400">
            <a:lnSpc>
              <a:spcPct val="90000"/>
            </a:lnSpc>
            <a:spcBef>
              <a:spcPct val="0"/>
            </a:spcBef>
            <a:spcAft>
              <a:spcPct val="35000"/>
            </a:spcAft>
            <a:buNone/>
          </a:pPr>
          <a:r>
            <a:rPr lang="en-US" sz="1200" kern="1200"/>
            <a:t>$10 million standard allowance, OR formula approach, whichever is higher</a:t>
          </a:r>
        </a:p>
      </dsp:txBody>
      <dsp:txXfrm>
        <a:off x="3039795" y="1793767"/>
        <a:ext cx="2808855" cy="3042575"/>
      </dsp:txXfrm>
    </dsp:sp>
    <dsp:sp modelId="{4E2C8E90-058E-8745-9F2B-DE195FE7DC24}">
      <dsp:nvSpPr>
        <dsp:cNvPr id="0" name=""/>
        <dsp:cNvSpPr/>
      </dsp:nvSpPr>
      <dsp:spPr>
        <a:xfrm>
          <a:off x="6065549" y="867771"/>
          <a:ext cx="3086654" cy="925996"/>
        </a:xfrm>
        <a:prstGeom prst="chevron">
          <a:avLst>
            <a:gd name="adj" fmla="val 30000"/>
          </a:avLst>
        </a:prstGeom>
        <a:solidFill>
          <a:schemeClr val="accent6"/>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35" tIns="114335" rIns="114335" bIns="114335" numCol="1" spcCol="1270" anchor="ctr" anchorCtr="0">
          <a:noAutofit/>
        </a:bodyPr>
        <a:lstStyle/>
        <a:p>
          <a:pPr marL="0" lvl="0" indent="0" algn="ctr" defTabSz="711200">
            <a:lnSpc>
              <a:spcPct val="90000"/>
            </a:lnSpc>
            <a:spcBef>
              <a:spcPct val="0"/>
            </a:spcBef>
            <a:spcAft>
              <a:spcPct val="35000"/>
            </a:spcAft>
            <a:buNone/>
          </a:pPr>
          <a:r>
            <a:rPr lang="en-US" sz="1600" kern="1200"/>
            <a:t>Premium Pay</a:t>
          </a:r>
        </a:p>
      </dsp:txBody>
      <dsp:txXfrm>
        <a:off x="6343348" y="867771"/>
        <a:ext cx="2531056" cy="925996"/>
      </dsp:txXfrm>
    </dsp:sp>
    <dsp:sp modelId="{1351B30D-8E7D-8F44-87FA-983075A79468}">
      <dsp:nvSpPr>
        <dsp:cNvPr id="0" name=""/>
        <dsp:cNvSpPr/>
      </dsp:nvSpPr>
      <dsp:spPr>
        <a:xfrm>
          <a:off x="6065549" y="1793767"/>
          <a:ext cx="2808855" cy="3042575"/>
        </a:xfrm>
        <a:prstGeom prst="rect">
          <a:avLst/>
        </a:prstGeom>
        <a:solidFill>
          <a:schemeClr val="accent6">
            <a:lumMod val="40000"/>
            <a:lumOff val="60000"/>
            <a:alpha val="90000"/>
          </a:scheme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221962" tIns="221962" rIns="221962" bIns="443924" numCol="1" spcCol="1270" anchor="t" anchorCtr="0">
          <a:noAutofit/>
        </a:bodyPr>
        <a:lstStyle/>
        <a:p>
          <a:pPr marL="0" lvl="0" indent="0" algn="l" defTabSz="533400">
            <a:lnSpc>
              <a:spcPct val="90000"/>
            </a:lnSpc>
            <a:spcBef>
              <a:spcPct val="0"/>
            </a:spcBef>
            <a:spcAft>
              <a:spcPct val="35000"/>
            </a:spcAft>
            <a:buNone/>
          </a:pPr>
          <a:r>
            <a:rPr lang="en-US" sz="1200" kern="1200"/>
            <a:t>Provide premium pay for essential workers, offering additional support to those who have borne and will bear the greatest health risks because of their service in critical infrastructure sectors; </a:t>
          </a:r>
        </a:p>
        <a:p>
          <a:pPr marL="0" lvl="0" indent="0" algn="l" defTabSz="533400">
            <a:lnSpc>
              <a:spcPct val="90000"/>
            </a:lnSpc>
            <a:spcBef>
              <a:spcPct val="0"/>
            </a:spcBef>
            <a:spcAft>
              <a:spcPct val="35000"/>
            </a:spcAft>
            <a:buNone/>
          </a:pPr>
          <a:endParaRPr lang="en-US" sz="1200" kern="1200"/>
        </a:p>
        <a:p>
          <a:pPr marL="0" lvl="0" indent="0" algn="l" defTabSz="533400">
            <a:lnSpc>
              <a:spcPct val="90000"/>
            </a:lnSpc>
            <a:spcBef>
              <a:spcPct val="0"/>
            </a:spcBef>
            <a:spcAft>
              <a:spcPct val="35000"/>
            </a:spcAft>
            <a:buNone/>
          </a:pPr>
          <a:r>
            <a:rPr lang="en-US" sz="1200" kern="1200"/>
            <a:t>Target low-and moderate- income employees or employees who face(d) added risks during pandemic</a:t>
          </a:r>
        </a:p>
      </dsp:txBody>
      <dsp:txXfrm>
        <a:off x="6065549" y="1793767"/>
        <a:ext cx="2808855" cy="3042575"/>
      </dsp:txXfrm>
    </dsp:sp>
    <dsp:sp modelId="{4DB62EFE-D79C-E54D-A106-2E0B9E8D327F}">
      <dsp:nvSpPr>
        <dsp:cNvPr id="0" name=""/>
        <dsp:cNvSpPr/>
      </dsp:nvSpPr>
      <dsp:spPr>
        <a:xfrm>
          <a:off x="9091303" y="867771"/>
          <a:ext cx="3086654" cy="925996"/>
        </a:xfrm>
        <a:prstGeom prst="chevron">
          <a:avLst>
            <a:gd name="adj" fmla="val 30000"/>
          </a:avLst>
        </a:prstGeom>
        <a:solidFill>
          <a:schemeClr val="accent5"/>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35" tIns="114335" rIns="114335" bIns="114335" numCol="1" spcCol="1270" anchor="ctr" anchorCtr="0">
          <a:noAutofit/>
        </a:bodyPr>
        <a:lstStyle/>
        <a:p>
          <a:pPr marL="0" lvl="0" indent="0" algn="ctr" defTabSz="711200">
            <a:lnSpc>
              <a:spcPct val="90000"/>
            </a:lnSpc>
            <a:spcBef>
              <a:spcPct val="0"/>
            </a:spcBef>
            <a:spcAft>
              <a:spcPct val="35000"/>
            </a:spcAft>
            <a:buNone/>
          </a:pPr>
          <a:r>
            <a:rPr lang="en-US" sz="1600" kern="1200"/>
            <a:t>Infrastructure Investments</a:t>
          </a:r>
        </a:p>
      </dsp:txBody>
      <dsp:txXfrm>
        <a:off x="9369102" y="867771"/>
        <a:ext cx="2531056" cy="925996"/>
      </dsp:txXfrm>
    </dsp:sp>
    <dsp:sp modelId="{FAD8B59C-FA04-B745-A415-4EAEEF5CFB65}">
      <dsp:nvSpPr>
        <dsp:cNvPr id="0" name=""/>
        <dsp:cNvSpPr/>
      </dsp:nvSpPr>
      <dsp:spPr>
        <a:xfrm>
          <a:off x="9091303" y="1793767"/>
          <a:ext cx="2808855" cy="3042575"/>
        </a:xfrm>
        <a:prstGeom prst="rect">
          <a:avLst/>
        </a:prstGeom>
        <a:solidFill>
          <a:schemeClr val="accent5">
            <a:lumMod val="40000"/>
            <a:lumOff val="60000"/>
            <a:alpha val="90000"/>
          </a:scheme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221962" tIns="221962" rIns="221962" bIns="443924" numCol="1" spcCol="1270" anchor="t" anchorCtr="0">
          <a:noAutofit/>
        </a:bodyPr>
        <a:lstStyle/>
        <a:p>
          <a:pPr marL="0" lvl="0" indent="0" algn="l" defTabSz="533400">
            <a:lnSpc>
              <a:spcPct val="90000"/>
            </a:lnSpc>
            <a:spcBef>
              <a:spcPct val="0"/>
            </a:spcBef>
            <a:spcAft>
              <a:spcPct val="35000"/>
            </a:spcAft>
            <a:buNone/>
          </a:pPr>
          <a:r>
            <a:rPr lang="en-US" sz="1200" kern="1200"/>
            <a:t>Invest in water, sewer, and broadband infrastructure, making necessary investments to improve access to clean drinking water, support vital wastewater and stormwater infrastructure, and to expand access to broadband internet.</a:t>
          </a:r>
        </a:p>
      </dsp:txBody>
      <dsp:txXfrm>
        <a:off x="9091303" y="1793767"/>
        <a:ext cx="2808855" cy="30425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6C34B4-F547-1E41-A453-A6F4BA92534A}">
      <dsp:nvSpPr>
        <dsp:cNvPr id="0" name=""/>
        <dsp:cNvSpPr/>
      </dsp:nvSpPr>
      <dsp:spPr>
        <a:xfrm>
          <a:off x="9242" y="613915"/>
          <a:ext cx="2762398" cy="165743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Use ARP/CSLFRF to cover or reimburse salaries and benefits</a:t>
          </a:r>
        </a:p>
      </dsp:txBody>
      <dsp:txXfrm>
        <a:off x="57787" y="662460"/>
        <a:ext cx="2665308" cy="1560349"/>
      </dsp:txXfrm>
    </dsp:sp>
    <dsp:sp modelId="{83B9E65F-0906-4B47-A9FE-83F5A5BCF37E}">
      <dsp:nvSpPr>
        <dsp:cNvPr id="0" name=""/>
        <dsp:cNvSpPr/>
      </dsp:nvSpPr>
      <dsp:spPr>
        <a:xfrm>
          <a:off x="3047880" y="1100098"/>
          <a:ext cx="585628" cy="685074"/>
        </a:xfrm>
        <a:prstGeom prst="rightArrow">
          <a:avLst>
            <a:gd name="adj1" fmla="val 60000"/>
            <a:gd name="adj2" fmla="val 50000"/>
          </a:avLst>
        </a:prstGeom>
        <a:solidFill>
          <a:schemeClr val="accent5">
            <a:hueOff val="0"/>
            <a:satOff val="0"/>
            <a:lumOff val="0"/>
            <a:alphaOff val="0"/>
          </a:schemeClr>
        </a:solidFill>
        <a:ln>
          <a:noFill/>
        </a:ln>
        <a:effectLst>
          <a:outerShdw blurRad="50800" dist="38100" dir="8100000" algn="tr"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047880" y="1237113"/>
        <a:ext cx="409940" cy="411044"/>
      </dsp:txXfrm>
    </dsp:sp>
    <dsp:sp modelId="{7F443EA1-8AD4-AF4A-BC5A-B298B66B9D28}">
      <dsp:nvSpPr>
        <dsp:cNvPr id="0" name=""/>
        <dsp:cNvSpPr/>
      </dsp:nvSpPr>
      <dsp:spPr>
        <a:xfrm>
          <a:off x="3876600" y="613915"/>
          <a:ext cx="2762398" cy="1657439"/>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Comply with award terms and Uniform Guidance requirements that apply to salaries and benefits</a:t>
          </a:r>
        </a:p>
      </dsp:txBody>
      <dsp:txXfrm>
        <a:off x="3925145" y="662460"/>
        <a:ext cx="2665308" cy="1560349"/>
      </dsp:txXfrm>
    </dsp:sp>
    <dsp:sp modelId="{515A3BB4-F450-F94B-8D45-2E8F4EFD542A}">
      <dsp:nvSpPr>
        <dsp:cNvPr id="0" name=""/>
        <dsp:cNvSpPr/>
      </dsp:nvSpPr>
      <dsp:spPr>
        <a:xfrm>
          <a:off x="6915239" y="1100098"/>
          <a:ext cx="585628" cy="685074"/>
        </a:xfrm>
        <a:prstGeom prst="rightArrow">
          <a:avLst>
            <a:gd name="adj1" fmla="val 60000"/>
            <a:gd name="adj2" fmla="val 50000"/>
          </a:avLst>
        </a:prstGeom>
        <a:solidFill>
          <a:schemeClr val="accent5">
            <a:hueOff val="-6758543"/>
            <a:satOff val="-17419"/>
            <a:lumOff val="-11765"/>
            <a:alphaOff val="0"/>
          </a:schemeClr>
        </a:solidFill>
        <a:ln>
          <a:noFill/>
        </a:ln>
        <a:effectLst>
          <a:outerShdw blurRad="50800" dist="38100" dir="8100000" algn="tr"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6915239" y="1237113"/>
        <a:ext cx="409940" cy="411044"/>
      </dsp:txXfrm>
    </dsp:sp>
    <dsp:sp modelId="{C6641FAA-5E17-3F45-895A-F85F46F9452F}">
      <dsp:nvSpPr>
        <dsp:cNvPr id="0" name=""/>
        <dsp:cNvSpPr/>
      </dsp:nvSpPr>
      <dsp:spPr>
        <a:xfrm>
          <a:off x="7743958" y="613915"/>
          <a:ext cx="2762398" cy="1657439"/>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Free up non-grant revenues that would have been used to cover salaries and benefits</a:t>
          </a:r>
        </a:p>
      </dsp:txBody>
      <dsp:txXfrm>
        <a:off x="7792503" y="662460"/>
        <a:ext cx="2665308" cy="156034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7275DC-5EE4-574B-A4F4-19F862B67D51}">
      <dsp:nvSpPr>
        <dsp:cNvPr id="0" name=""/>
        <dsp:cNvSpPr/>
      </dsp:nvSpPr>
      <dsp:spPr>
        <a:xfrm>
          <a:off x="767376" y="2692"/>
          <a:ext cx="2339578" cy="935831"/>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dirty="0"/>
            <a:t>Step 1: Ensure Proper Financial Management and Internal Controls</a:t>
          </a:r>
        </a:p>
      </dsp:txBody>
      <dsp:txXfrm>
        <a:off x="1235292" y="2692"/>
        <a:ext cx="1403747" cy="935831"/>
      </dsp:txXfrm>
    </dsp:sp>
    <dsp:sp modelId="{FEF0E0B5-062D-4F46-893D-4FAF0C5D017E}">
      <dsp:nvSpPr>
        <dsp:cNvPr id="0" name=""/>
        <dsp:cNvSpPr/>
      </dsp:nvSpPr>
      <dsp:spPr>
        <a:xfrm>
          <a:off x="767376" y="1069540"/>
          <a:ext cx="2339578" cy="935831"/>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a:t>Step 2: Adopt Certain Uniform Guidance policies:</a:t>
          </a:r>
        </a:p>
      </dsp:txBody>
      <dsp:txXfrm>
        <a:off x="1235292" y="1069540"/>
        <a:ext cx="1403747" cy="935831"/>
      </dsp:txXfrm>
    </dsp:sp>
    <dsp:sp modelId="{92937301-21E1-C947-92FE-B6D511AC83E1}">
      <dsp:nvSpPr>
        <dsp:cNvPr id="0" name=""/>
        <dsp:cNvSpPr/>
      </dsp:nvSpPr>
      <dsp:spPr>
        <a:xfrm>
          <a:off x="2802809" y="1149085"/>
          <a:ext cx="1941849" cy="776739"/>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US" sz="1900" kern="1200"/>
            <a:t>Eligibility</a:t>
          </a:r>
        </a:p>
      </dsp:txBody>
      <dsp:txXfrm>
        <a:off x="3191179" y="1149085"/>
        <a:ext cx="1165110" cy="776739"/>
      </dsp:txXfrm>
    </dsp:sp>
    <dsp:sp modelId="{55D2A19F-29FF-044C-A2DD-DDEA89C10815}">
      <dsp:nvSpPr>
        <dsp:cNvPr id="0" name=""/>
        <dsp:cNvSpPr/>
      </dsp:nvSpPr>
      <dsp:spPr>
        <a:xfrm>
          <a:off x="4472800" y="1149085"/>
          <a:ext cx="1941849" cy="776739"/>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US" sz="1900" kern="1200"/>
            <a:t>Allowable cost</a:t>
          </a:r>
        </a:p>
      </dsp:txBody>
      <dsp:txXfrm>
        <a:off x="4861170" y="1149085"/>
        <a:ext cx="1165110" cy="776739"/>
      </dsp:txXfrm>
    </dsp:sp>
    <dsp:sp modelId="{86FB3900-D7EB-1347-9DD3-510BE83C426E}">
      <dsp:nvSpPr>
        <dsp:cNvPr id="0" name=""/>
        <dsp:cNvSpPr/>
      </dsp:nvSpPr>
      <dsp:spPr>
        <a:xfrm>
          <a:off x="6142791" y="1149085"/>
          <a:ext cx="1941849" cy="776739"/>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US" sz="1900" kern="1200"/>
            <a:t>Records retention</a:t>
          </a:r>
        </a:p>
      </dsp:txBody>
      <dsp:txXfrm>
        <a:off x="6531161" y="1149085"/>
        <a:ext cx="1165110" cy="776739"/>
      </dsp:txXfrm>
    </dsp:sp>
    <dsp:sp modelId="{FB87EEA7-C553-0A47-AA34-B6F1F95B1EC6}">
      <dsp:nvSpPr>
        <dsp:cNvPr id="0" name=""/>
        <dsp:cNvSpPr/>
      </dsp:nvSpPr>
      <dsp:spPr>
        <a:xfrm>
          <a:off x="7812782" y="1149085"/>
          <a:ext cx="1941849" cy="776739"/>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US" sz="1900" kern="1200"/>
            <a:t>Civil rights compliance</a:t>
          </a:r>
        </a:p>
      </dsp:txBody>
      <dsp:txXfrm>
        <a:off x="8201152" y="1149085"/>
        <a:ext cx="1165110" cy="776739"/>
      </dsp:txXfrm>
    </dsp:sp>
    <dsp:sp modelId="{D7152E43-BBAD-1B40-8C88-6284AE861BD2}">
      <dsp:nvSpPr>
        <dsp:cNvPr id="0" name=""/>
        <dsp:cNvSpPr/>
      </dsp:nvSpPr>
      <dsp:spPr>
        <a:xfrm>
          <a:off x="9482773" y="1149085"/>
          <a:ext cx="1941849" cy="776739"/>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US" sz="1900" kern="1200"/>
            <a:t>Conflict of interest</a:t>
          </a:r>
        </a:p>
      </dsp:txBody>
      <dsp:txXfrm>
        <a:off x="9871143" y="1149085"/>
        <a:ext cx="1165110" cy="776739"/>
      </dsp:txXfrm>
    </dsp:sp>
    <dsp:sp modelId="{DA26EDF6-F79A-FB4D-A9FF-99869B30DDD3}">
      <dsp:nvSpPr>
        <dsp:cNvPr id="0" name=""/>
        <dsp:cNvSpPr/>
      </dsp:nvSpPr>
      <dsp:spPr>
        <a:xfrm>
          <a:off x="767376" y="2136387"/>
          <a:ext cx="2339578" cy="935831"/>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a:t>Step 3: Implement Eligibility and Allowable Cost Policies</a:t>
          </a:r>
        </a:p>
      </dsp:txBody>
      <dsp:txXfrm>
        <a:off x="1235292" y="2136387"/>
        <a:ext cx="1403747" cy="935831"/>
      </dsp:txXfrm>
    </dsp:sp>
    <dsp:sp modelId="{0188853F-DA1E-F64B-8883-B42B8AE515BC}">
      <dsp:nvSpPr>
        <dsp:cNvPr id="0" name=""/>
        <dsp:cNvSpPr/>
      </dsp:nvSpPr>
      <dsp:spPr>
        <a:xfrm>
          <a:off x="767376" y="3203235"/>
          <a:ext cx="2339578" cy="935831"/>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a:t>Step 4: Complete Periodic Reports to US Treasury</a:t>
          </a:r>
        </a:p>
      </dsp:txBody>
      <dsp:txXfrm>
        <a:off x="1235292" y="3203235"/>
        <a:ext cx="1403747" cy="935831"/>
      </dsp:txXfrm>
    </dsp:sp>
    <dsp:sp modelId="{01F39DD9-476B-EE45-AC96-783BABD45460}">
      <dsp:nvSpPr>
        <dsp:cNvPr id="0" name=""/>
        <dsp:cNvSpPr/>
      </dsp:nvSpPr>
      <dsp:spPr>
        <a:xfrm>
          <a:off x="767376" y="4270083"/>
          <a:ext cx="2339578" cy="935831"/>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a:t>Step 5: Follow State Law Budgeting &amp; Fiscal Control Requirements</a:t>
          </a:r>
        </a:p>
      </dsp:txBody>
      <dsp:txXfrm>
        <a:off x="1235292" y="4270083"/>
        <a:ext cx="1403747" cy="93583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2CB94-7DF6-9D4A-A94A-D2CF41F43FB7}">
      <dsp:nvSpPr>
        <dsp:cNvPr id="0" name=""/>
        <dsp:cNvSpPr/>
      </dsp:nvSpPr>
      <dsp:spPr>
        <a:xfrm>
          <a:off x="6665" y="1946991"/>
          <a:ext cx="2327139" cy="2792567"/>
        </a:xfrm>
        <a:prstGeom prst="roundRect">
          <a:avLst>
            <a:gd name="adj" fmla="val 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dirty="0"/>
            <a:t>Control Environment</a:t>
          </a:r>
        </a:p>
      </dsp:txBody>
      <dsp:txXfrm rot="16200000">
        <a:off x="-905573" y="2859229"/>
        <a:ext cx="2289905" cy="465427"/>
      </dsp:txXfrm>
    </dsp:sp>
    <dsp:sp modelId="{659AD45A-AD20-384B-892A-FB330C89D7DB}">
      <dsp:nvSpPr>
        <dsp:cNvPr id="0" name=""/>
        <dsp:cNvSpPr/>
      </dsp:nvSpPr>
      <dsp:spPr>
        <a:xfrm>
          <a:off x="472093"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Commitment to integrity &amp; ethics</a:t>
          </a:r>
        </a:p>
        <a:p>
          <a:pPr marL="0" lvl="0" indent="0" algn="l" defTabSz="711200">
            <a:lnSpc>
              <a:spcPct val="90000"/>
            </a:lnSpc>
            <a:spcBef>
              <a:spcPct val="0"/>
            </a:spcBef>
            <a:spcAft>
              <a:spcPct val="35000"/>
            </a:spcAft>
            <a:buNone/>
          </a:pPr>
          <a:r>
            <a:rPr lang="en-US" sz="1600" kern="1200" dirty="0"/>
            <a:t>Effective oversight by leadership</a:t>
          </a:r>
        </a:p>
        <a:p>
          <a:pPr marL="0" lvl="0" indent="0" algn="l" defTabSz="711200">
            <a:lnSpc>
              <a:spcPct val="90000"/>
            </a:lnSpc>
            <a:spcBef>
              <a:spcPct val="0"/>
            </a:spcBef>
            <a:spcAft>
              <a:spcPct val="35000"/>
            </a:spcAft>
            <a:buNone/>
          </a:pPr>
          <a:r>
            <a:rPr lang="en-US" sz="1600" kern="1200" dirty="0"/>
            <a:t>Clear structure and procedures</a:t>
          </a:r>
        </a:p>
        <a:p>
          <a:pPr marL="0" lvl="0" indent="0" algn="l" defTabSz="711200">
            <a:lnSpc>
              <a:spcPct val="90000"/>
            </a:lnSpc>
            <a:spcBef>
              <a:spcPct val="0"/>
            </a:spcBef>
            <a:spcAft>
              <a:spcPct val="35000"/>
            </a:spcAft>
            <a:buNone/>
          </a:pPr>
          <a:r>
            <a:rPr lang="en-US" sz="1600" kern="1200" dirty="0"/>
            <a:t>Commitment to competence</a:t>
          </a:r>
        </a:p>
        <a:p>
          <a:pPr marL="0" lvl="0" indent="0" algn="l" defTabSz="711200">
            <a:lnSpc>
              <a:spcPct val="90000"/>
            </a:lnSpc>
            <a:spcBef>
              <a:spcPct val="0"/>
            </a:spcBef>
            <a:spcAft>
              <a:spcPct val="35000"/>
            </a:spcAft>
            <a:buNone/>
          </a:pPr>
          <a:r>
            <a:rPr lang="en-US" sz="1600" kern="1200" dirty="0"/>
            <a:t>Enforces accountability</a:t>
          </a:r>
        </a:p>
      </dsp:txBody>
      <dsp:txXfrm>
        <a:off x="472093" y="1946991"/>
        <a:ext cx="1733719" cy="2792567"/>
      </dsp:txXfrm>
    </dsp:sp>
    <dsp:sp modelId="{B63FF464-5697-C247-A032-5E61ABEC5D03}">
      <dsp:nvSpPr>
        <dsp:cNvPr id="0" name=""/>
        <dsp:cNvSpPr/>
      </dsp:nvSpPr>
      <dsp:spPr>
        <a:xfrm>
          <a:off x="2415255" y="1946991"/>
          <a:ext cx="2327139" cy="2792567"/>
        </a:xfrm>
        <a:prstGeom prst="roundRect">
          <a:avLst>
            <a:gd name="adj" fmla="val 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dirty="0"/>
            <a:t>Risk Assessment</a:t>
          </a:r>
        </a:p>
      </dsp:txBody>
      <dsp:txXfrm rot="16200000">
        <a:off x="1503016" y="2859229"/>
        <a:ext cx="2289905" cy="465427"/>
      </dsp:txXfrm>
    </dsp:sp>
    <dsp:sp modelId="{D19D2D96-9EEE-AA4A-B141-5B001109123C}">
      <dsp:nvSpPr>
        <dsp:cNvPr id="0" name=""/>
        <dsp:cNvSpPr/>
      </dsp:nvSpPr>
      <dsp:spPr>
        <a:xfrm rot="5400000">
          <a:off x="2221603" y="4167476"/>
          <a:ext cx="410574" cy="349070"/>
        </a:xfrm>
        <a:prstGeom prst="flowChartExtra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9A0866-1E00-BB42-A471-B5DED63D2C7A}">
      <dsp:nvSpPr>
        <dsp:cNvPr id="0" name=""/>
        <dsp:cNvSpPr/>
      </dsp:nvSpPr>
      <dsp:spPr>
        <a:xfrm>
          <a:off x="2880683"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Specifies suitable objectives</a:t>
          </a:r>
        </a:p>
        <a:p>
          <a:pPr marL="0" lvl="0" indent="0" algn="l" defTabSz="711200">
            <a:lnSpc>
              <a:spcPct val="90000"/>
            </a:lnSpc>
            <a:spcBef>
              <a:spcPct val="0"/>
            </a:spcBef>
            <a:spcAft>
              <a:spcPct val="35000"/>
            </a:spcAft>
            <a:buNone/>
          </a:pPr>
          <a:r>
            <a:rPr lang="en-US" sz="1600" kern="1200" dirty="0"/>
            <a:t>Identifies &amp; analyzes risk</a:t>
          </a:r>
        </a:p>
        <a:p>
          <a:pPr marL="0" lvl="0" indent="0" algn="l" defTabSz="711200">
            <a:lnSpc>
              <a:spcPct val="90000"/>
            </a:lnSpc>
            <a:spcBef>
              <a:spcPct val="0"/>
            </a:spcBef>
            <a:spcAft>
              <a:spcPct val="35000"/>
            </a:spcAft>
            <a:buNone/>
          </a:pPr>
          <a:r>
            <a:rPr lang="en-US" sz="1600" kern="1200" dirty="0"/>
            <a:t>Assesses fraud risk</a:t>
          </a:r>
        </a:p>
        <a:p>
          <a:pPr marL="0" lvl="0" indent="0" algn="l" defTabSz="711200">
            <a:lnSpc>
              <a:spcPct val="90000"/>
            </a:lnSpc>
            <a:spcBef>
              <a:spcPct val="0"/>
            </a:spcBef>
            <a:spcAft>
              <a:spcPct val="35000"/>
            </a:spcAft>
            <a:buNone/>
          </a:pPr>
          <a:r>
            <a:rPr lang="en-US" sz="1600" kern="1200" dirty="0"/>
            <a:t>Identifies &amp; analyzes significant changes</a:t>
          </a:r>
        </a:p>
      </dsp:txBody>
      <dsp:txXfrm>
        <a:off x="2880683" y="1946991"/>
        <a:ext cx="1733719" cy="2792567"/>
      </dsp:txXfrm>
    </dsp:sp>
    <dsp:sp modelId="{716A91EC-DB3F-7D4A-81FE-51A161172B3B}">
      <dsp:nvSpPr>
        <dsp:cNvPr id="0" name=""/>
        <dsp:cNvSpPr/>
      </dsp:nvSpPr>
      <dsp:spPr>
        <a:xfrm>
          <a:off x="4823845" y="1946991"/>
          <a:ext cx="2327139" cy="2792567"/>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dirty="0"/>
            <a:t>Control Activities</a:t>
          </a:r>
        </a:p>
      </dsp:txBody>
      <dsp:txXfrm rot="16200000">
        <a:off x="3911606" y="2859229"/>
        <a:ext cx="2289905" cy="465427"/>
      </dsp:txXfrm>
    </dsp:sp>
    <dsp:sp modelId="{10C29193-FF2B-C846-9CF7-699BB1D0A413}">
      <dsp:nvSpPr>
        <dsp:cNvPr id="0" name=""/>
        <dsp:cNvSpPr/>
      </dsp:nvSpPr>
      <dsp:spPr>
        <a:xfrm rot="5400000">
          <a:off x="4630193" y="4167476"/>
          <a:ext cx="410574" cy="349070"/>
        </a:xfrm>
        <a:prstGeom prst="flowChartExtra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916A8B-2888-A543-AA9C-5BBC2A43C0A5}">
      <dsp:nvSpPr>
        <dsp:cNvPr id="0" name=""/>
        <dsp:cNvSpPr/>
      </dsp:nvSpPr>
      <dsp:spPr>
        <a:xfrm>
          <a:off x="5289273"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Develops control activities</a:t>
          </a:r>
        </a:p>
        <a:p>
          <a:pPr marL="0" lvl="0" indent="0" algn="l" defTabSz="711200">
            <a:lnSpc>
              <a:spcPct val="90000"/>
            </a:lnSpc>
            <a:spcBef>
              <a:spcPct val="0"/>
            </a:spcBef>
            <a:spcAft>
              <a:spcPct val="35000"/>
            </a:spcAft>
            <a:buNone/>
          </a:pPr>
          <a:r>
            <a:rPr lang="en-US" sz="1600" kern="1200" dirty="0"/>
            <a:t>General controls over technology</a:t>
          </a:r>
        </a:p>
        <a:p>
          <a:pPr marL="0" lvl="0" indent="0" algn="l" defTabSz="711200">
            <a:lnSpc>
              <a:spcPct val="90000"/>
            </a:lnSpc>
            <a:spcBef>
              <a:spcPct val="0"/>
            </a:spcBef>
            <a:spcAft>
              <a:spcPct val="35000"/>
            </a:spcAft>
            <a:buNone/>
          </a:pPr>
          <a:r>
            <a:rPr lang="en-US" sz="1600" kern="1200" dirty="0"/>
            <a:t>Thorough policies and procedures</a:t>
          </a:r>
        </a:p>
      </dsp:txBody>
      <dsp:txXfrm>
        <a:off x="5289273" y="1946991"/>
        <a:ext cx="1733719" cy="2792567"/>
      </dsp:txXfrm>
    </dsp:sp>
    <dsp:sp modelId="{35D2798D-72DC-3047-BE28-0C407770897E}">
      <dsp:nvSpPr>
        <dsp:cNvPr id="0" name=""/>
        <dsp:cNvSpPr/>
      </dsp:nvSpPr>
      <dsp:spPr>
        <a:xfrm>
          <a:off x="7232434" y="1946991"/>
          <a:ext cx="2327139" cy="2792567"/>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dirty="0"/>
            <a:t>Info &amp; Communication</a:t>
          </a:r>
        </a:p>
      </dsp:txBody>
      <dsp:txXfrm rot="16200000">
        <a:off x="6320195" y="2859229"/>
        <a:ext cx="2289905" cy="465427"/>
      </dsp:txXfrm>
    </dsp:sp>
    <dsp:sp modelId="{630ED95C-089F-0947-9A8A-D83C5BE777EF}">
      <dsp:nvSpPr>
        <dsp:cNvPr id="0" name=""/>
        <dsp:cNvSpPr/>
      </dsp:nvSpPr>
      <dsp:spPr>
        <a:xfrm rot="5400000">
          <a:off x="7038783" y="4167476"/>
          <a:ext cx="410574" cy="349070"/>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FD454D-CA6D-9043-AE10-98CA141C580D}">
      <dsp:nvSpPr>
        <dsp:cNvPr id="0" name=""/>
        <dsp:cNvSpPr/>
      </dsp:nvSpPr>
      <dsp:spPr>
        <a:xfrm>
          <a:off x="7697862"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Communicates expectations and control activities clearly within and outside organization</a:t>
          </a:r>
        </a:p>
        <a:p>
          <a:pPr marL="0" lvl="0" indent="0" algn="l" defTabSz="711200">
            <a:lnSpc>
              <a:spcPct val="90000"/>
            </a:lnSpc>
            <a:spcBef>
              <a:spcPct val="0"/>
            </a:spcBef>
            <a:spcAft>
              <a:spcPct val="35000"/>
            </a:spcAft>
            <a:buNone/>
          </a:pPr>
          <a:r>
            <a:rPr lang="en-US" sz="1600" kern="1200" dirty="0"/>
            <a:t>Provides sufficient training for staff</a:t>
          </a:r>
        </a:p>
      </dsp:txBody>
      <dsp:txXfrm>
        <a:off x="7697862" y="1946991"/>
        <a:ext cx="1733719" cy="2792567"/>
      </dsp:txXfrm>
    </dsp:sp>
    <dsp:sp modelId="{3B472F76-A504-C64F-8AFA-9AD4681BC43A}">
      <dsp:nvSpPr>
        <dsp:cNvPr id="0" name=""/>
        <dsp:cNvSpPr/>
      </dsp:nvSpPr>
      <dsp:spPr>
        <a:xfrm>
          <a:off x="9641024" y="1946991"/>
          <a:ext cx="2327139" cy="2792567"/>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dirty="0"/>
            <a:t>Monitoring Activities</a:t>
          </a:r>
        </a:p>
      </dsp:txBody>
      <dsp:txXfrm rot="16200000">
        <a:off x="8728785" y="2859229"/>
        <a:ext cx="2289905" cy="465427"/>
      </dsp:txXfrm>
    </dsp:sp>
    <dsp:sp modelId="{AA0C83F6-34CB-2047-A204-735FBF8D78C1}">
      <dsp:nvSpPr>
        <dsp:cNvPr id="0" name=""/>
        <dsp:cNvSpPr/>
      </dsp:nvSpPr>
      <dsp:spPr>
        <a:xfrm rot="5400000">
          <a:off x="9447372" y="4167476"/>
          <a:ext cx="410574" cy="349070"/>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E50F52-7AD9-BF40-90E0-DA13A0A78FFE}">
      <dsp:nvSpPr>
        <dsp:cNvPr id="0" name=""/>
        <dsp:cNvSpPr/>
      </dsp:nvSpPr>
      <dsp:spPr>
        <a:xfrm>
          <a:off x="10106452"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Conducts ongoing monitoring </a:t>
          </a:r>
        </a:p>
        <a:p>
          <a:pPr marL="0" lvl="0" indent="0" algn="l" defTabSz="711200">
            <a:lnSpc>
              <a:spcPct val="90000"/>
            </a:lnSpc>
            <a:spcBef>
              <a:spcPct val="0"/>
            </a:spcBef>
            <a:spcAft>
              <a:spcPct val="35000"/>
            </a:spcAft>
            <a:buNone/>
          </a:pPr>
          <a:r>
            <a:rPr lang="en-US" sz="1600" kern="1200" dirty="0"/>
            <a:t>Identifies, evaluates, and communicates deficiencies</a:t>
          </a:r>
        </a:p>
        <a:p>
          <a:pPr marL="0" lvl="0" indent="0" algn="l" defTabSz="711200">
            <a:lnSpc>
              <a:spcPct val="90000"/>
            </a:lnSpc>
            <a:spcBef>
              <a:spcPct val="0"/>
            </a:spcBef>
            <a:spcAft>
              <a:spcPct val="35000"/>
            </a:spcAft>
            <a:buNone/>
          </a:pPr>
          <a:r>
            <a:rPr lang="en-US" sz="1600" kern="1200" dirty="0"/>
            <a:t>Addresses deficiencies in a timely manner</a:t>
          </a:r>
        </a:p>
      </dsp:txBody>
      <dsp:txXfrm>
        <a:off x="10106452" y="1946991"/>
        <a:ext cx="1733719" cy="279256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7275DC-5EE4-574B-A4F4-19F862B67D51}">
      <dsp:nvSpPr>
        <dsp:cNvPr id="0" name=""/>
        <dsp:cNvSpPr/>
      </dsp:nvSpPr>
      <dsp:spPr>
        <a:xfrm>
          <a:off x="710842" y="2127"/>
          <a:ext cx="2340086" cy="936034"/>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a:t>Step 1: Ensure Proper Financial Management and Internal Controls</a:t>
          </a:r>
        </a:p>
      </dsp:txBody>
      <dsp:txXfrm>
        <a:off x="1178859" y="2127"/>
        <a:ext cx="1404052" cy="936034"/>
      </dsp:txXfrm>
    </dsp:sp>
    <dsp:sp modelId="{FEF0E0B5-062D-4F46-893D-4FAF0C5D017E}">
      <dsp:nvSpPr>
        <dsp:cNvPr id="0" name=""/>
        <dsp:cNvSpPr/>
      </dsp:nvSpPr>
      <dsp:spPr>
        <a:xfrm>
          <a:off x="710842" y="1069206"/>
          <a:ext cx="2340086" cy="936034"/>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dirty="0"/>
            <a:t>Step 2: Adopt Certain Uniform Guidance policies:</a:t>
          </a:r>
        </a:p>
      </dsp:txBody>
      <dsp:txXfrm>
        <a:off x="1178859" y="1069206"/>
        <a:ext cx="1404052" cy="936034"/>
      </dsp:txXfrm>
    </dsp:sp>
    <dsp:sp modelId="{DA26EDF6-F79A-FB4D-A9FF-99869B30DDD3}">
      <dsp:nvSpPr>
        <dsp:cNvPr id="0" name=""/>
        <dsp:cNvSpPr/>
      </dsp:nvSpPr>
      <dsp:spPr>
        <a:xfrm>
          <a:off x="710842" y="2136286"/>
          <a:ext cx="2340086" cy="936034"/>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a:t>Step 3: Implement Eligibility and Allowable Cost Policies</a:t>
          </a:r>
        </a:p>
      </dsp:txBody>
      <dsp:txXfrm>
        <a:off x="1178859" y="2136286"/>
        <a:ext cx="1404052" cy="936034"/>
      </dsp:txXfrm>
    </dsp:sp>
    <dsp:sp modelId="{0188853F-DA1E-F64B-8883-B42B8AE515BC}">
      <dsp:nvSpPr>
        <dsp:cNvPr id="0" name=""/>
        <dsp:cNvSpPr/>
      </dsp:nvSpPr>
      <dsp:spPr>
        <a:xfrm>
          <a:off x="710842" y="3203365"/>
          <a:ext cx="2340086" cy="936034"/>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a:t>Step 4: Complete Periodic Reports to US Treasury</a:t>
          </a:r>
        </a:p>
      </dsp:txBody>
      <dsp:txXfrm>
        <a:off x="1178859" y="3203365"/>
        <a:ext cx="1404052" cy="936034"/>
      </dsp:txXfrm>
    </dsp:sp>
    <dsp:sp modelId="{01F39DD9-476B-EE45-AC96-783BABD45460}">
      <dsp:nvSpPr>
        <dsp:cNvPr id="0" name=""/>
        <dsp:cNvSpPr/>
      </dsp:nvSpPr>
      <dsp:spPr>
        <a:xfrm>
          <a:off x="710842" y="4270445"/>
          <a:ext cx="2340086" cy="936034"/>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a:t>Step 5: Follow State Law Budgeting &amp; Fiscal Control Requirements</a:t>
          </a:r>
        </a:p>
      </dsp:txBody>
      <dsp:txXfrm>
        <a:off x="1178859" y="4270445"/>
        <a:ext cx="1404052" cy="93603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7275DC-5EE4-574B-A4F4-19F862B67D51}">
      <dsp:nvSpPr>
        <dsp:cNvPr id="0" name=""/>
        <dsp:cNvSpPr/>
      </dsp:nvSpPr>
      <dsp:spPr>
        <a:xfrm>
          <a:off x="710842" y="2127"/>
          <a:ext cx="2340086" cy="936034"/>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a:t>Step 1: Ensure Proper Financial Management and Internal Controls</a:t>
          </a:r>
        </a:p>
      </dsp:txBody>
      <dsp:txXfrm>
        <a:off x="1178859" y="2127"/>
        <a:ext cx="1404052" cy="936034"/>
      </dsp:txXfrm>
    </dsp:sp>
    <dsp:sp modelId="{FEF0E0B5-062D-4F46-893D-4FAF0C5D017E}">
      <dsp:nvSpPr>
        <dsp:cNvPr id="0" name=""/>
        <dsp:cNvSpPr/>
      </dsp:nvSpPr>
      <dsp:spPr>
        <a:xfrm>
          <a:off x="710842" y="1069206"/>
          <a:ext cx="2340086" cy="936034"/>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dirty="0"/>
            <a:t>Step 2: Adopt Certain Uniform Guidance policies:</a:t>
          </a:r>
        </a:p>
      </dsp:txBody>
      <dsp:txXfrm>
        <a:off x="1178859" y="1069206"/>
        <a:ext cx="1404052" cy="936034"/>
      </dsp:txXfrm>
    </dsp:sp>
    <dsp:sp modelId="{DA26EDF6-F79A-FB4D-A9FF-99869B30DDD3}">
      <dsp:nvSpPr>
        <dsp:cNvPr id="0" name=""/>
        <dsp:cNvSpPr/>
      </dsp:nvSpPr>
      <dsp:spPr>
        <a:xfrm>
          <a:off x="710842" y="2136286"/>
          <a:ext cx="2340086" cy="936034"/>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a:t>Step 3: Implement Eligibility and Allowable Cost Policies</a:t>
          </a:r>
        </a:p>
      </dsp:txBody>
      <dsp:txXfrm>
        <a:off x="1178859" y="2136286"/>
        <a:ext cx="1404052" cy="936034"/>
      </dsp:txXfrm>
    </dsp:sp>
    <dsp:sp modelId="{0188853F-DA1E-F64B-8883-B42B8AE515BC}">
      <dsp:nvSpPr>
        <dsp:cNvPr id="0" name=""/>
        <dsp:cNvSpPr/>
      </dsp:nvSpPr>
      <dsp:spPr>
        <a:xfrm>
          <a:off x="710842" y="3203365"/>
          <a:ext cx="2340086" cy="936034"/>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a:t>Step 4: Complete Periodic Reports to US Treasury</a:t>
          </a:r>
        </a:p>
      </dsp:txBody>
      <dsp:txXfrm>
        <a:off x="1178859" y="3203365"/>
        <a:ext cx="1404052" cy="936034"/>
      </dsp:txXfrm>
    </dsp:sp>
    <dsp:sp modelId="{01F39DD9-476B-EE45-AC96-783BABD45460}">
      <dsp:nvSpPr>
        <dsp:cNvPr id="0" name=""/>
        <dsp:cNvSpPr/>
      </dsp:nvSpPr>
      <dsp:spPr>
        <a:xfrm>
          <a:off x="710842" y="4270445"/>
          <a:ext cx="2340086" cy="936034"/>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a:t>Step 5: Follow State Law Budgeting &amp; Fiscal Control Requirements</a:t>
          </a:r>
        </a:p>
      </dsp:txBody>
      <dsp:txXfrm>
        <a:off x="1178859" y="4270445"/>
        <a:ext cx="1404052" cy="93603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7275DC-5EE4-574B-A4F4-19F862B67D51}">
      <dsp:nvSpPr>
        <dsp:cNvPr id="0" name=""/>
        <dsp:cNvSpPr/>
      </dsp:nvSpPr>
      <dsp:spPr>
        <a:xfrm>
          <a:off x="710842" y="2127"/>
          <a:ext cx="2340086" cy="936034"/>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a:t>Step 1: Ensure Proper Financial Management and Internal Controls</a:t>
          </a:r>
        </a:p>
      </dsp:txBody>
      <dsp:txXfrm>
        <a:off x="1178859" y="2127"/>
        <a:ext cx="1404052" cy="936034"/>
      </dsp:txXfrm>
    </dsp:sp>
    <dsp:sp modelId="{FEF0E0B5-062D-4F46-893D-4FAF0C5D017E}">
      <dsp:nvSpPr>
        <dsp:cNvPr id="0" name=""/>
        <dsp:cNvSpPr/>
      </dsp:nvSpPr>
      <dsp:spPr>
        <a:xfrm>
          <a:off x="710842" y="1069206"/>
          <a:ext cx="2340086" cy="936034"/>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dirty="0"/>
            <a:t>Step 2: Adopt Certain Uniform Guidance policies:</a:t>
          </a:r>
        </a:p>
      </dsp:txBody>
      <dsp:txXfrm>
        <a:off x="1178859" y="1069206"/>
        <a:ext cx="1404052" cy="936034"/>
      </dsp:txXfrm>
    </dsp:sp>
    <dsp:sp modelId="{DA26EDF6-F79A-FB4D-A9FF-99869B30DDD3}">
      <dsp:nvSpPr>
        <dsp:cNvPr id="0" name=""/>
        <dsp:cNvSpPr/>
      </dsp:nvSpPr>
      <dsp:spPr>
        <a:xfrm>
          <a:off x="710842" y="2136286"/>
          <a:ext cx="2340086" cy="936034"/>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a:t>Step 3: Implement Eligibility and Allowable Cost Policies</a:t>
          </a:r>
        </a:p>
      </dsp:txBody>
      <dsp:txXfrm>
        <a:off x="1178859" y="2136286"/>
        <a:ext cx="1404052" cy="936034"/>
      </dsp:txXfrm>
    </dsp:sp>
    <dsp:sp modelId="{0188853F-DA1E-F64B-8883-B42B8AE515BC}">
      <dsp:nvSpPr>
        <dsp:cNvPr id="0" name=""/>
        <dsp:cNvSpPr/>
      </dsp:nvSpPr>
      <dsp:spPr>
        <a:xfrm>
          <a:off x="710842" y="3203365"/>
          <a:ext cx="2340086" cy="936034"/>
        </a:xfrm>
        <a:prstGeom prst="chevron">
          <a:avLst/>
        </a:prstGeom>
        <a:solidFill>
          <a:schemeClr val="accent5">
            <a:hueOff val="0"/>
            <a:satOff val="0"/>
            <a:lumOff val="0"/>
            <a:alphaOff val="0"/>
          </a:scheme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a:t>Step 4: Complete Periodic Reports to US Treasury</a:t>
          </a:r>
        </a:p>
      </dsp:txBody>
      <dsp:txXfrm>
        <a:off x="1178859" y="3203365"/>
        <a:ext cx="1404052" cy="936034"/>
      </dsp:txXfrm>
    </dsp:sp>
    <dsp:sp modelId="{01F39DD9-476B-EE45-AC96-783BABD45460}">
      <dsp:nvSpPr>
        <dsp:cNvPr id="0" name=""/>
        <dsp:cNvSpPr/>
      </dsp:nvSpPr>
      <dsp:spPr>
        <a:xfrm>
          <a:off x="710842" y="4270445"/>
          <a:ext cx="2340086" cy="936034"/>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dirty="0"/>
            <a:t>Step 5: Follow State Law Budgeting &amp; Fiscal Control Requirements</a:t>
          </a:r>
        </a:p>
      </dsp:txBody>
      <dsp:txXfrm>
        <a:off x="1178859" y="4270445"/>
        <a:ext cx="1404052" cy="93603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7275DC-5EE4-574B-A4F4-19F862B67D51}">
      <dsp:nvSpPr>
        <dsp:cNvPr id="0" name=""/>
        <dsp:cNvSpPr/>
      </dsp:nvSpPr>
      <dsp:spPr>
        <a:xfrm>
          <a:off x="710842" y="2127"/>
          <a:ext cx="2340086" cy="936034"/>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a:t>Step 1: Ensure Proper Financial Management and Internal Controls</a:t>
          </a:r>
        </a:p>
      </dsp:txBody>
      <dsp:txXfrm>
        <a:off x="1178859" y="2127"/>
        <a:ext cx="1404052" cy="936034"/>
      </dsp:txXfrm>
    </dsp:sp>
    <dsp:sp modelId="{FEF0E0B5-062D-4F46-893D-4FAF0C5D017E}">
      <dsp:nvSpPr>
        <dsp:cNvPr id="0" name=""/>
        <dsp:cNvSpPr/>
      </dsp:nvSpPr>
      <dsp:spPr>
        <a:xfrm>
          <a:off x="710842" y="1069206"/>
          <a:ext cx="2340086" cy="936034"/>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dirty="0"/>
            <a:t>Step 2: Adopt Certain Uniform Guidance policies:</a:t>
          </a:r>
        </a:p>
      </dsp:txBody>
      <dsp:txXfrm>
        <a:off x="1178859" y="1069206"/>
        <a:ext cx="1404052" cy="936034"/>
      </dsp:txXfrm>
    </dsp:sp>
    <dsp:sp modelId="{DA26EDF6-F79A-FB4D-A9FF-99869B30DDD3}">
      <dsp:nvSpPr>
        <dsp:cNvPr id="0" name=""/>
        <dsp:cNvSpPr/>
      </dsp:nvSpPr>
      <dsp:spPr>
        <a:xfrm>
          <a:off x="710842" y="2136286"/>
          <a:ext cx="2340086" cy="936034"/>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a:t>Step 3: Implement Eligibility and Allowable Cost Policies</a:t>
          </a:r>
        </a:p>
      </dsp:txBody>
      <dsp:txXfrm>
        <a:off x="1178859" y="2136286"/>
        <a:ext cx="1404052" cy="936034"/>
      </dsp:txXfrm>
    </dsp:sp>
    <dsp:sp modelId="{0188853F-DA1E-F64B-8883-B42B8AE515BC}">
      <dsp:nvSpPr>
        <dsp:cNvPr id="0" name=""/>
        <dsp:cNvSpPr/>
      </dsp:nvSpPr>
      <dsp:spPr>
        <a:xfrm>
          <a:off x="710842" y="3203365"/>
          <a:ext cx="2340086" cy="936034"/>
        </a:xfrm>
        <a:prstGeom prst="chevron">
          <a:avLst/>
        </a:prstGeom>
        <a:solidFill>
          <a:schemeClr val="accent5">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a:t>Step 4: Complete Periodic Reports to US Treasury</a:t>
          </a:r>
        </a:p>
      </dsp:txBody>
      <dsp:txXfrm>
        <a:off x="1178859" y="3203365"/>
        <a:ext cx="1404052" cy="936034"/>
      </dsp:txXfrm>
    </dsp:sp>
    <dsp:sp modelId="{01F39DD9-476B-EE45-AC96-783BABD45460}">
      <dsp:nvSpPr>
        <dsp:cNvPr id="0" name=""/>
        <dsp:cNvSpPr/>
      </dsp:nvSpPr>
      <dsp:spPr>
        <a:xfrm>
          <a:off x="710842" y="4270445"/>
          <a:ext cx="2340086" cy="936034"/>
        </a:xfrm>
        <a:prstGeom prst="chevron">
          <a:avLst/>
        </a:prstGeom>
        <a:solidFill>
          <a:schemeClr val="accent6">
            <a:hueOff val="0"/>
            <a:satOff val="0"/>
            <a:lumOff val="0"/>
            <a:alphaOff val="0"/>
          </a:scheme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dirty="0"/>
            <a:t>Step 5: Follow State Law Budgeting &amp; Fiscal Control Requirements</a:t>
          </a:r>
        </a:p>
      </dsp:txBody>
      <dsp:txXfrm>
        <a:off x="1178859" y="4270445"/>
        <a:ext cx="1404052" cy="93603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025F5-121A-A441-88F5-396DA2DD350E}">
      <dsp:nvSpPr>
        <dsp:cNvPr id="0" name=""/>
        <dsp:cNvSpPr/>
      </dsp:nvSpPr>
      <dsp:spPr>
        <a:xfrm>
          <a:off x="0" y="0"/>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Who is the beneficiary? </a:t>
          </a:r>
        </a:p>
        <a:p>
          <a:pPr marL="114300" lvl="1" indent="-114300" algn="l" defTabSz="577850">
            <a:lnSpc>
              <a:spcPct val="90000"/>
            </a:lnSpc>
            <a:spcBef>
              <a:spcPct val="0"/>
            </a:spcBef>
            <a:spcAft>
              <a:spcPct val="15000"/>
            </a:spcAft>
            <a:buChar char="•"/>
          </a:pPr>
          <a:r>
            <a:rPr lang="en-US" sz="1300" kern="1200" dirty="0"/>
            <a:t>Safe harbor beneficiary (enumerated list) or general analysis?</a:t>
          </a:r>
        </a:p>
        <a:p>
          <a:pPr marL="114300" lvl="1" indent="-114300" algn="l" defTabSz="577850">
            <a:lnSpc>
              <a:spcPct val="90000"/>
            </a:lnSpc>
            <a:spcBef>
              <a:spcPct val="0"/>
            </a:spcBef>
            <a:spcAft>
              <a:spcPct val="15000"/>
            </a:spcAft>
            <a:buChar char="•"/>
          </a:pPr>
          <a:r>
            <a:rPr lang="en-US" sz="1300" kern="1200" dirty="0"/>
            <a:t>Must track demographic distribution of funds</a:t>
          </a:r>
        </a:p>
      </dsp:txBody>
      <dsp:txXfrm>
        <a:off x="28061" y="28061"/>
        <a:ext cx="5833619" cy="901965"/>
      </dsp:txXfrm>
    </dsp:sp>
    <dsp:sp modelId="{B7F2FA34-293C-B44B-8219-D3C2039B44B3}">
      <dsp:nvSpPr>
        <dsp:cNvPr id="0" name=""/>
        <dsp:cNvSpPr/>
      </dsp:nvSpPr>
      <dsp:spPr>
        <a:xfrm>
          <a:off x="521201" y="1091155"/>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What is the issue (addressing COVID or its negative economic impact)?</a:t>
          </a:r>
        </a:p>
      </dsp:txBody>
      <dsp:txXfrm>
        <a:off x="549262" y="1119216"/>
        <a:ext cx="5779486" cy="901965"/>
      </dsp:txXfrm>
    </dsp:sp>
    <dsp:sp modelId="{2C6BC92B-B6E4-1A48-8C3E-0166EA27B54C}">
      <dsp:nvSpPr>
        <dsp:cNvPr id="0" name=""/>
        <dsp:cNvSpPr/>
      </dsp:nvSpPr>
      <dsp:spPr>
        <a:xfrm>
          <a:off x="1042402" y="2182310"/>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How does proposed project address the issue?</a:t>
          </a:r>
        </a:p>
        <a:p>
          <a:pPr marL="114300" lvl="1" indent="-114300" algn="l" defTabSz="577850">
            <a:lnSpc>
              <a:spcPct val="90000"/>
            </a:lnSpc>
            <a:spcBef>
              <a:spcPct val="0"/>
            </a:spcBef>
            <a:spcAft>
              <a:spcPct val="15000"/>
            </a:spcAft>
            <a:buChar char="•"/>
          </a:pPr>
          <a:r>
            <a:rPr lang="en-US" sz="1300" kern="1200" dirty="0"/>
            <a:t>Safe harbor project (enumerated list) or general analysis?</a:t>
          </a:r>
        </a:p>
        <a:p>
          <a:pPr marL="114300" lvl="1" indent="-114300" algn="l" defTabSz="577850">
            <a:lnSpc>
              <a:spcPct val="90000"/>
            </a:lnSpc>
            <a:spcBef>
              <a:spcPct val="0"/>
            </a:spcBef>
            <a:spcAft>
              <a:spcPct val="15000"/>
            </a:spcAft>
            <a:buChar char="•"/>
          </a:pPr>
          <a:r>
            <a:rPr lang="en-US" sz="1300" kern="1200" dirty="0"/>
            <a:t>Evidence based?</a:t>
          </a:r>
        </a:p>
      </dsp:txBody>
      <dsp:txXfrm>
        <a:off x="1070463" y="2210371"/>
        <a:ext cx="5779486" cy="901965"/>
      </dsp:txXfrm>
    </dsp:sp>
    <dsp:sp modelId="{47FFA71F-535D-7046-BDA5-D3B5A43D673B}">
      <dsp:nvSpPr>
        <dsp:cNvPr id="0" name=""/>
        <dsp:cNvSpPr/>
      </dsp:nvSpPr>
      <dsp:spPr>
        <a:xfrm>
          <a:off x="1563604" y="3273465"/>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Is the proposed project reasonably designed to benefit and proportional response to issue?</a:t>
          </a:r>
        </a:p>
        <a:p>
          <a:pPr marL="114300" lvl="1" indent="-114300" algn="l" defTabSz="577850">
            <a:lnSpc>
              <a:spcPct val="90000"/>
            </a:lnSpc>
            <a:spcBef>
              <a:spcPct val="0"/>
            </a:spcBef>
            <a:spcAft>
              <a:spcPct val="15000"/>
            </a:spcAft>
            <a:buChar char="•"/>
          </a:pPr>
          <a:r>
            <a:rPr lang="en-US" sz="1300" kern="1200" dirty="0"/>
            <a:t>Safe harbor related and reasonably proportional list?</a:t>
          </a:r>
        </a:p>
      </dsp:txBody>
      <dsp:txXfrm>
        <a:off x="1591665" y="3301526"/>
        <a:ext cx="5779486" cy="901965"/>
      </dsp:txXfrm>
    </dsp:sp>
    <dsp:sp modelId="{A5CFD366-9C5B-A342-B9B8-F43286523BA6}">
      <dsp:nvSpPr>
        <dsp:cNvPr id="0" name=""/>
        <dsp:cNvSpPr/>
      </dsp:nvSpPr>
      <dsp:spPr>
        <a:xfrm>
          <a:off x="2084805" y="4364620"/>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If proposed project, involves capital over $1m, additional justification required</a:t>
          </a:r>
        </a:p>
      </dsp:txBody>
      <dsp:txXfrm>
        <a:off x="2112866" y="4392681"/>
        <a:ext cx="5779486" cy="901965"/>
      </dsp:txXfrm>
    </dsp:sp>
    <dsp:sp modelId="{344885AF-831D-7744-9CEC-D94DE424EB7E}">
      <dsp:nvSpPr>
        <dsp:cNvPr id="0" name=""/>
        <dsp:cNvSpPr/>
      </dsp:nvSpPr>
      <dsp:spPr>
        <a:xfrm>
          <a:off x="6356809" y="699936"/>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496929" y="699936"/>
        <a:ext cx="342516" cy="468624"/>
      </dsp:txXfrm>
    </dsp:sp>
    <dsp:sp modelId="{1C1040DB-83B2-5748-8668-0673F2A79387}">
      <dsp:nvSpPr>
        <dsp:cNvPr id="0" name=""/>
        <dsp:cNvSpPr/>
      </dsp:nvSpPr>
      <dsp:spPr>
        <a:xfrm>
          <a:off x="6878010" y="1791091"/>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018130" y="1791091"/>
        <a:ext cx="342516" cy="468624"/>
      </dsp:txXfrm>
    </dsp:sp>
    <dsp:sp modelId="{956978E3-2C86-054E-816A-75FBCA7B23CC}">
      <dsp:nvSpPr>
        <dsp:cNvPr id="0" name=""/>
        <dsp:cNvSpPr/>
      </dsp:nvSpPr>
      <dsp:spPr>
        <a:xfrm>
          <a:off x="7399212" y="2866278"/>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539332" y="2866278"/>
        <a:ext cx="342516" cy="468624"/>
      </dsp:txXfrm>
    </dsp:sp>
    <dsp:sp modelId="{B26C6A69-4046-4047-83D0-8452576F39EA}">
      <dsp:nvSpPr>
        <dsp:cNvPr id="0" name=""/>
        <dsp:cNvSpPr/>
      </dsp:nvSpPr>
      <dsp:spPr>
        <a:xfrm>
          <a:off x="7920413" y="3968078"/>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060533" y="3968078"/>
        <a:ext cx="342516" cy="46862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025F5-121A-A441-88F5-396DA2DD350E}">
      <dsp:nvSpPr>
        <dsp:cNvPr id="0" name=""/>
        <dsp:cNvSpPr/>
      </dsp:nvSpPr>
      <dsp:spPr>
        <a:xfrm>
          <a:off x="0" y="0"/>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Who is the beneficiary? </a:t>
          </a:r>
        </a:p>
        <a:p>
          <a:pPr marL="114300" lvl="1" indent="-114300" algn="l" defTabSz="577850">
            <a:lnSpc>
              <a:spcPct val="90000"/>
            </a:lnSpc>
            <a:spcBef>
              <a:spcPct val="0"/>
            </a:spcBef>
            <a:spcAft>
              <a:spcPct val="15000"/>
            </a:spcAft>
            <a:buChar char="•"/>
          </a:pPr>
          <a:r>
            <a:rPr lang="en-US" sz="1300" kern="1200" dirty="0"/>
            <a:t>Safe harbor beneficiary (enumerated list) or general analysis?</a:t>
          </a:r>
        </a:p>
        <a:p>
          <a:pPr marL="114300" lvl="1" indent="-114300" algn="l" defTabSz="577850">
            <a:lnSpc>
              <a:spcPct val="90000"/>
            </a:lnSpc>
            <a:spcBef>
              <a:spcPct val="0"/>
            </a:spcBef>
            <a:spcAft>
              <a:spcPct val="15000"/>
            </a:spcAft>
            <a:buChar char="•"/>
          </a:pPr>
          <a:r>
            <a:rPr lang="en-US" sz="1300" kern="1200" dirty="0"/>
            <a:t>Must track demographic distribution of funds</a:t>
          </a:r>
        </a:p>
      </dsp:txBody>
      <dsp:txXfrm>
        <a:off x="28061" y="28061"/>
        <a:ext cx="5833619" cy="901965"/>
      </dsp:txXfrm>
    </dsp:sp>
    <dsp:sp modelId="{B7F2FA34-293C-B44B-8219-D3C2039B44B3}">
      <dsp:nvSpPr>
        <dsp:cNvPr id="0" name=""/>
        <dsp:cNvSpPr/>
      </dsp:nvSpPr>
      <dsp:spPr>
        <a:xfrm>
          <a:off x="521201" y="1091155"/>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What is the issue (addressing COVID or its negative economic impact)?</a:t>
          </a:r>
        </a:p>
      </dsp:txBody>
      <dsp:txXfrm>
        <a:off x="549262" y="1119216"/>
        <a:ext cx="5779486" cy="901965"/>
      </dsp:txXfrm>
    </dsp:sp>
    <dsp:sp modelId="{2C6BC92B-B6E4-1A48-8C3E-0166EA27B54C}">
      <dsp:nvSpPr>
        <dsp:cNvPr id="0" name=""/>
        <dsp:cNvSpPr/>
      </dsp:nvSpPr>
      <dsp:spPr>
        <a:xfrm>
          <a:off x="1042402" y="2182310"/>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How does proposed project address the issue?</a:t>
          </a:r>
        </a:p>
        <a:p>
          <a:pPr marL="114300" lvl="1" indent="-114300" algn="l" defTabSz="577850">
            <a:lnSpc>
              <a:spcPct val="90000"/>
            </a:lnSpc>
            <a:spcBef>
              <a:spcPct val="0"/>
            </a:spcBef>
            <a:spcAft>
              <a:spcPct val="15000"/>
            </a:spcAft>
            <a:buChar char="•"/>
          </a:pPr>
          <a:r>
            <a:rPr lang="en-US" sz="1300" kern="1200" dirty="0"/>
            <a:t>Safe harbor project (enumerated list) or general analysis?</a:t>
          </a:r>
        </a:p>
        <a:p>
          <a:pPr marL="114300" lvl="1" indent="-114300" algn="l" defTabSz="577850">
            <a:lnSpc>
              <a:spcPct val="90000"/>
            </a:lnSpc>
            <a:spcBef>
              <a:spcPct val="0"/>
            </a:spcBef>
            <a:spcAft>
              <a:spcPct val="15000"/>
            </a:spcAft>
            <a:buChar char="•"/>
          </a:pPr>
          <a:r>
            <a:rPr lang="en-US" sz="1300" kern="1200" dirty="0"/>
            <a:t>Evidence based?</a:t>
          </a:r>
        </a:p>
      </dsp:txBody>
      <dsp:txXfrm>
        <a:off x="1070463" y="2210371"/>
        <a:ext cx="5779486" cy="901965"/>
      </dsp:txXfrm>
    </dsp:sp>
    <dsp:sp modelId="{47FFA71F-535D-7046-BDA5-D3B5A43D673B}">
      <dsp:nvSpPr>
        <dsp:cNvPr id="0" name=""/>
        <dsp:cNvSpPr/>
      </dsp:nvSpPr>
      <dsp:spPr>
        <a:xfrm>
          <a:off x="1563604" y="3273465"/>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Is the proposed project reasonably designed to benefit and proportional response to issue?</a:t>
          </a:r>
        </a:p>
        <a:p>
          <a:pPr marL="114300" lvl="1" indent="-114300" algn="l" defTabSz="577850">
            <a:lnSpc>
              <a:spcPct val="90000"/>
            </a:lnSpc>
            <a:spcBef>
              <a:spcPct val="0"/>
            </a:spcBef>
            <a:spcAft>
              <a:spcPct val="15000"/>
            </a:spcAft>
            <a:buChar char="•"/>
          </a:pPr>
          <a:r>
            <a:rPr lang="en-US" sz="1300" kern="1200" dirty="0"/>
            <a:t>Safe harbor related and reasonably proportional list?</a:t>
          </a:r>
        </a:p>
      </dsp:txBody>
      <dsp:txXfrm>
        <a:off x="1591665" y="3301526"/>
        <a:ext cx="5779486" cy="901965"/>
      </dsp:txXfrm>
    </dsp:sp>
    <dsp:sp modelId="{A5CFD366-9C5B-A342-B9B8-F43286523BA6}">
      <dsp:nvSpPr>
        <dsp:cNvPr id="0" name=""/>
        <dsp:cNvSpPr/>
      </dsp:nvSpPr>
      <dsp:spPr>
        <a:xfrm>
          <a:off x="2084805" y="4364620"/>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If proposed project, involves capital over $1m, additional justification required</a:t>
          </a:r>
        </a:p>
      </dsp:txBody>
      <dsp:txXfrm>
        <a:off x="2112866" y="4392681"/>
        <a:ext cx="5779486" cy="901965"/>
      </dsp:txXfrm>
    </dsp:sp>
    <dsp:sp modelId="{344885AF-831D-7744-9CEC-D94DE424EB7E}">
      <dsp:nvSpPr>
        <dsp:cNvPr id="0" name=""/>
        <dsp:cNvSpPr/>
      </dsp:nvSpPr>
      <dsp:spPr>
        <a:xfrm>
          <a:off x="6356809" y="699936"/>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496929" y="699936"/>
        <a:ext cx="342516" cy="468624"/>
      </dsp:txXfrm>
    </dsp:sp>
    <dsp:sp modelId="{1C1040DB-83B2-5748-8668-0673F2A79387}">
      <dsp:nvSpPr>
        <dsp:cNvPr id="0" name=""/>
        <dsp:cNvSpPr/>
      </dsp:nvSpPr>
      <dsp:spPr>
        <a:xfrm>
          <a:off x="6878010" y="1791091"/>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018130" y="1791091"/>
        <a:ext cx="342516" cy="468624"/>
      </dsp:txXfrm>
    </dsp:sp>
    <dsp:sp modelId="{956978E3-2C86-054E-816A-75FBCA7B23CC}">
      <dsp:nvSpPr>
        <dsp:cNvPr id="0" name=""/>
        <dsp:cNvSpPr/>
      </dsp:nvSpPr>
      <dsp:spPr>
        <a:xfrm>
          <a:off x="7399212" y="2866278"/>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539332" y="2866278"/>
        <a:ext cx="342516" cy="468624"/>
      </dsp:txXfrm>
    </dsp:sp>
    <dsp:sp modelId="{B26C6A69-4046-4047-83D0-8452576F39EA}">
      <dsp:nvSpPr>
        <dsp:cNvPr id="0" name=""/>
        <dsp:cNvSpPr/>
      </dsp:nvSpPr>
      <dsp:spPr>
        <a:xfrm>
          <a:off x="7920413" y="3968078"/>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060533" y="3968078"/>
        <a:ext cx="342516" cy="4686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D9EE3-138A-2C49-95B5-A0BDEF2BE1FD}">
      <dsp:nvSpPr>
        <dsp:cNvPr id="0" name=""/>
        <dsp:cNvSpPr/>
      </dsp:nvSpPr>
      <dsp:spPr>
        <a:xfrm>
          <a:off x="14041" y="867771"/>
          <a:ext cx="3086654" cy="925996"/>
        </a:xfrm>
        <a:prstGeom prst="chevron">
          <a:avLst>
            <a:gd name="adj" fmla="val 30000"/>
          </a:avLst>
        </a:prstGeom>
        <a:solidFill>
          <a:srgbClr val="7030A0"/>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35" tIns="114335" rIns="114335" bIns="114335" numCol="1" spcCol="1270" anchor="ctr" anchorCtr="0">
          <a:noAutofit/>
        </a:bodyPr>
        <a:lstStyle/>
        <a:p>
          <a:pPr marL="0" lvl="0" indent="0" algn="ctr" defTabSz="622300">
            <a:lnSpc>
              <a:spcPct val="90000"/>
            </a:lnSpc>
            <a:spcBef>
              <a:spcPct val="0"/>
            </a:spcBef>
            <a:spcAft>
              <a:spcPct val="35000"/>
            </a:spcAft>
            <a:buNone/>
          </a:pPr>
          <a:r>
            <a:rPr lang="en-US" sz="1400" kern="1200"/>
            <a:t>Address COVID Public Health &amp; Negative Economic Impact</a:t>
          </a:r>
        </a:p>
      </dsp:txBody>
      <dsp:txXfrm>
        <a:off x="291840" y="867771"/>
        <a:ext cx="2531056" cy="925996"/>
      </dsp:txXfrm>
    </dsp:sp>
    <dsp:sp modelId="{8C5BDF70-FA6F-4745-BDFA-25DFEF01B332}">
      <dsp:nvSpPr>
        <dsp:cNvPr id="0" name=""/>
        <dsp:cNvSpPr/>
      </dsp:nvSpPr>
      <dsp:spPr>
        <a:xfrm>
          <a:off x="14041" y="1793767"/>
          <a:ext cx="2808855" cy="3042575"/>
        </a:xfrm>
        <a:prstGeom prst="rect">
          <a:avLst/>
        </a:prstGeom>
        <a:solidFill>
          <a:srgbClr val="ECCAFA">
            <a:alpha val="89804"/>
          </a:srgb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221962" tIns="221962" rIns="221962" bIns="443924" numCol="1" spcCol="1270" anchor="t" anchorCtr="0">
          <a:noAutofit/>
        </a:bodyPr>
        <a:lstStyle/>
        <a:p>
          <a:pPr marL="0" lvl="0" indent="0" algn="l" defTabSz="533400">
            <a:lnSpc>
              <a:spcPct val="90000"/>
            </a:lnSpc>
            <a:spcBef>
              <a:spcPct val="0"/>
            </a:spcBef>
            <a:spcAft>
              <a:spcPct val="35000"/>
            </a:spcAft>
            <a:buNone/>
          </a:pPr>
          <a:r>
            <a:rPr lang="en-US" sz="1200" kern="1200"/>
            <a:t>Support public health expenditures, by funding COVID-19 mitigation efforts, medical expenses, behavioral healthcare, and certain public health and safety staff;</a:t>
          </a:r>
        </a:p>
        <a:p>
          <a:pPr marL="0" lvl="0" indent="0" algn="l" defTabSz="533400">
            <a:lnSpc>
              <a:spcPct val="90000"/>
            </a:lnSpc>
            <a:spcBef>
              <a:spcPct val="0"/>
            </a:spcBef>
            <a:spcAft>
              <a:spcPct val="35000"/>
            </a:spcAft>
            <a:buNone/>
          </a:pPr>
          <a:r>
            <a:rPr lang="en-US" sz="1200" kern="1200"/>
            <a:t>Address negative economic impacts caused by the public health emergency, including economic harms to workers, households, small businesses, impacted industries, and the public sector;</a:t>
          </a:r>
        </a:p>
        <a:p>
          <a:pPr marL="0" lvl="0" indent="0" algn="l" defTabSz="533400">
            <a:lnSpc>
              <a:spcPct val="90000"/>
            </a:lnSpc>
            <a:spcBef>
              <a:spcPct val="0"/>
            </a:spcBef>
            <a:spcAft>
              <a:spcPct val="35000"/>
            </a:spcAft>
            <a:buNone/>
          </a:pPr>
          <a:r>
            <a:rPr lang="en-US" sz="1200" kern="1200"/>
            <a:t>Support disproportionately impacted communities</a:t>
          </a:r>
        </a:p>
      </dsp:txBody>
      <dsp:txXfrm>
        <a:off x="14041" y="1793767"/>
        <a:ext cx="2808855" cy="3042575"/>
      </dsp:txXfrm>
    </dsp:sp>
    <dsp:sp modelId="{7FBE1A6E-8C8F-0148-A6EC-927622A592C7}">
      <dsp:nvSpPr>
        <dsp:cNvPr id="0" name=""/>
        <dsp:cNvSpPr/>
      </dsp:nvSpPr>
      <dsp:spPr>
        <a:xfrm>
          <a:off x="3039795" y="867771"/>
          <a:ext cx="3086654" cy="925996"/>
        </a:xfrm>
        <a:prstGeom prst="chevron">
          <a:avLst>
            <a:gd name="adj" fmla="val 30000"/>
          </a:avLst>
        </a:prstGeom>
        <a:solidFill>
          <a:schemeClr val="accent2"/>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35" tIns="114335" rIns="114335" bIns="114335" numCol="1" spcCol="1270" anchor="ctr" anchorCtr="0">
          <a:noAutofit/>
        </a:bodyPr>
        <a:lstStyle/>
        <a:p>
          <a:pPr marL="0" lvl="0" indent="0" algn="ctr" defTabSz="711200">
            <a:lnSpc>
              <a:spcPct val="90000"/>
            </a:lnSpc>
            <a:spcBef>
              <a:spcPct val="0"/>
            </a:spcBef>
            <a:spcAft>
              <a:spcPct val="35000"/>
            </a:spcAft>
            <a:buNone/>
          </a:pPr>
          <a:r>
            <a:rPr lang="en-US" sz="1600" kern="1200"/>
            <a:t>Replace Lost Revenue</a:t>
          </a:r>
        </a:p>
      </dsp:txBody>
      <dsp:txXfrm>
        <a:off x="3317594" y="867771"/>
        <a:ext cx="2531056" cy="925996"/>
      </dsp:txXfrm>
    </dsp:sp>
    <dsp:sp modelId="{97C05D14-0E22-0440-B9AD-FBE6B25C3072}">
      <dsp:nvSpPr>
        <dsp:cNvPr id="0" name=""/>
        <dsp:cNvSpPr/>
      </dsp:nvSpPr>
      <dsp:spPr>
        <a:xfrm>
          <a:off x="3039795" y="1793767"/>
          <a:ext cx="2808855" cy="3042575"/>
        </a:xfrm>
        <a:prstGeom prst="rect">
          <a:avLst/>
        </a:prstGeom>
        <a:solidFill>
          <a:schemeClr val="accent2">
            <a:lumMod val="40000"/>
            <a:lumOff val="60000"/>
            <a:alpha val="90000"/>
          </a:scheme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221962" tIns="221962" rIns="221962" bIns="443924" numCol="1" spcCol="1270" anchor="t" anchorCtr="0">
          <a:noAutofit/>
        </a:bodyPr>
        <a:lstStyle/>
        <a:p>
          <a:pPr marL="0" lvl="0" indent="0" algn="l" defTabSz="533400">
            <a:lnSpc>
              <a:spcPct val="90000"/>
            </a:lnSpc>
            <a:spcBef>
              <a:spcPct val="0"/>
            </a:spcBef>
            <a:spcAft>
              <a:spcPct val="35000"/>
            </a:spcAft>
            <a:buNone/>
          </a:pPr>
          <a:r>
            <a:rPr lang="en-US" sz="1200" kern="1200"/>
            <a:t>Replace lost public sector revenue, using this funding to </a:t>
          </a:r>
          <a:r>
            <a:rPr lang="en-US" sz="1200" b="1" kern="1200"/>
            <a:t>provide government services </a:t>
          </a:r>
          <a:r>
            <a:rPr lang="en-US" sz="1200" kern="1200"/>
            <a:t>to the extent of the reduction in revenue experienced due to the pandemic;</a:t>
          </a:r>
        </a:p>
        <a:p>
          <a:pPr marL="0" lvl="0" indent="0" algn="l" defTabSz="533400">
            <a:lnSpc>
              <a:spcPct val="90000"/>
            </a:lnSpc>
            <a:spcBef>
              <a:spcPct val="0"/>
            </a:spcBef>
            <a:spcAft>
              <a:spcPct val="35000"/>
            </a:spcAft>
            <a:buNone/>
          </a:pPr>
          <a:endParaRPr lang="en-US" sz="1200" kern="1200"/>
        </a:p>
        <a:p>
          <a:pPr marL="0" lvl="0" indent="0" algn="l" defTabSz="533400">
            <a:lnSpc>
              <a:spcPct val="90000"/>
            </a:lnSpc>
            <a:spcBef>
              <a:spcPct val="0"/>
            </a:spcBef>
            <a:spcAft>
              <a:spcPct val="35000"/>
            </a:spcAft>
            <a:buNone/>
          </a:pPr>
          <a:r>
            <a:rPr lang="en-US" sz="1200" kern="1200"/>
            <a:t>$10 million standard allowance, OR formula approach, whichever is higher</a:t>
          </a:r>
        </a:p>
      </dsp:txBody>
      <dsp:txXfrm>
        <a:off x="3039795" y="1793767"/>
        <a:ext cx="2808855" cy="3042575"/>
      </dsp:txXfrm>
    </dsp:sp>
    <dsp:sp modelId="{4E2C8E90-058E-8745-9F2B-DE195FE7DC24}">
      <dsp:nvSpPr>
        <dsp:cNvPr id="0" name=""/>
        <dsp:cNvSpPr/>
      </dsp:nvSpPr>
      <dsp:spPr>
        <a:xfrm>
          <a:off x="6065549" y="867771"/>
          <a:ext cx="3086654" cy="925996"/>
        </a:xfrm>
        <a:prstGeom prst="chevron">
          <a:avLst>
            <a:gd name="adj" fmla="val 30000"/>
          </a:avLst>
        </a:prstGeom>
        <a:solidFill>
          <a:schemeClr val="accent6"/>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35" tIns="114335" rIns="114335" bIns="114335" numCol="1" spcCol="1270" anchor="ctr" anchorCtr="0">
          <a:noAutofit/>
        </a:bodyPr>
        <a:lstStyle/>
        <a:p>
          <a:pPr marL="0" lvl="0" indent="0" algn="ctr" defTabSz="711200">
            <a:lnSpc>
              <a:spcPct val="90000"/>
            </a:lnSpc>
            <a:spcBef>
              <a:spcPct val="0"/>
            </a:spcBef>
            <a:spcAft>
              <a:spcPct val="35000"/>
            </a:spcAft>
            <a:buNone/>
          </a:pPr>
          <a:r>
            <a:rPr lang="en-US" sz="1600" kern="1200"/>
            <a:t>Premium Pay</a:t>
          </a:r>
        </a:p>
      </dsp:txBody>
      <dsp:txXfrm>
        <a:off x="6343348" y="867771"/>
        <a:ext cx="2531056" cy="925996"/>
      </dsp:txXfrm>
    </dsp:sp>
    <dsp:sp modelId="{1351B30D-8E7D-8F44-87FA-983075A79468}">
      <dsp:nvSpPr>
        <dsp:cNvPr id="0" name=""/>
        <dsp:cNvSpPr/>
      </dsp:nvSpPr>
      <dsp:spPr>
        <a:xfrm>
          <a:off x="6065549" y="1793767"/>
          <a:ext cx="2808855" cy="3042575"/>
        </a:xfrm>
        <a:prstGeom prst="rect">
          <a:avLst/>
        </a:prstGeom>
        <a:solidFill>
          <a:schemeClr val="accent6">
            <a:lumMod val="40000"/>
            <a:lumOff val="60000"/>
            <a:alpha val="90000"/>
          </a:scheme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221962" tIns="221962" rIns="221962" bIns="443924" numCol="1" spcCol="1270" anchor="t" anchorCtr="0">
          <a:noAutofit/>
        </a:bodyPr>
        <a:lstStyle/>
        <a:p>
          <a:pPr marL="0" lvl="0" indent="0" algn="l" defTabSz="533400">
            <a:lnSpc>
              <a:spcPct val="90000"/>
            </a:lnSpc>
            <a:spcBef>
              <a:spcPct val="0"/>
            </a:spcBef>
            <a:spcAft>
              <a:spcPct val="35000"/>
            </a:spcAft>
            <a:buNone/>
          </a:pPr>
          <a:r>
            <a:rPr lang="en-US" sz="1200" kern="1200"/>
            <a:t>Provide premium pay for essential workers, offering additional support to those who have borne and will bear the greatest health risks because of their service in critical infrastructure sectors; </a:t>
          </a:r>
        </a:p>
        <a:p>
          <a:pPr marL="0" lvl="0" indent="0" algn="l" defTabSz="533400">
            <a:lnSpc>
              <a:spcPct val="90000"/>
            </a:lnSpc>
            <a:spcBef>
              <a:spcPct val="0"/>
            </a:spcBef>
            <a:spcAft>
              <a:spcPct val="35000"/>
            </a:spcAft>
            <a:buNone/>
          </a:pPr>
          <a:endParaRPr lang="en-US" sz="1200" kern="1200"/>
        </a:p>
        <a:p>
          <a:pPr marL="0" lvl="0" indent="0" algn="l" defTabSz="533400">
            <a:lnSpc>
              <a:spcPct val="90000"/>
            </a:lnSpc>
            <a:spcBef>
              <a:spcPct val="0"/>
            </a:spcBef>
            <a:spcAft>
              <a:spcPct val="35000"/>
            </a:spcAft>
            <a:buNone/>
          </a:pPr>
          <a:r>
            <a:rPr lang="en-US" sz="1200" kern="1200"/>
            <a:t>Target low-and moderate- income employees or employees who face(d) added risks during pandemic</a:t>
          </a:r>
        </a:p>
      </dsp:txBody>
      <dsp:txXfrm>
        <a:off x="6065549" y="1793767"/>
        <a:ext cx="2808855" cy="3042575"/>
      </dsp:txXfrm>
    </dsp:sp>
    <dsp:sp modelId="{4DB62EFE-D79C-E54D-A106-2E0B9E8D327F}">
      <dsp:nvSpPr>
        <dsp:cNvPr id="0" name=""/>
        <dsp:cNvSpPr/>
      </dsp:nvSpPr>
      <dsp:spPr>
        <a:xfrm>
          <a:off x="9091303" y="867771"/>
          <a:ext cx="3086654" cy="925996"/>
        </a:xfrm>
        <a:prstGeom prst="chevron">
          <a:avLst>
            <a:gd name="adj" fmla="val 30000"/>
          </a:avLst>
        </a:prstGeom>
        <a:solidFill>
          <a:schemeClr val="accent5"/>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35" tIns="114335" rIns="114335" bIns="114335" numCol="1" spcCol="1270" anchor="ctr" anchorCtr="0">
          <a:noAutofit/>
        </a:bodyPr>
        <a:lstStyle/>
        <a:p>
          <a:pPr marL="0" lvl="0" indent="0" algn="ctr" defTabSz="711200">
            <a:lnSpc>
              <a:spcPct val="90000"/>
            </a:lnSpc>
            <a:spcBef>
              <a:spcPct val="0"/>
            </a:spcBef>
            <a:spcAft>
              <a:spcPct val="35000"/>
            </a:spcAft>
            <a:buNone/>
          </a:pPr>
          <a:r>
            <a:rPr lang="en-US" sz="1600" kern="1200"/>
            <a:t>Infrastructure Investments</a:t>
          </a:r>
        </a:p>
      </dsp:txBody>
      <dsp:txXfrm>
        <a:off x="9369102" y="867771"/>
        <a:ext cx="2531056" cy="925996"/>
      </dsp:txXfrm>
    </dsp:sp>
    <dsp:sp modelId="{FAD8B59C-FA04-B745-A415-4EAEEF5CFB65}">
      <dsp:nvSpPr>
        <dsp:cNvPr id="0" name=""/>
        <dsp:cNvSpPr/>
      </dsp:nvSpPr>
      <dsp:spPr>
        <a:xfrm>
          <a:off x="9091303" y="1793767"/>
          <a:ext cx="2808855" cy="3042575"/>
        </a:xfrm>
        <a:prstGeom prst="rect">
          <a:avLst/>
        </a:prstGeom>
        <a:solidFill>
          <a:schemeClr val="accent5">
            <a:lumMod val="40000"/>
            <a:lumOff val="60000"/>
            <a:alpha val="90000"/>
          </a:scheme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221962" tIns="221962" rIns="221962" bIns="443924" numCol="1" spcCol="1270" anchor="t" anchorCtr="0">
          <a:noAutofit/>
        </a:bodyPr>
        <a:lstStyle/>
        <a:p>
          <a:pPr marL="0" lvl="0" indent="0" algn="l" defTabSz="533400">
            <a:lnSpc>
              <a:spcPct val="90000"/>
            </a:lnSpc>
            <a:spcBef>
              <a:spcPct val="0"/>
            </a:spcBef>
            <a:spcAft>
              <a:spcPct val="35000"/>
            </a:spcAft>
            <a:buNone/>
          </a:pPr>
          <a:r>
            <a:rPr lang="en-US" sz="1200" kern="1200"/>
            <a:t>Invest in water, sewer, and broadband infrastructure, making necessary investments to improve access to clean drinking water, support vital wastewater and stormwater infrastructure, and to expand access to broadband internet.</a:t>
          </a:r>
        </a:p>
      </dsp:txBody>
      <dsp:txXfrm>
        <a:off x="9091303" y="1793767"/>
        <a:ext cx="2808855" cy="30425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2CB94-7DF6-9D4A-A94A-D2CF41F43FB7}">
      <dsp:nvSpPr>
        <dsp:cNvPr id="0" name=""/>
        <dsp:cNvSpPr/>
      </dsp:nvSpPr>
      <dsp:spPr>
        <a:xfrm>
          <a:off x="6665" y="1946991"/>
          <a:ext cx="2327139" cy="2792567"/>
        </a:xfrm>
        <a:prstGeom prst="roundRect">
          <a:avLst>
            <a:gd name="adj" fmla="val 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dirty="0"/>
            <a:t>Control Environment</a:t>
          </a:r>
        </a:p>
      </dsp:txBody>
      <dsp:txXfrm rot="16200000">
        <a:off x="-905573" y="2859229"/>
        <a:ext cx="2289905" cy="465427"/>
      </dsp:txXfrm>
    </dsp:sp>
    <dsp:sp modelId="{659AD45A-AD20-384B-892A-FB330C89D7DB}">
      <dsp:nvSpPr>
        <dsp:cNvPr id="0" name=""/>
        <dsp:cNvSpPr/>
      </dsp:nvSpPr>
      <dsp:spPr>
        <a:xfrm>
          <a:off x="472093"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Commitment to integrity &amp; ethics</a:t>
          </a:r>
        </a:p>
        <a:p>
          <a:pPr marL="0" lvl="0" indent="0" algn="l" defTabSz="711200">
            <a:lnSpc>
              <a:spcPct val="90000"/>
            </a:lnSpc>
            <a:spcBef>
              <a:spcPct val="0"/>
            </a:spcBef>
            <a:spcAft>
              <a:spcPct val="35000"/>
            </a:spcAft>
            <a:buNone/>
          </a:pPr>
          <a:r>
            <a:rPr lang="en-US" sz="1600" kern="1200" dirty="0"/>
            <a:t>Effective oversight by leadership</a:t>
          </a:r>
        </a:p>
        <a:p>
          <a:pPr marL="0" lvl="0" indent="0" algn="l" defTabSz="711200">
            <a:lnSpc>
              <a:spcPct val="90000"/>
            </a:lnSpc>
            <a:spcBef>
              <a:spcPct val="0"/>
            </a:spcBef>
            <a:spcAft>
              <a:spcPct val="35000"/>
            </a:spcAft>
            <a:buNone/>
          </a:pPr>
          <a:r>
            <a:rPr lang="en-US" sz="1600" kern="1200" dirty="0"/>
            <a:t>Clear structure and procedures</a:t>
          </a:r>
        </a:p>
        <a:p>
          <a:pPr marL="0" lvl="0" indent="0" algn="l" defTabSz="711200">
            <a:lnSpc>
              <a:spcPct val="90000"/>
            </a:lnSpc>
            <a:spcBef>
              <a:spcPct val="0"/>
            </a:spcBef>
            <a:spcAft>
              <a:spcPct val="35000"/>
            </a:spcAft>
            <a:buNone/>
          </a:pPr>
          <a:r>
            <a:rPr lang="en-US" sz="1600" kern="1200" dirty="0"/>
            <a:t>Commitment to competence</a:t>
          </a:r>
        </a:p>
        <a:p>
          <a:pPr marL="0" lvl="0" indent="0" algn="l" defTabSz="711200">
            <a:lnSpc>
              <a:spcPct val="90000"/>
            </a:lnSpc>
            <a:spcBef>
              <a:spcPct val="0"/>
            </a:spcBef>
            <a:spcAft>
              <a:spcPct val="35000"/>
            </a:spcAft>
            <a:buNone/>
          </a:pPr>
          <a:r>
            <a:rPr lang="en-US" sz="1600" kern="1200" dirty="0"/>
            <a:t>Enforces accountability</a:t>
          </a:r>
        </a:p>
      </dsp:txBody>
      <dsp:txXfrm>
        <a:off x="472093" y="1946991"/>
        <a:ext cx="1733719" cy="2792567"/>
      </dsp:txXfrm>
    </dsp:sp>
    <dsp:sp modelId="{B63FF464-5697-C247-A032-5E61ABEC5D03}">
      <dsp:nvSpPr>
        <dsp:cNvPr id="0" name=""/>
        <dsp:cNvSpPr/>
      </dsp:nvSpPr>
      <dsp:spPr>
        <a:xfrm>
          <a:off x="2415255" y="1946991"/>
          <a:ext cx="2327139" cy="2792567"/>
        </a:xfrm>
        <a:prstGeom prst="roundRect">
          <a:avLst>
            <a:gd name="adj" fmla="val 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dirty="0"/>
            <a:t>Risk Assessment</a:t>
          </a:r>
        </a:p>
      </dsp:txBody>
      <dsp:txXfrm rot="16200000">
        <a:off x="1503016" y="2859229"/>
        <a:ext cx="2289905" cy="465427"/>
      </dsp:txXfrm>
    </dsp:sp>
    <dsp:sp modelId="{D19D2D96-9EEE-AA4A-B141-5B001109123C}">
      <dsp:nvSpPr>
        <dsp:cNvPr id="0" name=""/>
        <dsp:cNvSpPr/>
      </dsp:nvSpPr>
      <dsp:spPr>
        <a:xfrm rot="5400000">
          <a:off x="2221603" y="4167476"/>
          <a:ext cx="410574" cy="349070"/>
        </a:xfrm>
        <a:prstGeom prst="flowChartExtra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9A0866-1E00-BB42-A471-B5DED63D2C7A}">
      <dsp:nvSpPr>
        <dsp:cNvPr id="0" name=""/>
        <dsp:cNvSpPr/>
      </dsp:nvSpPr>
      <dsp:spPr>
        <a:xfrm>
          <a:off x="2880683"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Specifies suitable objectives</a:t>
          </a:r>
        </a:p>
        <a:p>
          <a:pPr marL="0" lvl="0" indent="0" algn="l" defTabSz="711200">
            <a:lnSpc>
              <a:spcPct val="90000"/>
            </a:lnSpc>
            <a:spcBef>
              <a:spcPct val="0"/>
            </a:spcBef>
            <a:spcAft>
              <a:spcPct val="35000"/>
            </a:spcAft>
            <a:buNone/>
          </a:pPr>
          <a:r>
            <a:rPr lang="en-US" sz="1600" kern="1200" dirty="0"/>
            <a:t>Identifies &amp; analyzes risk</a:t>
          </a:r>
        </a:p>
        <a:p>
          <a:pPr marL="0" lvl="0" indent="0" algn="l" defTabSz="711200">
            <a:lnSpc>
              <a:spcPct val="90000"/>
            </a:lnSpc>
            <a:spcBef>
              <a:spcPct val="0"/>
            </a:spcBef>
            <a:spcAft>
              <a:spcPct val="35000"/>
            </a:spcAft>
            <a:buNone/>
          </a:pPr>
          <a:r>
            <a:rPr lang="en-US" sz="1600" kern="1200" dirty="0"/>
            <a:t>Assesses fraud risk</a:t>
          </a:r>
        </a:p>
        <a:p>
          <a:pPr marL="0" lvl="0" indent="0" algn="l" defTabSz="711200">
            <a:lnSpc>
              <a:spcPct val="90000"/>
            </a:lnSpc>
            <a:spcBef>
              <a:spcPct val="0"/>
            </a:spcBef>
            <a:spcAft>
              <a:spcPct val="35000"/>
            </a:spcAft>
            <a:buNone/>
          </a:pPr>
          <a:r>
            <a:rPr lang="en-US" sz="1600" kern="1200" dirty="0"/>
            <a:t>Identifies &amp; analyzes significant changes</a:t>
          </a:r>
        </a:p>
      </dsp:txBody>
      <dsp:txXfrm>
        <a:off x="2880683" y="1946991"/>
        <a:ext cx="1733719" cy="2792567"/>
      </dsp:txXfrm>
    </dsp:sp>
    <dsp:sp modelId="{716A91EC-DB3F-7D4A-81FE-51A161172B3B}">
      <dsp:nvSpPr>
        <dsp:cNvPr id="0" name=""/>
        <dsp:cNvSpPr/>
      </dsp:nvSpPr>
      <dsp:spPr>
        <a:xfrm>
          <a:off x="4823845" y="1946991"/>
          <a:ext cx="2327139" cy="2792567"/>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dirty="0"/>
            <a:t>Control Activities</a:t>
          </a:r>
        </a:p>
      </dsp:txBody>
      <dsp:txXfrm rot="16200000">
        <a:off x="3911606" y="2859229"/>
        <a:ext cx="2289905" cy="465427"/>
      </dsp:txXfrm>
    </dsp:sp>
    <dsp:sp modelId="{10C29193-FF2B-C846-9CF7-699BB1D0A413}">
      <dsp:nvSpPr>
        <dsp:cNvPr id="0" name=""/>
        <dsp:cNvSpPr/>
      </dsp:nvSpPr>
      <dsp:spPr>
        <a:xfrm rot="5400000">
          <a:off x="4630193" y="4167476"/>
          <a:ext cx="410574" cy="349070"/>
        </a:xfrm>
        <a:prstGeom prst="flowChartExtra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916A8B-2888-A543-AA9C-5BBC2A43C0A5}">
      <dsp:nvSpPr>
        <dsp:cNvPr id="0" name=""/>
        <dsp:cNvSpPr/>
      </dsp:nvSpPr>
      <dsp:spPr>
        <a:xfrm>
          <a:off x="5289273"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Develops control activities</a:t>
          </a:r>
        </a:p>
        <a:p>
          <a:pPr marL="0" lvl="0" indent="0" algn="l" defTabSz="711200">
            <a:lnSpc>
              <a:spcPct val="90000"/>
            </a:lnSpc>
            <a:spcBef>
              <a:spcPct val="0"/>
            </a:spcBef>
            <a:spcAft>
              <a:spcPct val="35000"/>
            </a:spcAft>
            <a:buNone/>
          </a:pPr>
          <a:r>
            <a:rPr lang="en-US" sz="1600" kern="1200" dirty="0"/>
            <a:t>General controls over technology</a:t>
          </a:r>
        </a:p>
        <a:p>
          <a:pPr marL="0" lvl="0" indent="0" algn="l" defTabSz="711200">
            <a:lnSpc>
              <a:spcPct val="90000"/>
            </a:lnSpc>
            <a:spcBef>
              <a:spcPct val="0"/>
            </a:spcBef>
            <a:spcAft>
              <a:spcPct val="35000"/>
            </a:spcAft>
            <a:buNone/>
          </a:pPr>
          <a:r>
            <a:rPr lang="en-US" sz="1600" kern="1200" dirty="0"/>
            <a:t>Thorough policies and procedures</a:t>
          </a:r>
        </a:p>
      </dsp:txBody>
      <dsp:txXfrm>
        <a:off x="5289273" y="1946991"/>
        <a:ext cx="1733719" cy="2792567"/>
      </dsp:txXfrm>
    </dsp:sp>
    <dsp:sp modelId="{35D2798D-72DC-3047-BE28-0C407770897E}">
      <dsp:nvSpPr>
        <dsp:cNvPr id="0" name=""/>
        <dsp:cNvSpPr/>
      </dsp:nvSpPr>
      <dsp:spPr>
        <a:xfrm>
          <a:off x="7232434" y="1946991"/>
          <a:ext cx="2327139" cy="2792567"/>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dirty="0"/>
            <a:t>Info &amp; Communication</a:t>
          </a:r>
        </a:p>
      </dsp:txBody>
      <dsp:txXfrm rot="16200000">
        <a:off x="6320195" y="2859229"/>
        <a:ext cx="2289905" cy="465427"/>
      </dsp:txXfrm>
    </dsp:sp>
    <dsp:sp modelId="{630ED95C-089F-0947-9A8A-D83C5BE777EF}">
      <dsp:nvSpPr>
        <dsp:cNvPr id="0" name=""/>
        <dsp:cNvSpPr/>
      </dsp:nvSpPr>
      <dsp:spPr>
        <a:xfrm rot="5400000">
          <a:off x="7038783" y="4167476"/>
          <a:ext cx="410574" cy="349070"/>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FD454D-CA6D-9043-AE10-98CA141C580D}">
      <dsp:nvSpPr>
        <dsp:cNvPr id="0" name=""/>
        <dsp:cNvSpPr/>
      </dsp:nvSpPr>
      <dsp:spPr>
        <a:xfrm>
          <a:off x="7697862"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Communicates expectations and control activities clearly within and outside organization</a:t>
          </a:r>
        </a:p>
        <a:p>
          <a:pPr marL="0" lvl="0" indent="0" algn="l" defTabSz="711200">
            <a:lnSpc>
              <a:spcPct val="90000"/>
            </a:lnSpc>
            <a:spcBef>
              <a:spcPct val="0"/>
            </a:spcBef>
            <a:spcAft>
              <a:spcPct val="35000"/>
            </a:spcAft>
            <a:buNone/>
          </a:pPr>
          <a:r>
            <a:rPr lang="en-US" sz="1600" kern="1200" dirty="0"/>
            <a:t>Provides sufficient training for staff</a:t>
          </a:r>
        </a:p>
      </dsp:txBody>
      <dsp:txXfrm>
        <a:off x="7697862" y="1946991"/>
        <a:ext cx="1733719" cy="2792567"/>
      </dsp:txXfrm>
    </dsp:sp>
    <dsp:sp modelId="{3B472F76-A504-C64F-8AFA-9AD4681BC43A}">
      <dsp:nvSpPr>
        <dsp:cNvPr id="0" name=""/>
        <dsp:cNvSpPr/>
      </dsp:nvSpPr>
      <dsp:spPr>
        <a:xfrm>
          <a:off x="9641024" y="1946991"/>
          <a:ext cx="2327139" cy="2792567"/>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dirty="0"/>
            <a:t>Monitoring Activities</a:t>
          </a:r>
        </a:p>
      </dsp:txBody>
      <dsp:txXfrm rot="16200000">
        <a:off x="8728785" y="2859229"/>
        <a:ext cx="2289905" cy="465427"/>
      </dsp:txXfrm>
    </dsp:sp>
    <dsp:sp modelId="{AA0C83F6-34CB-2047-A204-735FBF8D78C1}">
      <dsp:nvSpPr>
        <dsp:cNvPr id="0" name=""/>
        <dsp:cNvSpPr/>
      </dsp:nvSpPr>
      <dsp:spPr>
        <a:xfrm rot="5400000">
          <a:off x="9447372" y="4167476"/>
          <a:ext cx="410574" cy="349070"/>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E50F52-7AD9-BF40-90E0-DA13A0A78FFE}">
      <dsp:nvSpPr>
        <dsp:cNvPr id="0" name=""/>
        <dsp:cNvSpPr/>
      </dsp:nvSpPr>
      <dsp:spPr>
        <a:xfrm>
          <a:off x="10106452"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Conducts ongoing monitoring </a:t>
          </a:r>
        </a:p>
        <a:p>
          <a:pPr marL="0" lvl="0" indent="0" algn="l" defTabSz="711200">
            <a:lnSpc>
              <a:spcPct val="90000"/>
            </a:lnSpc>
            <a:spcBef>
              <a:spcPct val="0"/>
            </a:spcBef>
            <a:spcAft>
              <a:spcPct val="35000"/>
            </a:spcAft>
            <a:buNone/>
          </a:pPr>
          <a:r>
            <a:rPr lang="en-US" sz="1600" kern="1200" dirty="0"/>
            <a:t>Identifies, evaluates, and communicates deficiencies</a:t>
          </a:r>
        </a:p>
        <a:p>
          <a:pPr marL="0" lvl="0" indent="0" algn="l" defTabSz="711200">
            <a:lnSpc>
              <a:spcPct val="90000"/>
            </a:lnSpc>
            <a:spcBef>
              <a:spcPct val="0"/>
            </a:spcBef>
            <a:spcAft>
              <a:spcPct val="35000"/>
            </a:spcAft>
            <a:buNone/>
          </a:pPr>
          <a:r>
            <a:rPr lang="en-US" sz="1600" kern="1200" dirty="0"/>
            <a:t>Addresses deficiencies in a timely manner</a:t>
          </a:r>
        </a:p>
      </dsp:txBody>
      <dsp:txXfrm>
        <a:off x="10106452" y="1946991"/>
        <a:ext cx="1733719" cy="27925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ECE72-BFF1-3841-B364-F4024FA9644F}">
      <dsp:nvSpPr>
        <dsp:cNvPr id="0" name=""/>
        <dsp:cNvSpPr/>
      </dsp:nvSpPr>
      <dsp:spPr>
        <a:xfrm rot="5400000">
          <a:off x="758882" y="1797749"/>
          <a:ext cx="2280124" cy="3794076"/>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E6F799AF-3A8F-D44D-899D-8D1CDAD87EEA}">
      <dsp:nvSpPr>
        <dsp:cNvPr id="0" name=""/>
        <dsp:cNvSpPr/>
      </dsp:nvSpPr>
      <dsp:spPr>
        <a:xfrm>
          <a:off x="378273" y="2931360"/>
          <a:ext cx="3425313" cy="3002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Yellow Book Audit</a:t>
          </a:r>
          <a:r>
            <a:rPr lang="en-US" sz="1600" kern="1200" dirty="0"/>
            <a:t>– also known as Generally Accepted Government Auditing Standards (GAGAS) audits. The purpose of this audit is to provide an opinion on the financial statement, in accordance with GAGAS. It also assesses internal controls and compliance issues</a:t>
          </a:r>
          <a:r>
            <a:rPr lang="en-US" sz="1600" kern="1200"/>
            <a:t>. </a:t>
          </a:r>
          <a:endParaRPr lang="en-US" sz="1600" kern="1200" dirty="0"/>
        </a:p>
      </dsp:txBody>
      <dsp:txXfrm>
        <a:off x="378273" y="2931360"/>
        <a:ext cx="3425313" cy="3002488"/>
      </dsp:txXfrm>
    </dsp:sp>
    <dsp:sp modelId="{5A4CBB51-51D0-F242-875D-8635083A1B30}">
      <dsp:nvSpPr>
        <dsp:cNvPr id="0" name=""/>
        <dsp:cNvSpPr/>
      </dsp:nvSpPr>
      <dsp:spPr>
        <a:xfrm>
          <a:off x="3157301" y="1518425"/>
          <a:ext cx="646285" cy="646285"/>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FE5A9B-09D7-6D45-B858-183103DB4E5B}">
      <dsp:nvSpPr>
        <dsp:cNvPr id="0" name=""/>
        <dsp:cNvSpPr/>
      </dsp:nvSpPr>
      <dsp:spPr>
        <a:xfrm rot="5400000">
          <a:off x="4952135" y="760124"/>
          <a:ext cx="2280124" cy="3794076"/>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0EC5E724-6ADA-1D4A-BBF0-3B19BC54C887}">
      <dsp:nvSpPr>
        <dsp:cNvPr id="0" name=""/>
        <dsp:cNvSpPr/>
      </dsp:nvSpPr>
      <dsp:spPr>
        <a:xfrm>
          <a:off x="4571526" y="1893736"/>
          <a:ext cx="3425313" cy="3002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Alternative Compliance Examination Engagement </a:t>
          </a:r>
          <a:r>
            <a:rPr lang="en-US" sz="1600" kern="1200" dirty="0"/>
            <a:t>– a more limited compliance audit, that focuses only on eligible use and allowable cost compliance review, in addition to Yellow Book audit.</a:t>
          </a:r>
        </a:p>
      </dsp:txBody>
      <dsp:txXfrm>
        <a:off x="4571526" y="1893736"/>
        <a:ext cx="3425313" cy="3002488"/>
      </dsp:txXfrm>
    </dsp:sp>
    <dsp:sp modelId="{F7CC4B46-9986-0D4B-B953-93A1CF39C553}">
      <dsp:nvSpPr>
        <dsp:cNvPr id="0" name=""/>
        <dsp:cNvSpPr/>
      </dsp:nvSpPr>
      <dsp:spPr>
        <a:xfrm>
          <a:off x="7350554" y="480800"/>
          <a:ext cx="646285" cy="646285"/>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961BEE-4B8E-DC43-A67A-BC46F8B53CFC}">
      <dsp:nvSpPr>
        <dsp:cNvPr id="0" name=""/>
        <dsp:cNvSpPr/>
      </dsp:nvSpPr>
      <dsp:spPr>
        <a:xfrm rot="5400000">
          <a:off x="9145388" y="-277499"/>
          <a:ext cx="2280124" cy="3794076"/>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BB9EA71C-5738-B942-8D04-18D2DCDF126B}">
      <dsp:nvSpPr>
        <dsp:cNvPr id="0" name=""/>
        <dsp:cNvSpPr/>
      </dsp:nvSpPr>
      <dsp:spPr>
        <a:xfrm>
          <a:off x="8764779" y="856111"/>
          <a:ext cx="3425313" cy="3002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Single Audit</a:t>
          </a:r>
          <a:r>
            <a:rPr lang="en-US" sz="1600" kern="1200" dirty="0"/>
            <a:t>–is a rigorous, organization-wide audit or examination of an entity that expends $750,000 or more of Federal assistance (including grants). The Single Audit’s objective is to provide assurance to the federal government regarding the management and use of such funds by a recipient. The audit encompasses both financial and compliance components. Single audits must be submitted to the Federal Audit Clearinghouse along with a data collection form, Form SF-SAC. In conjunction to any Single Audits conducted, a Yellow Book audit is also required.</a:t>
          </a:r>
        </a:p>
      </dsp:txBody>
      <dsp:txXfrm>
        <a:off x="8764779" y="856111"/>
        <a:ext cx="3425313" cy="30024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BFC83-CC93-AD47-96E0-8C857277DF1A}">
      <dsp:nvSpPr>
        <dsp:cNvPr id="0" name=""/>
        <dsp:cNvSpPr/>
      </dsp:nvSpPr>
      <dsp:spPr>
        <a:xfrm rot="5400000">
          <a:off x="-170846" y="171862"/>
          <a:ext cx="1138979" cy="797285"/>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Adopt</a:t>
          </a:r>
        </a:p>
      </dsp:txBody>
      <dsp:txXfrm rot="-5400000">
        <a:off x="2" y="399658"/>
        <a:ext cx="797285" cy="341694"/>
      </dsp:txXfrm>
    </dsp:sp>
    <dsp:sp modelId="{5192A4F6-8A2C-0E4F-9E77-A8DEA5C272A2}">
      <dsp:nvSpPr>
        <dsp:cNvPr id="0" name=""/>
        <dsp:cNvSpPr/>
      </dsp:nvSpPr>
      <dsp:spPr>
        <a:xfrm rot="5400000">
          <a:off x="2693071" y="-1894771"/>
          <a:ext cx="740336" cy="4531909"/>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sz="2900" kern="1200" dirty="0"/>
            <a:t>Adopt the policies</a:t>
          </a:r>
        </a:p>
      </dsp:txBody>
      <dsp:txXfrm rot="-5400000">
        <a:off x="797285" y="37155"/>
        <a:ext cx="4495769" cy="668056"/>
      </dsp:txXfrm>
    </dsp:sp>
    <dsp:sp modelId="{875F7B3E-B267-364A-98CF-F9F62E7890A8}">
      <dsp:nvSpPr>
        <dsp:cNvPr id="0" name=""/>
        <dsp:cNvSpPr/>
      </dsp:nvSpPr>
      <dsp:spPr>
        <a:xfrm rot="5400000">
          <a:off x="-170846" y="1214848"/>
          <a:ext cx="1138979" cy="797285"/>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Incorporate</a:t>
          </a:r>
        </a:p>
      </dsp:txBody>
      <dsp:txXfrm rot="-5400000">
        <a:off x="2" y="1442644"/>
        <a:ext cx="797285" cy="341694"/>
      </dsp:txXfrm>
    </dsp:sp>
    <dsp:sp modelId="{DAA34868-3BA7-2042-B01D-03E4DECBB235}">
      <dsp:nvSpPr>
        <dsp:cNvPr id="0" name=""/>
        <dsp:cNvSpPr/>
      </dsp:nvSpPr>
      <dsp:spPr>
        <a:xfrm rot="5400000">
          <a:off x="2693071" y="-851784"/>
          <a:ext cx="740336" cy="4531909"/>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sz="2900" kern="1200" dirty="0"/>
            <a:t>Incorporate procedures</a:t>
          </a:r>
        </a:p>
      </dsp:txBody>
      <dsp:txXfrm rot="-5400000">
        <a:off x="797285" y="1080142"/>
        <a:ext cx="4495769" cy="668056"/>
      </dsp:txXfrm>
    </dsp:sp>
    <dsp:sp modelId="{B644AE7D-8A93-BE4B-A176-75A81BEF6738}">
      <dsp:nvSpPr>
        <dsp:cNvPr id="0" name=""/>
        <dsp:cNvSpPr/>
      </dsp:nvSpPr>
      <dsp:spPr>
        <a:xfrm rot="5400000">
          <a:off x="-170846" y="2257834"/>
          <a:ext cx="1138979" cy="797285"/>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Assign</a:t>
          </a:r>
        </a:p>
      </dsp:txBody>
      <dsp:txXfrm rot="-5400000">
        <a:off x="2" y="2485630"/>
        <a:ext cx="797285" cy="341694"/>
      </dsp:txXfrm>
    </dsp:sp>
    <dsp:sp modelId="{A52DA362-52F7-C444-B6E1-470800CE19EB}">
      <dsp:nvSpPr>
        <dsp:cNvPr id="0" name=""/>
        <dsp:cNvSpPr/>
      </dsp:nvSpPr>
      <dsp:spPr>
        <a:xfrm rot="5400000">
          <a:off x="2693071" y="191201"/>
          <a:ext cx="740336" cy="4531909"/>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sz="2900" kern="1200" dirty="0"/>
            <a:t>Assign responsibilities</a:t>
          </a:r>
        </a:p>
      </dsp:txBody>
      <dsp:txXfrm rot="-5400000">
        <a:off x="797285" y="2123127"/>
        <a:ext cx="4495769" cy="668056"/>
      </dsp:txXfrm>
    </dsp:sp>
    <dsp:sp modelId="{F090F147-C5A8-6542-8FDA-624009868DC0}">
      <dsp:nvSpPr>
        <dsp:cNvPr id="0" name=""/>
        <dsp:cNvSpPr/>
      </dsp:nvSpPr>
      <dsp:spPr>
        <a:xfrm rot="5400000">
          <a:off x="-170846" y="3300821"/>
          <a:ext cx="1138979" cy="797285"/>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Follow</a:t>
          </a:r>
        </a:p>
      </dsp:txBody>
      <dsp:txXfrm rot="-5400000">
        <a:off x="2" y="3528617"/>
        <a:ext cx="797285" cy="341694"/>
      </dsp:txXfrm>
    </dsp:sp>
    <dsp:sp modelId="{75457CD2-4C80-5649-8704-E8589C02C958}">
      <dsp:nvSpPr>
        <dsp:cNvPr id="0" name=""/>
        <dsp:cNvSpPr/>
      </dsp:nvSpPr>
      <dsp:spPr>
        <a:xfrm rot="5400000">
          <a:off x="2693071" y="1234188"/>
          <a:ext cx="740336" cy="4531909"/>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sz="2900" kern="1200"/>
            <a:t>Follow the procedures</a:t>
          </a:r>
        </a:p>
      </dsp:txBody>
      <dsp:txXfrm rot="-5400000">
        <a:off x="797285" y="3166114"/>
        <a:ext cx="4495769" cy="668056"/>
      </dsp:txXfrm>
    </dsp:sp>
    <dsp:sp modelId="{AB0F9832-7889-F64C-9C55-6DB289288F94}">
      <dsp:nvSpPr>
        <dsp:cNvPr id="0" name=""/>
        <dsp:cNvSpPr/>
      </dsp:nvSpPr>
      <dsp:spPr>
        <a:xfrm rot="5400000">
          <a:off x="-170846" y="4343807"/>
          <a:ext cx="1138979" cy="797285"/>
        </a:xfrm>
        <a:prstGeom prst="chevron">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Document</a:t>
          </a:r>
        </a:p>
      </dsp:txBody>
      <dsp:txXfrm rot="-5400000">
        <a:off x="2" y="4571603"/>
        <a:ext cx="797285" cy="341694"/>
      </dsp:txXfrm>
    </dsp:sp>
    <dsp:sp modelId="{CE535E34-196B-FE4D-B5A9-7046DAFEBFE2}">
      <dsp:nvSpPr>
        <dsp:cNvPr id="0" name=""/>
        <dsp:cNvSpPr/>
      </dsp:nvSpPr>
      <dsp:spPr>
        <a:xfrm rot="5400000">
          <a:off x="2693071" y="2277174"/>
          <a:ext cx="740336" cy="4531909"/>
        </a:xfrm>
        <a:prstGeom prst="round2Same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sz="2900" kern="1200"/>
            <a:t>Document everything</a:t>
          </a:r>
        </a:p>
      </dsp:txBody>
      <dsp:txXfrm rot="-5400000">
        <a:off x="797285" y="4209100"/>
        <a:ext cx="4495769" cy="668056"/>
      </dsp:txXfrm>
    </dsp:sp>
    <dsp:sp modelId="{35B506EA-AA1A-444C-881D-B1C6E6705808}">
      <dsp:nvSpPr>
        <dsp:cNvPr id="0" name=""/>
        <dsp:cNvSpPr/>
      </dsp:nvSpPr>
      <dsp:spPr>
        <a:xfrm rot="5400000">
          <a:off x="-170846" y="5386794"/>
          <a:ext cx="1138979" cy="797285"/>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Retain</a:t>
          </a:r>
        </a:p>
      </dsp:txBody>
      <dsp:txXfrm rot="-5400000">
        <a:off x="2" y="5614590"/>
        <a:ext cx="797285" cy="341694"/>
      </dsp:txXfrm>
    </dsp:sp>
    <dsp:sp modelId="{77D60113-9BF0-EC40-B86A-A7DCAF5B63B5}">
      <dsp:nvSpPr>
        <dsp:cNvPr id="0" name=""/>
        <dsp:cNvSpPr/>
      </dsp:nvSpPr>
      <dsp:spPr>
        <a:xfrm rot="5400000">
          <a:off x="2693071" y="3320160"/>
          <a:ext cx="740336" cy="4531909"/>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sz="2900" kern="1200"/>
            <a:t>Retain the documentation</a:t>
          </a:r>
        </a:p>
      </dsp:txBody>
      <dsp:txXfrm rot="-5400000">
        <a:off x="797285" y="5252086"/>
        <a:ext cx="4495769" cy="6680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2CB94-7DF6-9D4A-A94A-D2CF41F43FB7}">
      <dsp:nvSpPr>
        <dsp:cNvPr id="0" name=""/>
        <dsp:cNvSpPr/>
      </dsp:nvSpPr>
      <dsp:spPr>
        <a:xfrm>
          <a:off x="6665" y="1946991"/>
          <a:ext cx="2327139" cy="2792567"/>
        </a:xfrm>
        <a:prstGeom prst="roundRect">
          <a:avLst>
            <a:gd name="adj" fmla="val 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dirty="0"/>
            <a:t>Control Environment</a:t>
          </a:r>
        </a:p>
      </dsp:txBody>
      <dsp:txXfrm rot="16200000">
        <a:off x="-905573" y="2859229"/>
        <a:ext cx="2289905" cy="465427"/>
      </dsp:txXfrm>
    </dsp:sp>
    <dsp:sp modelId="{659AD45A-AD20-384B-892A-FB330C89D7DB}">
      <dsp:nvSpPr>
        <dsp:cNvPr id="0" name=""/>
        <dsp:cNvSpPr/>
      </dsp:nvSpPr>
      <dsp:spPr>
        <a:xfrm>
          <a:off x="472093"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Commitment to integrity &amp; ethics</a:t>
          </a:r>
        </a:p>
        <a:p>
          <a:pPr marL="0" lvl="0" indent="0" algn="l" defTabSz="711200">
            <a:lnSpc>
              <a:spcPct val="90000"/>
            </a:lnSpc>
            <a:spcBef>
              <a:spcPct val="0"/>
            </a:spcBef>
            <a:spcAft>
              <a:spcPct val="35000"/>
            </a:spcAft>
            <a:buNone/>
          </a:pPr>
          <a:r>
            <a:rPr lang="en-US" sz="1600" kern="1200" dirty="0"/>
            <a:t>Effective oversight by leadership</a:t>
          </a:r>
        </a:p>
        <a:p>
          <a:pPr marL="0" lvl="0" indent="0" algn="l" defTabSz="711200">
            <a:lnSpc>
              <a:spcPct val="90000"/>
            </a:lnSpc>
            <a:spcBef>
              <a:spcPct val="0"/>
            </a:spcBef>
            <a:spcAft>
              <a:spcPct val="35000"/>
            </a:spcAft>
            <a:buNone/>
          </a:pPr>
          <a:r>
            <a:rPr lang="en-US" sz="1600" kern="1200" dirty="0"/>
            <a:t>Clear structure and procedures</a:t>
          </a:r>
        </a:p>
        <a:p>
          <a:pPr marL="0" lvl="0" indent="0" algn="l" defTabSz="711200">
            <a:lnSpc>
              <a:spcPct val="90000"/>
            </a:lnSpc>
            <a:spcBef>
              <a:spcPct val="0"/>
            </a:spcBef>
            <a:spcAft>
              <a:spcPct val="35000"/>
            </a:spcAft>
            <a:buNone/>
          </a:pPr>
          <a:r>
            <a:rPr lang="en-US" sz="1600" kern="1200" dirty="0"/>
            <a:t>Commitment to competence</a:t>
          </a:r>
        </a:p>
        <a:p>
          <a:pPr marL="0" lvl="0" indent="0" algn="l" defTabSz="711200">
            <a:lnSpc>
              <a:spcPct val="90000"/>
            </a:lnSpc>
            <a:spcBef>
              <a:spcPct val="0"/>
            </a:spcBef>
            <a:spcAft>
              <a:spcPct val="35000"/>
            </a:spcAft>
            <a:buNone/>
          </a:pPr>
          <a:r>
            <a:rPr lang="en-US" sz="1600" kern="1200" dirty="0"/>
            <a:t>Enforces accountability</a:t>
          </a:r>
        </a:p>
      </dsp:txBody>
      <dsp:txXfrm>
        <a:off x="472093" y="1946991"/>
        <a:ext cx="1733719" cy="2792567"/>
      </dsp:txXfrm>
    </dsp:sp>
    <dsp:sp modelId="{B63FF464-5697-C247-A032-5E61ABEC5D03}">
      <dsp:nvSpPr>
        <dsp:cNvPr id="0" name=""/>
        <dsp:cNvSpPr/>
      </dsp:nvSpPr>
      <dsp:spPr>
        <a:xfrm>
          <a:off x="2415255" y="1946991"/>
          <a:ext cx="2327139" cy="2792567"/>
        </a:xfrm>
        <a:prstGeom prst="roundRect">
          <a:avLst>
            <a:gd name="adj" fmla="val 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dirty="0"/>
            <a:t>Risk Assessment</a:t>
          </a:r>
        </a:p>
      </dsp:txBody>
      <dsp:txXfrm rot="16200000">
        <a:off x="1503016" y="2859229"/>
        <a:ext cx="2289905" cy="465427"/>
      </dsp:txXfrm>
    </dsp:sp>
    <dsp:sp modelId="{D19D2D96-9EEE-AA4A-B141-5B001109123C}">
      <dsp:nvSpPr>
        <dsp:cNvPr id="0" name=""/>
        <dsp:cNvSpPr/>
      </dsp:nvSpPr>
      <dsp:spPr>
        <a:xfrm rot="5400000">
          <a:off x="2221603" y="4167476"/>
          <a:ext cx="410574" cy="349070"/>
        </a:xfrm>
        <a:prstGeom prst="flowChartExtra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9A0866-1E00-BB42-A471-B5DED63D2C7A}">
      <dsp:nvSpPr>
        <dsp:cNvPr id="0" name=""/>
        <dsp:cNvSpPr/>
      </dsp:nvSpPr>
      <dsp:spPr>
        <a:xfrm>
          <a:off x="2880683"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Specifies suitable objectives</a:t>
          </a:r>
        </a:p>
        <a:p>
          <a:pPr marL="0" lvl="0" indent="0" algn="l" defTabSz="711200">
            <a:lnSpc>
              <a:spcPct val="90000"/>
            </a:lnSpc>
            <a:spcBef>
              <a:spcPct val="0"/>
            </a:spcBef>
            <a:spcAft>
              <a:spcPct val="35000"/>
            </a:spcAft>
            <a:buNone/>
          </a:pPr>
          <a:r>
            <a:rPr lang="en-US" sz="1600" kern="1200" dirty="0"/>
            <a:t>Identifies &amp; analyzes risk</a:t>
          </a:r>
        </a:p>
        <a:p>
          <a:pPr marL="0" lvl="0" indent="0" algn="l" defTabSz="711200">
            <a:lnSpc>
              <a:spcPct val="90000"/>
            </a:lnSpc>
            <a:spcBef>
              <a:spcPct val="0"/>
            </a:spcBef>
            <a:spcAft>
              <a:spcPct val="35000"/>
            </a:spcAft>
            <a:buNone/>
          </a:pPr>
          <a:r>
            <a:rPr lang="en-US" sz="1600" kern="1200" dirty="0"/>
            <a:t>Assesses fraud risk</a:t>
          </a:r>
        </a:p>
        <a:p>
          <a:pPr marL="0" lvl="0" indent="0" algn="l" defTabSz="711200">
            <a:lnSpc>
              <a:spcPct val="90000"/>
            </a:lnSpc>
            <a:spcBef>
              <a:spcPct val="0"/>
            </a:spcBef>
            <a:spcAft>
              <a:spcPct val="35000"/>
            </a:spcAft>
            <a:buNone/>
          </a:pPr>
          <a:r>
            <a:rPr lang="en-US" sz="1600" kern="1200" dirty="0"/>
            <a:t>Identifies &amp; analyzes significant changes</a:t>
          </a:r>
        </a:p>
      </dsp:txBody>
      <dsp:txXfrm>
        <a:off x="2880683" y="1946991"/>
        <a:ext cx="1733719" cy="2792567"/>
      </dsp:txXfrm>
    </dsp:sp>
    <dsp:sp modelId="{716A91EC-DB3F-7D4A-81FE-51A161172B3B}">
      <dsp:nvSpPr>
        <dsp:cNvPr id="0" name=""/>
        <dsp:cNvSpPr/>
      </dsp:nvSpPr>
      <dsp:spPr>
        <a:xfrm>
          <a:off x="4823845" y="1946991"/>
          <a:ext cx="2327139" cy="2792567"/>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dirty="0"/>
            <a:t>Control Activities</a:t>
          </a:r>
        </a:p>
      </dsp:txBody>
      <dsp:txXfrm rot="16200000">
        <a:off x="3911606" y="2859229"/>
        <a:ext cx="2289905" cy="465427"/>
      </dsp:txXfrm>
    </dsp:sp>
    <dsp:sp modelId="{10C29193-FF2B-C846-9CF7-699BB1D0A413}">
      <dsp:nvSpPr>
        <dsp:cNvPr id="0" name=""/>
        <dsp:cNvSpPr/>
      </dsp:nvSpPr>
      <dsp:spPr>
        <a:xfrm rot="5400000">
          <a:off x="4630193" y="4167476"/>
          <a:ext cx="410574" cy="349070"/>
        </a:xfrm>
        <a:prstGeom prst="flowChartExtra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916A8B-2888-A543-AA9C-5BBC2A43C0A5}">
      <dsp:nvSpPr>
        <dsp:cNvPr id="0" name=""/>
        <dsp:cNvSpPr/>
      </dsp:nvSpPr>
      <dsp:spPr>
        <a:xfrm>
          <a:off x="5289273"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Develops control activities</a:t>
          </a:r>
        </a:p>
        <a:p>
          <a:pPr marL="0" lvl="0" indent="0" algn="l" defTabSz="711200">
            <a:lnSpc>
              <a:spcPct val="90000"/>
            </a:lnSpc>
            <a:spcBef>
              <a:spcPct val="0"/>
            </a:spcBef>
            <a:spcAft>
              <a:spcPct val="35000"/>
            </a:spcAft>
            <a:buNone/>
          </a:pPr>
          <a:r>
            <a:rPr lang="en-US" sz="1600" kern="1200" dirty="0"/>
            <a:t>General controls over technology</a:t>
          </a:r>
        </a:p>
        <a:p>
          <a:pPr marL="0" lvl="0" indent="0" algn="l" defTabSz="711200">
            <a:lnSpc>
              <a:spcPct val="90000"/>
            </a:lnSpc>
            <a:spcBef>
              <a:spcPct val="0"/>
            </a:spcBef>
            <a:spcAft>
              <a:spcPct val="35000"/>
            </a:spcAft>
            <a:buNone/>
          </a:pPr>
          <a:r>
            <a:rPr lang="en-US" sz="1600" kern="1200" dirty="0"/>
            <a:t>Thorough policies and procedures</a:t>
          </a:r>
        </a:p>
      </dsp:txBody>
      <dsp:txXfrm>
        <a:off x="5289273" y="1946991"/>
        <a:ext cx="1733719" cy="2792567"/>
      </dsp:txXfrm>
    </dsp:sp>
    <dsp:sp modelId="{35D2798D-72DC-3047-BE28-0C407770897E}">
      <dsp:nvSpPr>
        <dsp:cNvPr id="0" name=""/>
        <dsp:cNvSpPr/>
      </dsp:nvSpPr>
      <dsp:spPr>
        <a:xfrm>
          <a:off x="7232434" y="1946991"/>
          <a:ext cx="2327139" cy="2792567"/>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dirty="0"/>
            <a:t>Info &amp; Communication</a:t>
          </a:r>
        </a:p>
      </dsp:txBody>
      <dsp:txXfrm rot="16200000">
        <a:off x="6320195" y="2859229"/>
        <a:ext cx="2289905" cy="465427"/>
      </dsp:txXfrm>
    </dsp:sp>
    <dsp:sp modelId="{630ED95C-089F-0947-9A8A-D83C5BE777EF}">
      <dsp:nvSpPr>
        <dsp:cNvPr id="0" name=""/>
        <dsp:cNvSpPr/>
      </dsp:nvSpPr>
      <dsp:spPr>
        <a:xfrm rot="5400000">
          <a:off x="7038783" y="4167476"/>
          <a:ext cx="410574" cy="349070"/>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FD454D-CA6D-9043-AE10-98CA141C580D}">
      <dsp:nvSpPr>
        <dsp:cNvPr id="0" name=""/>
        <dsp:cNvSpPr/>
      </dsp:nvSpPr>
      <dsp:spPr>
        <a:xfrm>
          <a:off x="7697862"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Communicates expectations and control activities clearly within and outside organization</a:t>
          </a:r>
        </a:p>
        <a:p>
          <a:pPr marL="0" lvl="0" indent="0" algn="l" defTabSz="711200">
            <a:lnSpc>
              <a:spcPct val="90000"/>
            </a:lnSpc>
            <a:spcBef>
              <a:spcPct val="0"/>
            </a:spcBef>
            <a:spcAft>
              <a:spcPct val="35000"/>
            </a:spcAft>
            <a:buNone/>
          </a:pPr>
          <a:r>
            <a:rPr lang="en-US" sz="1600" kern="1200" dirty="0"/>
            <a:t>Provides sufficient training for staff</a:t>
          </a:r>
        </a:p>
      </dsp:txBody>
      <dsp:txXfrm>
        <a:off x="7697862" y="1946991"/>
        <a:ext cx="1733719" cy="2792567"/>
      </dsp:txXfrm>
    </dsp:sp>
    <dsp:sp modelId="{3B472F76-A504-C64F-8AFA-9AD4681BC43A}">
      <dsp:nvSpPr>
        <dsp:cNvPr id="0" name=""/>
        <dsp:cNvSpPr/>
      </dsp:nvSpPr>
      <dsp:spPr>
        <a:xfrm>
          <a:off x="9641024" y="1946991"/>
          <a:ext cx="2327139" cy="2792567"/>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dirty="0"/>
            <a:t>Monitoring Activities</a:t>
          </a:r>
        </a:p>
      </dsp:txBody>
      <dsp:txXfrm rot="16200000">
        <a:off x="8728785" y="2859229"/>
        <a:ext cx="2289905" cy="465427"/>
      </dsp:txXfrm>
    </dsp:sp>
    <dsp:sp modelId="{AA0C83F6-34CB-2047-A204-735FBF8D78C1}">
      <dsp:nvSpPr>
        <dsp:cNvPr id="0" name=""/>
        <dsp:cNvSpPr/>
      </dsp:nvSpPr>
      <dsp:spPr>
        <a:xfrm rot="5400000">
          <a:off x="9447372" y="4167476"/>
          <a:ext cx="410574" cy="349070"/>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E50F52-7AD9-BF40-90E0-DA13A0A78FFE}">
      <dsp:nvSpPr>
        <dsp:cNvPr id="0" name=""/>
        <dsp:cNvSpPr/>
      </dsp:nvSpPr>
      <dsp:spPr>
        <a:xfrm>
          <a:off x="10106452"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Conducts ongoing monitoring </a:t>
          </a:r>
        </a:p>
        <a:p>
          <a:pPr marL="0" lvl="0" indent="0" algn="l" defTabSz="711200">
            <a:lnSpc>
              <a:spcPct val="90000"/>
            </a:lnSpc>
            <a:spcBef>
              <a:spcPct val="0"/>
            </a:spcBef>
            <a:spcAft>
              <a:spcPct val="35000"/>
            </a:spcAft>
            <a:buNone/>
          </a:pPr>
          <a:r>
            <a:rPr lang="en-US" sz="1600" kern="1200" dirty="0"/>
            <a:t>Identifies, evaluates, and communicates deficiencies</a:t>
          </a:r>
        </a:p>
        <a:p>
          <a:pPr marL="0" lvl="0" indent="0" algn="l" defTabSz="711200">
            <a:lnSpc>
              <a:spcPct val="90000"/>
            </a:lnSpc>
            <a:spcBef>
              <a:spcPct val="0"/>
            </a:spcBef>
            <a:spcAft>
              <a:spcPct val="35000"/>
            </a:spcAft>
            <a:buNone/>
          </a:pPr>
          <a:r>
            <a:rPr lang="en-US" sz="1600" kern="1200" dirty="0"/>
            <a:t>Addresses deficiencies in a timely manner</a:t>
          </a:r>
        </a:p>
      </dsp:txBody>
      <dsp:txXfrm>
        <a:off x="10106452" y="1946991"/>
        <a:ext cx="1733719" cy="27925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851B2C-9B19-CD47-BF48-94D2C0EFB2EC}">
      <dsp:nvSpPr>
        <dsp:cNvPr id="0" name=""/>
        <dsp:cNvSpPr/>
      </dsp:nvSpPr>
      <dsp:spPr>
        <a:xfrm>
          <a:off x="357835" y="4428"/>
          <a:ext cx="3558874" cy="889718"/>
        </a:xfrm>
        <a:prstGeom prst="roundRect">
          <a:avLst>
            <a:gd name="adj" fmla="val 10000"/>
          </a:avLst>
        </a:prstGeom>
        <a:solidFill>
          <a:schemeClr val="accent6"/>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Charges for salaries/ benefits must be based on records that accurately reflect the work performed</a:t>
          </a:r>
        </a:p>
      </dsp:txBody>
      <dsp:txXfrm>
        <a:off x="383894" y="30487"/>
        <a:ext cx="3506756" cy="837600"/>
      </dsp:txXfrm>
    </dsp:sp>
    <dsp:sp modelId="{F0DF9FB4-30D1-1046-83F8-D3AD497284D7}">
      <dsp:nvSpPr>
        <dsp:cNvPr id="0" name=""/>
        <dsp:cNvSpPr/>
      </dsp:nvSpPr>
      <dsp:spPr>
        <a:xfrm rot="5400000">
          <a:off x="1970450" y="916389"/>
          <a:ext cx="333644" cy="40037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2017161" y="949754"/>
        <a:ext cx="240223" cy="233551"/>
      </dsp:txXfrm>
    </dsp:sp>
    <dsp:sp modelId="{F6AD119A-2659-8446-AB7C-F5A4F0934CBA}">
      <dsp:nvSpPr>
        <dsp:cNvPr id="0" name=""/>
        <dsp:cNvSpPr/>
      </dsp:nvSpPr>
      <dsp:spPr>
        <a:xfrm>
          <a:off x="357835" y="1339005"/>
          <a:ext cx="3558874" cy="1344017"/>
        </a:xfrm>
        <a:prstGeom prst="roundRect">
          <a:avLst>
            <a:gd name="adj" fmla="val 10000"/>
          </a:avLst>
        </a:prstGeom>
        <a:solidFill>
          <a:schemeClr val="accent6"/>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Be supported by a system of internal controls which provides reasonable assurances the amounts charged are accurate, allowable and properly allocated</a:t>
          </a:r>
        </a:p>
      </dsp:txBody>
      <dsp:txXfrm>
        <a:off x="397200" y="1378370"/>
        <a:ext cx="3480144" cy="1265287"/>
      </dsp:txXfrm>
    </dsp:sp>
    <dsp:sp modelId="{CD78BDAA-6D6D-E04B-A9CA-015C6D292799}">
      <dsp:nvSpPr>
        <dsp:cNvPr id="0" name=""/>
        <dsp:cNvSpPr/>
      </dsp:nvSpPr>
      <dsp:spPr>
        <a:xfrm rot="5400000">
          <a:off x="1970450" y="2705266"/>
          <a:ext cx="333644" cy="40037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2017161" y="2738631"/>
        <a:ext cx="240223" cy="233551"/>
      </dsp:txXfrm>
    </dsp:sp>
    <dsp:sp modelId="{EC97A292-3D32-A74E-9CD0-00AC742B1D17}">
      <dsp:nvSpPr>
        <dsp:cNvPr id="0" name=""/>
        <dsp:cNvSpPr/>
      </dsp:nvSpPr>
      <dsp:spPr>
        <a:xfrm>
          <a:off x="357835" y="3127882"/>
          <a:ext cx="3558874" cy="889718"/>
        </a:xfrm>
        <a:prstGeom prst="roundRect">
          <a:avLst>
            <a:gd name="adj" fmla="val 10000"/>
          </a:avLst>
        </a:prstGeom>
        <a:solidFill>
          <a:schemeClr val="accent6"/>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t>Be incorporated into the LG’s official records</a:t>
          </a:r>
        </a:p>
      </dsp:txBody>
      <dsp:txXfrm>
        <a:off x="383894" y="3153941"/>
        <a:ext cx="3506756" cy="837600"/>
      </dsp:txXfrm>
    </dsp:sp>
    <dsp:sp modelId="{875BFCAA-1C7A-FA41-A145-B939408D380C}">
      <dsp:nvSpPr>
        <dsp:cNvPr id="0" name=""/>
        <dsp:cNvSpPr/>
      </dsp:nvSpPr>
      <dsp:spPr>
        <a:xfrm rot="5400000">
          <a:off x="1970450" y="4039844"/>
          <a:ext cx="333644" cy="40037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2017161" y="4073209"/>
        <a:ext cx="240223" cy="233551"/>
      </dsp:txXfrm>
    </dsp:sp>
    <dsp:sp modelId="{E6F17844-D693-BF4B-9E6C-D67E184B7B80}">
      <dsp:nvSpPr>
        <dsp:cNvPr id="0" name=""/>
        <dsp:cNvSpPr/>
      </dsp:nvSpPr>
      <dsp:spPr>
        <a:xfrm>
          <a:off x="357835" y="4462460"/>
          <a:ext cx="3558874" cy="889718"/>
        </a:xfrm>
        <a:prstGeom prst="roundRect">
          <a:avLst>
            <a:gd name="adj" fmla="val 10000"/>
          </a:avLst>
        </a:prstGeom>
        <a:solidFill>
          <a:schemeClr val="accent6"/>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Reasonably reflect total activity for which employee is compensated</a:t>
          </a:r>
        </a:p>
      </dsp:txBody>
      <dsp:txXfrm>
        <a:off x="383894" y="4488519"/>
        <a:ext cx="3506756" cy="8376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6C87A5-04F6-0143-A867-9E4FAB2D5BE7}">
      <dsp:nvSpPr>
        <dsp:cNvPr id="0" name=""/>
        <dsp:cNvSpPr/>
      </dsp:nvSpPr>
      <dsp:spPr>
        <a:xfrm>
          <a:off x="2538725" y="792"/>
          <a:ext cx="1856750" cy="927469"/>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Local Government</a:t>
          </a:r>
        </a:p>
      </dsp:txBody>
      <dsp:txXfrm>
        <a:off x="2565890" y="27957"/>
        <a:ext cx="1802420" cy="873139"/>
      </dsp:txXfrm>
    </dsp:sp>
    <dsp:sp modelId="{51954E66-56AC-A44E-B63F-D556D903D7AD}">
      <dsp:nvSpPr>
        <dsp:cNvPr id="0" name=""/>
        <dsp:cNvSpPr/>
      </dsp:nvSpPr>
      <dsp:spPr>
        <a:xfrm rot="5400000">
          <a:off x="3293199" y="951449"/>
          <a:ext cx="347801" cy="4173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341891" y="986229"/>
        <a:ext cx="250417" cy="243461"/>
      </dsp:txXfrm>
    </dsp:sp>
    <dsp:sp modelId="{5FE4ED40-1284-F24A-9497-392C669A4DB6}">
      <dsp:nvSpPr>
        <dsp:cNvPr id="0" name=""/>
        <dsp:cNvSpPr/>
      </dsp:nvSpPr>
      <dsp:spPr>
        <a:xfrm>
          <a:off x="2538725" y="1391997"/>
          <a:ext cx="1856750" cy="927469"/>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Eligibility restrictions</a:t>
          </a:r>
        </a:p>
      </dsp:txBody>
      <dsp:txXfrm>
        <a:off x="2565890" y="1419162"/>
        <a:ext cx="1802420" cy="873139"/>
      </dsp:txXfrm>
    </dsp:sp>
    <dsp:sp modelId="{674CECF2-45F9-154D-BAA7-3CC87CD8751F}">
      <dsp:nvSpPr>
        <dsp:cNvPr id="0" name=""/>
        <dsp:cNvSpPr/>
      </dsp:nvSpPr>
      <dsp:spPr>
        <a:xfrm rot="5400000">
          <a:off x="3293199" y="2342653"/>
          <a:ext cx="347801" cy="4173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341891" y="2377433"/>
        <a:ext cx="250417" cy="243461"/>
      </dsp:txXfrm>
    </dsp:sp>
    <dsp:sp modelId="{C6689794-B8CB-4842-8181-EB8F93F1585E}">
      <dsp:nvSpPr>
        <dsp:cNvPr id="0" name=""/>
        <dsp:cNvSpPr/>
      </dsp:nvSpPr>
      <dsp:spPr>
        <a:xfrm>
          <a:off x="2538725" y="2783201"/>
          <a:ext cx="1856750" cy="927469"/>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Award terms and prohibitions</a:t>
          </a:r>
        </a:p>
      </dsp:txBody>
      <dsp:txXfrm>
        <a:off x="2565890" y="2810366"/>
        <a:ext cx="1802420" cy="873139"/>
      </dsp:txXfrm>
    </dsp:sp>
    <dsp:sp modelId="{57D94668-669D-3945-A0C6-4BC6744E9816}">
      <dsp:nvSpPr>
        <dsp:cNvPr id="0" name=""/>
        <dsp:cNvSpPr/>
      </dsp:nvSpPr>
      <dsp:spPr>
        <a:xfrm rot="5400000">
          <a:off x="3293199" y="3733858"/>
          <a:ext cx="347801" cy="4173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341891" y="3768638"/>
        <a:ext cx="250417" cy="243461"/>
      </dsp:txXfrm>
    </dsp:sp>
    <dsp:sp modelId="{EA73BA3F-D6E0-4447-8C84-C5F91A3E73C3}">
      <dsp:nvSpPr>
        <dsp:cNvPr id="0" name=""/>
        <dsp:cNvSpPr/>
      </dsp:nvSpPr>
      <dsp:spPr>
        <a:xfrm>
          <a:off x="2538725" y="4174406"/>
          <a:ext cx="1856750" cy="927469"/>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Uniform guidance requirements</a:t>
          </a:r>
        </a:p>
      </dsp:txBody>
      <dsp:txXfrm>
        <a:off x="2565890" y="4201571"/>
        <a:ext cx="1802420" cy="873139"/>
      </dsp:txXfrm>
    </dsp:sp>
    <dsp:sp modelId="{630891F8-1C41-3049-8C24-15719267826C}">
      <dsp:nvSpPr>
        <dsp:cNvPr id="0" name=""/>
        <dsp:cNvSpPr/>
      </dsp:nvSpPr>
      <dsp:spPr>
        <a:xfrm rot="5400000">
          <a:off x="3293199" y="5125062"/>
          <a:ext cx="347801" cy="4173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341891" y="5159842"/>
        <a:ext cx="250417" cy="243461"/>
      </dsp:txXfrm>
    </dsp:sp>
    <dsp:sp modelId="{9B45FFB3-5D70-AC48-8F57-64AE0E1D66FF}">
      <dsp:nvSpPr>
        <dsp:cNvPr id="0" name=""/>
        <dsp:cNvSpPr/>
      </dsp:nvSpPr>
      <dsp:spPr>
        <a:xfrm>
          <a:off x="2538725" y="5565610"/>
          <a:ext cx="1856750" cy="927469"/>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Partner Organization</a:t>
          </a:r>
        </a:p>
      </dsp:txBody>
      <dsp:txXfrm>
        <a:off x="2565890" y="5592775"/>
        <a:ext cx="1802420" cy="8731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2B5F1-F62E-A341-A148-ACA3AA6ED792}">
      <dsp:nvSpPr>
        <dsp:cNvPr id="0" name=""/>
        <dsp:cNvSpPr/>
      </dsp:nvSpPr>
      <dsp:spPr>
        <a:xfrm rot="5400000">
          <a:off x="-264324" y="373998"/>
          <a:ext cx="1762161" cy="1233513"/>
        </a:xfrm>
        <a:prstGeom prst="chevron">
          <a:avLst/>
        </a:prstGeom>
        <a:solidFill>
          <a:schemeClr val="accent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Low Risk</a:t>
          </a:r>
        </a:p>
      </dsp:txBody>
      <dsp:txXfrm rot="-5400000">
        <a:off x="1" y="726431"/>
        <a:ext cx="1233513" cy="528648"/>
      </dsp:txXfrm>
    </dsp:sp>
    <dsp:sp modelId="{7BEBE8EC-07ED-8B4D-9AE2-E63AA3BA1F5A}">
      <dsp:nvSpPr>
        <dsp:cNvPr id="0" name=""/>
        <dsp:cNvSpPr/>
      </dsp:nvSpPr>
      <dsp:spPr>
        <a:xfrm rot="5400000">
          <a:off x="4585227" y="-3349066"/>
          <a:ext cx="1359458" cy="806288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a:t>Periodic review of financial and performance reports</a:t>
          </a:r>
        </a:p>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a:t>Follow-up an ensure timely action on all identified deficiencies detected through audits, on-site reviews, and other reports from subrecipient. (Document all follow-up)</a:t>
          </a:r>
        </a:p>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a:t>Management decisions for applicable audit findings related to this award (2 CFR 200.521)</a:t>
          </a:r>
        </a:p>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a:t>Verify audits</a:t>
          </a:r>
        </a:p>
      </dsp:txBody>
      <dsp:txXfrm rot="-5400000">
        <a:off x="1233514" y="69010"/>
        <a:ext cx="7996523" cy="1226732"/>
      </dsp:txXfrm>
    </dsp:sp>
    <dsp:sp modelId="{16A8F36B-BD8A-414F-9C11-B1247343CE71}">
      <dsp:nvSpPr>
        <dsp:cNvPr id="0" name=""/>
        <dsp:cNvSpPr/>
      </dsp:nvSpPr>
      <dsp:spPr>
        <a:xfrm rot="5400000">
          <a:off x="-264324" y="2123372"/>
          <a:ext cx="1762161" cy="1233513"/>
        </a:xfrm>
        <a:prstGeom prst="chevron">
          <a:avLst/>
        </a:prstGeom>
        <a:solidFill>
          <a:schemeClr val="accent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Med. Risk</a:t>
          </a:r>
        </a:p>
      </dsp:txBody>
      <dsp:txXfrm rot="-5400000">
        <a:off x="1" y="2475805"/>
        <a:ext cx="1233513" cy="528648"/>
      </dsp:txXfrm>
    </dsp:sp>
    <dsp:sp modelId="{B7F94BE1-113D-8C4C-B991-24554FFB28EA}">
      <dsp:nvSpPr>
        <dsp:cNvPr id="0" name=""/>
        <dsp:cNvSpPr/>
      </dsp:nvSpPr>
      <dsp:spPr>
        <a:xfrm rot="5400000">
          <a:off x="4527092" y="-1599692"/>
          <a:ext cx="1475728" cy="806288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More detailed financial reports</a:t>
          </a:r>
        </a:p>
        <a:p>
          <a:pPr marL="114300" lvl="1" indent="-114300" algn="l" defTabSz="577850">
            <a:lnSpc>
              <a:spcPct val="90000"/>
            </a:lnSpc>
            <a:spcBef>
              <a:spcPct val="0"/>
            </a:spcBef>
            <a:spcAft>
              <a:spcPct val="15000"/>
            </a:spcAft>
            <a:buChar char="•"/>
          </a:pPr>
          <a:r>
            <a:rPr lang="en-US" sz="1300" kern="1200" dirty="0"/>
            <a:t>Withholding authority to proceed to next phase until sign off on acceptable performance</a:t>
          </a:r>
        </a:p>
        <a:p>
          <a:pPr marL="114300" lvl="1" indent="-114300" algn="l" defTabSz="577850">
            <a:lnSpc>
              <a:spcPct val="90000"/>
            </a:lnSpc>
            <a:spcBef>
              <a:spcPct val="0"/>
            </a:spcBef>
            <a:spcAft>
              <a:spcPct val="15000"/>
            </a:spcAft>
            <a:buChar char="•"/>
          </a:pPr>
          <a:r>
            <a:rPr lang="en-US" sz="1300" kern="1200" dirty="0"/>
            <a:t>Supporting documentation for all expenditures</a:t>
          </a:r>
        </a:p>
        <a:p>
          <a:pPr marL="114300" lvl="1" indent="-114300" algn="l" defTabSz="577850">
            <a:lnSpc>
              <a:spcPct val="90000"/>
            </a:lnSpc>
            <a:spcBef>
              <a:spcPct val="0"/>
            </a:spcBef>
            <a:spcAft>
              <a:spcPct val="15000"/>
            </a:spcAft>
            <a:buChar char="•"/>
          </a:pPr>
          <a:r>
            <a:rPr lang="en-US" sz="1300" kern="1200" dirty="0"/>
            <a:t>Payments on reimbursement basis</a:t>
          </a:r>
        </a:p>
        <a:p>
          <a:pPr marL="114300" lvl="1" indent="-114300" algn="l" defTabSz="577850">
            <a:lnSpc>
              <a:spcPct val="90000"/>
            </a:lnSpc>
            <a:spcBef>
              <a:spcPct val="0"/>
            </a:spcBef>
            <a:spcAft>
              <a:spcPct val="15000"/>
            </a:spcAft>
            <a:buChar char="•"/>
          </a:pPr>
          <a:r>
            <a:rPr lang="en-US" sz="1300" kern="1200" dirty="0"/>
            <a:t>Additional project monitoring</a:t>
          </a:r>
        </a:p>
        <a:p>
          <a:pPr marL="114300" lvl="1" indent="-114300" algn="l" defTabSz="577850">
            <a:lnSpc>
              <a:spcPct val="90000"/>
            </a:lnSpc>
            <a:spcBef>
              <a:spcPct val="0"/>
            </a:spcBef>
            <a:spcAft>
              <a:spcPct val="15000"/>
            </a:spcAft>
            <a:buChar char="•"/>
          </a:pPr>
          <a:r>
            <a:rPr lang="en-US" sz="1300" kern="1200" dirty="0"/>
            <a:t>Required technical training and assistance</a:t>
          </a:r>
        </a:p>
        <a:p>
          <a:pPr marL="114300" lvl="1" indent="-114300" algn="l" defTabSz="577850">
            <a:lnSpc>
              <a:spcPct val="90000"/>
            </a:lnSpc>
            <a:spcBef>
              <a:spcPct val="0"/>
            </a:spcBef>
            <a:spcAft>
              <a:spcPct val="15000"/>
            </a:spcAft>
            <a:buChar char="•"/>
          </a:pPr>
          <a:r>
            <a:rPr lang="en-US" sz="1300" kern="1200" dirty="0"/>
            <a:t>Arranging for procedures engagement, if subrecipient not subject to Single Audit (2 CFR 200.425)</a:t>
          </a:r>
        </a:p>
      </dsp:txBody>
      <dsp:txXfrm rot="-5400000">
        <a:off x="1233514" y="1765925"/>
        <a:ext cx="7990847" cy="1331650"/>
      </dsp:txXfrm>
    </dsp:sp>
    <dsp:sp modelId="{F232B374-6D0A-1244-B91C-FB3AEEBA928A}">
      <dsp:nvSpPr>
        <dsp:cNvPr id="0" name=""/>
        <dsp:cNvSpPr/>
      </dsp:nvSpPr>
      <dsp:spPr>
        <a:xfrm rot="5400000">
          <a:off x="-264324" y="3804118"/>
          <a:ext cx="1762161" cy="1233513"/>
        </a:xfrm>
        <a:prstGeom prst="chevron">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High Risk</a:t>
          </a:r>
        </a:p>
      </dsp:txBody>
      <dsp:txXfrm rot="-5400000">
        <a:off x="1" y="4156551"/>
        <a:ext cx="1233513" cy="528648"/>
      </dsp:txXfrm>
    </dsp:sp>
    <dsp:sp modelId="{D6D6CCC5-52C5-DF4C-A4BE-9EBCD3867A51}">
      <dsp:nvSpPr>
        <dsp:cNvPr id="0" name=""/>
        <dsp:cNvSpPr/>
      </dsp:nvSpPr>
      <dsp:spPr>
        <a:xfrm rot="5400000">
          <a:off x="4595719" y="81053"/>
          <a:ext cx="1338474" cy="806288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Quarterly status meetings</a:t>
          </a:r>
        </a:p>
        <a:p>
          <a:pPr marL="114300" lvl="1" indent="-114300" algn="l" defTabSz="622300">
            <a:lnSpc>
              <a:spcPct val="90000"/>
            </a:lnSpc>
            <a:spcBef>
              <a:spcPct val="0"/>
            </a:spcBef>
            <a:spcAft>
              <a:spcPct val="15000"/>
            </a:spcAft>
            <a:buChar char="•"/>
          </a:pPr>
          <a:r>
            <a:rPr lang="en-US" sz="1400" kern="1200" dirty="0"/>
            <a:t>Review of financial mgmt. systems and policies and procedures to ensure                                                    adequacy to meet minimum requirements</a:t>
          </a:r>
        </a:p>
        <a:p>
          <a:pPr marL="114300" lvl="1" indent="-114300" algn="l" defTabSz="622300">
            <a:lnSpc>
              <a:spcPct val="90000"/>
            </a:lnSpc>
            <a:spcBef>
              <a:spcPct val="0"/>
            </a:spcBef>
            <a:spcAft>
              <a:spcPct val="15000"/>
            </a:spcAft>
            <a:buChar char="•"/>
          </a:pPr>
          <a:r>
            <a:rPr lang="en-US" sz="1400" kern="1200" dirty="0"/>
            <a:t>Monthly financial, performance, and compliance reports</a:t>
          </a:r>
        </a:p>
        <a:p>
          <a:pPr marL="114300" lvl="1" indent="-114300" algn="l" defTabSz="622300">
            <a:lnSpc>
              <a:spcPct val="90000"/>
            </a:lnSpc>
            <a:spcBef>
              <a:spcPct val="0"/>
            </a:spcBef>
            <a:spcAft>
              <a:spcPct val="15000"/>
            </a:spcAft>
            <a:buChar char="•"/>
          </a:pPr>
          <a:r>
            <a:rPr lang="en-US" sz="1400" kern="1200" dirty="0"/>
            <a:t>Other action plans established by LG</a:t>
          </a:r>
        </a:p>
      </dsp:txBody>
      <dsp:txXfrm rot="-5400000">
        <a:off x="1233514" y="3508598"/>
        <a:ext cx="7997547" cy="120779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1C3B53-DBEA-8C4B-B9EA-86CF446F4351}" type="datetimeFigureOut">
              <a:rPr lang="en-US" smtClean="0"/>
              <a:t>7/18/22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94F478-5427-2F42-96B5-5DB130203285}" type="slidenum">
              <a:rPr lang="en-US" smtClean="0"/>
              <a:t>‹#›</a:t>
            </a:fld>
            <a:endParaRPr lang="en-US"/>
          </a:p>
        </p:txBody>
      </p:sp>
    </p:spTree>
    <p:extLst>
      <p:ext uri="{BB962C8B-B14F-4D97-AF65-F5344CB8AC3E}">
        <p14:creationId xmlns:p14="http://schemas.microsoft.com/office/powerpoint/2010/main" val="830468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DC6FD5-2567-BA4F-877F-D529C45CEB6C}" type="slidenum">
              <a:rPr lang="en-US" smtClean="0"/>
              <a:t>1</a:t>
            </a:fld>
            <a:endParaRPr lang="en-US"/>
          </a:p>
        </p:txBody>
      </p:sp>
    </p:spTree>
    <p:extLst>
      <p:ext uri="{BB962C8B-B14F-4D97-AF65-F5344CB8AC3E}">
        <p14:creationId xmlns:p14="http://schemas.microsoft.com/office/powerpoint/2010/main" val="2815127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DC6FD5-2567-BA4F-877F-D529C45CEB6C}" type="slidenum">
              <a:rPr lang="en-US" smtClean="0"/>
              <a:t>54</a:t>
            </a:fld>
            <a:endParaRPr lang="en-US"/>
          </a:p>
        </p:txBody>
      </p:sp>
    </p:spTree>
    <p:extLst>
      <p:ext uri="{BB962C8B-B14F-4D97-AF65-F5344CB8AC3E}">
        <p14:creationId xmlns:p14="http://schemas.microsoft.com/office/powerpoint/2010/main" val="3462585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CA2D21D1-52E2-420B-B491-CFF6D7BB79FB}" type="slidenum">
              <a:rPr lang="en-US" smtClean="0"/>
              <a:pPr/>
              <a:t>57</a:t>
            </a:fld>
            <a:endParaRPr lang="en-US"/>
          </a:p>
        </p:txBody>
      </p:sp>
    </p:spTree>
    <p:extLst>
      <p:ext uri="{BB962C8B-B14F-4D97-AF65-F5344CB8AC3E}">
        <p14:creationId xmlns:p14="http://schemas.microsoft.com/office/powerpoint/2010/main" val="2096188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A2D21D1-52E2-420B-B491-CFF6D7BB79FB}" type="slidenum">
              <a:rPr lang="en-US" smtClean="0"/>
              <a:pPr/>
              <a:t>58</a:t>
            </a:fld>
            <a:endParaRPr lang="en-US"/>
          </a:p>
        </p:txBody>
      </p:sp>
    </p:spTree>
    <p:extLst>
      <p:ext uri="{BB962C8B-B14F-4D97-AF65-F5344CB8AC3E}">
        <p14:creationId xmlns:p14="http://schemas.microsoft.com/office/powerpoint/2010/main" val="119497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A2D21D1-52E2-420B-B491-CFF6D7BB79FB}" type="slidenum">
              <a:rPr lang="en-US" smtClean="0"/>
              <a:pPr/>
              <a:t>59</a:t>
            </a:fld>
            <a:endParaRPr lang="en-US"/>
          </a:p>
        </p:txBody>
      </p:sp>
    </p:spTree>
    <p:extLst>
      <p:ext uri="{BB962C8B-B14F-4D97-AF65-F5344CB8AC3E}">
        <p14:creationId xmlns:p14="http://schemas.microsoft.com/office/powerpoint/2010/main" val="594479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DC6FD5-2567-BA4F-877F-D529C45CEB6C}" type="slidenum">
              <a:rPr lang="en-US" smtClean="0"/>
              <a:t>16</a:t>
            </a:fld>
            <a:endParaRPr lang="en-US"/>
          </a:p>
        </p:txBody>
      </p:sp>
    </p:spTree>
    <p:extLst>
      <p:ext uri="{BB962C8B-B14F-4D97-AF65-F5344CB8AC3E}">
        <p14:creationId xmlns:p14="http://schemas.microsoft.com/office/powerpoint/2010/main" val="458091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DC6FD5-2567-BA4F-877F-D529C45CEB6C}" type="slidenum">
              <a:rPr lang="en-US" smtClean="0"/>
              <a:t>18</a:t>
            </a:fld>
            <a:endParaRPr lang="en-US"/>
          </a:p>
        </p:txBody>
      </p:sp>
    </p:spTree>
    <p:extLst>
      <p:ext uri="{BB962C8B-B14F-4D97-AF65-F5344CB8AC3E}">
        <p14:creationId xmlns:p14="http://schemas.microsoft.com/office/powerpoint/2010/main" val="1395443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2D21D1-52E2-420B-B491-CFF6D7BB79FB}" type="slidenum">
              <a:rPr lang="en-US" smtClean="0"/>
              <a:pPr/>
              <a:t>21</a:t>
            </a:fld>
            <a:endParaRPr lang="en-US"/>
          </a:p>
        </p:txBody>
      </p:sp>
    </p:spTree>
    <p:extLst>
      <p:ext uri="{BB962C8B-B14F-4D97-AF65-F5344CB8AC3E}">
        <p14:creationId xmlns:p14="http://schemas.microsoft.com/office/powerpoint/2010/main" val="227496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DC6FD5-2567-BA4F-877F-D529C45CEB6C}" type="slidenum">
              <a:rPr lang="en-US" smtClean="0"/>
              <a:t>32</a:t>
            </a:fld>
            <a:endParaRPr lang="en-US"/>
          </a:p>
        </p:txBody>
      </p:sp>
    </p:spTree>
    <p:extLst>
      <p:ext uri="{BB962C8B-B14F-4D97-AF65-F5344CB8AC3E}">
        <p14:creationId xmlns:p14="http://schemas.microsoft.com/office/powerpoint/2010/main" val="1866473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DC6FD5-2567-BA4F-877F-D529C45CEB6C}" type="slidenum">
              <a:rPr lang="en-US" smtClean="0"/>
              <a:t>39</a:t>
            </a:fld>
            <a:endParaRPr lang="en-US"/>
          </a:p>
        </p:txBody>
      </p:sp>
    </p:spTree>
    <p:extLst>
      <p:ext uri="{BB962C8B-B14F-4D97-AF65-F5344CB8AC3E}">
        <p14:creationId xmlns:p14="http://schemas.microsoft.com/office/powerpoint/2010/main" val="1472150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47</a:t>
            </a:fld>
            <a:endParaRPr lang="en-US"/>
          </a:p>
        </p:txBody>
      </p:sp>
    </p:spTree>
    <p:extLst>
      <p:ext uri="{BB962C8B-B14F-4D97-AF65-F5344CB8AC3E}">
        <p14:creationId xmlns:p14="http://schemas.microsoft.com/office/powerpoint/2010/main" val="3766309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DC6FD5-2567-BA4F-877F-D529C45CEB6C}" type="slidenum">
              <a:rPr lang="en-US" smtClean="0"/>
              <a:t>48</a:t>
            </a:fld>
            <a:endParaRPr lang="en-US"/>
          </a:p>
        </p:txBody>
      </p:sp>
    </p:spTree>
    <p:extLst>
      <p:ext uri="{BB962C8B-B14F-4D97-AF65-F5344CB8AC3E}">
        <p14:creationId xmlns:p14="http://schemas.microsoft.com/office/powerpoint/2010/main" val="3078883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53</a:t>
            </a:fld>
            <a:endParaRPr lang="en-US"/>
          </a:p>
        </p:txBody>
      </p:sp>
    </p:spTree>
    <p:extLst>
      <p:ext uri="{BB962C8B-B14F-4D97-AF65-F5344CB8AC3E}">
        <p14:creationId xmlns:p14="http://schemas.microsoft.com/office/powerpoint/2010/main" val="4088932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1D97D-9348-A743-9FBC-78ECE4E78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20D808-9639-864C-9569-3D993365CF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A01FEF-6230-F349-87B4-B1F8128E6D8C}"/>
              </a:ext>
            </a:extLst>
          </p:cNvPr>
          <p:cNvSpPr>
            <a:spLocks noGrp="1"/>
          </p:cNvSpPr>
          <p:nvPr>
            <p:ph type="dt" sz="half" idx="10"/>
          </p:nvPr>
        </p:nvSpPr>
        <p:spPr/>
        <p:txBody>
          <a:bodyPr/>
          <a:lstStyle/>
          <a:p>
            <a:fld id="{5CBE65DA-30B7-6C4F-81E7-0315CF762DF8}" type="datetimeFigureOut">
              <a:rPr lang="en-US" smtClean="0"/>
              <a:t>7/18/22</a:t>
            </a:fld>
            <a:endParaRPr lang="en-US"/>
          </a:p>
        </p:txBody>
      </p:sp>
      <p:sp>
        <p:nvSpPr>
          <p:cNvPr id="5" name="Footer Placeholder 4">
            <a:extLst>
              <a:ext uri="{FF2B5EF4-FFF2-40B4-BE49-F238E27FC236}">
                <a16:creationId xmlns:a16="http://schemas.microsoft.com/office/drawing/2014/main" id="{8C7B00A1-30E5-C247-9401-20A3AD856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977575-9612-8C4D-8BC6-AECAB9FC00BE}"/>
              </a:ext>
            </a:extLst>
          </p:cNvPr>
          <p:cNvSpPr>
            <a:spLocks noGrp="1"/>
          </p:cNvSpPr>
          <p:nvPr>
            <p:ph type="sldNum" sz="quarter" idx="12"/>
          </p:nvPr>
        </p:nvSpPr>
        <p:spPr/>
        <p:txBody>
          <a:bodyPr/>
          <a:lstStyle/>
          <a:p>
            <a:fld id="{0F09161C-DA08-2943-9322-C17D377BFAC1}" type="slidenum">
              <a:rPr lang="en-US" smtClean="0"/>
              <a:t>‹#›</a:t>
            </a:fld>
            <a:endParaRPr lang="en-US"/>
          </a:p>
        </p:txBody>
      </p:sp>
    </p:spTree>
    <p:extLst>
      <p:ext uri="{BB962C8B-B14F-4D97-AF65-F5344CB8AC3E}">
        <p14:creationId xmlns:p14="http://schemas.microsoft.com/office/powerpoint/2010/main" val="2971230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05A40-1474-5E41-B805-BEFC127384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10922B-6E28-1848-81E8-4322F5AB41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96B93-8229-694C-A6B5-E630A8F41492}"/>
              </a:ext>
            </a:extLst>
          </p:cNvPr>
          <p:cNvSpPr>
            <a:spLocks noGrp="1"/>
          </p:cNvSpPr>
          <p:nvPr>
            <p:ph type="dt" sz="half" idx="10"/>
          </p:nvPr>
        </p:nvSpPr>
        <p:spPr/>
        <p:txBody>
          <a:bodyPr/>
          <a:lstStyle/>
          <a:p>
            <a:fld id="{5CBE65DA-30B7-6C4F-81E7-0315CF762DF8}" type="datetimeFigureOut">
              <a:rPr lang="en-US" smtClean="0"/>
              <a:t>7/18/22</a:t>
            </a:fld>
            <a:endParaRPr lang="en-US"/>
          </a:p>
        </p:txBody>
      </p:sp>
      <p:sp>
        <p:nvSpPr>
          <p:cNvPr id="5" name="Footer Placeholder 4">
            <a:extLst>
              <a:ext uri="{FF2B5EF4-FFF2-40B4-BE49-F238E27FC236}">
                <a16:creationId xmlns:a16="http://schemas.microsoft.com/office/drawing/2014/main" id="{60A743B3-17B0-6B44-AA2F-2DAE257E54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E96DDF-ED3B-4D4A-A7F6-8485173B06FB}"/>
              </a:ext>
            </a:extLst>
          </p:cNvPr>
          <p:cNvSpPr>
            <a:spLocks noGrp="1"/>
          </p:cNvSpPr>
          <p:nvPr>
            <p:ph type="sldNum" sz="quarter" idx="12"/>
          </p:nvPr>
        </p:nvSpPr>
        <p:spPr/>
        <p:txBody>
          <a:bodyPr/>
          <a:lstStyle/>
          <a:p>
            <a:fld id="{0F09161C-DA08-2943-9322-C17D377BFAC1}" type="slidenum">
              <a:rPr lang="en-US" smtClean="0"/>
              <a:t>‹#›</a:t>
            </a:fld>
            <a:endParaRPr lang="en-US"/>
          </a:p>
        </p:txBody>
      </p:sp>
    </p:spTree>
    <p:extLst>
      <p:ext uri="{BB962C8B-B14F-4D97-AF65-F5344CB8AC3E}">
        <p14:creationId xmlns:p14="http://schemas.microsoft.com/office/powerpoint/2010/main" val="825569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3AEEFC-5147-2649-A77A-06A5203B0D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AABBEA-F705-6545-B68E-1773953380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90441D-0A5A-9640-AD6F-D8E5F5C14037}"/>
              </a:ext>
            </a:extLst>
          </p:cNvPr>
          <p:cNvSpPr>
            <a:spLocks noGrp="1"/>
          </p:cNvSpPr>
          <p:nvPr>
            <p:ph type="dt" sz="half" idx="10"/>
          </p:nvPr>
        </p:nvSpPr>
        <p:spPr/>
        <p:txBody>
          <a:bodyPr/>
          <a:lstStyle/>
          <a:p>
            <a:fld id="{5CBE65DA-30B7-6C4F-81E7-0315CF762DF8}" type="datetimeFigureOut">
              <a:rPr lang="en-US" smtClean="0"/>
              <a:t>7/18/22</a:t>
            </a:fld>
            <a:endParaRPr lang="en-US"/>
          </a:p>
        </p:txBody>
      </p:sp>
      <p:sp>
        <p:nvSpPr>
          <p:cNvPr id="5" name="Footer Placeholder 4">
            <a:extLst>
              <a:ext uri="{FF2B5EF4-FFF2-40B4-BE49-F238E27FC236}">
                <a16:creationId xmlns:a16="http://schemas.microsoft.com/office/drawing/2014/main" id="{C779E214-E84C-1242-B95D-63F2D5B527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B89F86-1D96-F049-B73B-22DA178845B1}"/>
              </a:ext>
            </a:extLst>
          </p:cNvPr>
          <p:cNvSpPr>
            <a:spLocks noGrp="1"/>
          </p:cNvSpPr>
          <p:nvPr>
            <p:ph type="sldNum" sz="quarter" idx="12"/>
          </p:nvPr>
        </p:nvSpPr>
        <p:spPr/>
        <p:txBody>
          <a:bodyPr/>
          <a:lstStyle/>
          <a:p>
            <a:fld id="{0F09161C-DA08-2943-9322-C17D377BFAC1}" type="slidenum">
              <a:rPr lang="en-US" smtClean="0"/>
              <a:t>‹#›</a:t>
            </a:fld>
            <a:endParaRPr lang="en-US"/>
          </a:p>
        </p:txBody>
      </p:sp>
    </p:spTree>
    <p:extLst>
      <p:ext uri="{BB962C8B-B14F-4D97-AF65-F5344CB8AC3E}">
        <p14:creationId xmlns:p14="http://schemas.microsoft.com/office/powerpoint/2010/main" val="914669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DE781-80BC-3346-B606-FAD91918B8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445131-9003-2748-A6E2-B616FC91CA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25B1C2-8225-1A41-9236-4C8427E90490}"/>
              </a:ext>
            </a:extLst>
          </p:cNvPr>
          <p:cNvSpPr>
            <a:spLocks noGrp="1"/>
          </p:cNvSpPr>
          <p:nvPr>
            <p:ph type="dt" sz="half" idx="10"/>
          </p:nvPr>
        </p:nvSpPr>
        <p:spPr/>
        <p:txBody>
          <a:bodyPr/>
          <a:lstStyle/>
          <a:p>
            <a:fld id="{5CBE65DA-30B7-6C4F-81E7-0315CF762DF8}" type="datetimeFigureOut">
              <a:rPr lang="en-US" smtClean="0"/>
              <a:t>7/18/22</a:t>
            </a:fld>
            <a:endParaRPr lang="en-US"/>
          </a:p>
        </p:txBody>
      </p:sp>
      <p:sp>
        <p:nvSpPr>
          <p:cNvPr id="5" name="Footer Placeholder 4">
            <a:extLst>
              <a:ext uri="{FF2B5EF4-FFF2-40B4-BE49-F238E27FC236}">
                <a16:creationId xmlns:a16="http://schemas.microsoft.com/office/drawing/2014/main" id="{B9C62129-155F-904B-833C-E7604DA7F6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FB70F4-4A8C-664F-AAEE-61190CC90631}"/>
              </a:ext>
            </a:extLst>
          </p:cNvPr>
          <p:cNvSpPr>
            <a:spLocks noGrp="1"/>
          </p:cNvSpPr>
          <p:nvPr>
            <p:ph type="sldNum" sz="quarter" idx="12"/>
          </p:nvPr>
        </p:nvSpPr>
        <p:spPr/>
        <p:txBody>
          <a:bodyPr/>
          <a:lstStyle/>
          <a:p>
            <a:fld id="{0F09161C-DA08-2943-9322-C17D377BFAC1}" type="slidenum">
              <a:rPr lang="en-US" smtClean="0"/>
              <a:t>‹#›</a:t>
            </a:fld>
            <a:endParaRPr lang="en-US"/>
          </a:p>
        </p:txBody>
      </p:sp>
    </p:spTree>
    <p:extLst>
      <p:ext uri="{BB962C8B-B14F-4D97-AF65-F5344CB8AC3E}">
        <p14:creationId xmlns:p14="http://schemas.microsoft.com/office/powerpoint/2010/main" val="3601196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0F175-5093-D84E-8626-F86404A37A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1C5B0E-BD5C-0B42-AEB0-D26A5EBE75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F9748C-443E-2546-8FBB-1B9EF64B2F46}"/>
              </a:ext>
            </a:extLst>
          </p:cNvPr>
          <p:cNvSpPr>
            <a:spLocks noGrp="1"/>
          </p:cNvSpPr>
          <p:nvPr>
            <p:ph type="dt" sz="half" idx="10"/>
          </p:nvPr>
        </p:nvSpPr>
        <p:spPr/>
        <p:txBody>
          <a:bodyPr/>
          <a:lstStyle/>
          <a:p>
            <a:fld id="{5CBE65DA-30B7-6C4F-81E7-0315CF762DF8}" type="datetimeFigureOut">
              <a:rPr lang="en-US" smtClean="0"/>
              <a:t>7/18/22</a:t>
            </a:fld>
            <a:endParaRPr lang="en-US"/>
          </a:p>
        </p:txBody>
      </p:sp>
      <p:sp>
        <p:nvSpPr>
          <p:cNvPr id="5" name="Footer Placeholder 4">
            <a:extLst>
              <a:ext uri="{FF2B5EF4-FFF2-40B4-BE49-F238E27FC236}">
                <a16:creationId xmlns:a16="http://schemas.microsoft.com/office/drawing/2014/main" id="{E9115E94-709C-9D4E-A25D-6274833D13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B1815C-DD3C-5843-B8BF-49F8A508FD9C}"/>
              </a:ext>
            </a:extLst>
          </p:cNvPr>
          <p:cNvSpPr>
            <a:spLocks noGrp="1"/>
          </p:cNvSpPr>
          <p:nvPr>
            <p:ph type="sldNum" sz="quarter" idx="12"/>
          </p:nvPr>
        </p:nvSpPr>
        <p:spPr/>
        <p:txBody>
          <a:bodyPr/>
          <a:lstStyle/>
          <a:p>
            <a:fld id="{0F09161C-DA08-2943-9322-C17D377BFAC1}" type="slidenum">
              <a:rPr lang="en-US" smtClean="0"/>
              <a:t>‹#›</a:t>
            </a:fld>
            <a:endParaRPr lang="en-US"/>
          </a:p>
        </p:txBody>
      </p:sp>
    </p:spTree>
    <p:extLst>
      <p:ext uri="{BB962C8B-B14F-4D97-AF65-F5344CB8AC3E}">
        <p14:creationId xmlns:p14="http://schemas.microsoft.com/office/powerpoint/2010/main" val="1692176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163A9-EDA1-8E49-AC9D-08B8AB232D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376588-9A08-D24F-A3A3-F29719AE11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A9007F-D4C0-764E-B993-C1D7529215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FDEE0C-0BA0-284B-B985-CB5743D79069}"/>
              </a:ext>
            </a:extLst>
          </p:cNvPr>
          <p:cNvSpPr>
            <a:spLocks noGrp="1"/>
          </p:cNvSpPr>
          <p:nvPr>
            <p:ph type="dt" sz="half" idx="10"/>
          </p:nvPr>
        </p:nvSpPr>
        <p:spPr/>
        <p:txBody>
          <a:bodyPr/>
          <a:lstStyle/>
          <a:p>
            <a:fld id="{5CBE65DA-30B7-6C4F-81E7-0315CF762DF8}" type="datetimeFigureOut">
              <a:rPr lang="en-US" smtClean="0"/>
              <a:t>7/18/22</a:t>
            </a:fld>
            <a:endParaRPr lang="en-US"/>
          </a:p>
        </p:txBody>
      </p:sp>
      <p:sp>
        <p:nvSpPr>
          <p:cNvPr id="6" name="Footer Placeholder 5">
            <a:extLst>
              <a:ext uri="{FF2B5EF4-FFF2-40B4-BE49-F238E27FC236}">
                <a16:creationId xmlns:a16="http://schemas.microsoft.com/office/drawing/2014/main" id="{0786DFB7-5C3B-7D4F-B8A2-857848F744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FFC0B2-4AFA-6F4D-942F-08D1903C18D5}"/>
              </a:ext>
            </a:extLst>
          </p:cNvPr>
          <p:cNvSpPr>
            <a:spLocks noGrp="1"/>
          </p:cNvSpPr>
          <p:nvPr>
            <p:ph type="sldNum" sz="quarter" idx="12"/>
          </p:nvPr>
        </p:nvSpPr>
        <p:spPr/>
        <p:txBody>
          <a:bodyPr/>
          <a:lstStyle/>
          <a:p>
            <a:fld id="{0F09161C-DA08-2943-9322-C17D377BFAC1}" type="slidenum">
              <a:rPr lang="en-US" smtClean="0"/>
              <a:t>‹#›</a:t>
            </a:fld>
            <a:endParaRPr lang="en-US"/>
          </a:p>
        </p:txBody>
      </p:sp>
    </p:spTree>
    <p:extLst>
      <p:ext uri="{BB962C8B-B14F-4D97-AF65-F5344CB8AC3E}">
        <p14:creationId xmlns:p14="http://schemas.microsoft.com/office/powerpoint/2010/main" val="107155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5D2C6-47CF-314D-92C7-5B4BA07645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6FD72B-7024-4044-AC79-9AE2360563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6EE66F-EFAF-3144-9F4A-FCB76BE01F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51DFDA-9D88-D44B-8B4C-F8EBA6142A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7E4698-18B2-C845-97D5-B8233FC12E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1F8715-E1DA-9B49-8118-BF2678F9FEE8}"/>
              </a:ext>
            </a:extLst>
          </p:cNvPr>
          <p:cNvSpPr>
            <a:spLocks noGrp="1"/>
          </p:cNvSpPr>
          <p:nvPr>
            <p:ph type="dt" sz="half" idx="10"/>
          </p:nvPr>
        </p:nvSpPr>
        <p:spPr/>
        <p:txBody>
          <a:bodyPr/>
          <a:lstStyle/>
          <a:p>
            <a:fld id="{5CBE65DA-30B7-6C4F-81E7-0315CF762DF8}" type="datetimeFigureOut">
              <a:rPr lang="en-US" smtClean="0"/>
              <a:t>7/18/22</a:t>
            </a:fld>
            <a:endParaRPr lang="en-US"/>
          </a:p>
        </p:txBody>
      </p:sp>
      <p:sp>
        <p:nvSpPr>
          <p:cNvPr id="8" name="Footer Placeholder 7">
            <a:extLst>
              <a:ext uri="{FF2B5EF4-FFF2-40B4-BE49-F238E27FC236}">
                <a16:creationId xmlns:a16="http://schemas.microsoft.com/office/drawing/2014/main" id="{D8082368-036B-CC4D-B73F-ED31805E12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44BECB-6B00-1C44-A8FB-331E29BFEADC}"/>
              </a:ext>
            </a:extLst>
          </p:cNvPr>
          <p:cNvSpPr>
            <a:spLocks noGrp="1"/>
          </p:cNvSpPr>
          <p:nvPr>
            <p:ph type="sldNum" sz="quarter" idx="12"/>
          </p:nvPr>
        </p:nvSpPr>
        <p:spPr/>
        <p:txBody>
          <a:bodyPr/>
          <a:lstStyle/>
          <a:p>
            <a:fld id="{0F09161C-DA08-2943-9322-C17D377BFAC1}" type="slidenum">
              <a:rPr lang="en-US" smtClean="0"/>
              <a:t>‹#›</a:t>
            </a:fld>
            <a:endParaRPr lang="en-US"/>
          </a:p>
        </p:txBody>
      </p:sp>
    </p:spTree>
    <p:extLst>
      <p:ext uri="{BB962C8B-B14F-4D97-AF65-F5344CB8AC3E}">
        <p14:creationId xmlns:p14="http://schemas.microsoft.com/office/powerpoint/2010/main" val="2479188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A6492-46FD-ED4A-A1E5-E4A1B78CCB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148484-8A60-6144-9788-F2643324FA32}"/>
              </a:ext>
            </a:extLst>
          </p:cNvPr>
          <p:cNvSpPr>
            <a:spLocks noGrp="1"/>
          </p:cNvSpPr>
          <p:nvPr>
            <p:ph type="dt" sz="half" idx="10"/>
          </p:nvPr>
        </p:nvSpPr>
        <p:spPr/>
        <p:txBody>
          <a:bodyPr/>
          <a:lstStyle/>
          <a:p>
            <a:fld id="{5CBE65DA-30B7-6C4F-81E7-0315CF762DF8}" type="datetimeFigureOut">
              <a:rPr lang="en-US" smtClean="0"/>
              <a:t>7/18/22</a:t>
            </a:fld>
            <a:endParaRPr lang="en-US"/>
          </a:p>
        </p:txBody>
      </p:sp>
      <p:sp>
        <p:nvSpPr>
          <p:cNvPr id="4" name="Footer Placeholder 3">
            <a:extLst>
              <a:ext uri="{FF2B5EF4-FFF2-40B4-BE49-F238E27FC236}">
                <a16:creationId xmlns:a16="http://schemas.microsoft.com/office/drawing/2014/main" id="{929B44FE-B417-A446-8E75-F35FB2A8A9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0F250D-E339-044B-9DCB-37954AC19DBD}"/>
              </a:ext>
            </a:extLst>
          </p:cNvPr>
          <p:cNvSpPr>
            <a:spLocks noGrp="1"/>
          </p:cNvSpPr>
          <p:nvPr>
            <p:ph type="sldNum" sz="quarter" idx="12"/>
          </p:nvPr>
        </p:nvSpPr>
        <p:spPr/>
        <p:txBody>
          <a:bodyPr/>
          <a:lstStyle/>
          <a:p>
            <a:fld id="{0F09161C-DA08-2943-9322-C17D377BFAC1}" type="slidenum">
              <a:rPr lang="en-US" smtClean="0"/>
              <a:t>‹#›</a:t>
            </a:fld>
            <a:endParaRPr lang="en-US"/>
          </a:p>
        </p:txBody>
      </p:sp>
    </p:spTree>
    <p:extLst>
      <p:ext uri="{BB962C8B-B14F-4D97-AF65-F5344CB8AC3E}">
        <p14:creationId xmlns:p14="http://schemas.microsoft.com/office/powerpoint/2010/main" val="3785588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63031-808F-4841-A5F3-D8A9F4548D4A}"/>
              </a:ext>
            </a:extLst>
          </p:cNvPr>
          <p:cNvSpPr>
            <a:spLocks noGrp="1"/>
          </p:cNvSpPr>
          <p:nvPr>
            <p:ph type="dt" sz="half" idx="10"/>
          </p:nvPr>
        </p:nvSpPr>
        <p:spPr/>
        <p:txBody>
          <a:bodyPr/>
          <a:lstStyle/>
          <a:p>
            <a:fld id="{5CBE65DA-30B7-6C4F-81E7-0315CF762DF8}" type="datetimeFigureOut">
              <a:rPr lang="en-US" smtClean="0"/>
              <a:t>7/18/22</a:t>
            </a:fld>
            <a:endParaRPr lang="en-US"/>
          </a:p>
        </p:txBody>
      </p:sp>
      <p:sp>
        <p:nvSpPr>
          <p:cNvPr id="3" name="Footer Placeholder 2">
            <a:extLst>
              <a:ext uri="{FF2B5EF4-FFF2-40B4-BE49-F238E27FC236}">
                <a16:creationId xmlns:a16="http://schemas.microsoft.com/office/drawing/2014/main" id="{7CA3172A-263D-B447-BC26-2BDEFAB16B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B53203-12F5-6C4E-AD6B-4A745440D3DD}"/>
              </a:ext>
            </a:extLst>
          </p:cNvPr>
          <p:cNvSpPr>
            <a:spLocks noGrp="1"/>
          </p:cNvSpPr>
          <p:nvPr>
            <p:ph type="sldNum" sz="quarter" idx="12"/>
          </p:nvPr>
        </p:nvSpPr>
        <p:spPr/>
        <p:txBody>
          <a:bodyPr/>
          <a:lstStyle/>
          <a:p>
            <a:fld id="{0F09161C-DA08-2943-9322-C17D377BFAC1}" type="slidenum">
              <a:rPr lang="en-US" smtClean="0"/>
              <a:t>‹#›</a:t>
            </a:fld>
            <a:endParaRPr lang="en-US"/>
          </a:p>
        </p:txBody>
      </p:sp>
    </p:spTree>
    <p:extLst>
      <p:ext uri="{BB962C8B-B14F-4D97-AF65-F5344CB8AC3E}">
        <p14:creationId xmlns:p14="http://schemas.microsoft.com/office/powerpoint/2010/main" val="3647827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E0A59-2B27-B645-B272-8413E1D890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A94F69-4779-A942-A131-71C59152B9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9051FA-440F-B643-97EE-19ACA0691F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26A04-5B1D-B446-BFF3-A94FE0C739EF}"/>
              </a:ext>
            </a:extLst>
          </p:cNvPr>
          <p:cNvSpPr>
            <a:spLocks noGrp="1"/>
          </p:cNvSpPr>
          <p:nvPr>
            <p:ph type="dt" sz="half" idx="10"/>
          </p:nvPr>
        </p:nvSpPr>
        <p:spPr/>
        <p:txBody>
          <a:bodyPr/>
          <a:lstStyle/>
          <a:p>
            <a:fld id="{5CBE65DA-30B7-6C4F-81E7-0315CF762DF8}" type="datetimeFigureOut">
              <a:rPr lang="en-US" smtClean="0"/>
              <a:t>7/18/22</a:t>
            </a:fld>
            <a:endParaRPr lang="en-US"/>
          </a:p>
        </p:txBody>
      </p:sp>
      <p:sp>
        <p:nvSpPr>
          <p:cNvPr id="6" name="Footer Placeholder 5">
            <a:extLst>
              <a:ext uri="{FF2B5EF4-FFF2-40B4-BE49-F238E27FC236}">
                <a16:creationId xmlns:a16="http://schemas.microsoft.com/office/drawing/2014/main" id="{5C792BA3-11F9-8F48-AB19-8E35141F6D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657BBC-A902-4A4F-9CB4-2F04BD998FE7}"/>
              </a:ext>
            </a:extLst>
          </p:cNvPr>
          <p:cNvSpPr>
            <a:spLocks noGrp="1"/>
          </p:cNvSpPr>
          <p:nvPr>
            <p:ph type="sldNum" sz="quarter" idx="12"/>
          </p:nvPr>
        </p:nvSpPr>
        <p:spPr/>
        <p:txBody>
          <a:bodyPr/>
          <a:lstStyle/>
          <a:p>
            <a:fld id="{0F09161C-DA08-2943-9322-C17D377BFAC1}" type="slidenum">
              <a:rPr lang="en-US" smtClean="0"/>
              <a:t>‹#›</a:t>
            </a:fld>
            <a:endParaRPr lang="en-US"/>
          </a:p>
        </p:txBody>
      </p:sp>
    </p:spTree>
    <p:extLst>
      <p:ext uri="{BB962C8B-B14F-4D97-AF65-F5344CB8AC3E}">
        <p14:creationId xmlns:p14="http://schemas.microsoft.com/office/powerpoint/2010/main" val="902799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2D94B-B20B-3A47-802C-056C8C9FA6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7E147A-FEC8-A945-BCC2-C68330ABA3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6EF511-46BE-2745-84C2-31075C6A98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5AFF97-4C9D-954C-B9E0-9427978AF092}"/>
              </a:ext>
            </a:extLst>
          </p:cNvPr>
          <p:cNvSpPr>
            <a:spLocks noGrp="1"/>
          </p:cNvSpPr>
          <p:nvPr>
            <p:ph type="dt" sz="half" idx="10"/>
          </p:nvPr>
        </p:nvSpPr>
        <p:spPr/>
        <p:txBody>
          <a:bodyPr/>
          <a:lstStyle/>
          <a:p>
            <a:fld id="{5CBE65DA-30B7-6C4F-81E7-0315CF762DF8}" type="datetimeFigureOut">
              <a:rPr lang="en-US" smtClean="0"/>
              <a:t>7/18/22</a:t>
            </a:fld>
            <a:endParaRPr lang="en-US"/>
          </a:p>
        </p:txBody>
      </p:sp>
      <p:sp>
        <p:nvSpPr>
          <p:cNvPr id="6" name="Footer Placeholder 5">
            <a:extLst>
              <a:ext uri="{FF2B5EF4-FFF2-40B4-BE49-F238E27FC236}">
                <a16:creationId xmlns:a16="http://schemas.microsoft.com/office/drawing/2014/main" id="{DF719409-D9CE-154F-8990-47CE928513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498CEB-A93E-9646-BEB0-BE7C84A0B776}"/>
              </a:ext>
            </a:extLst>
          </p:cNvPr>
          <p:cNvSpPr>
            <a:spLocks noGrp="1"/>
          </p:cNvSpPr>
          <p:nvPr>
            <p:ph type="sldNum" sz="quarter" idx="12"/>
          </p:nvPr>
        </p:nvSpPr>
        <p:spPr/>
        <p:txBody>
          <a:bodyPr/>
          <a:lstStyle/>
          <a:p>
            <a:fld id="{0F09161C-DA08-2943-9322-C17D377BFAC1}" type="slidenum">
              <a:rPr lang="en-US" smtClean="0"/>
              <a:t>‹#›</a:t>
            </a:fld>
            <a:endParaRPr lang="en-US"/>
          </a:p>
        </p:txBody>
      </p:sp>
    </p:spTree>
    <p:extLst>
      <p:ext uri="{BB962C8B-B14F-4D97-AF65-F5344CB8AC3E}">
        <p14:creationId xmlns:p14="http://schemas.microsoft.com/office/powerpoint/2010/main" val="1202371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068499-26DC-C742-8118-0A9AB7CD0A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8F1AEA-5D5C-1848-BCB3-E4E1D1CC46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B418FC-D6A3-334C-8B25-BDD8AE5F42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E65DA-30B7-6C4F-81E7-0315CF762DF8}" type="datetimeFigureOut">
              <a:rPr lang="en-US" smtClean="0"/>
              <a:t>7/18/22</a:t>
            </a:fld>
            <a:endParaRPr lang="en-US"/>
          </a:p>
        </p:txBody>
      </p:sp>
      <p:sp>
        <p:nvSpPr>
          <p:cNvPr id="5" name="Footer Placeholder 4">
            <a:extLst>
              <a:ext uri="{FF2B5EF4-FFF2-40B4-BE49-F238E27FC236}">
                <a16:creationId xmlns:a16="http://schemas.microsoft.com/office/drawing/2014/main" id="{4716378F-6DF0-3345-9113-55D122089A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772B3E-DF89-6F47-B81E-ADE6B88C96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09161C-DA08-2943-9322-C17D377BFAC1}" type="slidenum">
              <a:rPr lang="en-US" smtClean="0"/>
              <a:t>‹#›</a:t>
            </a:fld>
            <a:endParaRPr lang="en-US"/>
          </a:p>
        </p:txBody>
      </p:sp>
    </p:spTree>
    <p:extLst>
      <p:ext uri="{BB962C8B-B14F-4D97-AF65-F5344CB8AC3E}">
        <p14:creationId xmlns:p14="http://schemas.microsoft.com/office/powerpoint/2010/main" val="1099326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hyperlink" Target="https://canons.sog.unc.edu/2021/12/american-rescue-plan-act-of-2021-allowable-costs-and-cost-principles-including-sample-policy-and-implementation-tool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8" Type="http://schemas.openxmlformats.org/officeDocument/2006/relationships/hyperlink" Target="https://home.treasury.gov/system/files/136/SLFRF-Final-Rule.pdf" TargetMode="External"/><Relationship Id="rId13" Type="http://schemas.openxmlformats.org/officeDocument/2006/relationships/hyperlink" Target="https://home.treasury.gov/policy-issues/coronavirus/assistance-for-state-local-and-tribal-governments/state-and-local-fiscal-recovery-funds" TargetMode="External"/><Relationship Id="rId3" Type="http://schemas.openxmlformats.org/officeDocument/2006/relationships/hyperlink" Target="https://home.treasury.gov/system/files/136/FRF-Interim-Final-Rule.pdf" TargetMode="External"/><Relationship Id="rId7" Type="http://schemas.openxmlformats.org/officeDocument/2006/relationships/hyperlink" Target="https://home.treasury.gov/system/files/136/July-2022-PE-Report-User-Guide.pdf" TargetMode="External"/><Relationship Id="rId12" Type="http://schemas.openxmlformats.org/officeDocument/2006/relationships/hyperlink" Target="https://home.treasury.gov/system/files/136/NEU_Award_Terms_and_Conditions.pdf" TargetMode="External"/><Relationship Id="rId2" Type="http://schemas.openxmlformats.org/officeDocument/2006/relationships/hyperlink" Target="https://home.treasury.gov/system/files/136/SLFRF-Compliance-Statement.pdf" TargetMode="External"/><Relationship Id="rId1" Type="http://schemas.openxmlformats.org/officeDocument/2006/relationships/slideLayout" Target="../slideLayouts/slideLayout2.xml"/><Relationship Id="rId6" Type="http://schemas.openxmlformats.org/officeDocument/2006/relationships/hyperlink" Target="https://home.treasury.gov/system/files/136/SLFRPFAQ.pdf" TargetMode="External"/><Relationship Id="rId11" Type="http://schemas.openxmlformats.org/officeDocument/2006/relationships/hyperlink" Target="https://sam.gov/fal/7cecfdef62dc42729a3fdcd449bd62b8/view" TargetMode="External"/><Relationship Id="rId5" Type="http://schemas.openxmlformats.org/officeDocument/2006/relationships/hyperlink" Target="https://www.govinfo.gov/content/pkg/FR-2022-01-27/pdf/2022-00292.pdf" TargetMode="External"/><Relationship Id="rId10" Type="http://schemas.openxmlformats.org/officeDocument/2006/relationships/hyperlink" Target="https://home.treasury.gov/system/files/136/SLFRF-Final-Rule-Overview.pdf" TargetMode="External"/><Relationship Id="rId4" Type="http://schemas.openxmlformats.org/officeDocument/2006/relationships/hyperlink" Target="https://home.treasury.gov/system/files/136/SLFRF-Compliance-and-Reporting-Guidance.pdf" TargetMode="External"/><Relationship Id="rId9" Type="http://schemas.openxmlformats.org/officeDocument/2006/relationships/hyperlink" Target="https://home.treasury.gov/system/files/136/SLFRF-Final-Rule-FAQ.pdf" TargetMode="External"/><Relationship Id="rId14" Type="http://schemas.openxmlformats.org/officeDocument/2006/relationships/hyperlink" Target="https://home.treasury.gov/system/files/136/21.027-SLFRF-2022-Compliance-Supplement.pdf"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ecfr.gov/current/title-2/section-200.1" TargetMode="External"/><Relationship Id="rId7" Type="http://schemas.openxmlformats.org/officeDocument/2006/relationships/hyperlink" Target="https://www.ecfr.gov/current/title-2/section-200.439#p-200.439(b)(3)" TargetMode="External"/><Relationship Id="rId2" Type="http://schemas.openxmlformats.org/officeDocument/2006/relationships/hyperlink" Target="https://www.ecfr.gov/current/title-2/section-200.439" TargetMode="External"/><Relationship Id="rId1" Type="http://schemas.openxmlformats.org/officeDocument/2006/relationships/slideLayout" Target="../slideLayouts/slideLayout2.xml"/><Relationship Id="rId6" Type="http://schemas.openxmlformats.org/officeDocument/2006/relationships/hyperlink" Target="https://www.ecfr.gov/current/title-2/section-200.439#p-200.439(b)(1)" TargetMode="External"/><Relationship Id="rId5" Type="http://schemas.openxmlformats.org/officeDocument/2006/relationships/hyperlink" Target="https://www.ecfr.gov/current/title-2/section-200.465" TargetMode="External"/><Relationship Id="rId4" Type="http://schemas.openxmlformats.org/officeDocument/2006/relationships/hyperlink" Target="https://www.ecfr.gov/current/title-2/section-200.436"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svg"/><Relationship Id="rId2" Type="http://schemas.openxmlformats.org/officeDocument/2006/relationships/image" Target="../media/image29.pn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3.xml.rels><?xml version="1.0" encoding="UTF-8" standalone="yes"?>
<Relationships xmlns="http://schemas.openxmlformats.org/package/2006/relationships"><Relationship Id="rId8" Type="http://schemas.openxmlformats.org/officeDocument/2006/relationships/hyperlink" Target="https://arpa.sog.unc.edu/wp-content/uploads/2022/03/UG_Eligible-Use-Policy_SOG_MArch-2022.docx" TargetMode="External"/><Relationship Id="rId3" Type="http://schemas.openxmlformats.org/officeDocument/2006/relationships/diagramLayout" Target="../diagrams/layout14.xml"/><Relationship Id="rId7" Type="http://schemas.openxmlformats.org/officeDocument/2006/relationships/hyperlink" Target="https://arpa.sog.unc.edu/wp-content/uploads/2022/03/Record-Retention-Policy_SOG_2022.docx" TargetMode="Externa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11" Type="http://schemas.openxmlformats.org/officeDocument/2006/relationships/hyperlink" Target="https://arpa.sog.unc.edu/wp-content/uploads/2022/03/Conflict-of-Interest-Policy-Template-3-17-22.docx" TargetMode="External"/><Relationship Id="rId5" Type="http://schemas.openxmlformats.org/officeDocument/2006/relationships/diagramColors" Target="../diagrams/colors14.xml"/><Relationship Id="rId10" Type="http://schemas.openxmlformats.org/officeDocument/2006/relationships/hyperlink" Target="https://arpa.sog.unc.edu/wp-content/uploads/2022/02/Nondiscrimination-Policy_SOG_2022.docx" TargetMode="External"/><Relationship Id="rId4" Type="http://schemas.openxmlformats.org/officeDocument/2006/relationships/diagramQuickStyle" Target="../diagrams/quickStyle14.xml"/><Relationship Id="rId9" Type="http://schemas.openxmlformats.org/officeDocument/2006/relationships/hyperlink" Target="https://arpa.sog.unc.edu/wp-content/uploads/2022/03/UG_Sample_CostPrinciplesPolicy_SOG_March-2022.docx"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arpa.sog.unc.edu/wp-content/uploads/2022/02/Individual-Time-and-Effort-Certification-Form_Sample.pdf" TargetMode="External"/><Relationship Id="rId3" Type="http://schemas.openxmlformats.org/officeDocument/2006/relationships/diagramLayout" Target="../diagrams/layout15.xml"/><Relationship Id="rId7" Type="http://schemas.openxmlformats.org/officeDocument/2006/relationships/hyperlink" Target="https://canons.sog.unc.edu/wp-content/uploads/sites/1175/2022/06/Eligibility-Form_Salaries.docx" TargetMode="Externa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45.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hyperlink" Target="https://canons.sog.unc.edu/2022/05/budgeting-for-american-rescue-plan-act-coronavirus-state-and-local-fiscal-recovery-fund-expenditures/" TargetMode="Externa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hyperlink" Target="https://www.sog.unc.edu/sites/default/files/additional_files/Affordable%20Housing%20Powers%202022-3.pdf" TargetMode="Externa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hyperlink" Target="https://www.sog.unc.edu/sites/default/files/additional_files/Affordable%20Housing%20Powers%202022-3.pdf" TargetMode="Externa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hyperlink" Target="https://home.treasury.gov/system/files/136/SLFRF-Final-Rule-FAQ.pdf"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hyperlink" Target="https://www2.ntia.doc.gov/files/ProgramIncomeFactSheet_02012012.pdf"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arpa.sog.unc.edu/wp-content/uploads/2022/03/UG_Eligible-Use-Policy_SOG_MArch-2022.docx" TargetMode="External"/><Relationship Id="rId2" Type="http://schemas.openxmlformats.org/officeDocument/2006/relationships/hyperlink" Target="https://arpa.sog.unc.edu/wp-content/uploads/2022/03/Record-Retention-Policy_SOG_2022.docx" TargetMode="External"/><Relationship Id="rId1" Type="http://schemas.openxmlformats.org/officeDocument/2006/relationships/slideLayout" Target="../slideLayouts/slideLayout2.xml"/><Relationship Id="rId6" Type="http://schemas.openxmlformats.org/officeDocument/2006/relationships/hyperlink" Target="https://arpa.sog.unc.edu/wp-content/uploads/2022/03/Conflict-of-Interest-Policy-Template-3-17-22.docx" TargetMode="External"/><Relationship Id="rId5" Type="http://schemas.openxmlformats.org/officeDocument/2006/relationships/hyperlink" Target="https://arpa.sog.unc.edu/wp-content/uploads/2022/02/Nondiscrimination-Policy_SOG_2022.docx" TargetMode="External"/><Relationship Id="rId4" Type="http://schemas.openxmlformats.org/officeDocument/2006/relationships/hyperlink" Target="https://arpa.sog.unc.edu/wp-content/uploads/2022/03/UG_Sample_CostPrinciplesPolicy_SOG_March-2022.docx"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www.law.cornell.edu/definitions/index.php?width=840&amp;height=800&amp;iframe=true&amp;def_id=00ade141eb71c752ddf5a88809ea2724&amp;term_occur=999&amp;term_src=Title:2:Subtitle:A:Chapter:II:Part:200:Subpart:A:Subjgrp:27:200.1" TargetMode="External"/><Relationship Id="rId2" Type="http://schemas.openxmlformats.org/officeDocument/2006/relationships/hyperlink" Target="https://www.law.cornell.edu/definitions/index.php?width=840&amp;height=800&amp;iframe=true&amp;def_id=d435474852e94e23e854db2c7f692a8a&amp;term_occur=999&amp;term_src=Title:2:Subtitle:A:Chapter:II:Part:200:Subpart:A:Subjgrp:27:200.1" TargetMode="External"/><Relationship Id="rId1" Type="http://schemas.openxmlformats.org/officeDocument/2006/relationships/slideLayout" Target="../slideLayouts/slideLayout2.xml"/><Relationship Id="rId4" Type="http://schemas.openxmlformats.org/officeDocument/2006/relationships/hyperlink" Target="https://www.law.cornell.edu/definitions/index.php?width=840&amp;height=800&amp;iframe=true&amp;def_id=e9a6b10874803e22a56417021f7b4c65&amp;term_occur=999&amp;term_src=Title:2:Subtitle:A:Chapter:II:Part:200:Subpart:A:Subjgrp:27:200.1"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s://zoom.us/j/91906998701?pwd=eWg0anp1MFJzSFVsU0FIYmduU3ZQUT09"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rpa.sog.unc.edu/document-shar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A pole with many signs on it&#10;&#10;Description automatically generated with low confidence">
            <a:extLst>
              <a:ext uri="{FF2B5EF4-FFF2-40B4-BE49-F238E27FC236}">
                <a16:creationId xmlns:a16="http://schemas.microsoft.com/office/drawing/2014/main" id="{321092F0-EDE7-E54C-A7B2-F019DB1AB46A}"/>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t="10984" b="4430"/>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260E0DB-4D64-2142-882A-00C161C8F917}"/>
              </a:ext>
            </a:extLst>
          </p:cNvPr>
          <p:cNvSpPr>
            <a:spLocks noGrp="1"/>
          </p:cNvSpPr>
          <p:nvPr>
            <p:ph type="ctrTitle"/>
          </p:nvPr>
        </p:nvSpPr>
        <p:spPr>
          <a:xfrm>
            <a:off x="1524000" y="1122362"/>
            <a:ext cx="9144000" cy="2900518"/>
          </a:xfrm>
        </p:spPr>
        <p:txBody>
          <a:bodyPr vert="horz" lIns="91440" tIns="45720" rIns="91440" bIns="45720" rtlCol="0">
            <a:normAutofit/>
          </a:bodyPr>
          <a:lstStyle/>
          <a:p>
            <a:r>
              <a:rPr lang="en-US" sz="5100" b="1">
                <a:solidFill>
                  <a:srgbClr val="FFFFFF"/>
                </a:solidFill>
              </a:rPr>
              <a:t>Implementing the American Rescue Plan Act of 2021: Coronavirus State and Local Fiscal Recovery Fund</a:t>
            </a:r>
            <a:endParaRPr lang="en-US" sz="5100" b="1" kern="1200">
              <a:solidFill>
                <a:srgbClr val="FFFFFF"/>
              </a:solidFill>
              <a:latin typeface="+mj-lt"/>
              <a:ea typeface="+mj-ea"/>
              <a:cs typeface="+mj-cs"/>
            </a:endParaRPr>
          </a:p>
        </p:txBody>
      </p:sp>
      <p:sp>
        <p:nvSpPr>
          <p:cNvPr id="3" name="Subtitle 2">
            <a:extLst>
              <a:ext uri="{FF2B5EF4-FFF2-40B4-BE49-F238E27FC236}">
                <a16:creationId xmlns:a16="http://schemas.microsoft.com/office/drawing/2014/main" id="{1FA7B51E-FC2D-664D-9811-F3B0ED339C49}"/>
              </a:ext>
            </a:extLst>
          </p:cNvPr>
          <p:cNvSpPr>
            <a:spLocks noGrp="1"/>
          </p:cNvSpPr>
          <p:nvPr>
            <p:ph type="subTitle" idx="1"/>
          </p:nvPr>
        </p:nvSpPr>
        <p:spPr>
          <a:xfrm>
            <a:off x="1524000" y="4159404"/>
            <a:ext cx="9144000" cy="1213980"/>
          </a:xfrm>
        </p:spPr>
        <p:txBody>
          <a:bodyPr vert="horz" lIns="91440" tIns="45720" rIns="91440" bIns="45720" rtlCol="0">
            <a:noAutofit/>
          </a:bodyPr>
          <a:lstStyle/>
          <a:p>
            <a:r>
              <a:rPr lang="en-US" sz="2000" b="1" dirty="0">
                <a:solidFill>
                  <a:srgbClr val="FFFFFF"/>
                </a:solidFill>
              </a:rPr>
              <a:t>July 2022</a:t>
            </a:r>
          </a:p>
          <a:p>
            <a:r>
              <a:rPr lang="en-US" sz="2000" b="1" dirty="0">
                <a:solidFill>
                  <a:srgbClr val="FFFFFF"/>
                </a:solidFill>
              </a:rPr>
              <a:t>UNC Chapel Hill School of Government</a:t>
            </a:r>
          </a:p>
          <a:p>
            <a:r>
              <a:rPr lang="en-US" sz="2000" b="1" dirty="0">
                <a:solidFill>
                  <a:srgbClr val="FFFFFF"/>
                </a:solidFill>
              </a:rPr>
              <a:t>Kara </a:t>
            </a:r>
            <a:r>
              <a:rPr lang="en-US" sz="2000" b="1" dirty="0" err="1">
                <a:solidFill>
                  <a:srgbClr val="FFFFFF"/>
                </a:solidFill>
              </a:rPr>
              <a:t>Millonzi</a:t>
            </a:r>
            <a:r>
              <a:rPr lang="en-US" sz="2000" b="1" dirty="0">
                <a:solidFill>
                  <a:srgbClr val="FFFFFF"/>
                </a:solidFill>
              </a:rPr>
              <a:t>, Bradshaw Distinguished Professor of Public Law and Government</a:t>
            </a:r>
          </a:p>
        </p:txBody>
      </p:sp>
    </p:spTree>
    <p:extLst>
      <p:ext uri="{BB962C8B-B14F-4D97-AF65-F5344CB8AC3E}">
        <p14:creationId xmlns:p14="http://schemas.microsoft.com/office/powerpoint/2010/main" val="138245116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361475-7A68-9646-9DBF-8796F6E2144C}"/>
              </a:ext>
            </a:extLst>
          </p:cNvPr>
          <p:cNvSpPr/>
          <p:nvPr/>
        </p:nvSpPr>
        <p:spPr>
          <a:xfrm>
            <a:off x="0" y="0"/>
            <a:ext cx="12192000" cy="1325563"/>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087BFC-978D-7943-AAEF-8CEF24E6A964}"/>
              </a:ext>
            </a:extLst>
          </p:cNvPr>
          <p:cNvSpPr>
            <a:spLocks noGrp="1"/>
          </p:cNvSpPr>
          <p:nvPr>
            <p:ph type="title"/>
          </p:nvPr>
        </p:nvSpPr>
        <p:spPr>
          <a:xfrm>
            <a:off x="838200" y="126357"/>
            <a:ext cx="10515600" cy="1325563"/>
          </a:xfrm>
        </p:spPr>
        <p:txBody>
          <a:bodyPr/>
          <a:lstStyle/>
          <a:p>
            <a:pPr algn="ctr"/>
            <a:r>
              <a:rPr lang="en-US" dirty="0">
                <a:solidFill>
                  <a:schemeClr val="bg1"/>
                </a:solidFill>
              </a:rPr>
              <a:t>Oversight</a:t>
            </a:r>
          </a:p>
        </p:txBody>
      </p:sp>
      <p:graphicFrame>
        <p:nvGraphicFramePr>
          <p:cNvPr id="4" name="Table 4">
            <a:extLst>
              <a:ext uri="{FF2B5EF4-FFF2-40B4-BE49-F238E27FC236}">
                <a16:creationId xmlns:a16="http://schemas.microsoft.com/office/drawing/2014/main" id="{B24BCB69-C69D-A04F-A610-A52458B271B7}"/>
              </a:ext>
            </a:extLst>
          </p:cNvPr>
          <p:cNvGraphicFramePr>
            <a:graphicFrameLocks noGrp="1"/>
          </p:cNvGraphicFramePr>
          <p:nvPr>
            <p:ph idx="1"/>
            <p:extLst>
              <p:ext uri="{D42A27DB-BD31-4B8C-83A1-F6EECF244321}">
                <p14:modId xmlns:p14="http://schemas.microsoft.com/office/powerpoint/2010/main" val="3687132348"/>
              </p:ext>
            </p:extLst>
          </p:nvPr>
        </p:nvGraphicFramePr>
        <p:xfrm>
          <a:off x="171189" y="1451920"/>
          <a:ext cx="11849624" cy="4998983"/>
        </p:xfrm>
        <a:graphic>
          <a:graphicData uri="http://schemas.openxmlformats.org/drawingml/2006/table">
            <a:tbl>
              <a:tblPr firstRow="1" bandRow="1">
                <a:tableStyleId>{616DA210-FB5B-4158-B5E0-FEB733F419BA}</a:tableStyleId>
              </a:tblPr>
              <a:tblGrid>
                <a:gridCol w="2962406">
                  <a:extLst>
                    <a:ext uri="{9D8B030D-6E8A-4147-A177-3AD203B41FA5}">
                      <a16:colId xmlns:a16="http://schemas.microsoft.com/office/drawing/2014/main" val="3411950708"/>
                    </a:ext>
                  </a:extLst>
                </a:gridCol>
                <a:gridCol w="2962406">
                  <a:extLst>
                    <a:ext uri="{9D8B030D-6E8A-4147-A177-3AD203B41FA5}">
                      <a16:colId xmlns:a16="http://schemas.microsoft.com/office/drawing/2014/main" val="1526944568"/>
                    </a:ext>
                  </a:extLst>
                </a:gridCol>
                <a:gridCol w="2962406">
                  <a:extLst>
                    <a:ext uri="{9D8B030D-6E8A-4147-A177-3AD203B41FA5}">
                      <a16:colId xmlns:a16="http://schemas.microsoft.com/office/drawing/2014/main" val="1020560152"/>
                    </a:ext>
                  </a:extLst>
                </a:gridCol>
                <a:gridCol w="2962406">
                  <a:extLst>
                    <a:ext uri="{9D8B030D-6E8A-4147-A177-3AD203B41FA5}">
                      <a16:colId xmlns:a16="http://schemas.microsoft.com/office/drawing/2014/main" val="2350301854"/>
                    </a:ext>
                  </a:extLst>
                </a:gridCol>
              </a:tblGrid>
              <a:tr h="472631">
                <a:tc>
                  <a:txBody>
                    <a:bodyPr/>
                    <a:lstStyle/>
                    <a:p>
                      <a:pPr algn="ctr"/>
                      <a:r>
                        <a:rPr lang="en-US" sz="2800" dirty="0"/>
                        <a:t>Reports</a:t>
                      </a:r>
                    </a:p>
                  </a:txBody>
                  <a:tcPr/>
                </a:tc>
                <a:tc>
                  <a:txBody>
                    <a:bodyPr/>
                    <a:lstStyle/>
                    <a:p>
                      <a:pPr algn="ctr"/>
                      <a:r>
                        <a:rPr lang="en-US" sz="2800" dirty="0"/>
                        <a:t>Audits</a:t>
                      </a:r>
                    </a:p>
                  </a:txBody>
                  <a:tcPr/>
                </a:tc>
                <a:tc>
                  <a:txBody>
                    <a:bodyPr/>
                    <a:lstStyle/>
                    <a:p>
                      <a:pPr algn="ctr"/>
                      <a:r>
                        <a:rPr lang="en-US" sz="2800" dirty="0"/>
                        <a:t>Treasury / GAO </a:t>
                      </a:r>
                    </a:p>
                  </a:txBody>
                  <a:tcPr/>
                </a:tc>
                <a:tc>
                  <a:txBody>
                    <a:bodyPr/>
                    <a:lstStyle/>
                    <a:p>
                      <a:pPr algn="ctr"/>
                      <a:r>
                        <a:rPr lang="en-US" sz="2800" dirty="0"/>
                        <a:t>Other (Potential)</a:t>
                      </a:r>
                    </a:p>
                  </a:txBody>
                  <a:tcPr/>
                </a:tc>
                <a:extLst>
                  <a:ext uri="{0D108BD9-81ED-4DB2-BD59-A6C34878D82A}">
                    <a16:rowId xmlns:a16="http://schemas.microsoft.com/office/drawing/2014/main" val="2273485177"/>
                  </a:ext>
                </a:extLst>
              </a:tr>
              <a:tr h="44808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rPr>
                        <a:t>Project &amp; Expenditure Reports: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dk1"/>
                          </a:solidFill>
                          <a:effectLst/>
                        </a:rPr>
                        <a:t>Obligations &amp; expenditures by project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dk1"/>
                          </a:solidFill>
                          <a:effectLst/>
                        </a:rPr>
                        <a:t>Data elements required for certain Expenditure Categories (ECs)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dk1"/>
                          </a:solidFill>
                          <a:effectLst/>
                        </a:rPr>
                        <a:t>Justifications for certain ECs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dk1"/>
                          </a:solidFill>
                          <a:effectLst/>
                        </a:rPr>
                        <a:t>FFATA info for contracts and subawards over $50,000, and other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200" dirty="0">
                        <a:solidFill>
                          <a:schemeClr val="dk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rPr>
                        <a:t>Recovery Plan Performance Reports: (for largest local governments)</a:t>
                      </a:r>
                    </a:p>
                  </a:txBody>
                  <a:tcPr/>
                </a:tc>
                <a:tc>
                  <a:txBody>
                    <a:bodyPr/>
                    <a:lstStyle/>
                    <a:p>
                      <a:r>
                        <a:rPr lang="en-US" sz="1800" dirty="0"/>
                        <a:t>Financial review</a:t>
                      </a:r>
                    </a:p>
                    <a:p>
                      <a:endParaRPr lang="en-US" sz="1800" dirty="0"/>
                    </a:p>
                    <a:p>
                      <a:r>
                        <a:rPr lang="en-US" sz="1800" dirty="0"/>
                        <a:t>Internal controls</a:t>
                      </a:r>
                    </a:p>
                    <a:p>
                      <a:endParaRPr lang="en-US" sz="1800" dirty="0"/>
                    </a:p>
                    <a:p>
                      <a:r>
                        <a:rPr lang="en-US" sz="1800" dirty="0"/>
                        <a:t>Compliance testing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rPr>
                        <a:t>Must provide or make available such records to Treasury upon request, and to the Government Accountability Office (“GAO”), Treasury’s Office of Inspector General (“OIG”), and their authorized representative in order to conduct audits or other investigations. </a:t>
                      </a:r>
                      <a:endParaRPr lang="en-US" sz="1800" dirty="0">
                        <a:effectLst/>
                      </a:endParaRPr>
                    </a:p>
                    <a:p>
                      <a:endParaRPr lang="en-US" sz="1800" dirty="0"/>
                    </a:p>
                  </a:txBody>
                  <a:tcPr/>
                </a:tc>
                <a:tc>
                  <a:txBody>
                    <a:bodyPr/>
                    <a:lstStyle/>
                    <a:p>
                      <a:r>
                        <a:rPr lang="en-US" sz="1800" dirty="0"/>
                        <a:t>DST/LGC review</a:t>
                      </a:r>
                    </a:p>
                    <a:p>
                      <a:endParaRPr lang="en-US" sz="1800" dirty="0"/>
                    </a:p>
                    <a:p>
                      <a:r>
                        <a:rPr lang="en-US" sz="1800" dirty="0"/>
                        <a:t>State auditor</a:t>
                      </a:r>
                    </a:p>
                    <a:p>
                      <a:endParaRPr lang="en-US" sz="1800" dirty="0"/>
                    </a:p>
                    <a:p>
                      <a:r>
                        <a:rPr lang="en-US" sz="1800" dirty="0"/>
                        <a:t>Legislative hearings</a:t>
                      </a:r>
                    </a:p>
                    <a:p>
                      <a:endParaRPr lang="en-US" sz="1800" dirty="0"/>
                    </a:p>
                    <a:p>
                      <a:r>
                        <a:rPr lang="en-US" sz="1800" dirty="0"/>
                        <a:t>Media scrutiny</a:t>
                      </a:r>
                    </a:p>
                    <a:p>
                      <a:endParaRPr lang="en-US" sz="1800" dirty="0"/>
                    </a:p>
                    <a:p>
                      <a:r>
                        <a:rPr lang="en-US" sz="1800" dirty="0"/>
                        <a:t>Citizen suits</a:t>
                      </a:r>
                    </a:p>
                  </a:txBody>
                  <a:tcPr/>
                </a:tc>
                <a:extLst>
                  <a:ext uri="{0D108BD9-81ED-4DB2-BD59-A6C34878D82A}">
                    <a16:rowId xmlns:a16="http://schemas.microsoft.com/office/drawing/2014/main" val="3617173568"/>
                  </a:ext>
                </a:extLst>
              </a:tr>
            </a:tbl>
          </a:graphicData>
        </a:graphic>
      </p:graphicFrame>
    </p:spTree>
    <p:extLst>
      <p:ext uri="{BB962C8B-B14F-4D97-AF65-F5344CB8AC3E}">
        <p14:creationId xmlns:p14="http://schemas.microsoft.com/office/powerpoint/2010/main" val="246213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C34EEE97-7EC2-610B-5372-4E7DD9B98719}"/>
              </a:ext>
            </a:extLst>
          </p:cNvPr>
          <p:cNvGraphicFramePr>
            <a:graphicFrameLocks noGrp="1"/>
          </p:cNvGraphicFramePr>
          <p:nvPr>
            <p:ph idx="1"/>
            <p:extLst>
              <p:ext uri="{D42A27DB-BD31-4B8C-83A1-F6EECF244321}">
                <p14:modId xmlns:p14="http://schemas.microsoft.com/office/powerpoint/2010/main" val="2232148059"/>
              </p:ext>
            </p:extLst>
          </p:nvPr>
        </p:nvGraphicFramePr>
        <p:xfrm>
          <a:off x="0" y="872178"/>
          <a:ext cx="12192000" cy="6413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A2628A82-E344-DF45-93DF-A9E1528987A7}"/>
              </a:ext>
            </a:extLst>
          </p:cNvPr>
          <p:cNvSpPr/>
          <p:nvPr/>
        </p:nvSpPr>
        <p:spPr>
          <a:xfrm>
            <a:off x="0" y="0"/>
            <a:ext cx="12192000" cy="1365337"/>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Compliance Audits for Federal Grants</a:t>
            </a:r>
          </a:p>
        </p:txBody>
      </p:sp>
      <p:sp>
        <p:nvSpPr>
          <p:cNvPr id="2" name="Rectangle 1">
            <a:extLst>
              <a:ext uri="{FF2B5EF4-FFF2-40B4-BE49-F238E27FC236}">
                <a16:creationId xmlns:a16="http://schemas.microsoft.com/office/drawing/2014/main" id="{FD4573AE-7F64-BF43-87F7-7E44972B7FE7}"/>
              </a:ext>
            </a:extLst>
          </p:cNvPr>
          <p:cNvSpPr/>
          <p:nvPr/>
        </p:nvSpPr>
        <p:spPr>
          <a:xfrm>
            <a:off x="0" y="5746140"/>
            <a:ext cx="3712488" cy="1068512"/>
          </a:xfrm>
          <a:prstGeom prst="rect">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$100,000 combined federal and state expenditures in single fiscal year </a:t>
            </a:r>
          </a:p>
        </p:txBody>
      </p:sp>
      <p:sp>
        <p:nvSpPr>
          <p:cNvPr id="6" name="Rectangle 5">
            <a:extLst>
              <a:ext uri="{FF2B5EF4-FFF2-40B4-BE49-F238E27FC236}">
                <a16:creationId xmlns:a16="http://schemas.microsoft.com/office/drawing/2014/main" id="{0BAEBEEE-2B2D-C842-A38A-9FEA896E6A1C}"/>
              </a:ext>
            </a:extLst>
          </p:cNvPr>
          <p:cNvSpPr/>
          <p:nvPr/>
        </p:nvSpPr>
        <p:spPr>
          <a:xfrm>
            <a:off x="4256902" y="5242707"/>
            <a:ext cx="3678195" cy="1571945"/>
          </a:xfrm>
          <a:prstGeom prst="rect">
            <a:avLst/>
          </a:prstGeom>
          <a:solidFill>
            <a:schemeClr val="accent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LGs receiving $10m or less in ARP/CSLFRF funds ONLY. Over $750,000 in expenditures of federal funds, but only reason for going over this threshold is ARP/CSLFRF</a:t>
            </a:r>
          </a:p>
        </p:txBody>
      </p:sp>
      <p:sp>
        <p:nvSpPr>
          <p:cNvPr id="7" name="Rectangle 6">
            <a:extLst>
              <a:ext uri="{FF2B5EF4-FFF2-40B4-BE49-F238E27FC236}">
                <a16:creationId xmlns:a16="http://schemas.microsoft.com/office/drawing/2014/main" id="{2A41325C-3CEA-7B40-AAB0-2EA841969FB7}"/>
              </a:ext>
            </a:extLst>
          </p:cNvPr>
          <p:cNvSpPr/>
          <p:nvPr/>
        </p:nvSpPr>
        <p:spPr>
          <a:xfrm>
            <a:off x="8513805" y="5632490"/>
            <a:ext cx="3678195" cy="1182162"/>
          </a:xfrm>
          <a:prstGeom prst="rect">
            <a:avLst/>
          </a:prstGeom>
          <a:solidFill>
            <a:srgbClr val="7030A0"/>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Over $750,000 in expenditures of federal grant funds, but only reason for going over this threshold is ARP/CSLFRF</a:t>
            </a:r>
          </a:p>
        </p:txBody>
      </p:sp>
    </p:spTree>
    <p:extLst>
      <p:ext uri="{BB962C8B-B14F-4D97-AF65-F5344CB8AC3E}">
        <p14:creationId xmlns:p14="http://schemas.microsoft.com/office/powerpoint/2010/main" val="3089120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B08C2-F977-CC4F-8619-806CFDB03F74}"/>
              </a:ext>
            </a:extLst>
          </p:cNvPr>
          <p:cNvSpPr>
            <a:spLocks noGrp="1"/>
          </p:cNvSpPr>
          <p:nvPr>
            <p:ph type="title"/>
          </p:nvPr>
        </p:nvSpPr>
        <p:spPr>
          <a:xfrm>
            <a:off x="756488" y="608082"/>
            <a:ext cx="4929352" cy="2315616"/>
          </a:xfrm>
        </p:spPr>
        <p:txBody>
          <a:bodyPr>
            <a:normAutofit/>
          </a:bodyPr>
          <a:lstStyle/>
          <a:p>
            <a:r>
              <a:rPr lang="en-US" dirty="0"/>
              <a:t>What is Compliance?</a:t>
            </a:r>
          </a:p>
        </p:txBody>
      </p:sp>
      <p:graphicFrame>
        <p:nvGraphicFramePr>
          <p:cNvPr id="16" name="Content Placeholder 2">
            <a:extLst>
              <a:ext uri="{FF2B5EF4-FFF2-40B4-BE49-F238E27FC236}">
                <a16:creationId xmlns:a16="http://schemas.microsoft.com/office/drawing/2014/main" id="{6579D65B-8C6E-5C41-A08C-540D4957AEE6}"/>
              </a:ext>
            </a:extLst>
          </p:cNvPr>
          <p:cNvGraphicFramePr>
            <a:graphicFrameLocks/>
          </p:cNvGraphicFramePr>
          <p:nvPr/>
        </p:nvGraphicFramePr>
        <p:xfrm>
          <a:off x="6677748" y="306115"/>
          <a:ext cx="5329195" cy="6355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8A50F2DF-94ED-0A47-868A-A05580DA6DF1}"/>
              </a:ext>
            </a:extLst>
          </p:cNvPr>
          <p:cNvSpPr/>
          <p:nvPr/>
        </p:nvSpPr>
        <p:spPr>
          <a:xfrm>
            <a:off x="756487" y="2369687"/>
            <a:ext cx="5686816" cy="3993534"/>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t>Policies, processes, and procedures to ensure that grant funds are managed and spent appropriately and that assets acquired / constructed / repaired / etc. with federal grant funds are managed appropriately.</a:t>
            </a:r>
          </a:p>
        </p:txBody>
      </p:sp>
    </p:spTree>
    <p:extLst>
      <p:ext uri="{BB962C8B-B14F-4D97-AF65-F5344CB8AC3E}">
        <p14:creationId xmlns:p14="http://schemas.microsoft.com/office/powerpoint/2010/main" val="2511992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13B4603-130B-3A46-989E-75FEE977040D}"/>
              </a:ext>
            </a:extLst>
          </p:cNvPr>
          <p:cNvGraphicFramePr>
            <a:graphicFrameLocks noGrp="1"/>
          </p:cNvGraphicFramePr>
          <p:nvPr>
            <p:ph idx="1"/>
          </p:nvPr>
        </p:nvGraphicFramePr>
        <p:xfrm>
          <a:off x="108585" y="0"/>
          <a:ext cx="11974830" cy="6686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8583240E-4816-304C-AC08-E5DF48B55183}"/>
              </a:ext>
            </a:extLst>
          </p:cNvPr>
          <p:cNvSpPr/>
          <p:nvPr/>
        </p:nvSpPr>
        <p:spPr>
          <a:xfrm>
            <a:off x="0" y="0"/>
            <a:ext cx="12192000" cy="16002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18FC79B-4D0D-6F4A-8455-D8D4A00D2583}"/>
              </a:ext>
            </a:extLst>
          </p:cNvPr>
          <p:cNvSpPr>
            <a:spLocks noGrp="1"/>
          </p:cNvSpPr>
          <p:nvPr>
            <p:ph type="title"/>
          </p:nvPr>
        </p:nvSpPr>
        <p:spPr>
          <a:xfrm>
            <a:off x="838200" y="-85567"/>
            <a:ext cx="10515600" cy="1325563"/>
          </a:xfrm>
        </p:spPr>
        <p:txBody>
          <a:bodyPr/>
          <a:lstStyle/>
          <a:p>
            <a:pPr algn="ctr"/>
            <a:br>
              <a:rPr lang="en-US" dirty="0">
                <a:solidFill>
                  <a:schemeClr val="bg1"/>
                </a:solidFill>
              </a:rPr>
            </a:br>
            <a:r>
              <a:rPr lang="en-US" dirty="0">
                <a:solidFill>
                  <a:schemeClr val="bg1"/>
                </a:solidFill>
              </a:rPr>
              <a:t>Internal Controls</a:t>
            </a:r>
          </a:p>
        </p:txBody>
      </p:sp>
      <p:sp>
        <p:nvSpPr>
          <p:cNvPr id="2" name="Rectangle 1">
            <a:extLst>
              <a:ext uri="{FF2B5EF4-FFF2-40B4-BE49-F238E27FC236}">
                <a16:creationId xmlns:a16="http://schemas.microsoft.com/office/drawing/2014/main" id="{C517985F-2A8F-E443-91F4-1956A6D068B8}"/>
              </a:ext>
            </a:extLst>
          </p:cNvPr>
          <p:cNvSpPr/>
          <p:nvPr/>
        </p:nvSpPr>
        <p:spPr>
          <a:xfrm>
            <a:off x="0" y="4960620"/>
            <a:ext cx="12192000" cy="1897380"/>
          </a:xfrm>
          <a:prstGeom prst="rect">
            <a:avLst/>
          </a:prstGeom>
          <a:solidFill>
            <a:schemeClr val="tx1">
              <a:lumMod val="65000"/>
              <a:lumOff val="3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 local government must have </a:t>
            </a:r>
            <a:r>
              <a:rPr lang="en-US" sz="3200" b="1" dirty="0"/>
              <a:t>written internal controls </a:t>
            </a:r>
            <a:r>
              <a:rPr lang="en-US" sz="3200" dirty="0"/>
              <a:t>that are sufficient to safeguard the assets of the unit, including federal funds and assets purchased with federal funds.</a:t>
            </a:r>
          </a:p>
        </p:txBody>
      </p:sp>
    </p:spTree>
    <p:extLst>
      <p:ext uri="{BB962C8B-B14F-4D97-AF65-F5344CB8AC3E}">
        <p14:creationId xmlns:p14="http://schemas.microsoft.com/office/powerpoint/2010/main" val="2401764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75065A-152B-5745-A827-B8913B29C38E}"/>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CB99153-49B0-484D-AEE2-FEA2E7968D72}"/>
              </a:ext>
            </a:extLst>
          </p:cNvPr>
          <p:cNvSpPr/>
          <p:nvPr/>
        </p:nvSpPr>
        <p:spPr>
          <a:xfrm>
            <a:off x="810986" y="360720"/>
            <a:ext cx="10461172" cy="1565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Alternative Compliance Examination Engagement</a:t>
            </a:r>
          </a:p>
          <a:p>
            <a:pPr algn="ctr"/>
            <a:r>
              <a:rPr lang="en-US" sz="2000" dirty="0"/>
              <a:t>A local government must follow all award terms and Uniform Guidance requirements, but the compliance audit will only test compliance in the following areas: </a:t>
            </a:r>
          </a:p>
        </p:txBody>
      </p:sp>
      <p:pic>
        <p:nvPicPr>
          <p:cNvPr id="7" name="Content Placeholder 6">
            <a:extLst>
              <a:ext uri="{FF2B5EF4-FFF2-40B4-BE49-F238E27FC236}">
                <a16:creationId xmlns:a16="http://schemas.microsoft.com/office/drawing/2014/main" id="{74F7433A-2EA0-A645-A555-F2F621D017C7}"/>
              </a:ext>
            </a:extLst>
          </p:cNvPr>
          <p:cNvPicPr>
            <a:picLocks noGrp="1" noChangeAspect="1"/>
          </p:cNvPicPr>
          <p:nvPr>
            <p:ph idx="1"/>
          </p:nvPr>
        </p:nvPicPr>
        <p:blipFill>
          <a:blip r:embed="rId2"/>
          <a:stretch>
            <a:fillRect/>
          </a:stretch>
        </p:blipFill>
        <p:spPr>
          <a:xfrm>
            <a:off x="783772" y="2192055"/>
            <a:ext cx="10515600" cy="4147987"/>
          </a:xfrm>
        </p:spPr>
      </p:pic>
    </p:spTree>
    <p:extLst>
      <p:ext uri="{BB962C8B-B14F-4D97-AF65-F5344CB8AC3E}">
        <p14:creationId xmlns:p14="http://schemas.microsoft.com/office/powerpoint/2010/main" val="1919080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A5E06F-5E53-1147-BC01-02C484449EA8}"/>
              </a:ext>
            </a:extLst>
          </p:cNvPr>
          <p:cNvSpPr/>
          <p:nvPr/>
        </p:nvSpPr>
        <p:spPr>
          <a:xfrm>
            <a:off x="305392" y="3429000"/>
            <a:ext cx="1937954" cy="2449286"/>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Activities Allowed of Unallowed</a:t>
            </a:r>
            <a:endParaRPr lang="en-US" sz="1000" dirty="0"/>
          </a:p>
          <a:p>
            <a:pPr marL="117475" indent="-117475">
              <a:buFont typeface="Arial" panose="020B0604020202020204" pitchFamily="34" charset="0"/>
              <a:buChar char="•"/>
            </a:pPr>
            <a:r>
              <a:rPr lang="en-US" sz="1000" dirty="0"/>
              <a:t>Eligible Use Policy &amp; Documentation</a:t>
            </a:r>
          </a:p>
          <a:p>
            <a:pPr marL="117475" indent="-117475">
              <a:buFont typeface="Arial" panose="020B0604020202020204" pitchFamily="34" charset="0"/>
              <a:buChar char="•"/>
            </a:pPr>
            <a:r>
              <a:rPr lang="en-US" sz="1000" dirty="0"/>
              <a:t>Did you spend in accordance with IFR/Final Rule?</a:t>
            </a:r>
          </a:p>
          <a:p>
            <a:pPr marL="117475" indent="-117475">
              <a:buFont typeface="Arial" panose="020B0604020202020204" pitchFamily="34" charset="0"/>
              <a:buChar char="•"/>
            </a:pPr>
            <a:r>
              <a:rPr lang="en-US" sz="1000" dirty="0"/>
              <a:t>Revenue Replacement Standard Allowance or Formula?</a:t>
            </a:r>
          </a:p>
          <a:p>
            <a:pPr algn="ctr"/>
            <a:endParaRPr lang="en-US" sz="1600" dirty="0"/>
          </a:p>
          <a:p>
            <a:pPr algn="ctr"/>
            <a:endParaRPr lang="en-US" sz="1600" dirty="0"/>
          </a:p>
          <a:p>
            <a:pPr algn="ctr"/>
            <a:endParaRPr lang="en-US" sz="1600" dirty="0"/>
          </a:p>
        </p:txBody>
      </p:sp>
      <p:sp>
        <p:nvSpPr>
          <p:cNvPr id="6" name="Rectangle 5">
            <a:extLst>
              <a:ext uri="{FF2B5EF4-FFF2-40B4-BE49-F238E27FC236}">
                <a16:creationId xmlns:a16="http://schemas.microsoft.com/office/drawing/2014/main" id="{DB4F11E1-6C13-8E42-A4FF-21106FBED203}"/>
              </a:ext>
            </a:extLst>
          </p:cNvPr>
          <p:cNvSpPr/>
          <p:nvPr/>
        </p:nvSpPr>
        <p:spPr>
          <a:xfrm>
            <a:off x="2243346" y="3429000"/>
            <a:ext cx="1937954" cy="2449286"/>
          </a:xfrm>
          <a:prstGeom prst="rect">
            <a:avLst/>
          </a:prstGeom>
          <a:solidFill>
            <a:schemeClr val="accent2"/>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Allowable Costs/Cost Principles</a:t>
            </a:r>
            <a:endParaRPr lang="en-US" sz="1000" dirty="0"/>
          </a:p>
          <a:p>
            <a:pPr marL="117475" indent="-117475">
              <a:buFont typeface="Arial" panose="020B0604020202020204" pitchFamily="34" charset="0"/>
              <a:buChar char="•"/>
            </a:pPr>
            <a:r>
              <a:rPr lang="en-US" sz="1000" dirty="0"/>
              <a:t>Allowable Cost Policy</a:t>
            </a:r>
          </a:p>
          <a:p>
            <a:pPr marL="117475" indent="-117475">
              <a:buFont typeface="Arial" panose="020B0604020202020204" pitchFamily="34" charset="0"/>
              <a:buChar char="•"/>
            </a:pPr>
            <a:r>
              <a:rPr lang="en-US" sz="1000" dirty="0"/>
              <a:t>General Review</a:t>
            </a:r>
          </a:p>
          <a:p>
            <a:pPr marL="117475" indent="-117475">
              <a:buFont typeface="Arial" panose="020B0604020202020204" pitchFamily="34" charset="0"/>
              <a:buChar char="•"/>
            </a:pPr>
            <a:r>
              <a:rPr lang="en-US" sz="1000" dirty="0"/>
              <a:t>Specific Cost Items</a:t>
            </a:r>
          </a:p>
          <a:p>
            <a:pPr marL="117475" indent="-117475">
              <a:buFont typeface="Arial" panose="020B0604020202020204" pitchFamily="34" charset="0"/>
              <a:buChar char="•"/>
            </a:pPr>
            <a:r>
              <a:rPr lang="en-US" sz="1000" dirty="0"/>
              <a:t>Direct / Indirect</a:t>
            </a:r>
          </a:p>
          <a:p>
            <a:pPr marL="117475" indent="-117475">
              <a:buFont typeface="Arial" panose="020B0604020202020204" pitchFamily="34" charset="0"/>
              <a:buChar char="•"/>
            </a:pPr>
            <a:endParaRPr lang="en-US" sz="1000" dirty="0"/>
          </a:p>
          <a:p>
            <a:pPr marL="117475" indent="-117475">
              <a:buFont typeface="Arial" panose="020B0604020202020204" pitchFamily="34" charset="0"/>
              <a:buChar char="•"/>
            </a:pPr>
            <a:endParaRPr lang="en-US" sz="1000" dirty="0"/>
          </a:p>
          <a:p>
            <a:pPr marL="117475" indent="-117475">
              <a:buFont typeface="Arial" panose="020B0604020202020204" pitchFamily="34" charset="0"/>
              <a:buChar char="•"/>
            </a:pPr>
            <a:endParaRPr lang="en-US" sz="1200" dirty="0"/>
          </a:p>
          <a:p>
            <a:pPr marL="117475" indent="-117475">
              <a:buFont typeface="Arial" panose="020B0604020202020204" pitchFamily="34" charset="0"/>
              <a:buChar char="•"/>
            </a:pPr>
            <a:endParaRPr lang="en-US" sz="1400" dirty="0"/>
          </a:p>
          <a:p>
            <a:pPr marL="117475" indent="-117475">
              <a:buFont typeface="Arial" panose="020B0604020202020204" pitchFamily="34" charset="0"/>
              <a:buChar char="•"/>
            </a:pPr>
            <a:endParaRPr lang="en-US" sz="1400" dirty="0"/>
          </a:p>
          <a:p>
            <a:pPr marL="117475" indent="-117475">
              <a:buFont typeface="Arial" panose="020B0604020202020204" pitchFamily="34" charset="0"/>
              <a:buChar char="•"/>
            </a:pPr>
            <a:endParaRPr lang="en-US" sz="1400" dirty="0"/>
          </a:p>
        </p:txBody>
      </p:sp>
      <p:sp>
        <p:nvSpPr>
          <p:cNvPr id="11" name="Rectangle 10">
            <a:extLst>
              <a:ext uri="{FF2B5EF4-FFF2-40B4-BE49-F238E27FC236}">
                <a16:creationId xmlns:a16="http://schemas.microsoft.com/office/drawing/2014/main" id="{E67569CC-9B84-1344-9434-6AD73920676F}"/>
              </a:ext>
            </a:extLst>
          </p:cNvPr>
          <p:cNvSpPr/>
          <p:nvPr/>
        </p:nvSpPr>
        <p:spPr>
          <a:xfrm>
            <a:off x="305392" y="5878286"/>
            <a:ext cx="11627724" cy="838200"/>
          </a:xfrm>
          <a:prstGeom prst="rect">
            <a:avLst/>
          </a:prstGeom>
          <a:solidFill>
            <a:schemeClr val="tx1">
              <a:lumMod val="65000"/>
              <a:lumOff val="3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Test for ”Direct and Material Effect on the Federal Program”</a:t>
            </a:r>
          </a:p>
        </p:txBody>
      </p:sp>
      <p:pic>
        <p:nvPicPr>
          <p:cNvPr id="12" name="Content Placeholder 6">
            <a:extLst>
              <a:ext uri="{FF2B5EF4-FFF2-40B4-BE49-F238E27FC236}">
                <a16:creationId xmlns:a16="http://schemas.microsoft.com/office/drawing/2014/main" id="{07BC45E2-3F88-0C4D-B004-8D905D1EE5D1}"/>
              </a:ext>
            </a:extLst>
          </p:cNvPr>
          <p:cNvPicPr>
            <a:picLocks noGrp="1" noChangeAspect="1"/>
          </p:cNvPicPr>
          <p:nvPr>
            <p:ph idx="1"/>
          </p:nvPr>
        </p:nvPicPr>
        <p:blipFill>
          <a:blip r:embed="rId2"/>
          <a:stretch>
            <a:fillRect/>
          </a:stretch>
        </p:blipFill>
        <p:spPr>
          <a:xfrm>
            <a:off x="216365" y="141514"/>
            <a:ext cx="7929869" cy="3128019"/>
          </a:xfrm>
        </p:spPr>
      </p:pic>
      <p:pic>
        <p:nvPicPr>
          <p:cNvPr id="13" name="Picture 12" descr="Text, letter&#10;&#10;Description automatically generated">
            <a:extLst>
              <a:ext uri="{FF2B5EF4-FFF2-40B4-BE49-F238E27FC236}">
                <a16:creationId xmlns:a16="http://schemas.microsoft.com/office/drawing/2014/main" id="{590DBEAB-B1B6-9640-8F2D-B29C2E0B171D}"/>
              </a:ext>
            </a:extLst>
          </p:cNvPr>
          <p:cNvPicPr>
            <a:picLocks noChangeAspect="1"/>
          </p:cNvPicPr>
          <p:nvPr/>
        </p:nvPicPr>
        <p:blipFill>
          <a:blip r:embed="rId3"/>
          <a:stretch>
            <a:fillRect/>
          </a:stretch>
        </p:blipFill>
        <p:spPr>
          <a:xfrm>
            <a:off x="4685397" y="3096859"/>
            <a:ext cx="5491019" cy="2621960"/>
          </a:xfrm>
          <a:prstGeom prst="rect">
            <a:avLst/>
          </a:prstGeom>
          <a:effectLst>
            <a:outerShdw blurRad="50800" dist="38100" dir="8100000" algn="tr" rotWithShape="0">
              <a:prstClr val="black">
                <a:alpha val="40000"/>
              </a:prstClr>
            </a:outerShdw>
          </a:effectLst>
        </p:spPr>
      </p:pic>
      <p:sp>
        <p:nvSpPr>
          <p:cNvPr id="2" name="Rectangle 1">
            <a:extLst>
              <a:ext uri="{FF2B5EF4-FFF2-40B4-BE49-F238E27FC236}">
                <a16:creationId xmlns:a16="http://schemas.microsoft.com/office/drawing/2014/main" id="{9DBA7401-8ABA-B241-8692-37ECF2B8563C}"/>
              </a:ext>
            </a:extLst>
          </p:cNvPr>
          <p:cNvSpPr/>
          <p:nvPr/>
        </p:nvSpPr>
        <p:spPr>
          <a:xfrm>
            <a:off x="8242126" y="237995"/>
            <a:ext cx="3733509" cy="2718147"/>
          </a:xfrm>
          <a:prstGeom prst="rect">
            <a:avLst/>
          </a:prstGeom>
          <a:solidFill>
            <a:srgbClr val="7030A0"/>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Auditor is looking for processes and procedures to ensure compliance with requirements. Auditor will test sample expenditures to test sufficiency of processes and procedures</a:t>
            </a:r>
          </a:p>
        </p:txBody>
      </p:sp>
    </p:spTree>
    <p:extLst>
      <p:ext uri="{BB962C8B-B14F-4D97-AF65-F5344CB8AC3E}">
        <p14:creationId xmlns:p14="http://schemas.microsoft.com/office/powerpoint/2010/main" val="76599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625A87-E07E-3E4C-BF5D-75D541D76B81}"/>
              </a:ext>
            </a:extLst>
          </p:cNvPr>
          <p:cNvSpPr/>
          <p:nvPr/>
        </p:nvSpPr>
        <p:spPr>
          <a:xfrm>
            <a:off x="0" y="0"/>
            <a:ext cx="12192000" cy="1343818"/>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E42F8D-3479-E548-8B1F-D213F8F50D5A}"/>
              </a:ext>
            </a:extLst>
          </p:cNvPr>
          <p:cNvSpPr>
            <a:spLocks noGrp="1"/>
          </p:cNvSpPr>
          <p:nvPr>
            <p:ph type="title"/>
          </p:nvPr>
        </p:nvSpPr>
        <p:spPr>
          <a:xfrm>
            <a:off x="838200" y="0"/>
            <a:ext cx="10515600" cy="1325563"/>
          </a:xfrm>
        </p:spPr>
        <p:txBody>
          <a:bodyPr/>
          <a:lstStyle/>
          <a:p>
            <a:r>
              <a:rPr lang="en-US" dirty="0">
                <a:solidFill>
                  <a:schemeClr val="bg1"/>
                </a:solidFill>
              </a:rPr>
              <a:t>UG: Eligibility Policy</a:t>
            </a:r>
          </a:p>
        </p:txBody>
      </p:sp>
      <p:pic>
        <p:nvPicPr>
          <p:cNvPr id="6" name="Picture 5" descr="Application, table&#10;&#10;Description automatically generated">
            <a:extLst>
              <a:ext uri="{FF2B5EF4-FFF2-40B4-BE49-F238E27FC236}">
                <a16:creationId xmlns:a16="http://schemas.microsoft.com/office/drawing/2014/main" id="{101E3B33-FAF4-1643-99E2-27D57C4F5CFC}"/>
              </a:ext>
            </a:extLst>
          </p:cNvPr>
          <p:cNvPicPr>
            <a:picLocks noChangeAspect="1"/>
          </p:cNvPicPr>
          <p:nvPr/>
        </p:nvPicPr>
        <p:blipFill>
          <a:blip r:embed="rId3"/>
          <a:stretch>
            <a:fillRect/>
          </a:stretch>
        </p:blipFill>
        <p:spPr>
          <a:xfrm>
            <a:off x="6270582" y="1396341"/>
            <a:ext cx="1437335" cy="1852236"/>
          </a:xfrm>
          <a:prstGeom prst="rect">
            <a:avLst/>
          </a:prstGeom>
          <a:effectLst>
            <a:outerShdw blurRad="50800" dist="38100" dir="8100000" algn="tr" rotWithShape="0">
              <a:prstClr val="black">
                <a:alpha val="40000"/>
              </a:prstClr>
            </a:outerShdw>
          </a:effectLst>
        </p:spPr>
      </p:pic>
      <p:pic>
        <p:nvPicPr>
          <p:cNvPr id="8" name="Picture 7" descr="Application, table, Word&#10;&#10;Description automatically generated">
            <a:extLst>
              <a:ext uri="{FF2B5EF4-FFF2-40B4-BE49-F238E27FC236}">
                <a16:creationId xmlns:a16="http://schemas.microsoft.com/office/drawing/2014/main" id="{BD6152F8-6252-EE47-A19B-94014A01E58A}"/>
              </a:ext>
            </a:extLst>
          </p:cNvPr>
          <p:cNvPicPr>
            <a:picLocks noChangeAspect="1"/>
          </p:cNvPicPr>
          <p:nvPr/>
        </p:nvPicPr>
        <p:blipFill>
          <a:blip r:embed="rId4"/>
          <a:stretch>
            <a:fillRect/>
          </a:stretch>
        </p:blipFill>
        <p:spPr>
          <a:xfrm>
            <a:off x="10391769" y="2504938"/>
            <a:ext cx="1627632" cy="1487277"/>
          </a:xfrm>
          <a:prstGeom prst="rect">
            <a:avLst/>
          </a:prstGeom>
          <a:effectLst>
            <a:outerShdw blurRad="50800" dist="38100" dir="8100000" algn="tr" rotWithShape="0">
              <a:prstClr val="black">
                <a:alpha val="40000"/>
              </a:prstClr>
            </a:outerShdw>
          </a:effectLst>
        </p:spPr>
      </p:pic>
      <p:sp>
        <p:nvSpPr>
          <p:cNvPr id="9" name="Rectangle 8">
            <a:extLst>
              <a:ext uri="{FF2B5EF4-FFF2-40B4-BE49-F238E27FC236}">
                <a16:creationId xmlns:a16="http://schemas.microsoft.com/office/drawing/2014/main" id="{3570FFFE-84B0-D049-802B-6932222784B4}"/>
              </a:ext>
            </a:extLst>
          </p:cNvPr>
          <p:cNvSpPr/>
          <p:nvPr/>
        </p:nvSpPr>
        <p:spPr>
          <a:xfrm>
            <a:off x="0" y="1343818"/>
            <a:ext cx="6096000" cy="55141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spcBef>
                <a:spcPts val="1800"/>
              </a:spcBef>
            </a:pPr>
            <a:r>
              <a:rPr lang="en-US" sz="2800" dirty="0"/>
              <a:t>Adopt grant project ordinance and appropriate funds by EC project</a:t>
            </a:r>
          </a:p>
          <a:p>
            <a:pPr marL="228600">
              <a:spcBef>
                <a:spcPts val="1800"/>
              </a:spcBef>
            </a:pPr>
            <a:r>
              <a:rPr lang="en-US" sz="2800" dirty="0"/>
              <a:t>Adopt Eligibility Policy</a:t>
            </a:r>
          </a:p>
          <a:p>
            <a:pPr marL="228600">
              <a:spcBef>
                <a:spcPts val="1800"/>
              </a:spcBef>
            </a:pPr>
            <a:r>
              <a:rPr lang="en-US" sz="2800" dirty="0"/>
              <a:t>Establish system to document eligibility determinations in writing</a:t>
            </a:r>
            <a:endParaRPr lang="en-US" sz="1600" dirty="0"/>
          </a:p>
          <a:p>
            <a:pPr marL="228600">
              <a:spcBef>
                <a:spcPts val="1800"/>
              </a:spcBef>
            </a:pPr>
            <a:r>
              <a:rPr lang="en-US" sz="2800" dirty="0"/>
              <a:t>Tie eligibility review process to initial allowable cost review process</a:t>
            </a:r>
            <a:endParaRPr lang="en-US" sz="1600" dirty="0"/>
          </a:p>
          <a:p>
            <a:pPr marL="228600">
              <a:spcBef>
                <a:spcPts val="1800"/>
              </a:spcBef>
            </a:pPr>
            <a:r>
              <a:rPr lang="en-US" sz="2800" dirty="0"/>
              <a:t>Track required justifications, documentation, and other data for Treasury reports</a:t>
            </a:r>
          </a:p>
          <a:p>
            <a:pPr marL="228600"/>
            <a:endParaRPr lang="en-US" sz="1600" dirty="0"/>
          </a:p>
        </p:txBody>
      </p:sp>
      <p:sp>
        <p:nvSpPr>
          <p:cNvPr id="12" name="Left Arrow Callout 11">
            <a:extLst>
              <a:ext uri="{FF2B5EF4-FFF2-40B4-BE49-F238E27FC236}">
                <a16:creationId xmlns:a16="http://schemas.microsoft.com/office/drawing/2014/main" id="{2E24DAF4-0A34-8345-BC31-69CE19D4744E}"/>
              </a:ext>
            </a:extLst>
          </p:cNvPr>
          <p:cNvSpPr/>
          <p:nvPr/>
        </p:nvSpPr>
        <p:spPr>
          <a:xfrm>
            <a:off x="7707917" y="1541498"/>
            <a:ext cx="2434727" cy="782884"/>
          </a:xfrm>
          <a:prstGeom prst="leftArrowCallout">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Project Proposal / Eligibility Review Worksheet</a:t>
            </a:r>
          </a:p>
        </p:txBody>
      </p:sp>
      <p:sp>
        <p:nvSpPr>
          <p:cNvPr id="13" name="Right Arrow Callout 12">
            <a:extLst>
              <a:ext uri="{FF2B5EF4-FFF2-40B4-BE49-F238E27FC236}">
                <a16:creationId xmlns:a16="http://schemas.microsoft.com/office/drawing/2014/main" id="{380418ED-84DE-E442-B3BD-C510160C7B6C}"/>
              </a:ext>
            </a:extLst>
          </p:cNvPr>
          <p:cNvSpPr/>
          <p:nvPr/>
        </p:nvSpPr>
        <p:spPr>
          <a:xfrm>
            <a:off x="7969085" y="2752282"/>
            <a:ext cx="2349830" cy="960241"/>
          </a:xfrm>
          <a:prstGeom prst="rightArrowCallout">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Project &amp; Expenditure Report Tracking Template</a:t>
            </a:r>
          </a:p>
        </p:txBody>
      </p:sp>
      <p:pic>
        <p:nvPicPr>
          <p:cNvPr id="16" name="Picture 15" descr="Text&#10;&#10;Description automatically generated with medium confidence">
            <a:extLst>
              <a:ext uri="{FF2B5EF4-FFF2-40B4-BE49-F238E27FC236}">
                <a16:creationId xmlns:a16="http://schemas.microsoft.com/office/drawing/2014/main" id="{44FEEE6B-9AE2-4646-8961-6A58BBC089D7}"/>
              </a:ext>
            </a:extLst>
          </p:cNvPr>
          <p:cNvPicPr>
            <a:picLocks noChangeAspect="1"/>
          </p:cNvPicPr>
          <p:nvPr/>
        </p:nvPicPr>
        <p:blipFill>
          <a:blip r:embed="rId5"/>
          <a:stretch>
            <a:fillRect/>
          </a:stretch>
        </p:blipFill>
        <p:spPr>
          <a:xfrm>
            <a:off x="6183593" y="3712523"/>
            <a:ext cx="1697899" cy="2120747"/>
          </a:xfrm>
          <a:prstGeom prst="rect">
            <a:avLst/>
          </a:prstGeom>
          <a:effectLst>
            <a:outerShdw blurRad="50800" dist="38100" dir="8100000" algn="tr" rotWithShape="0">
              <a:prstClr val="black">
                <a:alpha val="40000"/>
              </a:prstClr>
            </a:outerShdw>
          </a:effectLst>
        </p:spPr>
      </p:pic>
      <p:sp>
        <p:nvSpPr>
          <p:cNvPr id="17" name="Left Arrow Callout 16">
            <a:extLst>
              <a:ext uri="{FF2B5EF4-FFF2-40B4-BE49-F238E27FC236}">
                <a16:creationId xmlns:a16="http://schemas.microsoft.com/office/drawing/2014/main" id="{18B64019-4657-924E-842F-BD4CB5144442}"/>
              </a:ext>
            </a:extLst>
          </p:cNvPr>
          <p:cNvSpPr/>
          <p:nvPr/>
        </p:nvSpPr>
        <p:spPr>
          <a:xfrm>
            <a:off x="7869876" y="4196888"/>
            <a:ext cx="2110807" cy="786391"/>
          </a:xfrm>
          <a:prstGeom prst="leftArrowCallout">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Sample Grant Project Ordinance</a:t>
            </a:r>
          </a:p>
        </p:txBody>
      </p:sp>
      <p:pic>
        <p:nvPicPr>
          <p:cNvPr id="19" name="Picture 18" descr="Text, letter&#10;&#10;Description automatically generated">
            <a:extLst>
              <a:ext uri="{FF2B5EF4-FFF2-40B4-BE49-F238E27FC236}">
                <a16:creationId xmlns:a16="http://schemas.microsoft.com/office/drawing/2014/main" id="{B67C0DFE-EDAF-4F43-BFD4-EBAC352DE618}"/>
              </a:ext>
            </a:extLst>
          </p:cNvPr>
          <p:cNvPicPr>
            <a:picLocks noChangeAspect="1"/>
          </p:cNvPicPr>
          <p:nvPr/>
        </p:nvPicPr>
        <p:blipFill>
          <a:blip r:embed="rId6"/>
          <a:stretch>
            <a:fillRect/>
          </a:stretch>
        </p:blipFill>
        <p:spPr>
          <a:xfrm>
            <a:off x="10095721" y="4831660"/>
            <a:ext cx="1923680" cy="2003220"/>
          </a:xfrm>
          <a:prstGeom prst="rect">
            <a:avLst/>
          </a:prstGeom>
          <a:effectLst>
            <a:outerShdw blurRad="50800" dist="38100" dir="8100000" algn="tr" rotWithShape="0">
              <a:prstClr val="black">
                <a:alpha val="40000"/>
              </a:prstClr>
            </a:outerShdw>
          </a:effectLst>
        </p:spPr>
      </p:pic>
      <p:sp>
        <p:nvSpPr>
          <p:cNvPr id="20" name="Right Arrow Callout 19">
            <a:extLst>
              <a:ext uri="{FF2B5EF4-FFF2-40B4-BE49-F238E27FC236}">
                <a16:creationId xmlns:a16="http://schemas.microsoft.com/office/drawing/2014/main" id="{17A08BD3-A9F0-AA46-8F45-59DCC92B9AD6}"/>
              </a:ext>
            </a:extLst>
          </p:cNvPr>
          <p:cNvSpPr/>
          <p:nvPr/>
        </p:nvSpPr>
        <p:spPr>
          <a:xfrm>
            <a:off x="8218963" y="5393696"/>
            <a:ext cx="1923681" cy="786391"/>
          </a:xfrm>
          <a:prstGeom prst="rightArrowCallout">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Sample Eligibility Policy</a:t>
            </a:r>
          </a:p>
        </p:txBody>
      </p:sp>
      <p:sp>
        <p:nvSpPr>
          <p:cNvPr id="3" name="Rectangle 2">
            <a:extLst>
              <a:ext uri="{FF2B5EF4-FFF2-40B4-BE49-F238E27FC236}">
                <a16:creationId xmlns:a16="http://schemas.microsoft.com/office/drawing/2014/main" id="{18C4EAEE-A75A-394B-A7A2-8461B6702FAE}"/>
              </a:ext>
            </a:extLst>
          </p:cNvPr>
          <p:cNvSpPr/>
          <p:nvPr/>
        </p:nvSpPr>
        <p:spPr>
          <a:xfrm>
            <a:off x="6096000" y="-25480"/>
            <a:ext cx="6096000" cy="139477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a:p>
            <a:pPr algn="ctr"/>
            <a:r>
              <a:rPr lang="en-US" sz="3200" dirty="0"/>
              <a:t>Sample Templates</a:t>
            </a:r>
          </a:p>
        </p:txBody>
      </p:sp>
    </p:spTree>
    <p:extLst>
      <p:ext uri="{BB962C8B-B14F-4D97-AF65-F5344CB8AC3E}">
        <p14:creationId xmlns:p14="http://schemas.microsoft.com/office/powerpoint/2010/main" val="3299655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C136C8-F950-284A-915B-4D93D6E0FFCC}"/>
              </a:ext>
            </a:extLst>
          </p:cNvPr>
          <p:cNvSpPr/>
          <p:nvPr/>
        </p:nvSpPr>
        <p:spPr>
          <a:xfrm>
            <a:off x="0" y="0"/>
            <a:ext cx="12192000" cy="1343818"/>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175561-E6B6-3647-AAC6-72E23C6A4398}"/>
              </a:ext>
            </a:extLst>
          </p:cNvPr>
          <p:cNvSpPr>
            <a:spLocks noGrp="1"/>
          </p:cNvSpPr>
          <p:nvPr>
            <p:ph type="title"/>
          </p:nvPr>
        </p:nvSpPr>
        <p:spPr>
          <a:xfrm>
            <a:off x="838200" y="0"/>
            <a:ext cx="10515600" cy="1325563"/>
          </a:xfrm>
        </p:spPr>
        <p:txBody>
          <a:bodyPr/>
          <a:lstStyle/>
          <a:p>
            <a:pPr algn="ctr"/>
            <a:r>
              <a:rPr lang="en-US">
                <a:solidFill>
                  <a:schemeClr val="bg1"/>
                </a:solidFill>
              </a:rPr>
              <a:t>UG: Allowable Costs / Cost Principles Policy</a:t>
            </a:r>
          </a:p>
        </p:txBody>
      </p:sp>
      <p:sp>
        <p:nvSpPr>
          <p:cNvPr id="4" name="Rectangle 3">
            <a:extLst>
              <a:ext uri="{FF2B5EF4-FFF2-40B4-BE49-F238E27FC236}">
                <a16:creationId xmlns:a16="http://schemas.microsoft.com/office/drawing/2014/main" id="{F015F04D-1F2B-B143-BFF0-78231BE7531A}"/>
              </a:ext>
            </a:extLst>
          </p:cNvPr>
          <p:cNvSpPr/>
          <p:nvPr/>
        </p:nvSpPr>
        <p:spPr>
          <a:xfrm>
            <a:off x="611029" y="1138425"/>
            <a:ext cx="10969943" cy="1224136"/>
          </a:xfrm>
          <a:prstGeom prst="rect">
            <a:avLst/>
          </a:prstGeom>
          <a:solidFill>
            <a:schemeClr val="accent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Recipient and subrecipient must adopt and implement an allowable cost policy that addresses (1) general controls; (2) direct vs. indirect costs; and (3) specific cost items</a:t>
            </a:r>
          </a:p>
        </p:txBody>
      </p:sp>
      <p:sp>
        <p:nvSpPr>
          <p:cNvPr id="5" name="Rectangle 4">
            <a:extLst>
              <a:ext uri="{FF2B5EF4-FFF2-40B4-BE49-F238E27FC236}">
                <a16:creationId xmlns:a16="http://schemas.microsoft.com/office/drawing/2014/main" id="{D83523EE-F62E-314B-BB83-272BB5B427CD}"/>
              </a:ext>
            </a:extLst>
          </p:cNvPr>
          <p:cNvSpPr/>
          <p:nvPr/>
        </p:nvSpPr>
        <p:spPr>
          <a:xfrm>
            <a:off x="593585" y="2532640"/>
            <a:ext cx="3396524" cy="2814512"/>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a:r>
              <a:rPr lang="en-US" sz="2000" dirty="0"/>
              <a:t>Adopts internal controls to ensure all cost items are </a:t>
            </a:r>
          </a:p>
          <a:p>
            <a:pPr marL="458788" indent="-344488">
              <a:buAutoNum type="arabicParenBoth"/>
            </a:pPr>
            <a:r>
              <a:rPr lang="en-US" sz="2000" dirty="0"/>
              <a:t>allowable, </a:t>
            </a:r>
          </a:p>
          <a:p>
            <a:pPr marL="458788" indent="-344488">
              <a:buAutoNum type="arabicParenBoth"/>
            </a:pPr>
            <a:r>
              <a:rPr lang="en-US" sz="2000" dirty="0"/>
              <a:t>reasonable, </a:t>
            </a:r>
          </a:p>
          <a:p>
            <a:pPr marL="458788" indent="-344488">
              <a:buAutoNum type="arabicParenBoth"/>
            </a:pPr>
            <a:r>
              <a:rPr lang="en-US" sz="2000" dirty="0"/>
              <a:t>allocable, </a:t>
            </a:r>
          </a:p>
          <a:p>
            <a:pPr marL="458788" indent="-344488">
              <a:buAutoNum type="arabicParenBoth"/>
            </a:pPr>
            <a:r>
              <a:rPr lang="en-US" sz="2000" dirty="0"/>
              <a:t>consistently treated, and </a:t>
            </a:r>
          </a:p>
          <a:p>
            <a:pPr marL="458788" indent="-344488">
              <a:buAutoNum type="arabicParenBoth"/>
            </a:pPr>
            <a:r>
              <a:rPr lang="en-US" sz="2000" dirty="0"/>
              <a:t>properly documented</a:t>
            </a:r>
          </a:p>
          <a:p>
            <a:pPr marL="458788" indent="-344488">
              <a:buAutoNum type="arabicParenBoth"/>
            </a:pPr>
            <a:endParaRPr lang="en-US" sz="2000" dirty="0"/>
          </a:p>
        </p:txBody>
      </p:sp>
      <p:sp>
        <p:nvSpPr>
          <p:cNvPr id="6" name="Content Placeholder 5">
            <a:extLst>
              <a:ext uri="{FF2B5EF4-FFF2-40B4-BE49-F238E27FC236}">
                <a16:creationId xmlns:a16="http://schemas.microsoft.com/office/drawing/2014/main" id="{17CE08DA-7FA7-7644-9294-D700FCD9A68F}"/>
              </a:ext>
            </a:extLst>
          </p:cNvPr>
          <p:cNvSpPr>
            <a:spLocks noGrp="1"/>
          </p:cNvSpPr>
          <p:nvPr>
            <p:ph idx="1"/>
          </p:nvPr>
        </p:nvSpPr>
        <p:spPr>
          <a:xfrm>
            <a:off x="7813964" y="2532640"/>
            <a:ext cx="3767008" cy="2814512"/>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buNone/>
            </a:pPr>
            <a:r>
              <a:rPr lang="en-US" sz="2000" dirty="0"/>
              <a:t>Establishes review, eligibility determination, and documentation requirements for specific cost items</a:t>
            </a:r>
          </a:p>
          <a:p>
            <a:pPr marL="0" indent="0">
              <a:buNone/>
            </a:pPr>
            <a:r>
              <a:rPr lang="en-US" sz="2000" dirty="0"/>
              <a:t>UG has 55 specific cost items, some of which are allowed, some of which are allowed with limitations, and some of which are disallowed.</a:t>
            </a:r>
          </a:p>
        </p:txBody>
      </p:sp>
      <p:sp>
        <p:nvSpPr>
          <p:cNvPr id="7" name="Rectangle 6">
            <a:extLst>
              <a:ext uri="{FF2B5EF4-FFF2-40B4-BE49-F238E27FC236}">
                <a16:creationId xmlns:a16="http://schemas.microsoft.com/office/drawing/2014/main" id="{99DA9737-31C1-5A49-BA04-03C6EC32DD41}"/>
              </a:ext>
            </a:extLst>
          </p:cNvPr>
          <p:cNvSpPr/>
          <p:nvPr/>
        </p:nvSpPr>
        <p:spPr>
          <a:xfrm>
            <a:off x="611027" y="5517232"/>
            <a:ext cx="10987387" cy="1152128"/>
          </a:xfrm>
          <a:prstGeom prst="rect">
            <a:avLst/>
          </a:prstGeom>
          <a:solidFill>
            <a:schemeClr val="accent6"/>
          </a:solidFill>
          <a:ln>
            <a:noFill/>
          </a:ln>
          <a:effectLst>
            <a:outerShdw blurRad="50800" dist="38100" dir="8100000" algn="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dirty="0">
                <a:hlinkClick r:id="rId2"/>
              </a:rPr>
              <a:t>https://canons.sog.unc.edu/2021/12/american-rescue-plan-act-of-2021-allowable-costs-and-cost-principles-including-sample-policy-and-implementation-tools/</a:t>
            </a:r>
            <a:r>
              <a:rPr lang="en-US" dirty="0"/>
              <a:t> </a:t>
            </a:r>
          </a:p>
        </p:txBody>
      </p:sp>
      <p:sp>
        <p:nvSpPr>
          <p:cNvPr id="9" name="Rectangle 8">
            <a:extLst>
              <a:ext uri="{FF2B5EF4-FFF2-40B4-BE49-F238E27FC236}">
                <a16:creationId xmlns:a16="http://schemas.microsoft.com/office/drawing/2014/main" id="{5E157BFD-35F8-B349-8408-B7DC3FF2A20C}"/>
              </a:ext>
            </a:extLst>
          </p:cNvPr>
          <p:cNvSpPr/>
          <p:nvPr/>
        </p:nvSpPr>
        <p:spPr>
          <a:xfrm>
            <a:off x="4203774" y="2532640"/>
            <a:ext cx="3396524" cy="2814512"/>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a:r>
              <a:rPr lang="en-US" sz="2000" dirty="0"/>
              <a:t>Addresses direct vs indirect cost charges</a:t>
            </a:r>
          </a:p>
          <a:p>
            <a:pPr marL="119063"/>
            <a:endParaRPr lang="en-US" sz="2000" dirty="0"/>
          </a:p>
          <a:p>
            <a:pPr marL="119063"/>
            <a:r>
              <a:rPr lang="en-US" sz="2000" dirty="0"/>
              <a:t>Identifies de minimis indirect rate or NICRA</a:t>
            </a:r>
          </a:p>
          <a:p>
            <a:pPr marL="119063"/>
            <a:endParaRPr lang="en-US" sz="2000" dirty="0"/>
          </a:p>
          <a:p>
            <a:pPr marL="119063"/>
            <a:r>
              <a:rPr lang="en-US" sz="2000" dirty="0"/>
              <a:t>Apply rate to modified total </a:t>
            </a:r>
            <a:r>
              <a:rPr lang="en-US" sz="2000"/>
              <a:t>project costs</a:t>
            </a:r>
            <a:endParaRPr lang="en-US" sz="2000" dirty="0"/>
          </a:p>
          <a:p>
            <a:pPr marL="119063"/>
            <a:endParaRPr lang="en-US" sz="2000" dirty="0"/>
          </a:p>
        </p:txBody>
      </p:sp>
    </p:spTree>
    <p:extLst>
      <p:ext uri="{BB962C8B-B14F-4D97-AF65-F5344CB8AC3E}">
        <p14:creationId xmlns:p14="http://schemas.microsoft.com/office/powerpoint/2010/main" val="3104542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91A6CE2-84D3-2C49-8882-E52ABED87DED}"/>
              </a:ext>
            </a:extLst>
          </p:cNvPr>
          <p:cNvGraphicFramePr>
            <a:graphicFrameLocks noGrp="1"/>
          </p:cNvGraphicFramePr>
          <p:nvPr>
            <p:ph idx="1"/>
          </p:nvPr>
        </p:nvGraphicFramePr>
        <p:xfrm>
          <a:off x="3279228" y="153765"/>
          <a:ext cx="8821524" cy="6550469"/>
        </p:xfrm>
        <a:graphic>
          <a:graphicData uri="http://schemas.openxmlformats.org/drawingml/2006/table">
            <a:tbl>
              <a:tblPr firstRow="1" bandRow="1">
                <a:effectLst>
                  <a:outerShdw blurRad="50800" dist="38100" dir="8100000" algn="tr" rotWithShape="0">
                    <a:prstClr val="black">
                      <a:alpha val="40000"/>
                    </a:prstClr>
                  </a:outerShdw>
                </a:effectLst>
                <a:tableStyleId>{93296810-A885-4BE3-A3E7-6D5BEEA58F35}</a:tableStyleId>
              </a:tblPr>
              <a:tblGrid>
                <a:gridCol w="1389617">
                  <a:extLst>
                    <a:ext uri="{9D8B030D-6E8A-4147-A177-3AD203B41FA5}">
                      <a16:colId xmlns:a16="http://schemas.microsoft.com/office/drawing/2014/main" val="1767879970"/>
                    </a:ext>
                  </a:extLst>
                </a:gridCol>
                <a:gridCol w="1235993">
                  <a:extLst>
                    <a:ext uri="{9D8B030D-6E8A-4147-A177-3AD203B41FA5}">
                      <a16:colId xmlns:a16="http://schemas.microsoft.com/office/drawing/2014/main" val="1206180137"/>
                    </a:ext>
                  </a:extLst>
                </a:gridCol>
                <a:gridCol w="1105520">
                  <a:extLst>
                    <a:ext uri="{9D8B030D-6E8A-4147-A177-3AD203B41FA5}">
                      <a16:colId xmlns:a16="http://schemas.microsoft.com/office/drawing/2014/main" val="1928993960"/>
                    </a:ext>
                  </a:extLst>
                </a:gridCol>
                <a:gridCol w="1079957">
                  <a:extLst>
                    <a:ext uri="{9D8B030D-6E8A-4147-A177-3AD203B41FA5}">
                      <a16:colId xmlns:a16="http://schemas.microsoft.com/office/drawing/2014/main" val="1485665598"/>
                    </a:ext>
                  </a:extLst>
                </a:gridCol>
                <a:gridCol w="1027439">
                  <a:extLst>
                    <a:ext uri="{9D8B030D-6E8A-4147-A177-3AD203B41FA5}">
                      <a16:colId xmlns:a16="http://schemas.microsoft.com/office/drawing/2014/main" val="4225535665"/>
                    </a:ext>
                  </a:extLst>
                </a:gridCol>
                <a:gridCol w="1122794">
                  <a:extLst>
                    <a:ext uri="{9D8B030D-6E8A-4147-A177-3AD203B41FA5}">
                      <a16:colId xmlns:a16="http://schemas.microsoft.com/office/drawing/2014/main" val="2630380706"/>
                    </a:ext>
                  </a:extLst>
                </a:gridCol>
                <a:gridCol w="1860204">
                  <a:extLst>
                    <a:ext uri="{9D8B030D-6E8A-4147-A177-3AD203B41FA5}">
                      <a16:colId xmlns:a16="http://schemas.microsoft.com/office/drawing/2014/main" val="1581907399"/>
                    </a:ext>
                  </a:extLst>
                </a:gridCol>
              </a:tblGrid>
              <a:tr h="376700">
                <a:tc>
                  <a:txBody>
                    <a:bodyPr/>
                    <a:lstStyle/>
                    <a:p>
                      <a:pPr algn="ctr"/>
                      <a:r>
                        <a:rPr lang="en-US" sz="2000" dirty="0"/>
                        <a:t>Cost Items</a:t>
                      </a:r>
                    </a:p>
                  </a:txBody>
                  <a:tcPr/>
                </a:tc>
                <a:tc gridSpan="6">
                  <a:txBody>
                    <a:bodyPr/>
                    <a:lstStyle/>
                    <a:p>
                      <a:pPr algn="ctr"/>
                      <a:r>
                        <a:rPr lang="en-US" sz="2000" dirty="0"/>
                        <a:t>Grant Project: Utility Subsidy Program</a:t>
                      </a:r>
                    </a:p>
                  </a:txBody>
                  <a:tcPr/>
                </a:tc>
                <a:tc hMerge="1">
                  <a:txBody>
                    <a:bodyPr/>
                    <a:lstStyle/>
                    <a:p>
                      <a:endParaRPr lang="en-US"/>
                    </a:p>
                  </a:txBody>
                  <a:tcPr/>
                </a:tc>
                <a:tc hMerge="1">
                  <a:txBody>
                    <a:bodyPr/>
                    <a:lstStyle/>
                    <a:p>
                      <a:endParaRPr lang="en-US"/>
                    </a:p>
                  </a:txBody>
                  <a:tcPr/>
                </a:tc>
                <a:tc hMerge="1">
                  <a:txBody>
                    <a:bodyPr/>
                    <a:lstStyle/>
                    <a:p>
                      <a:pPr algn="ctr"/>
                      <a:endParaRPr lang="en-US"/>
                    </a:p>
                  </a:txBody>
                  <a:tcPr/>
                </a:tc>
                <a:tc hMerge="1">
                  <a:txBody>
                    <a:bodyPr/>
                    <a:lstStyle/>
                    <a:p>
                      <a:pPr algn="ctr"/>
                      <a:endParaRPr lang="en-US"/>
                    </a:p>
                  </a:txBody>
                  <a:tcPr/>
                </a:tc>
                <a:tc hMerge="1">
                  <a:txBody>
                    <a:bodyPr/>
                    <a:lstStyle/>
                    <a:p>
                      <a:pPr algn="ctr"/>
                      <a:endParaRPr lang="en-US" sz="2000" dirty="0"/>
                    </a:p>
                  </a:txBody>
                  <a:tcPr/>
                </a:tc>
                <a:extLst>
                  <a:ext uri="{0D108BD9-81ED-4DB2-BD59-A6C34878D82A}">
                    <a16:rowId xmlns:a16="http://schemas.microsoft.com/office/drawing/2014/main" val="163918817"/>
                  </a:ext>
                </a:extLst>
              </a:tr>
              <a:tr h="492608">
                <a:tc>
                  <a:txBody>
                    <a:bodyPr/>
                    <a:lstStyle/>
                    <a:p>
                      <a:pPr algn="r"/>
                      <a:endParaRPr lang="en-US" sz="1300" dirty="0"/>
                    </a:p>
                  </a:txBody>
                  <a:tcPr/>
                </a:tc>
                <a:tc>
                  <a:txBody>
                    <a:bodyPr/>
                    <a:lstStyle/>
                    <a:p>
                      <a:pPr algn="ctr"/>
                      <a:r>
                        <a:rPr lang="en-US" sz="1300" b="1"/>
                        <a:t>Expenditures</a:t>
                      </a:r>
                    </a:p>
                  </a:txBody>
                  <a:tcPr/>
                </a:tc>
                <a:tc>
                  <a:txBody>
                    <a:bodyPr/>
                    <a:lstStyle/>
                    <a:p>
                      <a:pPr algn="ctr"/>
                      <a:r>
                        <a:rPr lang="en-US" sz="1300" b="1"/>
                        <a:t>Necessary</a:t>
                      </a:r>
                    </a:p>
                  </a:txBody>
                  <a:tcPr/>
                </a:tc>
                <a:tc>
                  <a:txBody>
                    <a:bodyPr/>
                    <a:lstStyle/>
                    <a:p>
                      <a:pPr algn="ctr"/>
                      <a:r>
                        <a:rPr lang="en-US" sz="1300" b="1"/>
                        <a:t>Reasonable</a:t>
                      </a:r>
                    </a:p>
                  </a:txBody>
                  <a:tcPr/>
                </a:tc>
                <a:tc>
                  <a:txBody>
                    <a:bodyPr/>
                    <a:lstStyle/>
                    <a:p>
                      <a:pPr algn="ctr"/>
                      <a:r>
                        <a:rPr lang="en-US" sz="1300" b="1"/>
                        <a:t>Allocable</a:t>
                      </a:r>
                    </a:p>
                  </a:txBody>
                  <a:tcPr/>
                </a:tc>
                <a:tc>
                  <a:txBody>
                    <a:bodyPr/>
                    <a:lstStyle/>
                    <a:p>
                      <a:pPr algn="ctr"/>
                      <a:r>
                        <a:rPr lang="en-US" sz="1300" b="1" dirty="0"/>
                        <a:t>Allowable</a:t>
                      </a:r>
                    </a:p>
                  </a:txBody>
                  <a:tcPr/>
                </a:tc>
                <a:tc>
                  <a:txBody>
                    <a:bodyPr/>
                    <a:lstStyle/>
                    <a:p>
                      <a:pPr algn="ctr"/>
                      <a:r>
                        <a:rPr lang="en-US" sz="1300" b="1" dirty="0"/>
                        <a:t>Special Eligibility </a:t>
                      </a:r>
                      <a:r>
                        <a:rPr lang="en-US" sz="1300" b="1" dirty="0" err="1"/>
                        <a:t>Req’ts</a:t>
                      </a:r>
                      <a:r>
                        <a:rPr lang="en-US" sz="1300" b="1" dirty="0"/>
                        <a:t> and/or  Documentation</a:t>
                      </a:r>
                    </a:p>
                  </a:txBody>
                  <a:tcPr/>
                </a:tc>
                <a:extLst>
                  <a:ext uri="{0D108BD9-81ED-4DB2-BD59-A6C34878D82A}">
                    <a16:rowId xmlns:a16="http://schemas.microsoft.com/office/drawing/2014/main" val="1948928584"/>
                  </a:ext>
                </a:extLst>
              </a:tr>
              <a:tr h="492608">
                <a:tc>
                  <a:txBody>
                    <a:bodyPr/>
                    <a:lstStyle/>
                    <a:p>
                      <a:pPr algn="r"/>
                      <a:r>
                        <a:rPr lang="en-US" sz="1300" dirty="0"/>
                        <a:t>Personnel</a:t>
                      </a:r>
                    </a:p>
                    <a:p>
                      <a:pPr algn="r"/>
                      <a:r>
                        <a:rPr lang="en-US" sz="1300" dirty="0"/>
                        <a:t>2 CFR 200.430</a:t>
                      </a:r>
                    </a:p>
                  </a:txBody>
                  <a:tcPr/>
                </a:tc>
                <a:tc>
                  <a:txBody>
                    <a:bodyPr/>
                    <a:lstStyle/>
                    <a:p>
                      <a:pPr algn="r"/>
                      <a:r>
                        <a:rPr lang="en-US" sz="1300" dirty="0"/>
                        <a:t>$22,000</a:t>
                      </a:r>
                    </a:p>
                  </a:txBody>
                  <a:tcPr/>
                </a:tc>
                <a:tc>
                  <a:txBody>
                    <a:bodyPr/>
                    <a:lstStyle/>
                    <a:p>
                      <a:endParaRPr lang="en-US" sz="1300"/>
                    </a:p>
                  </a:txBody>
                  <a:tcPr/>
                </a:tc>
                <a:tc>
                  <a:txBody>
                    <a:bodyPr/>
                    <a:lstStyle/>
                    <a:p>
                      <a:endParaRPr lang="en-US" sz="1300"/>
                    </a:p>
                  </a:txBody>
                  <a:tcPr/>
                </a:tc>
                <a:tc>
                  <a:txBody>
                    <a:bodyPr/>
                    <a:lstStyle/>
                    <a:p>
                      <a:endParaRPr lang="en-US" sz="1300"/>
                    </a:p>
                  </a:txBody>
                  <a:tcPr/>
                </a:tc>
                <a:tc>
                  <a:txBody>
                    <a:bodyPr/>
                    <a:lstStyle/>
                    <a:p>
                      <a:endParaRPr lang="en-US" sz="1300"/>
                    </a:p>
                  </a:txBody>
                  <a:tcPr/>
                </a:tc>
                <a:tc>
                  <a:txBody>
                    <a:bodyPr/>
                    <a:lstStyle/>
                    <a:p>
                      <a:r>
                        <a:rPr lang="en-US" sz="1300" dirty="0"/>
                        <a:t>Effort certifications documentation</a:t>
                      </a:r>
                    </a:p>
                  </a:txBody>
                  <a:tcPr/>
                </a:tc>
                <a:extLst>
                  <a:ext uri="{0D108BD9-81ED-4DB2-BD59-A6C34878D82A}">
                    <a16:rowId xmlns:a16="http://schemas.microsoft.com/office/drawing/2014/main" val="2381177285"/>
                  </a:ext>
                </a:extLst>
              </a:tr>
              <a:tr h="492608">
                <a:tc>
                  <a:txBody>
                    <a:bodyPr/>
                    <a:lstStyle/>
                    <a:p>
                      <a:pPr algn="r"/>
                      <a:r>
                        <a:rPr lang="en-US" sz="1300" dirty="0"/>
                        <a:t>Fringe Benefits</a:t>
                      </a:r>
                    </a:p>
                    <a:p>
                      <a:pPr algn="r"/>
                      <a:r>
                        <a:rPr lang="en-US" sz="1300" dirty="0"/>
                        <a:t>2 CFR 200.431</a:t>
                      </a:r>
                    </a:p>
                  </a:txBody>
                  <a:tcPr/>
                </a:tc>
                <a:tc>
                  <a:txBody>
                    <a:bodyPr/>
                    <a:lstStyle/>
                    <a:p>
                      <a:pPr algn="r"/>
                      <a:r>
                        <a:rPr lang="en-US" sz="1300" dirty="0"/>
                        <a:t>$4,659</a:t>
                      </a:r>
                    </a:p>
                  </a:txBody>
                  <a:tcPr/>
                </a:tc>
                <a:tc>
                  <a:txBody>
                    <a:bodyPr/>
                    <a:lstStyle/>
                    <a:p>
                      <a:endParaRPr lang="en-US" sz="1300"/>
                    </a:p>
                  </a:txBody>
                  <a:tcPr/>
                </a:tc>
                <a:tc>
                  <a:txBody>
                    <a:bodyPr/>
                    <a:lstStyle/>
                    <a:p>
                      <a:endParaRPr lang="en-US" sz="1300"/>
                    </a:p>
                  </a:txBody>
                  <a:tcPr/>
                </a:tc>
                <a:tc>
                  <a:txBody>
                    <a:bodyPr/>
                    <a:lstStyle/>
                    <a:p>
                      <a:endParaRPr lang="en-US" sz="1300"/>
                    </a:p>
                  </a:txBody>
                  <a:tcPr/>
                </a:tc>
                <a:tc>
                  <a:txBody>
                    <a:bodyPr/>
                    <a:lstStyle/>
                    <a:p>
                      <a:endParaRPr lang="en-US" sz="1300"/>
                    </a:p>
                  </a:txBody>
                  <a:tcPr/>
                </a:tc>
                <a:tc>
                  <a:txBody>
                    <a:bodyPr/>
                    <a:lstStyle/>
                    <a:p>
                      <a:endParaRPr lang="en-US" sz="1300"/>
                    </a:p>
                  </a:txBody>
                  <a:tcPr/>
                </a:tc>
                <a:extLst>
                  <a:ext uri="{0D108BD9-81ED-4DB2-BD59-A6C34878D82A}">
                    <a16:rowId xmlns:a16="http://schemas.microsoft.com/office/drawing/2014/main" val="3039277014"/>
                  </a:ext>
                </a:extLst>
              </a:tr>
              <a:tr h="492608">
                <a:tc>
                  <a:txBody>
                    <a:bodyPr/>
                    <a:lstStyle/>
                    <a:p>
                      <a:pPr algn="r"/>
                      <a:r>
                        <a:rPr lang="en-US" sz="1300" dirty="0"/>
                        <a:t>Travel</a:t>
                      </a:r>
                    </a:p>
                    <a:p>
                      <a:pPr algn="r"/>
                      <a:r>
                        <a:rPr lang="en-US" sz="1300" dirty="0"/>
                        <a:t>2 CFR 200.475</a:t>
                      </a:r>
                    </a:p>
                  </a:txBody>
                  <a:tcPr/>
                </a:tc>
                <a:tc>
                  <a:txBody>
                    <a:bodyPr/>
                    <a:lstStyle/>
                    <a:p>
                      <a:pPr algn="r"/>
                      <a:endParaRPr lang="en-US" sz="1300" dirty="0"/>
                    </a:p>
                  </a:txBody>
                  <a:tcPr/>
                </a:tc>
                <a:tc>
                  <a:txBody>
                    <a:bodyPr/>
                    <a:lstStyle/>
                    <a:p>
                      <a:endParaRPr lang="en-US" sz="1300"/>
                    </a:p>
                  </a:txBody>
                  <a:tcPr/>
                </a:tc>
                <a:tc>
                  <a:txBody>
                    <a:bodyPr/>
                    <a:lstStyle/>
                    <a:p>
                      <a:endParaRPr lang="en-US" sz="1300"/>
                    </a:p>
                  </a:txBody>
                  <a:tcPr/>
                </a:tc>
                <a:tc>
                  <a:txBody>
                    <a:bodyPr/>
                    <a:lstStyle/>
                    <a:p>
                      <a:endParaRPr lang="en-US" sz="1300"/>
                    </a:p>
                  </a:txBody>
                  <a:tcPr/>
                </a:tc>
                <a:tc>
                  <a:txBody>
                    <a:bodyPr/>
                    <a:lstStyle/>
                    <a:p>
                      <a:endParaRPr lang="en-US" sz="1300"/>
                    </a:p>
                  </a:txBody>
                  <a:tcPr/>
                </a:tc>
                <a:tc>
                  <a:txBody>
                    <a:bodyPr/>
                    <a:lstStyle/>
                    <a:p>
                      <a:endParaRPr lang="en-US" sz="1300"/>
                    </a:p>
                  </a:txBody>
                  <a:tcPr/>
                </a:tc>
                <a:extLst>
                  <a:ext uri="{0D108BD9-81ED-4DB2-BD59-A6C34878D82A}">
                    <a16:rowId xmlns:a16="http://schemas.microsoft.com/office/drawing/2014/main" val="1105653825"/>
                  </a:ext>
                </a:extLst>
              </a:tr>
              <a:tr h="492608">
                <a:tc>
                  <a:txBody>
                    <a:bodyPr/>
                    <a:lstStyle/>
                    <a:p>
                      <a:pPr algn="r"/>
                      <a:r>
                        <a:rPr lang="en-US" sz="1300" dirty="0"/>
                        <a:t>Equipment</a:t>
                      </a:r>
                    </a:p>
                    <a:p>
                      <a:pPr algn="r"/>
                      <a:r>
                        <a:rPr lang="en-US" sz="1300" dirty="0"/>
                        <a:t>2 CFR 200.465</a:t>
                      </a:r>
                    </a:p>
                  </a:txBody>
                  <a:tcPr/>
                </a:tc>
                <a:tc>
                  <a:txBody>
                    <a:bodyPr/>
                    <a:lstStyle/>
                    <a:p>
                      <a:pPr algn="r"/>
                      <a:endParaRPr lang="en-US" sz="1300"/>
                    </a:p>
                  </a:txBody>
                  <a:tcPr/>
                </a:tc>
                <a:tc>
                  <a:txBody>
                    <a:bodyPr/>
                    <a:lstStyle/>
                    <a:p>
                      <a:endParaRPr lang="en-US" sz="1300"/>
                    </a:p>
                  </a:txBody>
                  <a:tcPr/>
                </a:tc>
                <a:tc>
                  <a:txBody>
                    <a:bodyPr/>
                    <a:lstStyle/>
                    <a:p>
                      <a:endParaRPr lang="en-US" sz="1300" dirty="0"/>
                    </a:p>
                  </a:txBody>
                  <a:tcPr/>
                </a:tc>
                <a:tc>
                  <a:txBody>
                    <a:bodyPr/>
                    <a:lstStyle/>
                    <a:p>
                      <a:endParaRPr lang="en-US" sz="1300"/>
                    </a:p>
                  </a:txBody>
                  <a:tcPr/>
                </a:tc>
                <a:tc>
                  <a:txBody>
                    <a:bodyPr/>
                    <a:lstStyle/>
                    <a:p>
                      <a:endParaRPr lang="en-US" sz="1300"/>
                    </a:p>
                  </a:txBody>
                  <a:tcPr/>
                </a:tc>
                <a:tc>
                  <a:txBody>
                    <a:bodyPr/>
                    <a:lstStyle/>
                    <a:p>
                      <a:r>
                        <a:rPr lang="en-US" sz="1300" dirty="0"/>
                        <a:t>Capital justifications if over $1m and in “purple” category</a:t>
                      </a:r>
                    </a:p>
                  </a:txBody>
                  <a:tcPr/>
                </a:tc>
                <a:extLst>
                  <a:ext uri="{0D108BD9-81ED-4DB2-BD59-A6C34878D82A}">
                    <a16:rowId xmlns:a16="http://schemas.microsoft.com/office/drawing/2014/main" val="3590391961"/>
                  </a:ext>
                </a:extLst>
              </a:tr>
              <a:tr h="492608">
                <a:tc>
                  <a:txBody>
                    <a:bodyPr/>
                    <a:lstStyle/>
                    <a:p>
                      <a:pPr algn="r"/>
                      <a:r>
                        <a:rPr lang="en-US" sz="1300" dirty="0"/>
                        <a:t>Supplies 2 CFR 200.453</a:t>
                      </a:r>
                    </a:p>
                  </a:txBody>
                  <a:tcPr/>
                </a:tc>
                <a:tc>
                  <a:txBody>
                    <a:bodyPr/>
                    <a:lstStyle/>
                    <a:p>
                      <a:pPr algn="r"/>
                      <a:r>
                        <a:rPr lang="en-US" sz="1300"/>
                        <a:t>$562</a:t>
                      </a:r>
                    </a:p>
                  </a:txBody>
                  <a:tcPr/>
                </a:tc>
                <a:tc>
                  <a:txBody>
                    <a:bodyPr/>
                    <a:lstStyle/>
                    <a:p>
                      <a:endParaRPr lang="en-US" sz="1300"/>
                    </a:p>
                  </a:txBody>
                  <a:tcPr/>
                </a:tc>
                <a:tc>
                  <a:txBody>
                    <a:bodyPr/>
                    <a:lstStyle/>
                    <a:p>
                      <a:endParaRPr lang="en-US" sz="1300"/>
                    </a:p>
                  </a:txBody>
                  <a:tcPr/>
                </a:tc>
                <a:tc>
                  <a:txBody>
                    <a:bodyPr/>
                    <a:lstStyle/>
                    <a:p>
                      <a:endParaRPr lang="en-US" sz="1300" dirty="0"/>
                    </a:p>
                  </a:txBody>
                  <a:tcPr/>
                </a:tc>
                <a:tc>
                  <a:txBody>
                    <a:bodyPr/>
                    <a:lstStyle/>
                    <a:p>
                      <a:endParaRPr lang="en-US" sz="1300"/>
                    </a:p>
                  </a:txBody>
                  <a:tcPr/>
                </a:tc>
                <a:tc>
                  <a:txBody>
                    <a:bodyPr/>
                    <a:lstStyle/>
                    <a:p>
                      <a:endParaRPr lang="en-US" sz="1300" dirty="0"/>
                    </a:p>
                  </a:txBody>
                  <a:tcPr/>
                </a:tc>
                <a:extLst>
                  <a:ext uri="{0D108BD9-81ED-4DB2-BD59-A6C34878D82A}">
                    <a16:rowId xmlns:a16="http://schemas.microsoft.com/office/drawing/2014/main" val="809868427"/>
                  </a:ext>
                </a:extLst>
              </a:tr>
              <a:tr h="305513">
                <a:tc>
                  <a:txBody>
                    <a:bodyPr/>
                    <a:lstStyle/>
                    <a:p>
                      <a:pPr algn="r"/>
                      <a:r>
                        <a:rPr lang="en-US" sz="1300"/>
                        <a:t>Contractual</a:t>
                      </a:r>
                    </a:p>
                  </a:txBody>
                  <a:tcPr/>
                </a:tc>
                <a:tc>
                  <a:txBody>
                    <a:bodyPr/>
                    <a:lstStyle/>
                    <a:p>
                      <a:pPr algn="r"/>
                      <a:endParaRPr lang="en-US" sz="1300"/>
                    </a:p>
                  </a:txBody>
                  <a:tcPr/>
                </a:tc>
                <a:tc>
                  <a:txBody>
                    <a:bodyPr/>
                    <a:lstStyle/>
                    <a:p>
                      <a:endParaRPr lang="en-US" sz="1300"/>
                    </a:p>
                  </a:txBody>
                  <a:tcPr/>
                </a:tc>
                <a:tc>
                  <a:txBody>
                    <a:bodyPr/>
                    <a:lstStyle/>
                    <a:p>
                      <a:endParaRPr lang="en-US" sz="1300" dirty="0"/>
                    </a:p>
                  </a:txBody>
                  <a:tcPr/>
                </a:tc>
                <a:tc>
                  <a:txBody>
                    <a:bodyPr/>
                    <a:lstStyle/>
                    <a:p>
                      <a:endParaRPr lang="en-US" sz="1300"/>
                    </a:p>
                  </a:txBody>
                  <a:tcPr/>
                </a:tc>
                <a:tc>
                  <a:txBody>
                    <a:bodyPr/>
                    <a:lstStyle/>
                    <a:p>
                      <a:endParaRPr lang="en-US" sz="1300" dirty="0"/>
                    </a:p>
                  </a:txBody>
                  <a:tcPr/>
                </a:tc>
                <a:tc>
                  <a:txBody>
                    <a:bodyPr/>
                    <a:lstStyle/>
                    <a:p>
                      <a:endParaRPr lang="en-US" sz="1300" dirty="0"/>
                    </a:p>
                  </a:txBody>
                  <a:tcPr/>
                </a:tc>
                <a:extLst>
                  <a:ext uri="{0D108BD9-81ED-4DB2-BD59-A6C34878D82A}">
                    <a16:rowId xmlns:a16="http://schemas.microsoft.com/office/drawing/2014/main" val="1783745924"/>
                  </a:ext>
                </a:extLst>
              </a:tr>
              <a:tr h="305513">
                <a:tc>
                  <a:txBody>
                    <a:bodyPr/>
                    <a:lstStyle/>
                    <a:p>
                      <a:pPr algn="r"/>
                      <a:r>
                        <a:rPr lang="en-US" sz="1300"/>
                        <a:t>Leases</a:t>
                      </a:r>
                    </a:p>
                  </a:txBody>
                  <a:tcPr/>
                </a:tc>
                <a:tc>
                  <a:txBody>
                    <a:bodyPr/>
                    <a:lstStyle/>
                    <a:p>
                      <a:pPr algn="r"/>
                      <a:endParaRPr lang="en-US" sz="1300"/>
                    </a:p>
                  </a:txBody>
                  <a:tcPr/>
                </a:tc>
                <a:tc>
                  <a:txBody>
                    <a:bodyPr/>
                    <a:lstStyle/>
                    <a:p>
                      <a:endParaRPr lang="en-US" sz="1300"/>
                    </a:p>
                  </a:txBody>
                  <a:tcPr/>
                </a:tc>
                <a:tc>
                  <a:txBody>
                    <a:bodyPr/>
                    <a:lstStyle/>
                    <a:p>
                      <a:endParaRPr lang="en-US" sz="1300" dirty="0"/>
                    </a:p>
                  </a:txBody>
                  <a:tcPr/>
                </a:tc>
                <a:tc>
                  <a:txBody>
                    <a:bodyPr/>
                    <a:lstStyle/>
                    <a:p>
                      <a:endParaRPr lang="en-US" sz="1300"/>
                    </a:p>
                  </a:txBody>
                  <a:tcPr/>
                </a:tc>
                <a:tc>
                  <a:txBody>
                    <a:bodyPr/>
                    <a:lstStyle/>
                    <a:p>
                      <a:endParaRPr lang="en-US" sz="1300" dirty="0"/>
                    </a:p>
                  </a:txBody>
                  <a:tcPr/>
                </a:tc>
                <a:tc>
                  <a:txBody>
                    <a:bodyPr/>
                    <a:lstStyle/>
                    <a:p>
                      <a:endParaRPr lang="en-US" sz="1300" dirty="0"/>
                    </a:p>
                  </a:txBody>
                  <a:tcPr/>
                </a:tc>
                <a:extLst>
                  <a:ext uri="{0D108BD9-81ED-4DB2-BD59-A6C34878D82A}">
                    <a16:rowId xmlns:a16="http://schemas.microsoft.com/office/drawing/2014/main" val="1170108453"/>
                  </a:ext>
                </a:extLst>
              </a:tr>
              <a:tr h="492608">
                <a:tc>
                  <a:txBody>
                    <a:bodyPr/>
                    <a:lstStyle/>
                    <a:p>
                      <a:pPr algn="r"/>
                      <a:r>
                        <a:rPr lang="en-US" sz="1300" dirty="0"/>
                        <a:t>Communication</a:t>
                      </a:r>
                    </a:p>
                    <a:p>
                      <a:pPr algn="r"/>
                      <a:r>
                        <a:rPr lang="en-US" sz="1300" dirty="0"/>
                        <a:t>2 CFR 200.421</a:t>
                      </a:r>
                    </a:p>
                  </a:txBody>
                  <a:tcPr/>
                </a:tc>
                <a:tc>
                  <a:txBody>
                    <a:bodyPr/>
                    <a:lstStyle/>
                    <a:p>
                      <a:pPr algn="r"/>
                      <a:r>
                        <a:rPr lang="en-US" sz="1300"/>
                        <a:t>$3,000</a:t>
                      </a:r>
                    </a:p>
                  </a:txBody>
                  <a:tcPr/>
                </a:tc>
                <a:tc>
                  <a:txBody>
                    <a:bodyPr/>
                    <a:lstStyle/>
                    <a:p>
                      <a:endParaRPr lang="en-US" sz="1300"/>
                    </a:p>
                  </a:txBody>
                  <a:tcPr/>
                </a:tc>
                <a:tc>
                  <a:txBody>
                    <a:bodyPr/>
                    <a:lstStyle/>
                    <a:p>
                      <a:endParaRPr lang="en-US" sz="130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extLst>
                  <a:ext uri="{0D108BD9-81ED-4DB2-BD59-A6C34878D82A}">
                    <a16:rowId xmlns:a16="http://schemas.microsoft.com/office/drawing/2014/main" val="2975733961"/>
                  </a:ext>
                </a:extLst>
              </a:tr>
              <a:tr h="305513">
                <a:tc>
                  <a:txBody>
                    <a:bodyPr/>
                    <a:lstStyle/>
                    <a:p>
                      <a:pPr algn="r"/>
                      <a:r>
                        <a:rPr lang="en-US" sz="1300" b="0"/>
                        <a:t>Cash Payments</a:t>
                      </a:r>
                    </a:p>
                  </a:txBody>
                  <a:tcPr/>
                </a:tc>
                <a:tc>
                  <a:txBody>
                    <a:bodyPr/>
                    <a:lstStyle/>
                    <a:p>
                      <a:pPr algn="r"/>
                      <a:r>
                        <a:rPr lang="en-US" sz="1300" b="0"/>
                        <a:t>$50,000</a:t>
                      </a:r>
                    </a:p>
                  </a:txBody>
                  <a:tcPr/>
                </a:tc>
                <a:tc>
                  <a:txBody>
                    <a:bodyPr/>
                    <a:lstStyle/>
                    <a:p>
                      <a:endParaRPr lang="en-US" sz="1300"/>
                    </a:p>
                  </a:txBody>
                  <a:tcPr/>
                </a:tc>
                <a:tc>
                  <a:txBody>
                    <a:bodyPr/>
                    <a:lstStyle/>
                    <a:p>
                      <a:endParaRPr lang="en-US" sz="1300" dirty="0"/>
                    </a:p>
                  </a:txBody>
                  <a:tcPr/>
                </a:tc>
                <a:tc>
                  <a:txBody>
                    <a:bodyPr/>
                    <a:lstStyle/>
                    <a:p>
                      <a:endParaRPr lang="en-US" sz="1300"/>
                    </a:p>
                  </a:txBody>
                  <a:tcPr/>
                </a:tc>
                <a:tc>
                  <a:txBody>
                    <a:bodyPr/>
                    <a:lstStyle/>
                    <a:p>
                      <a:endParaRPr lang="en-US" sz="1300" dirty="0"/>
                    </a:p>
                  </a:txBody>
                  <a:tcPr/>
                </a:tc>
                <a:tc>
                  <a:txBody>
                    <a:bodyPr/>
                    <a:lstStyle/>
                    <a:p>
                      <a:endParaRPr lang="en-US" sz="1300" dirty="0"/>
                    </a:p>
                  </a:txBody>
                  <a:tcPr/>
                </a:tc>
                <a:extLst>
                  <a:ext uri="{0D108BD9-81ED-4DB2-BD59-A6C34878D82A}">
                    <a16:rowId xmlns:a16="http://schemas.microsoft.com/office/drawing/2014/main" val="2887475851"/>
                  </a:ext>
                </a:extLst>
              </a:tr>
              <a:tr h="305513">
                <a:tc>
                  <a:txBody>
                    <a:bodyPr/>
                    <a:lstStyle/>
                    <a:p>
                      <a:pPr algn="r"/>
                      <a:r>
                        <a:rPr lang="en-US" sz="1300" b="1"/>
                        <a:t>…</a:t>
                      </a:r>
                    </a:p>
                  </a:txBody>
                  <a:tcPr/>
                </a:tc>
                <a:tc>
                  <a:txBody>
                    <a:bodyPr/>
                    <a:lstStyle/>
                    <a:p>
                      <a:pPr algn="r"/>
                      <a:endParaRPr lang="en-US" sz="1300"/>
                    </a:p>
                  </a:txBody>
                  <a:tcPr/>
                </a:tc>
                <a:tc>
                  <a:txBody>
                    <a:bodyPr/>
                    <a:lstStyle/>
                    <a:p>
                      <a:endParaRPr lang="en-US" sz="1300"/>
                    </a:p>
                  </a:txBody>
                  <a:tcPr/>
                </a:tc>
                <a:tc>
                  <a:txBody>
                    <a:bodyPr/>
                    <a:lstStyle/>
                    <a:p>
                      <a:endParaRPr lang="en-US" sz="1300" dirty="0"/>
                    </a:p>
                  </a:txBody>
                  <a:tcPr/>
                </a:tc>
                <a:tc>
                  <a:txBody>
                    <a:bodyPr/>
                    <a:lstStyle/>
                    <a:p>
                      <a:endParaRPr lang="en-US" sz="1300"/>
                    </a:p>
                  </a:txBody>
                  <a:tcPr/>
                </a:tc>
                <a:tc>
                  <a:txBody>
                    <a:bodyPr/>
                    <a:lstStyle/>
                    <a:p>
                      <a:endParaRPr lang="en-US" sz="1300" dirty="0"/>
                    </a:p>
                  </a:txBody>
                  <a:tcPr/>
                </a:tc>
                <a:tc>
                  <a:txBody>
                    <a:bodyPr/>
                    <a:lstStyle/>
                    <a:p>
                      <a:endParaRPr lang="en-US" sz="1300" dirty="0"/>
                    </a:p>
                  </a:txBody>
                  <a:tcPr/>
                </a:tc>
                <a:extLst>
                  <a:ext uri="{0D108BD9-81ED-4DB2-BD59-A6C34878D82A}">
                    <a16:rowId xmlns:a16="http://schemas.microsoft.com/office/drawing/2014/main" val="2057703217"/>
                  </a:ext>
                </a:extLst>
              </a:tr>
              <a:tr h="492608">
                <a:tc>
                  <a:txBody>
                    <a:bodyPr/>
                    <a:lstStyle/>
                    <a:p>
                      <a:pPr algn="r"/>
                      <a:r>
                        <a:rPr lang="en-US" sz="1300" b="1"/>
                        <a:t>Total Direct Charges</a:t>
                      </a:r>
                    </a:p>
                  </a:txBody>
                  <a:tcPr/>
                </a:tc>
                <a:tc>
                  <a:txBody>
                    <a:bodyPr/>
                    <a:lstStyle/>
                    <a:p>
                      <a:pPr algn="r"/>
                      <a:r>
                        <a:rPr lang="en-US" sz="1300" b="1"/>
                        <a:t>$80,221</a:t>
                      </a:r>
                    </a:p>
                  </a:txBody>
                  <a:tcPr/>
                </a:tc>
                <a:tc>
                  <a:txBody>
                    <a:bodyPr/>
                    <a:lstStyle/>
                    <a:p>
                      <a:endParaRPr lang="en-US" sz="1300"/>
                    </a:p>
                  </a:txBody>
                  <a:tcPr/>
                </a:tc>
                <a:tc>
                  <a:txBody>
                    <a:bodyPr/>
                    <a:lstStyle/>
                    <a:p>
                      <a:endParaRPr lang="en-US" sz="130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extLst>
                  <a:ext uri="{0D108BD9-81ED-4DB2-BD59-A6C34878D82A}">
                    <a16:rowId xmlns:a16="http://schemas.microsoft.com/office/drawing/2014/main" val="3954238345"/>
                  </a:ext>
                </a:extLst>
              </a:tr>
              <a:tr h="492608">
                <a:tc>
                  <a:txBody>
                    <a:bodyPr/>
                    <a:lstStyle/>
                    <a:p>
                      <a:pPr algn="r"/>
                      <a:r>
                        <a:rPr lang="en-US" sz="1300"/>
                        <a:t>Indirect Charges</a:t>
                      </a:r>
                    </a:p>
                  </a:txBody>
                  <a:tcPr/>
                </a:tc>
                <a:tc>
                  <a:txBody>
                    <a:bodyPr/>
                    <a:lstStyle/>
                    <a:p>
                      <a:pPr algn="r"/>
                      <a:r>
                        <a:rPr lang="en-US" sz="1300"/>
                        <a:t>$8,022</a:t>
                      </a:r>
                    </a:p>
                  </a:txBody>
                  <a:tcPr/>
                </a:tc>
                <a:tc>
                  <a:txBody>
                    <a:bodyPr/>
                    <a:lstStyle/>
                    <a:p>
                      <a:endParaRPr lang="en-US" sz="1300"/>
                    </a:p>
                  </a:txBody>
                  <a:tcPr/>
                </a:tc>
                <a:tc>
                  <a:txBody>
                    <a:bodyPr/>
                    <a:lstStyle/>
                    <a:p>
                      <a:endParaRPr lang="en-US" sz="1300"/>
                    </a:p>
                  </a:txBody>
                  <a:tcPr/>
                </a:tc>
                <a:tc>
                  <a:txBody>
                    <a:bodyPr/>
                    <a:lstStyle/>
                    <a:p>
                      <a:endParaRPr lang="en-US" sz="1300" dirty="0"/>
                    </a:p>
                  </a:txBody>
                  <a:tcPr/>
                </a:tc>
                <a:tc>
                  <a:txBody>
                    <a:bodyPr/>
                    <a:lstStyle/>
                    <a:p>
                      <a:endParaRPr lang="en-US" sz="1300" dirty="0"/>
                    </a:p>
                  </a:txBody>
                  <a:tcPr/>
                </a:tc>
                <a:tc>
                  <a:txBody>
                    <a:bodyPr/>
                    <a:lstStyle/>
                    <a:p>
                      <a:r>
                        <a:rPr lang="en-US" sz="1300" dirty="0"/>
                        <a:t>Indirect cost rate (10% de minimis) </a:t>
                      </a:r>
                    </a:p>
                  </a:txBody>
                  <a:tcPr/>
                </a:tc>
                <a:extLst>
                  <a:ext uri="{0D108BD9-81ED-4DB2-BD59-A6C34878D82A}">
                    <a16:rowId xmlns:a16="http://schemas.microsoft.com/office/drawing/2014/main" val="3017482577"/>
                  </a:ext>
                </a:extLst>
              </a:tr>
              <a:tr h="305513">
                <a:tc>
                  <a:txBody>
                    <a:bodyPr/>
                    <a:lstStyle/>
                    <a:p>
                      <a:pPr algn="r"/>
                      <a:r>
                        <a:rPr lang="en-US" sz="1300" b="1"/>
                        <a:t>Total</a:t>
                      </a:r>
                    </a:p>
                  </a:txBody>
                  <a:tcPr/>
                </a:tc>
                <a:tc>
                  <a:txBody>
                    <a:bodyPr/>
                    <a:lstStyle/>
                    <a:p>
                      <a:pPr algn="r"/>
                      <a:r>
                        <a:rPr lang="en-US" sz="1300" b="1"/>
                        <a:t>$88,243</a:t>
                      </a:r>
                    </a:p>
                  </a:txBody>
                  <a:tcPr/>
                </a:tc>
                <a:tc>
                  <a:txBody>
                    <a:bodyPr/>
                    <a:lstStyle/>
                    <a:p>
                      <a:endParaRPr lang="en-US" sz="1300"/>
                    </a:p>
                  </a:txBody>
                  <a:tcPr/>
                </a:tc>
                <a:tc>
                  <a:txBody>
                    <a:bodyPr/>
                    <a:lstStyle/>
                    <a:p>
                      <a:endParaRPr lang="en-US" sz="130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extLst>
                  <a:ext uri="{0D108BD9-81ED-4DB2-BD59-A6C34878D82A}">
                    <a16:rowId xmlns:a16="http://schemas.microsoft.com/office/drawing/2014/main" val="1859096392"/>
                  </a:ext>
                </a:extLst>
              </a:tr>
            </a:tbl>
          </a:graphicData>
        </a:graphic>
      </p:graphicFrame>
      <p:sp>
        <p:nvSpPr>
          <p:cNvPr id="2" name="Rectangle 1">
            <a:extLst>
              <a:ext uri="{FF2B5EF4-FFF2-40B4-BE49-F238E27FC236}">
                <a16:creationId xmlns:a16="http://schemas.microsoft.com/office/drawing/2014/main" id="{4D1AAD3D-2803-E348-8C0D-B7B92CBDE2D9}"/>
              </a:ext>
            </a:extLst>
          </p:cNvPr>
          <p:cNvSpPr/>
          <p:nvPr/>
        </p:nvSpPr>
        <p:spPr>
          <a:xfrm>
            <a:off x="192848" y="260130"/>
            <a:ext cx="2948152" cy="6337738"/>
          </a:xfrm>
          <a:prstGeom prst="rect">
            <a:avLst/>
          </a:prstGeom>
          <a:solidFill>
            <a:schemeClr val="tx2"/>
          </a:solidFill>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a:solidFill>
                <a:schemeClr val="bg1"/>
              </a:solidFill>
            </a:endParaRPr>
          </a:p>
          <a:p>
            <a:pPr algn="ctr"/>
            <a:r>
              <a:rPr lang="en-US" sz="2800">
                <a:solidFill>
                  <a:schemeClr val="bg1"/>
                </a:solidFill>
              </a:rPr>
              <a:t>Establish review processes for cost items within each ARP/CLFRF-eligible project. First review should occur as part of project approval. Second review should occur before payment of any invoices.</a:t>
            </a:r>
          </a:p>
          <a:p>
            <a:pPr algn="ctr"/>
            <a:endParaRPr lang="en-US">
              <a:solidFill>
                <a:schemeClr val="bg1"/>
              </a:solidFill>
            </a:endParaRPr>
          </a:p>
          <a:p>
            <a:pPr algn="ctr"/>
            <a:endParaRPr lang="en-US">
              <a:solidFill>
                <a:schemeClr val="bg1"/>
              </a:solidFill>
            </a:endParaRPr>
          </a:p>
        </p:txBody>
      </p:sp>
    </p:spTree>
    <p:extLst>
      <p:ext uri="{BB962C8B-B14F-4D97-AF65-F5344CB8AC3E}">
        <p14:creationId xmlns:p14="http://schemas.microsoft.com/office/powerpoint/2010/main" val="1439531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50FF69-D3E8-0045-9B06-298C56188FB2}"/>
              </a:ext>
            </a:extLst>
          </p:cNvPr>
          <p:cNvSpPr/>
          <p:nvPr/>
        </p:nvSpPr>
        <p:spPr>
          <a:xfrm>
            <a:off x="1588" y="0"/>
            <a:ext cx="12176124" cy="128037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6319CE-2EE2-A444-B75E-8F2E59C1AC5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B0D0D19-B89F-CB4B-8DA1-56136D91D701}"/>
              </a:ext>
            </a:extLst>
          </p:cNvPr>
          <p:cNvSpPr>
            <a:spLocks noGrp="1"/>
          </p:cNvSpPr>
          <p:nvPr>
            <p:ph idx="1"/>
          </p:nvPr>
        </p:nvSpPr>
        <p:spPr/>
        <p:txBody>
          <a:bodyPr/>
          <a:lstStyle/>
          <a:p>
            <a:endParaRPr lang="en-US" dirty="0"/>
          </a:p>
        </p:txBody>
      </p:sp>
      <p:pic>
        <p:nvPicPr>
          <p:cNvPr id="4" name="Picture 3" descr="Text, letter&#10;&#10;Description automatically generated">
            <a:extLst>
              <a:ext uri="{FF2B5EF4-FFF2-40B4-BE49-F238E27FC236}">
                <a16:creationId xmlns:a16="http://schemas.microsoft.com/office/drawing/2014/main" id="{DBE6083E-3535-BD49-8D62-5CD481DC52A4}"/>
              </a:ext>
            </a:extLst>
          </p:cNvPr>
          <p:cNvPicPr>
            <a:picLocks noChangeAspect="1"/>
          </p:cNvPicPr>
          <p:nvPr/>
        </p:nvPicPr>
        <p:blipFill>
          <a:blip r:embed="rId2"/>
          <a:stretch>
            <a:fillRect/>
          </a:stretch>
        </p:blipFill>
        <p:spPr>
          <a:xfrm>
            <a:off x="4680151" y="1261981"/>
            <a:ext cx="7079255" cy="53566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5" name="Diagram 4">
            <a:extLst>
              <a:ext uri="{FF2B5EF4-FFF2-40B4-BE49-F238E27FC236}">
                <a16:creationId xmlns:a16="http://schemas.microsoft.com/office/drawing/2014/main" id="{A0077E96-4ED1-3F49-8B22-80EAA1691014}"/>
              </a:ext>
            </a:extLst>
          </p:cNvPr>
          <p:cNvGraphicFramePr/>
          <p:nvPr/>
        </p:nvGraphicFramePr>
        <p:xfrm>
          <a:off x="203200" y="1136268"/>
          <a:ext cx="4274545" cy="53566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48D5FFAF-4F50-B54D-B7EA-4542B6531571}"/>
              </a:ext>
            </a:extLst>
          </p:cNvPr>
          <p:cNvSpPr txBox="1">
            <a:spLocks/>
          </p:cNvSpPr>
          <p:nvPr/>
        </p:nvSpPr>
        <p:spPr>
          <a:xfrm>
            <a:off x="831850" y="182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Specific Cost Item Example: Compensation</a:t>
            </a:r>
          </a:p>
        </p:txBody>
      </p:sp>
    </p:spTree>
    <p:extLst>
      <p:ext uri="{BB962C8B-B14F-4D97-AF65-F5344CB8AC3E}">
        <p14:creationId xmlns:p14="http://schemas.microsoft.com/office/powerpoint/2010/main" val="161515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822658-AAB4-A64E-BE65-0DF4D38EF748}"/>
              </a:ext>
            </a:extLst>
          </p:cNvPr>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7E6D2BD8-A20E-7947-AC6C-A4FA5DF4BC40}"/>
              </a:ext>
            </a:extLst>
          </p:cNvPr>
          <p:cNvSpPr>
            <a:spLocks noGrp="1"/>
          </p:cNvSpPr>
          <p:nvPr>
            <p:ph type="title"/>
          </p:nvPr>
        </p:nvSpPr>
        <p:spPr>
          <a:xfrm>
            <a:off x="838200" y="245656"/>
            <a:ext cx="10515600" cy="1325563"/>
          </a:xfrm>
        </p:spPr>
        <p:txBody>
          <a:bodyPr/>
          <a:lstStyle/>
          <a:p>
            <a:pPr algn="ctr"/>
            <a:r>
              <a:rPr lang="en-US" dirty="0">
                <a:solidFill>
                  <a:schemeClr val="bg1"/>
                </a:solidFill>
              </a:rPr>
              <a:t>Guidance Documents</a:t>
            </a:r>
          </a:p>
        </p:txBody>
      </p:sp>
      <p:graphicFrame>
        <p:nvGraphicFramePr>
          <p:cNvPr id="4" name="Table 4">
            <a:extLst>
              <a:ext uri="{FF2B5EF4-FFF2-40B4-BE49-F238E27FC236}">
                <a16:creationId xmlns:a16="http://schemas.microsoft.com/office/drawing/2014/main" id="{7C657F71-9466-DF42-A50E-DEC092145FBC}"/>
              </a:ext>
            </a:extLst>
          </p:cNvPr>
          <p:cNvGraphicFramePr>
            <a:graphicFrameLocks noGrp="1"/>
          </p:cNvGraphicFramePr>
          <p:nvPr>
            <p:extLst>
              <p:ext uri="{D42A27DB-BD31-4B8C-83A1-F6EECF244321}">
                <p14:modId xmlns:p14="http://schemas.microsoft.com/office/powerpoint/2010/main" val="523489244"/>
              </p:ext>
            </p:extLst>
          </p:nvPr>
        </p:nvGraphicFramePr>
        <p:xfrm>
          <a:off x="625779" y="1644062"/>
          <a:ext cx="10940442" cy="5039809"/>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3646814">
                  <a:extLst>
                    <a:ext uri="{9D8B030D-6E8A-4147-A177-3AD203B41FA5}">
                      <a16:colId xmlns:a16="http://schemas.microsoft.com/office/drawing/2014/main" val="719666362"/>
                    </a:ext>
                  </a:extLst>
                </a:gridCol>
                <a:gridCol w="3646814">
                  <a:extLst>
                    <a:ext uri="{9D8B030D-6E8A-4147-A177-3AD203B41FA5}">
                      <a16:colId xmlns:a16="http://schemas.microsoft.com/office/drawing/2014/main" val="3985035049"/>
                    </a:ext>
                  </a:extLst>
                </a:gridCol>
                <a:gridCol w="3646814">
                  <a:extLst>
                    <a:ext uri="{9D8B030D-6E8A-4147-A177-3AD203B41FA5}">
                      <a16:colId xmlns:a16="http://schemas.microsoft.com/office/drawing/2014/main" val="2675286338"/>
                    </a:ext>
                  </a:extLst>
                </a:gridCol>
              </a:tblGrid>
              <a:tr h="778915">
                <a:tc>
                  <a:txBody>
                    <a:bodyPr/>
                    <a:lstStyle/>
                    <a:p>
                      <a:pPr algn="ctr"/>
                      <a:r>
                        <a:rPr lang="en-US" sz="1800" dirty="0"/>
                        <a:t>Effective ONLY Through </a:t>
                      </a:r>
                    </a:p>
                    <a:p>
                      <a:pPr algn="ctr"/>
                      <a:r>
                        <a:rPr lang="en-US" sz="1800" dirty="0"/>
                        <a:t>March 31, 2022</a:t>
                      </a:r>
                    </a:p>
                  </a:txBody>
                  <a:tcPr/>
                </a:tc>
                <a:tc>
                  <a:txBody>
                    <a:bodyPr/>
                    <a:lstStyle/>
                    <a:p>
                      <a:pPr algn="ctr"/>
                      <a:r>
                        <a:rPr lang="en-US" sz="1800" dirty="0"/>
                        <a:t>Effective Now, </a:t>
                      </a:r>
                    </a:p>
                    <a:p>
                      <a:pPr algn="ctr"/>
                      <a:r>
                        <a:rPr lang="en-US" sz="1800" dirty="0"/>
                        <a:t>But Expect New Versions Over Time</a:t>
                      </a:r>
                    </a:p>
                  </a:txBody>
                  <a:tcPr/>
                </a:tc>
                <a:tc>
                  <a:txBody>
                    <a:bodyPr/>
                    <a:lstStyle/>
                    <a:p>
                      <a:pPr algn="ctr"/>
                      <a:r>
                        <a:rPr lang="en-US" sz="1800" dirty="0">
                          <a:solidFill>
                            <a:schemeClr val="bg1"/>
                          </a:solidFill>
                          <a:hlinkClick r:id="rId2">
                            <a:extLst>
                              <a:ext uri="{A12FA001-AC4F-418D-AE19-62706E023703}">
                                <ahyp:hlinkClr xmlns:ahyp="http://schemas.microsoft.com/office/drawing/2018/hyperlinkcolor" val="tx"/>
                              </a:ext>
                            </a:extLst>
                          </a:hlinkClick>
                        </a:rPr>
                        <a:t>Effective as of April 1, 2022</a:t>
                      </a:r>
                    </a:p>
                  </a:txBody>
                  <a:tcPr/>
                </a:tc>
                <a:extLst>
                  <a:ext uri="{0D108BD9-81ED-4DB2-BD59-A6C34878D82A}">
                    <a16:rowId xmlns:a16="http://schemas.microsoft.com/office/drawing/2014/main" val="1989214951"/>
                  </a:ext>
                </a:extLst>
              </a:tr>
              <a:tr h="1125099">
                <a:tc>
                  <a:txBody>
                    <a:bodyPr/>
                    <a:lstStyle/>
                    <a:p>
                      <a:r>
                        <a:rPr lang="en-US" sz="1800">
                          <a:hlinkClick r:id="rId3"/>
                        </a:rPr>
                        <a:t>Interim Final Rule</a:t>
                      </a:r>
                      <a:endParaRPr lang="en-US" sz="1800"/>
                    </a:p>
                  </a:txBody>
                  <a:tcPr/>
                </a:tc>
                <a:tc>
                  <a:txBody>
                    <a:bodyPr/>
                    <a:lstStyle/>
                    <a:p>
                      <a:r>
                        <a:rPr lang="en-US" sz="1800" dirty="0">
                          <a:hlinkClick r:id="rId4"/>
                        </a:rPr>
                        <a:t>Compliance &amp; Reporting Guidance (v. 4.1 June 2022)</a:t>
                      </a:r>
                      <a:endParaRPr lang="en-US" sz="1800" dirty="0"/>
                    </a:p>
                  </a:txBody>
                  <a:tcPr/>
                </a:tc>
                <a:tc>
                  <a:txBody>
                    <a:bodyPr/>
                    <a:lstStyle/>
                    <a:p>
                      <a:r>
                        <a:rPr lang="en-US" sz="1800" dirty="0">
                          <a:hlinkClick r:id="rId5"/>
                        </a:rPr>
                        <a:t>Final Rule 31 CFR Part 35 Subpart A</a:t>
                      </a:r>
                      <a:endParaRPr lang="en-US" sz="1800" dirty="0"/>
                    </a:p>
                  </a:txBody>
                  <a:tcPr/>
                </a:tc>
                <a:extLst>
                  <a:ext uri="{0D108BD9-81ED-4DB2-BD59-A6C34878D82A}">
                    <a16:rowId xmlns:a16="http://schemas.microsoft.com/office/drawing/2014/main" val="2989859722"/>
                  </a:ext>
                </a:extLst>
              </a:tr>
              <a:tr h="1125099">
                <a:tc>
                  <a:txBody>
                    <a:bodyPr/>
                    <a:lstStyle/>
                    <a:p>
                      <a:r>
                        <a:rPr lang="en-US" sz="1800">
                          <a:hlinkClick r:id="rId6"/>
                        </a:rPr>
                        <a:t>FAQs on IFR</a:t>
                      </a:r>
                      <a:endParaRPr lang="en-US" sz="1800"/>
                    </a:p>
                  </a:txBody>
                  <a:tcPr/>
                </a:tc>
                <a:tc>
                  <a:txBody>
                    <a:bodyPr/>
                    <a:lstStyle/>
                    <a:p>
                      <a:r>
                        <a:rPr lang="en-US" sz="1800" dirty="0">
                          <a:hlinkClick r:id="rId7"/>
                        </a:rPr>
                        <a:t>Project &amp; Expenditure Report User Guide (for July 2022)</a:t>
                      </a:r>
                      <a:r>
                        <a:rPr lang="en-US" sz="1800" dirty="0"/>
                        <a:t> (only for LG’s receiving over $10 million)</a:t>
                      </a:r>
                    </a:p>
                  </a:txBody>
                  <a:tcPr/>
                </a:tc>
                <a:tc>
                  <a:txBody>
                    <a:bodyPr/>
                    <a:lstStyle/>
                    <a:p>
                      <a:r>
                        <a:rPr lang="en-US" sz="1800" dirty="0">
                          <a:hlinkClick r:id="rId8"/>
                        </a:rPr>
                        <a:t>Final Rule Supplemental Information</a:t>
                      </a:r>
                      <a:endParaRPr lang="en-US" sz="1800" dirty="0"/>
                    </a:p>
                  </a:txBody>
                  <a:tcPr/>
                </a:tc>
                <a:extLst>
                  <a:ext uri="{0D108BD9-81ED-4DB2-BD59-A6C34878D82A}">
                    <a16:rowId xmlns:a16="http://schemas.microsoft.com/office/drawing/2014/main" val="901811886"/>
                  </a:ext>
                </a:extLst>
              </a:tr>
              <a:tr h="432730">
                <a:tc>
                  <a:txBody>
                    <a:bodyPr/>
                    <a:lstStyle/>
                    <a:p>
                      <a:endParaRPr lang="en-US"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hlinkClick r:id="rId9"/>
                        </a:rPr>
                        <a:t>Final Rule FAQs</a:t>
                      </a:r>
                      <a:endParaRPr lang="en-US" sz="1800" dirty="0"/>
                    </a:p>
                  </a:txBody>
                  <a:tcPr/>
                </a:tc>
                <a:tc>
                  <a:txBody>
                    <a:bodyPr/>
                    <a:lstStyle/>
                    <a:p>
                      <a:r>
                        <a:rPr lang="en-US" sz="1800" dirty="0">
                          <a:hlinkClick r:id="rId10"/>
                        </a:rPr>
                        <a:t>Final Rule Overview</a:t>
                      </a:r>
                      <a:endParaRPr lang="en-US" sz="1800" dirty="0"/>
                    </a:p>
                  </a:txBody>
                  <a:tcPr/>
                </a:tc>
                <a:extLst>
                  <a:ext uri="{0D108BD9-81ED-4DB2-BD59-A6C34878D82A}">
                    <a16:rowId xmlns:a16="http://schemas.microsoft.com/office/drawing/2014/main" val="3262929737"/>
                  </a:ext>
                </a:extLst>
              </a:tr>
              <a:tr h="432730">
                <a:tc>
                  <a:txBody>
                    <a:bodyPr/>
                    <a:lstStyle/>
                    <a:p>
                      <a:endParaRPr lang="en-US" sz="1800"/>
                    </a:p>
                  </a:txBody>
                  <a:tcPr/>
                </a:tc>
                <a:tc>
                  <a:txBody>
                    <a:bodyPr/>
                    <a:lstStyle/>
                    <a:p>
                      <a:endParaRPr lang="en-US" sz="1800" dirty="0"/>
                    </a:p>
                  </a:txBody>
                  <a:tcPr/>
                </a:tc>
                <a:tc>
                  <a:txBody>
                    <a:bodyPr/>
                    <a:lstStyle/>
                    <a:p>
                      <a:r>
                        <a:rPr lang="en-US" sz="1800" dirty="0">
                          <a:hlinkClick r:id="rId11"/>
                        </a:rPr>
                        <a:t>Assistance Listing</a:t>
                      </a:r>
                      <a:endParaRPr lang="en-US" sz="1800" dirty="0"/>
                    </a:p>
                  </a:txBody>
                  <a:tcPr/>
                </a:tc>
                <a:extLst>
                  <a:ext uri="{0D108BD9-81ED-4DB2-BD59-A6C34878D82A}">
                    <a16:rowId xmlns:a16="http://schemas.microsoft.com/office/drawing/2014/main" val="2181473991"/>
                  </a:ext>
                </a:extLst>
              </a:tr>
              <a:tr h="432730">
                <a:tc>
                  <a:txBody>
                    <a:bodyPr/>
                    <a:lstStyle/>
                    <a:p>
                      <a:endParaRPr lang="en-US" sz="1800"/>
                    </a:p>
                  </a:txBody>
                  <a:tcPr/>
                </a:tc>
                <a:tc>
                  <a:txBody>
                    <a:bodyPr/>
                    <a:lstStyle/>
                    <a:p>
                      <a:endParaRPr lang="en-US" sz="1800"/>
                    </a:p>
                  </a:txBody>
                  <a:tcPr/>
                </a:tc>
                <a:tc>
                  <a:txBody>
                    <a:bodyPr/>
                    <a:lstStyle/>
                    <a:p>
                      <a:r>
                        <a:rPr lang="en-US" sz="1800" dirty="0">
                          <a:hlinkClick r:id="rId12"/>
                        </a:rPr>
                        <a:t>Award Terms</a:t>
                      </a:r>
                      <a:r>
                        <a:rPr lang="en-US" sz="1800" dirty="0"/>
                        <a:t> (LGs Only)</a:t>
                      </a:r>
                    </a:p>
                  </a:txBody>
                  <a:tcPr/>
                </a:tc>
                <a:extLst>
                  <a:ext uri="{0D108BD9-81ED-4DB2-BD59-A6C34878D82A}">
                    <a16:rowId xmlns:a16="http://schemas.microsoft.com/office/drawing/2014/main" val="2124917950"/>
                  </a:ext>
                </a:extLst>
              </a:tr>
              <a:tr h="712506">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hlinkClick r:id="rId13"/>
                        </a:rPr>
                        <a:t>Treasury CSLFRF Homepage</a:t>
                      </a:r>
                      <a:endParaRPr lang="en-US" sz="18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hlinkClick r:id="rId14"/>
                        </a:rPr>
                        <a:t>Audit Supplement</a:t>
                      </a:r>
                      <a:endParaRPr lang="en-US" sz="1800"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96592366"/>
                  </a:ext>
                </a:extLst>
              </a:tr>
            </a:tbl>
          </a:graphicData>
        </a:graphic>
      </p:graphicFrame>
    </p:spTree>
    <p:extLst>
      <p:ext uri="{BB962C8B-B14F-4D97-AF65-F5344CB8AC3E}">
        <p14:creationId xmlns:p14="http://schemas.microsoft.com/office/powerpoint/2010/main" val="2281729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AE3B94-7E61-CE47-AACF-AD32282F2FD9}"/>
              </a:ext>
            </a:extLst>
          </p:cNvPr>
          <p:cNvSpPr/>
          <p:nvPr/>
        </p:nvSpPr>
        <p:spPr>
          <a:xfrm>
            <a:off x="0" y="0"/>
            <a:ext cx="12192000" cy="1343818"/>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2562B4-57EB-ED45-BC83-7799E34C6137}"/>
              </a:ext>
            </a:extLst>
          </p:cNvPr>
          <p:cNvSpPr>
            <a:spLocks noGrp="1"/>
          </p:cNvSpPr>
          <p:nvPr>
            <p:ph type="title"/>
          </p:nvPr>
        </p:nvSpPr>
        <p:spPr>
          <a:xfrm>
            <a:off x="838200" y="0"/>
            <a:ext cx="10515600" cy="1325563"/>
          </a:xfrm>
        </p:spPr>
        <p:txBody>
          <a:bodyPr/>
          <a:lstStyle/>
          <a:p>
            <a:pPr algn="ctr"/>
            <a:r>
              <a:rPr lang="en-US" dirty="0">
                <a:solidFill>
                  <a:schemeClr val="bg1"/>
                </a:solidFill>
              </a:rPr>
              <a:t>ARP/CSLFRF Modifications to Allowable Costs: Capital Expenditures</a:t>
            </a:r>
          </a:p>
        </p:txBody>
      </p:sp>
      <p:sp>
        <p:nvSpPr>
          <p:cNvPr id="3" name="Content Placeholder 2">
            <a:extLst>
              <a:ext uri="{FF2B5EF4-FFF2-40B4-BE49-F238E27FC236}">
                <a16:creationId xmlns:a16="http://schemas.microsoft.com/office/drawing/2014/main" id="{5D4C5097-45DC-1549-AB1E-2F8BA6CBF460}"/>
              </a:ext>
            </a:extLst>
          </p:cNvPr>
          <p:cNvSpPr>
            <a:spLocks noGrp="1"/>
          </p:cNvSpPr>
          <p:nvPr>
            <p:ph idx="1"/>
          </p:nvPr>
        </p:nvSpPr>
        <p:spPr>
          <a:xfrm>
            <a:off x="317500" y="1495822"/>
            <a:ext cx="5461000" cy="5168900"/>
          </a:xfrm>
        </p:spPr>
        <p:txBody>
          <a:bodyPr>
            <a:normAutofit fontScale="32500" lnSpcReduction="20000"/>
          </a:bodyPr>
          <a:lstStyle/>
          <a:p>
            <a:pPr marL="0" indent="0">
              <a:buNone/>
            </a:pPr>
            <a:r>
              <a:rPr lang="en-US" sz="3700" b="1" dirty="0">
                <a:hlinkClick r:id="rId2"/>
              </a:rPr>
              <a:t>§ 200.439 Equipment and other capital expenditures.</a:t>
            </a:r>
            <a:endParaRPr lang="en-US" sz="3700" b="1" dirty="0"/>
          </a:p>
          <a:p>
            <a:pPr marL="0" indent="0">
              <a:buNone/>
            </a:pPr>
            <a:r>
              <a:rPr lang="en-US" sz="3700" dirty="0"/>
              <a:t>(a) See </a:t>
            </a:r>
            <a:r>
              <a:rPr lang="en-US" sz="3700" dirty="0">
                <a:hlinkClick r:id="rId3"/>
              </a:rPr>
              <a:t>§ 200.1</a:t>
            </a:r>
            <a:r>
              <a:rPr lang="en-US" sz="3700" dirty="0"/>
              <a:t> for the definitions of </a:t>
            </a:r>
            <a:r>
              <a:rPr lang="en-US" sz="3700" i="1" dirty="0"/>
              <a:t>capital expenditures, equipment, special purpose equipment, general purpose equipment, acquisition cost,</a:t>
            </a:r>
            <a:r>
              <a:rPr lang="en-US" sz="3700" dirty="0"/>
              <a:t> and </a:t>
            </a:r>
            <a:r>
              <a:rPr lang="en-US" sz="3700" i="1" dirty="0"/>
              <a:t>capital assets.</a:t>
            </a:r>
            <a:endParaRPr lang="en-US" sz="3700" dirty="0"/>
          </a:p>
          <a:p>
            <a:pPr marL="0" indent="0">
              <a:buNone/>
            </a:pPr>
            <a:r>
              <a:rPr lang="en-US" sz="3700" dirty="0"/>
              <a:t>(b) The following rules of allowability must apply to equipment and other capital expenditures: </a:t>
            </a:r>
          </a:p>
          <a:p>
            <a:pPr indent="0">
              <a:buNone/>
            </a:pPr>
            <a:r>
              <a:rPr lang="en-US" sz="3700" dirty="0"/>
              <a:t>(1) Capital expenditures for general purpose equipment, buildings, and land are unallowable as direct charges, except with the prior written approval of the Federal awarding agency or pass-through entity. </a:t>
            </a:r>
          </a:p>
          <a:p>
            <a:pPr indent="0">
              <a:buNone/>
            </a:pPr>
            <a:r>
              <a:rPr lang="en-US" sz="3700" dirty="0"/>
              <a:t>(2) Capital expenditures for special purpose equipment are allowable as direct costs, provided that items with a unit cost of $5,000 or more have the prior written approval of the Federal awarding agency or pass-through entity. </a:t>
            </a:r>
          </a:p>
          <a:p>
            <a:pPr indent="0">
              <a:buNone/>
            </a:pPr>
            <a:r>
              <a:rPr lang="en-US" sz="3700" dirty="0"/>
              <a:t>(3) Capital expenditures for improvements to land, buildings, or equipment which materially increase their value or useful life are unallowable as a direct cost except with the prior written approval of the Federal awarding agency, or pass-through entity. See </a:t>
            </a:r>
            <a:r>
              <a:rPr lang="en-US" sz="3700" dirty="0">
                <a:hlinkClick r:id="rId4"/>
              </a:rPr>
              <a:t>§ 200.436</a:t>
            </a:r>
            <a:r>
              <a:rPr lang="en-US" sz="3700" dirty="0"/>
              <a:t>, for rules on the allowability of depreciation on buildings, capital improvements, and equipment. See also </a:t>
            </a:r>
            <a:r>
              <a:rPr lang="en-US" sz="3700" dirty="0">
                <a:hlinkClick r:id="rId5"/>
              </a:rPr>
              <a:t>§ 200.465</a:t>
            </a:r>
            <a:r>
              <a:rPr lang="en-US" sz="3700" dirty="0"/>
              <a:t>. </a:t>
            </a:r>
          </a:p>
          <a:p>
            <a:pPr indent="0">
              <a:buNone/>
            </a:pPr>
            <a:r>
              <a:rPr lang="en-US" sz="3700" dirty="0"/>
              <a:t>(4) When approved as a direct charge pursuant to </a:t>
            </a:r>
            <a:r>
              <a:rPr lang="en-US" sz="3700" dirty="0">
                <a:hlinkClick r:id="rId6"/>
              </a:rPr>
              <a:t>paragraphs (b)(1)</a:t>
            </a:r>
            <a:r>
              <a:rPr lang="en-US" sz="3700" dirty="0"/>
              <a:t> through </a:t>
            </a:r>
            <a:r>
              <a:rPr lang="en-US" sz="3700" dirty="0">
                <a:hlinkClick r:id="rId7"/>
              </a:rPr>
              <a:t>(3)</a:t>
            </a:r>
            <a:r>
              <a:rPr lang="en-US" sz="3700" dirty="0"/>
              <a:t> of this section, capital expenditures will be charged in the period in which the expenditure is incurred, or as otherwise determined appropriate and negotiated with the Federal awarding agency. </a:t>
            </a:r>
          </a:p>
          <a:p>
            <a:pPr indent="0">
              <a:buNone/>
            </a:pPr>
            <a:r>
              <a:rPr lang="en-US" sz="3700" dirty="0"/>
              <a:t>(5) The unamortized portion of any equipment written off as a result of a change in capitalization levels may be recovered by continuing to claim the otherwise allowable depreciation on the equipment, or by amortizing the amount to be written off over a period of years negotiated with the Federal cognizant agency for indirect cost. </a:t>
            </a:r>
          </a:p>
          <a:p>
            <a:pPr indent="0">
              <a:buNone/>
            </a:pPr>
            <a:r>
              <a:rPr lang="en-US" sz="3700" dirty="0"/>
              <a:t>(6) Cost of equipment disposal. If the non-Federal entity is instructed by the Federal awarding agency to otherwise dispose of or transfer the equipment the costs of such disposal or transfer are allowable. </a:t>
            </a:r>
          </a:p>
          <a:p>
            <a:pPr indent="0">
              <a:buNone/>
            </a:pPr>
            <a:r>
              <a:rPr lang="en-US" sz="3700" dirty="0"/>
              <a:t>(7) Equipment and other capital expenditures are unallowable as indirect costs. See </a:t>
            </a:r>
            <a:r>
              <a:rPr lang="en-US" sz="3700" dirty="0">
                <a:hlinkClick r:id="rId4"/>
              </a:rPr>
              <a:t>§ 200.436</a:t>
            </a:r>
            <a:r>
              <a:rPr lang="en-US" sz="3700" dirty="0"/>
              <a:t>.</a:t>
            </a:r>
          </a:p>
          <a:p>
            <a:endParaRPr lang="en-US" dirty="0"/>
          </a:p>
        </p:txBody>
      </p:sp>
      <p:sp>
        <p:nvSpPr>
          <p:cNvPr id="4" name="Rectangle 3">
            <a:extLst>
              <a:ext uri="{FF2B5EF4-FFF2-40B4-BE49-F238E27FC236}">
                <a16:creationId xmlns:a16="http://schemas.microsoft.com/office/drawing/2014/main" id="{139B736D-2DE8-6F48-9707-5A39CD3D642E}"/>
              </a:ext>
            </a:extLst>
          </p:cNvPr>
          <p:cNvSpPr/>
          <p:nvPr/>
        </p:nvSpPr>
        <p:spPr>
          <a:xfrm>
            <a:off x="6096000" y="1246982"/>
            <a:ext cx="5816600" cy="5410200"/>
          </a:xfrm>
          <a:prstGeom prst="rect">
            <a:avLst/>
          </a:prstGeom>
          <a:solidFill>
            <a:schemeClr val="accent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1200"/>
              </a:spcBef>
              <a:buFont typeface="Arial" panose="020B0604020202020204" pitchFamily="34" charset="0"/>
              <a:buChar char="•"/>
            </a:pPr>
            <a:r>
              <a:rPr lang="en-US" sz="2000" dirty="0"/>
              <a:t>US Treasury did not exempt ARP/CSLFRF from 2 CFR 200.439</a:t>
            </a:r>
          </a:p>
          <a:p>
            <a:pPr marL="285750" indent="-285750">
              <a:spcBef>
                <a:spcPts val="1200"/>
              </a:spcBef>
              <a:buFont typeface="Arial" panose="020B0604020202020204" pitchFamily="34" charset="0"/>
              <a:buChar char="•"/>
            </a:pPr>
            <a:r>
              <a:rPr lang="en-US" sz="2000" dirty="0"/>
              <a:t>Interim Final Rule / Final Rule clearly authorize certain capital expenditures</a:t>
            </a:r>
          </a:p>
          <a:p>
            <a:pPr marL="285750" indent="-285750">
              <a:spcBef>
                <a:spcPts val="1200"/>
              </a:spcBef>
              <a:buFont typeface="Arial" panose="020B0604020202020204" pitchFamily="34" charset="0"/>
              <a:buChar char="•"/>
            </a:pPr>
            <a:r>
              <a:rPr lang="en-US" sz="2000" dirty="0"/>
              <a:t>US Treasury has stated several times that it will not preapprove projects</a:t>
            </a:r>
          </a:p>
          <a:p>
            <a:pPr marL="285750" indent="-285750">
              <a:spcBef>
                <a:spcPts val="1200"/>
              </a:spcBef>
              <a:buFont typeface="Arial" panose="020B0604020202020204" pitchFamily="34" charset="0"/>
              <a:buChar char="•"/>
            </a:pPr>
            <a:r>
              <a:rPr lang="en-US" sz="2000" dirty="0"/>
              <a:t>Final Rule sets out internal process / documentation requirements for capital expenditures in the Responding to COVID-19 and its Negative Economic Impacts category ONLY</a:t>
            </a:r>
          </a:p>
          <a:p>
            <a:pPr marL="285750" indent="-285750">
              <a:spcBef>
                <a:spcPts val="1200"/>
              </a:spcBef>
              <a:buFont typeface="Arial" panose="020B0604020202020204" pitchFamily="34" charset="0"/>
              <a:buChar char="•"/>
            </a:pPr>
            <a:r>
              <a:rPr lang="en-US" sz="2000" dirty="0"/>
              <a:t>Assumption that other eligible capital expenditures may proceed without written authorization from US Treasury</a:t>
            </a:r>
          </a:p>
          <a:p>
            <a:pPr marL="285750" indent="-285750" algn="ctr">
              <a:buFont typeface="Arial" panose="020B0604020202020204" pitchFamily="34" charset="0"/>
              <a:buChar char="•"/>
            </a:pPr>
            <a:endParaRPr lang="en-US" dirty="0"/>
          </a:p>
        </p:txBody>
      </p:sp>
    </p:spTree>
    <p:extLst>
      <p:ext uri="{BB962C8B-B14F-4D97-AF65-F5344CB8AC3E}">
        <p14:creationId xmlns:p14="http://schemas.microsoft.com/office/powerpoint/2010/main" val="366800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995B80-E94E-9346-A5CE-7A49026182D1}"/>
              </a:ext>
            </a:extLst>
          </p:cNvPr>
          <p:cNvSpPr/>
          <p:nvPr/>
        </p:nvSpPr>
        <p:spPr>
          <a:xfrm>
            <a:off x="1588" y="0"/>
            <a:ext cx="12176124" cy="128037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927192-24BC-C245-B649-37372EBCA033}"/>
              </a:ext>
            </a:extLst>
          </p:cNvPr>
          <p:cNvSpPr>
            <a:spLocks noGrp="1"/>
          </p:cNvSpPr>
          <p:nvPr>
            <p:ph type="title"/>
          </p:nvPr>
        </p:nvSpPr>
        <p:spPr>
          <a:xfrm>
            <a:off x="838200" y="72115"/>
            <a:ext cx="10515600" cy="1208257"/>
          </a:xfrm>
        </p:spPr>
        <p:txBody>
          <a:bodyPr>
            <a:normAutofit/>
          </a:bodyPr>
          <a:lstStyle/>
          <a:p>
            <a:pPr algn="ctr"/>
            <a:r>
              <a:rPr lang="en-US" sz="4000">
                <a:solidFill>
                  <a:schemeClr val="bg1"/>
                </a:solidFill>
              </a:rPr>
              <a:t>Capital Outlay for Address COVID and </a:t>
            </a:r>
            <a:br>
              <a:rPr lang="en-US" sz="4000">
                <a:solidFill>
                  <a:schemeClr val="bg1"/>
                </a:solidFill>
              </a:rPr>
            </a:br>
            <a:r>
              <a:rPr lang="en-US" sz="4000">
                <a:solidFill>
                  <a:schemeClr val="bg1"/>
                </a:solidFill>
              </a:rPr>
              <a:t>Negative Economic Impact Category </a:t>
            </a:r>
          </a:p>
        </p:txBody>
      </p:sp>
      <p:pic>
        <p:nvPicPr>
          <p:cNvPr id="1025" name="Picture 1" descr="page422image32070208">
            <a:extLst>
              <a:ext uri="{FF2B5EF4-FFF2-40B4-BE49-F238E27FC236}">
                <a16:creationId xmlns:a16="http://schemas.microsoft.com/office/drawing/2014/main" id="{5162B1EB-EFD6-9E46-873B-869C947F2C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71" y="2632840"/>
            <a:ext cx="12700" cy="698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422image32074624">
            <a:extLst>
              <a:ext uri="{FF2B5EF4-FFF2-40B4-BE49-F238E27FC236}">
                <a16:creationId xmlns:a16="http://schemas.microsoft.com/office/drawing/2014/main" id="{0F977DEE-4EF1-6E4D-B963-F3213A5413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71" y="2632840"/>
            <a:ext cx="12700" cy="6988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422image32068480">
            <a:extLst>
              <a:ext uri="{FF2B5EF4-FFF2-40B4-BE49-F238E27FC236}">
                <a16:creationId xmlns:a16="http://schemas.microsoft.com/office/drawing/2014/main" id="{D79B82FD-93FA-E44B-BE90-21564D4FB6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71" y="2632840"/>
            <a:ext cx="12700" cy="698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C917295-6CB0-2643-B11F-4E0638CAF6DB}"/>
              </a:ext>
            </a:extLst>
          </p:cNvPr>
          <p:cNvSpPr/>
          <p:nvPr/>
        </p:nvSpPr>
        <p:spPr>
          <a:xfrm>
            <a:off x="206247" y="4869160"/>
            <a:ext cx="11855053" cy="1829704"/>
          </a:xfrm>
          <a:prstGeom prst="rect">
            <a:avLst/>
          </a:prstGeom>
          <a:solidFill>
            <a:srgbClr val="7030A0"/>
          </a:solidFill>
          <a:ln>
            <a:no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000" dirty="0"/>
              <a:t>Written justification must include the following elements: </a:t>
            </a:r>
          </a:p>
          <a:p>
            <a:endParaRPr lang="en-US" sz="800" dirty="0"/>
          </a:p>
          <a:p>
            <a:pPr marL="342900" indent="-342900">
              <a:buFont typeface="Arial" panose="020B0604020202020204" pitchFamily="34" charset="0"/>
              <a:buChar char="•"/>
            </a:pPr>
            <a:r>
              <a:rPr lang="en-US" sz="2000" dirty="0"/>
              <a:t>Describe the harm or need to be addressed;</a:t>
            </a:r>
          </a:p>
          <a:p>
            <a:pPr marL="342900" indent="-342900">
              <a:buFont typeface="Arial" panose="020B0604020202020204" pitchFamily="34" charset="0"/>
              <a:buChar char="•"/>
            </a:pPr>
            <a:r>
              <a:rPr lang="en-US" sz="2000" dirty="0"/>
              <a:t>Explain why a capital expenditure is appropriate; and</a:t>
            </a:r>
          </a:p>
          <a:p>
            <a:pPr marL="342900" indent="-342900">
              <a:buFont typeface="Arial" panose="020B0604020202020204" pitchFamily="34" charset="0"/>
              <a:buChar char="•"/>
            </a:pPr>
            <a:r>
              <a:rPr lang="en-US" sz="2000" dirty="0"/>
              <a:t>Compare the proposed capital expenditure to at least two alternative capital expenditures and demonstrate why the proposed capital expenditure is superior. </a:t>
            </a:r>
          </a:p>
        </p:txBody>
      </p:sp>
      <p:graphicFrame>
        <p:nvGraphicFramePr>
          <p:cNvPr id="4" name="Content Placeholder 3">
            <a:extLst>
              <a:ext uri="{FF2B5EF4-FFF2-40B4-BE49-F238E27FC236}">
                <a16:creationId xmlns:a16="http://schemas.microsoft.com/office/drawing/2014/main" id="{9E5AC33D-B890-CF4C-979E-2785B1C01806}"/>
              </a:ext>
            </a:extLst>
          </p:cNvPr>
          <p:cNvGraphicFramePr>
            <a:graphicFrameLocks noGrp="1"/>
          </p:cNvGraphicFramePr>
          <p:nvPr>
            <p:ph idx="1"/>
          </p:nvPr>
        </p:nvGraphicFramePr>
        <p:xfrm>
          <a:off x="591531" y="1397678"/>
          <a:ext cx="11084484" cy="3298277"/>
        </p:xfrm>
        <a:graphic>
          <a:graphicData uri="http://schemas.openxmlformats.org/drawingml/2006/table">
            <a:tbl>
              <a:tblPr/>
              <a:tblGrid>
                <a:gridCol w="3694828">
                  <a:extLst>
                    <a:ext uri="{9D8B030D-6E8A-4147-A177-3AD203B41FA5}">
                      <a16:colId xmlns:a16="http://schemas.microsoft.com/office/drawing/2014/main" val="1911408063"/>
                    </a:ext>
                  </a:extLst>
                </a:gridCol>
                <a:gridCol w="3694828">
                  <a:extLst>
                    <a:ext uri="{9D8B030D-6E8A-4147-A177-3AD203B41FA5}">
                      <a16:colId xmlns:a16="http://schemas.microsoft.com/office/drawing/2014/main" val="3987541854"/>
                    </a:ext>
                  </a:extLst>
                </a:gridCol>
                <a:gridCol w="3694828">
                  <a:extLst>
                    <a:ext uri="{9D8B030D-6E8A-4147-A177-3AD203B41FA5}">
                      <a16:colId xmlns:a16="http://schemas.microsoft.com/office/drawing/2014/main" val="2589204561"/>
                    </a:ext>
                  </a:extLst>
                </a:gridCol>
              </a:tblGrid>
              <a:tr h="647108">
                <a:tc>
                  <a:txBody>
                    <a:bodyPr/>
                    <a:lstStyle/>
                    <a:p>
                      <a:r>
                        <a:rPr lang="en-US" sz="1800" b="1">
                          <a:effectLst/>
                          <a:latin typeface="TimesNewRomanPS"/>
                        </a:rPr>
                        <a:t>If a project has total expected capital expenditures of </a:t>
                      </a:r>
                      <a:endParaRPr lang="en-US" sz="180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800" b="1">
                          <a:effectLst/>
                          <a:latin typeface="TimesNewRomanPS"/>
                        </a:rPr>
                        <a:t>and the use is enumerated in (b)(3), then </a:t>
                      </a:r>
                      <a:endParaRPr lang="en-US" sz="1800">
                        <a:effectLst/>
                      </a:endParaRPr>
                    </a:p>
                  </a:txBody>
                  <a:tcPr anchor="ctr">
                    <a:lnL w="6096"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800" b="1">
                          <a:effectLst/>
                          <a:latin typeface="TimesNewRomanPS"/>
                        </a:rPr>
                        <a:t>and the use is not enumerated in (b)(3), then </a:t>
                      </a:r>
                      <a:endParaRPr lang="en-US" sz="1800">
                        <a:effectLst/>
                      </a:endParaRPr>
                    </a:p>
                  </a:txBody>
                  <a:tcPr anchor="ctr">
                    <a:lnL w="6083"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0343359"/>
                  </a:ext>
                </a:extLst>
              </a:tr>
              <a:tr h="521030">
                <a:tc>
                  <a:txBody>
                    <a:bodyPr/>
                    <a:lstStyle/>
                    <a:p>
                      <a:r>
                        <a:rPr lang="en-US" sz="1800">
                          <a:effectLst/>
                          <a:latin typeface="TimesNewRomanPSMT"/>
                        </a:rPr>
                        <a:t>Less than $1 million </a:t>
                      </a:r>
                      <a:endParaRPr lang="en-US" sz="180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r>
                        <a:rPr lang="en-US" sz="1800">
                          <a:effectLst/>
                          <a:latin typeface="TimesNewRomanPSMT"/>
                        </a:rPr>
                        <a:t>No Written Justification required </a:t>
                      </a:r>
                      <a:endParaRPr lang="en-US" sz="1800">
                        <a:effectLst/>
                      </a:endParaRPr>
                    </a:p>
                  </a:txBody>
                  <a:tcPr anchor="ctr">
                    <a:lnL w="6096"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r>
                        <a:rPr lang="en-US" sz="1800">
                          <a:effectLst/>
                          <a:latin typeface="TimesNewRomanPSMT"/>
                        </a:rPr>
                        <a:t>No Written Justification required </a:t>
                      </a:r>
                      <a:endParaRPr lang="en-US" sz="1800">
                        <a:effectLst/>
                      </a:endParaRPr>
                    </a:p>
                  </a:txBody>
                  <a:tcPr anchor="ctr">
                    <a:lnL w="6083"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6895308"/>
                  </a:ext>
                </a:extLst>
              </a:tr>
              <a:tr h="1215739">
                <a:tc>
                  <a:txBody>
                    <a:bodyPr/>
                    <a:lstStyle/>
                    <a:p>
                      <a:r>
                        <a:rPr lang="en-US" sz="1800">
                          <a:effectLst/>
                          <a:latin typeface="TimesNewRomanPSMT"/>
                        </a:rPr>
                        <a:t>Greater than or equal to $1 million, but less than $10 million </a:t>
                      </a:r>
                      <a:endParaRPr lang="en-US" sz="180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r>
                        <a:rPr lang="en-US" sz="1800">
                          <a:effectLst/>
                          <a:latin typeface="TimesNewRomanPSMT"/>
                        </a:rPr>
                        <a:t>Written Justification required but recipients are not required to submit as part of regular reporting to Treasury </a:t>
                      </a:r>
                      <a:endParaRPr lang="en-US" sz="1800">
                        <a:effectLst/>
                      </a:endParaRPr>
                    </a:p>
                  </a:txBody>
                  <a:tcPr anchor="ctr">
                    <a:lnL w="6096"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rowSpan="2">
                  <a:txBody>
                    <a:bodyPr/>
                    <a:lstStyle/>
                    <a:p>
                      <a:r>
                        <a:rPr lang="en-US" sz="1800">
                          <a:effectLst/>
                          <a:latin typeface="TimesNewRomanPSMT"/>
                        </a:rPr>
                        <a:t>Written Justification required and recipients must submit as part of regular reporting to Treasury </a:t>
                      </a:r>
                      <a:endParaRPr lang="en-US" sz="1800">
                        <a:effectLst/>
                      </a:endParaRPr>
                    </a:p>
                  </a:txBody>
                  <a:tcPr anchor="ctr">
                    <a:lnL w="6083"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2327210"/>
                  </a:ext>
                </a:extLst>
              </a:tr>
              <a:tr h="774252">
                <a:tc>
                  <a:txBody>
                    <a:bodyPr/>
                    <a:lstStyle/>
                    <a:p>
                      <a:r>
                        <a:rPr lang="en-US" sz="1800">
                          <a:effectLst/>
                          <a:latin typeface="TimesNewRomanPSMT"/>
                        </a:rPr>
                        <a:t>$10 million or more </a:t>
                      </a:r>
                      <a:endParaRPr lang="en-US" sz="180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800">
                          <a:effectLst/>
                          <a:latin typeface="TimesNewRomanPSMT"/>
                        </a:rPr>
                        <a:t>Written Justification required and recipients must submit as part of regular reporting to Treasury </a:t>
                      </a:r>
                      <a:endParaRPr lang="en-US" sz="1800">
                        <a:effectLst/>
                      </a:endParaRPr>
                    </a:p>
                  </a:txBody>
                  <a:tcPr anchor="ctr">
                    <a:lnL w="6096"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253967795"/>
                  </a:ext>
                </a:extLst>
              </a:tr>
            </a:tbl>
          </a:graphicData>
        </a:graphic>
      </p:graphicFrame>
    </p:spTree>
    <p:extLst>
      <p:ext uri="{BB962C8B-B14F-4D97-AF65-F5344CB8AC3E}">
        <p14:creationId xmlns:p14="http://schemas.microsoft.com/office/powerpoint/2010/main" val="131956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042FD43F-FD5D-3043-B9D0-461D6204C3AE}"/>
              </a:ext>
            </a:extLst>
          </p:cNvPr>
          <p:cNvPicPr>
            <a:picLocks noGrp="1" noChangeAspect="1"/>
          </p:cNvPicPr>
          <p:nvPr>
            <p:ph idx="1"/>
          </p:nvPr>
        </p:nvPicPr>
        <p:blipFill>
          <a:blip r:embed="rId2"/>
          <a:stretch>
            <a:fillRect/>
          </a:stretch>
        </p:blipFill>
        <p:spPr>
          <a:xfrm>
            <a:off x="643467" y="2206753"/>
            <a:ext cx="10905066" cy="4171187"/>
          </a:xfrm>
          <a:prstGeom prst="rect">
            <a:avLst/>
          </a:prstGeom>
        </p:spPr>
      </p:pic>
      <p:sp>
        <p:nvSpPr>
          <p:cNvPr id="6" name="Rectangle 5">
            <a:extLst>
              <a:ext uri="{FF2B5EF4-FFF2-40B4-BE49-F238E27FC236}">
                <a16:creationId xmlns:a16="http://schemas.microsoft.com/office/drawing/2014/main" id="{ECB99153-49B0-484D-AEE2-FEA2E7968D72}"/>
              </a:ext>
            </a:extLst>
          </p:cNvPr>
          <p:cNvSpPr/>
          <p:nvPr/>
        </p:nvSpPr>
        <p:spPr>
          <a:xfrm>
            <a:off x="838200" y="626301"/>
            <a:ext cx="10461172" cy="1565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Single Audit</a:t>
            </a:r>
          </a:p>
          <a:p>
            <a:pPr algn="ctr"/>
            <a:r>
              <a:rPr lang="en-US" sz="2000" dirty="0"/>
              <a:t>A local government must follow all award terms and Uniform Guidance requirements, but the compliance audit will only test compliance in the following areas: </a:t>
            </a:r>
          </a:p>
        </p:txBody>
      </p:sp>
    </p:spTree>
    <p:extLst>
      <p:ext uri="{BB962C8B-B14F-4D97-AF65-F5344CB8AC3E}">
        <p14:creationId xmlns:p14="http://schemas.microsoft.com/office/powerpoint/2010/main" val="323194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Table&#10;&#10;Description automatically generated">
            <a:extLst>
              <a:ext uri="{FF2B5EF4-FFF2-40B4-BE49-F238E27FC236}">
                <a16:creationId xmlns:a16="http://schemas.microsoft.com/office/drawing/2014/main" id="{AFAD00BB-60EA-1B47-978B-5E8C17E21CED}"/>
              </a:ext>
            </a:extLst>
          </p:cNvPr>
          <p:cNvPicPr>
            <a:picLocks noChangeAspect="1"/>
          </p:cNvPicPr>
          <p:nvPr/>
        </p:nvPicPr>
        <p:blipFill>
          <a:blip r:embed="rId2"/>
          <a:stretch>
            <a:fillRect/>
          </a:stretch>
        </p:blipFill>
        <p:spPr>
          <a:xfrm>
            <a:off x="1413585" y="0"/>
            <a:ext cx="9364829" cy="3582046"/>
          </a:xfrm>
          <a:prstGeom prst="rect">
            <a:avLst/>
          </a:prstGeom>
        </p:spPr>
      </p:pic>
      <p:sp>
        <p:nvSpPr>
          <p:cNvPr id="5" name="Rectangle 4">
            <a:extLst>
              <a:ext uri="{FF2B5EF4-FFF2-40B4-BE49-F238E27FC236}">
                <a16:creationId xmlns:a16="http://schemas.microsoft.com/office/drawing/2014/main" id="{E7A5E06F-5E53-1147-BC01-02C484449EA8}"/>
              </a:ext>
            </a:extLst>
          </p:cNvPr>
          <p:cNvSpPr/>
          <p:nvPr/>
        </p:nvSpPr>
        <p:spPr>
          <a:xfrm>
            <a:off x="305392" y="3429000"/>
            <a:ext cx="1937954" cy="2449286"/>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Activities Allowed of Unallowed</a:t>
            </a:r>
            <a:endParaRPr lang="en-US" sz="1000" dirty="0"/>
          </a:p>
          <a:p>
            <a:pPr marL="117475" indent="-117475">
              <a:buFont typeface="Arial" panose="020B0604020202020204" pitchFamily="34" charset="0"/>
              <a:buChar char="•"/>
            </a:pPr>
            <a:r>
              <a:rPr lang="en-US" sz="1000" dirty="0"/>
              <a:t>Eligible Use Policy &amp; Documentation</a:t>
            </a:r>
          </a:p>
          <a:p>
            <a:pPr marL="117475" indent="-117475">
              <a:buFont typeface="Arial" panose="020B0604020202020204" pitchFamily="34" charset="0"/>
              <a:buChar char="•"/>
            </a:pPr>
            <a:r>
              <a:rPr lang="en-US" sz="1000" dirty="0"/>
              <a:t>Did you spend in accordance with IFR/Final Rule?</a:t>
            </a:r>
          </a:p>
          <a:p>
            <a:pPr marL="117475" indent="-117475">
              <a:buFont typeface="Arial" panose="020B0604020202020204" pitchFamily="34" charset="0"/>
              <a:buChar char="•"/>
            </a:pPr>
            <a:r>
              <a:rPr lang="en-US" sz="1000" dirty="0"/>
              <a:t>Revenue Replacement Standard Allowance or Formula?</a:t>
            </a:r>
          </a:p>
          <a:p>
            <a:pPr algn="ctr"/>
            <a:endParaRPr lang="en-US" sz="1600" dirty="0"/>
          </a:p>
          <a:p>
            <a:pPr algn="ctr"/>
            <a:endParaRPr lang="en-US" sz="1600" dirty="0"/>
          </a:p>
          <a:p>
            <a:pPr algn="ctr"/>
            <a:endParaRPr lang="en-US" sz="1600" dirty="0"/>
          </a:p>
        </p:txBody>
      </p:sp>
      <p:sp>
        <p:nvSpPr>
          <p:cNvPr id="6" name="Rectangle 5">
            <a:extLst>
              <a:ext uri="{FF2B5EF4-FFF2-40B4-BE49-F238E27FC236}">
                <a16:creationId xmlns:a16="http://schemas.microsoft.com/office/drawing/2014/main" id="{DB4F11E1-6C13-8E42-A4FF-21106FBED203}"/>
              </a:ext>
            </a:extLst>
          </p:cNvPr>
          <p:cNvSpPr/>
          <p:nvPr/>
        </p:nvSpPr>
        <p:spPr>
          <a:xfrm>
            <a:off x="2243346" y="3429000"/>
            <a:ext cx="1937954" cy="2449286"/>
          </a:xfrm>
          <a:prstGeom prst="rect">
            <a:avLst/>
          </a:prstGeom>
          <a:solidFill>
            <a:schemeClr val="accent2"/>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Allowable Costs/Cost Principles</a:t>
            </a:r>
            <a:endParaRPr lang="en-US" sz="1000" dirty="0"/>
          </a:p>
          <a:p>
            <a:pPr marL="117475" indent="-117475">
              <a:buFont typeface="Arial" panose="020B0604020202020204" pitchFamily="34" charset="0"/>
              <a:buChar char="•"/>
            </a:pPr>
            <a:r>
              <a:rPr lang="en-US" sz="1000" dirty="0"/>
              <a:t>Allowable Cost Policy</a:t>
            </a:r>
          </a:p>
          <a:p>
            <a:pPr marL="117475" indent="-117475">
              <a:buFont typeface="Arial" panose="020B0604020202020204" pitchFamily="34" charset="0"/>
              <a:buChar char="•"/>
            </a:pPr>
            <a:r>
              <a:rPr lang="en-US" sz="1000" dirty="0"/>
              <a:t>General Review</a:t>
            </a:r>
          </a:p>
          <a:p>
            <a:pPr marL="117475" indent="-117475">
              <a:buFont typeface="Arial" panose="020B0604020202020204" pitchFamily="34" charset="0"/>
              <a:buChar char="•"/>
            </a:pPr>
            <a:r>
              <a:rPr lang="en-US" sz="1000" dirty="0"/>
              <a:t>Specific Cost Items</a:t>
            </a:r>
          </a:p>
          <a:p>
            <a:pPr marL="117475" indent="-117475">
              <a:buFont typeface="Arial" panose="020B0604020202020204" pitchFamily="34" charset="0"/>
              <a:buChar char="•"/>
            </a:pPr>
            <a:r>
              <a:rPr lang="en-US" sz="1000" dirty="0"/>
              <a:t>Direct / Indirect</a:t>
            </a:r>
          </a:p>
          <a:p>
            <a:pPr marL="117475" indent="-117475">
              <a:buFont typeface="Arial" panose="020B0604020202020204" pitchFamily="34" charset="0"/>
              <a:buChar char="•"/>
            </a:pPr>
            <a:endParaRPr lang="en-US" sz="1000" dirty="0"/>
          </a:p>
          <a:p>
            <a:pPr marL="117475" indent="-117475">
              <a:buFont typeface="Arial" panose="020B0604020202020204" pitchFamily="34" charset="0"/>
              <a:buChar char="•"/>
            </a:pPr>
            <a:endParaRPr lang="en-US" sz="1000" dirty="0"/>
          </a:p>
          <a:p>
            <a:pPr marL="117475" indent="-117475">
              <a:buFont typeface="Arial" panose="020B0604020202020204" pitchFamily="34" charset="0"/>
              <a:buChar char="•"/>
            </a:pPr>
            <a:endParaRPr lang="en-US" sz="1200" dirty="0"/>
          </a:p>
          <a:p>
            <a:pPr marL="117475" indent="-117475">
              <a:buFont typeface="Arial" panose="020B0604020202020204" pitchFamily="34" charset="0"/>
              <a:buChar char="•"/>
            </a:pPr>
            <a:endParaRPr lang="en-US" sz="1400" dirty="0"/>
          </a:p>
          <a:p>
            <a:pPr marL="117475" indent="-117475">
              <a:buFont typeface="Arial" panose="020B0604020202020204" pitchFamily="34" charset="0"/>
              <a:buChar char="•"/>
            </a:pPr>
            <a:endParaRPr lang="en-US" sz="1400" dirty="0"/>
          </a:p>
          <a:p>
            <a:pPr marL="117475" indent="-117475">
              <a:buFont typeface="Arial" panose="020B0604020202020204" pitchFamily="34" charset="0"/>
              <a:buChar char="•"/>
            </a:pPr>
            <a:endParaRPr lang="en-US" sz="1400" dirty="0"/>
          </a:p>
        </p:txBody>
      </p:sp>
      <p:sp>
        <p:nvSpPr>
          <p:cNvPr id="7" name="Rectangle 6">
            <a:extLst>
              <a:ext uri="{FF2B5EF4-FFF2-40B4-BE49-F238E27FC236}">
                <a16:creationId xmlns:a16="http://schemas.microsoft.com/office/drawing/2014/main" id="{0FEDFD2D-D3B8-124A-BDDC-37386B7C1D0B}"/>
              </a:ext>
            </a:extLst>
          </p:cNvPr>
          <p:cNvSpPr/>
          <p:nvPr/>
        </p:nvSpPr>
        <p:spPr>
          <a:xfrm>
            <a:off x="4181300" y="3429000"/>
            <a:ext cx="1937954" cy="2449286"/>
          </a:xfrm>
          <a:prstGeom prst="rect">
            <a:avLst/>
          </a:prstGeom>
          <a:solidFill>
            <a:schemeClr val="accent3"/>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Period of Performance</a:t>
            </a:r>
            <a:endParaRPr lang="en-US" sz="1200" dirty="0"/>
          </a:p>
          <a:p>
            <a:pPr marL="117475" indent="-117475">
              <a:buFont typeface="Arial" panose="020B0604020202020204" pitchFamily="34" charset="0"/>
              <a:buChar char="•"/>
            </a:pPr>
            <a:r>
              <a:rPr lang="en-US" sz="1000" dirty="0"/>
              <a:t>ARP/CSLFRF only for costs incurred between March 3, 2021 and December 31, 2024</a:t>
            </a:r>
          </a:p>
          <a:p>
            <a:pPr marL="117475" indent="-117475">
              <a:buFont typeface="Arial" panose="020B0604020202020204" pitchFamily="34" charset="0"/>
              <a:buChar char="•"/>
            </a:pPr>
            <a:r>
              <a:rPr lang="en-US" sz="1000" dirty="0"/>
              <a:t>ARP/CSLFRF obligations fully liquidated by December 31, 2026</a:t>
            </a:r>
          </a:p>
          <a:p>
            <a:pPr marL="117475" indent="-117475">
              <a:buFont typeface="Arial" panose="020B0604020202020204" pitchFamily="34" charset="0"/>
              <a:buChar char="•"/>
            </a:pPr>
            <a:endParaRPr lang="en-US" sz="1000" dirty="0"/>
          </a:p>
          <a:p>
            <a:pPr marL="117475" indent="-117475">
              <a:buFont typeface="Arial" panose="020B0604020202020204" pitchFamily="34" charset="0"/>
              <a:buChar char="•"/>
            </a:pPr>
            <a:endParaRPr lang="en-US" sz="1000" dirty="0"/>
          </a:p>
          <a:p>
            <a:pPr marL="117475" indent="-117475">
              <a:buFont typeface="Arial" panose="020B0604020202020204" pitchFamily="34" charset="0"/>
              <a:buChar char="•"/>
            </a:pPr>
            <a:endParaRPr lang="en-US" sz="1000" dirty="0"/>
          </a:p>
          <a:p>
            <a:pPr marL="117475" indent="-117475">
              <a:buFont typeface="Arial" panose="020B0604020202020204" pitchFamily="34" charset="0"/>
              <a:buChar char="•"/>
            </a:pPr>
            <a:endParaRPr lang="en-US" sz="1000" dirty="0"/>
          </a:p>
          <a:p>
            <a:pPr marL="117475" indent="-117475" algn="ctr">
              <a:buFont typeface="Arial" panose="020B0604020202020204" pitchFamily="34" charset="0"/>
              <a:buChar char="•"/>
            </a:pPr>
            <a:endParaRPr lang="en-US" sz="1600" dirty="0"/>
          </a:p>
        </p:txBody>
      </p:sp>
      <p:sp>
        <p:nvSpPr>
          <p:cNvPr id="8" name="Rectangle 7">
            <a:extLst>
              <a:ext uri="{FF2B5EF4-FFF2-40B4-BE49-F238E27FC236}">
                <a16:creationId xmlns:a16="http://schemas.microsoft.com/office/drawing/2014/main" id="{31DAA561-3C10-8E46-8B0A-4D5D556B9C1A}"/>
              </a:ext>
            </a:extLst>
          </p:cNvPr>
          <p:cNvSpPr/>
          <p:nvPr/>
        </p:nvSpPr>
        <p:spPr>
          <a:xfrm>
            <a:off x="6119254" y="3429000"/>
            <a:ext cx="1937954" cy="2449286"/>
          </a:xfrm>
          <a:prstGeom prst="rect">
            <a:avLst/>
          </a:prstGeom>
          <a:solidFill>
            <a:schemeClr val="accent4"/>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Procurement, Suspension &amp; Debarment</a:t>
            </a:r>
            <a:endParaRPr lang="en-US" sz="1200" dirty="0"/>
          </a:p>
          <a:p>
            <a:pPr marL="171450" indent="-171450">
              <a:buFont typeface="Arial" panose="020B0604020202020204" pitchFamily="34" charset="0"/>
              <a:buChar char="•"/>
            </a:pPr>
            <a:r>
              <a:rPr lang="en-US" sz="1000" dirty="0"/>
              <a:t>UG Procurement policy and procedures for contractor relationships</a:t>
            </a:r>
          </a:p>
          <a:p>
            <a:pPr marL="171450" indent="-171450">
              <a:buFont typeface="Arial" panose="020B0604020202020204" pitchFamily="34" charset="0"/>
              <a:buChar char="•"/>
            </a:pPr>
            <a:r>
              <a:rPr lang="en-US" sz="1000" dirty="0"/>
              <a:t>UG Contract </a:t>
            </a:r>
          </a:p>
          <a:p>
            <a:pPr marL="171450" indent="-171450">
              <a:buFont typeface="Arial" panose="020B0604020202020204" pitchFamily="34" charset="0"/>
              <a:buChar char="•"/>
            </a:pPr>
            <a:r>
              <a:rPr lang="en-US" sz="1000" dirty="0"/>
              <a:t>Test for suspension or debarment of contractors and subrecipients</a:t>
            </a:r>
          </a:p>
          <a:p>
            <a:pPr algn="ctr"/>
            <a:endParaRPr lang="en-US" dirty="0"/>
          </a:p>
          <a:p>
            <a:pPr algn="ctr"/>
            <a:endParaRPr lang="en-US" dirty="0"/>
          </a:p>
        </p:txBody>
      </p:sp>
      <p:sp>
        <p:nvSpPr>
          <p:cNvPr id="9" name="Rectangle 8">
            <a:extLst>
              <a:ext uri="{FF2B5EF4-FFF2-40B4-BE49-F238E27FC236}">
                <a16:creationId xmlns:a16="http://schemas.microsoft.com/office/drawing/2014/main" id="{D45B857D-B7DB-FE4B-813B-AAF80E2C1063}"/>
              </a:ext>
            </a:extLst>
          </p:cNvPr>
          <p:cNvSpPr/>
          <p:nvPr/>
        </p:nvSpPr>
        <p:spPr>
          <a:xfrm>
            <a:off x="8057208" y="3429000"/>
            <a:ext cx="1937954" cy="2449286"/>
          </a:xfrm>
          <a:prstGeom prst="rect">
            <a:avLst/>
          </a:prstGeom>
          <a:solidFill>
            <a:schemeClr val="accent5"/>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Reporting</a:t>
            </a:r>
          </a:p>
          <a:p>
            <a:pPr marL="171450" indent="-171450">
              <a:buFont typeface="Arial" panose="020B0604020202020204" pitchFamily="34" charset="0"/>
              <a:buChar char="•"/>
            </a:pPr>
            <a:r>
              <a:rPr lang="en-US" sz="1000" dirty="0"/>
              <a:t>Complete applicable reports on time</a:t>
            </a:r>
          </a:p>
          <a:p>
            <a:pPr marL="171450" indent="-171450">
              <a:buFont typeface="Arial" panose="020B0604020202020204" pitchFamily="34" charset="0"/>
              <a:buChar char="•"/>
            </a:pPr>
            <a:r>
              <a:rPr lang="en-US" sz="1000" dirty="0"/>
              <a:t>Maintain documentation of required reporting data elements</a:t>
            </a:r>
          </a:p>
          <a:p>
            <a:pPr marL="171450" indent="-171450">
              <a:buFont typeface="Arial" panose="020B0604020202020204" pitchFamily="34" charset="0"/>
              <a:buChar char="•"/>
            </a:pPr>
            <a:r>
              <a:rPr lang="en-US" sz="1000" dirty="0"/>
              <a:t>Maintain financial system that tracks obligations and expenditures by project and compares to budgeted amounts</a:t>
            </a:r>
          </a:p>
          <a:p>
            <a:pPr marL="171450" indent="-171450">
              <a:buFont typeface="Arial" panose="020B0604020202020204" pitchFamily="34" charset="0"/>
              <a:buChar char="•"/>
            </a:pPr>
            <a:r>
              <a:rPr lang="en-US" sz="1000" dirty="0"/>
              <a:t>Maintain additional information on all contracts $50K or greater</a:t>
            </a:r>
          </a:p>
          <a:p>
            <a:pPr marL="171450" indent="-171450" algn="ctr">
              <a:buFont typeface="Arial" panose="020B0604020202020204" pitchFamily="34" charset="0"/>
              <a:buChar char="•"/>
            </a:pPr>
            <a:endParaRPr lang="en-US" sz="1000" dirty="0"/>
          </a:p>
        </p:txBody>
      </p:sp>
      <p:sp>
        <p:nvSpPr>
          <p:cNvPr id="10" name="Rectangle 9">
            <a:extLst>
              <a:ext uri="{FF2B5EF4-FFF2-40B4-BE49-F238E27FC236}">
                <a16:creationId xmlns:a16="http://schemas.microsoft.com/office/drawing/2014/main" id="{17AF08AA-9237-904A-BB20-0CE26BE1249D}"/>
              </a:ext>
            </a:extLst>
          </p:cNvPr>
          <p:cNvSpPr/>
          <p:nvPr/>
        </p:nvSpPr>
        <p:spPr>
          <a:xfrm>
            <a:off x="9995162" y="3429000"/>
            <a:ext cx="1937954" cy="2449286"/>
          </a:xfrm>
          <a:prstGeom prst="rect">
            <a:avLst/>
          </a:prstGeom>
          <a:solidFill>
            <a:schemeClr val="accent6"/>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Subrecipient Monitoring</a:t>
            </a:r>
          </a:p>
          <a:p>
            <a:pPr marL="117475" indent="-117475">
              <a:buFont typeface="Arial" panose="020B0604020202020204" pitchFamily="34" charset="0"/>
              <a:buChar char="•"/>
            </a:pPr>
            <a:r>
              <a:rPr lang="en-US" sz="1000" dirty="0"/>
              <a:t>Subaward policy</a:t>
            </a:r>
          </a:p>
          <a:p>
            <a:pPr marL="117475" indent="-117475">
              <a:buFont typeface="Arial" panose="020B0604020202020204" pitchFamily="34" charset="0"/>
              <a:buChar char="•"/>
            </a:pPr>
            <a:r>
              <a:rPr lang="en-US" sz="1000" dirty="0"/>
              <a:t>Documentation of risk assessment</a:t>
            </a:r>
          </a:p>
          <a:p>
            <a:pPr marL="117475" indent="-117475">
              <a:buFont typeface="Arial" panose="020B0604020202020204" pitchFamily="34" charset="0"/>
              <a:buChar char="•"/>
            </a:pPr>
            <a:r>
              <a:rPr lang="en-US" sz="1000" dirty="0"/>
              <a:t>Subaward contract that includes risk assessment elements</a:t>
            </a:r>
          </a:p>
          <a:p>
            <a:pPr marL="117475" indent="-117475">
              <a:buFont typeface="Arial" panose="020B0604020202020204" pitchFamily="34" charset="0"/>
              <a:buChar char="•"/>
            </a:pPr>
            <a:r>
              <a:rPr lang="en-US" sz="1000" dirty="0"/>
              <a:t>Documentation of subrecipient monitoring for compliance and performance</a:t>
            </a:r>
          </a:p>
          <a:p>
            <a:pPr marL="117475" indent="-117475">
              <a:buFont typeface="Arial" panose="020B0604020202020204" pitchFamily="34" charset="0"/>
              <a:buChar char="•"/>
            </a:pPr>
            <a:r>
              <a:rPr lang="en-US" sz="1000" dirty="0"/>
              <a:t>Collection of all required data from subrecipient for reporting purposes</a:t>
            </a:r>
          </a:p>
        </p:txBody>
      </p:sp>
      <p:sp>
        <p:nvSpPr>
          <p:cNvPr id="11" name="Rectangle 10">
            <a:extLst>
              <a:ext uri="{FF2B5EF4-FFF2-40B4-BE49-F238E27FC236}">
                <a16:creationId xmlns:a16="http://schemas.microsoft.com/office/drawing/2014/main" id="{E67569CC-9B84-1344-9434-6AD73920676F}"/>
              </a:ext>
            </a:extLst>
          </p:cNvPr>
          <p:cNvSpPr/>
          <p:nvPr/>
        </p:nvSpPr>
        <p:spPr>
          <a:xfrm>
            <a:off x="305392" y="5878286"/>
            <a:ext cx="11627724" cy="838200"/>
          </a:xfrm>
          <a:prstGeom prst="rect">
            <a:avLst/>
          </a:prstGeom>
          <a:solidFill>
            <a:schemeClr val="tx1">
              <a:lumMod val="65000"/>
              <a:lumOff val="3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Test for ”Direct and Material Effect on the Federal Program”</a:t>
            </a:r>
          </a:p>
        </p:txBody>
      </p:sp>
    </p:spTree>
    <p:extLst>
      <p:ext uri="{BB962C8B-B14F-4D97-AF65-F5344CB8AC3E}">
        <p14:creationId xmlns:p14="http://schemas.microsoft.com/office/powerpoint/2010/main" val="4252077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cxnSp>
        <p:nvCxnSpPr>
          <p:cNvPr id="21" name="Straight Connector 20"/>
          <p:cNvCxnSpPr/>
          <p:nvPr/>
        </p:nvCxnSpPr>
        <p:spPr>
          <a:xfrm>
            <a:off x="8977745" y="5106921"/>
            <a:ext cx="11876" cy="9144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239491" y="3694928"/>
            <a:ext cx="0" cy="146304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flipH="1">
            <a:off x="10145452" y="2339740"/>
            <a:ext cx="7645" cy="141335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746763" y="2339740"/>
            <a:ext cx="7406640" cy="206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239491" y="3726732"/>
            <a:ext cx="591391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239491" y="5132895"/>
            <a:ext cx="475013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035136" y="5995553"/>
            <a:ext cx="3942607"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035136" y="5963748"/>
            <a:ext cx="11876" cy="9144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1050878" y="1181719"/>
            <a:ext cx="2098305" cy="2052063"/>
          </a:xfrm>
          <a:prstGeom prst="ellipse">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9186446" y="3558546"/>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49" name="Oval 48"/>
          <p:cNvSpPr/>
          <p:nvPr/>
        </p:nvSpPr>
        <p:spPr>
          <a:xfrm>
            <a:off x="7501542" y="2063927"/>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51" name="Oval 50"/>
          <p:cNvSpPr/>
          <p:nvPr/>
        </p:nvSpPr>
        <p:spPr>
          <a:xfrm>
            <a:off x="7605891" y="4874747"/>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52" name="Oval 51"/>
          <p:cNvSpPr/>
          <p:nvPr/>
        </p:nvSpPr>
        <p:spPr>
          <a:xfrm>
            <a:off x="4796343" y="6141115"/>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20" name="Rectangle 19"/>
          <p:cNvSpPr/>
          <p:nvPr/>
        </p:nvSpPr>
        <p:spPr>
          <a:xfrm>
            <a:off x="691677" y="389500"/>
            <a:ext cx="10808646" cy="79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cs typeface="Arial" panose="020B0604020202020204" pitchFamily="34" charset="0"/>
              </a:rPr>
              <a:t>ARP/CSLFRF Timing</a:t>
            </a:r>
          </a:p>
        </p:txBody>
      </p:sp>
      <p:sp>
        <p:nvSpPr>
          <p:cNvPr id="2" name="Rectangle 1"/>
          <p:cNvSpPr/>
          <p:nvPr/>
        </p:nvSpPr>
        <p:spPr>
          <a:xfrm>
            <a:off x="1245983" y="1682474"/>
            <a:ext cx="1708094" cy="1200329"/>
          </a:xfrm>
          <a:prstGeom prst="rect">
            <a:avLst/>
          </a:prstGeom>
        </p:spPr>
        <p:txBody>
          <a:bodyPr wrap="square">
            <a:spAutoFit/>
          </a:bodyPr>
          <a:lstStyle/>
          <a:p>
            <a:pPr algn="ctr"/>
            <a:r>
              <a:rPr lang="en-US" b="1" cap="all" dirty="0">
                <a:solidFill>
                  <a:schemeClr val="bg1"/>
                </a:solidFill>
                <a:latin typeface="Arial" panose="020B0604020202020204" pitchFamily="34" charset="0"/>
                <a:cs typeface="Arial" panose="020B0604020202020204" pitchFamily="34" charset="0"/>
              </a:rPr>
              <a:t>January 27,</a:t>
            </a:r>
          </a:p>
          <a:p>
            <a:pPr algn="ctr"/>
            <a:r>
              <a:rPr lang="en-US" b="1" cap="all" dirty="0">
                <a:solidFill>
                  <a:schemeClr val="bg1"/>
                </a:solidFill>
                <a:latin typeface="Arial" panose="020B0604020202020204" pitchFamily="34" charset="0"/>
                <a:cs typeface="Arial" panose="020B0604020202020204" pitchFamily="34" charset="0"/>
              </a:rPr>
              <a:t>2020:</a:t>
            </a:r>
          </a:p>
          <a:p>
            <a:pPr algn="ctr"/>
            <a:r>
              <a:rPr lang="en-US" b="1" cap="all" dirty="0">
                <a:solidFill>
                  <a:schemeClr val="bg1"/>
                </a:solidFill>
                <a:latin typeface="Arial" panose="020B0604020202020204" pitchFamily="34" charset="0"/>
                <a:cs typeface="Arial" panose="020B0604020202020204" pitchFamily="34" charset="0"/>
              </a:rPr>
              <a:t>Pandemic Begins</a:t>
            </a:r>
          </a:p>
        </p:txBody>
      </p:sp>
      <p:sp>
        <p:nvSpPr>
          <p:cNvPr id="23" name="Rectangle 22"/>
          <p:cNvSpPr/>
          <p:nvPr/>
        </p:nvSpPr>
        <p:spPr>
          <a:xfrm>
            <a:off x="9659994" y="3715850"/>
            <a:ext cx="2532006" cy="584775"/>
          </a:xfrm>
          <a:prstGeom prst="rect">
            <a:avLst/>
          </a:prstGeom>
        </p:spPr>
        <p:txBody>
          <a:bodyPr wrap="square">
            <a:spAutoFit/>
          </a:bodyPr>
          <a:lstStyle/>
          <a:p>
            <a:r>
              <a:rPr lang="en-US" sz="1600" b="1" cap="all">
                <a:solidFill>
                  <a:schemeClr val="tx1">
                    <a:lumMod val="50000"/>
                    <a:lumOff val="50000"/>
                  </a:schemeClr>
                </a:solidFill>
                <a:latin typeface="Arial" panose="020B0604020202020204" pitchFamily="34" charset="0"/>
                <a:cs typeface="Arial" panose="020B0604020202020204" pitchFamily="34" charset="0"/>
              </a:rPr>
              <a:t>Summer 2021:</a:t>
            </a:r>
          </a:p>
          <a:p>
            <a:r>
              <a:rPr lang="en-US" sz="1600" b="1" cap="all">
                <a:solidFill>
                  <a:schemeClr val="tx1">
                    <a:lumMod val="50000"/>
                    <a:lumOff val="50000"/>
                  </a:schemeClr>
                </a:solidFill>
                <a:latin typeface="Arial" panose="020B0604020202020204" pitchFamily="34" charset="0"/>
                <a:cs typeface="Arial" panose="020B0604020202020204" pitchFamily="34" charset="0"/>
              </a:rPr>
              <a:t>First ½ Distribution</a:t>
            </a:r>
          </a:p>
        </p:txBody>
      </p:sp>
      <p:sp>
        <p:nvSpPr>
          <p:cNvPr id="24" name="Rectangle 23"/>
          <p:cNvSpPr/>
          <p:nvPr/>
        </p:nvSpPr>
        <p:spPr>
          <a:xfrm>
            <a:off x="5285805" y="6145228"/>
            <a:ext cx="3427220" cy="584775"/>
          </a:xfrm>
          <a:prstGeom prst="rect">
            <a:avLst/>
          </a:prstGeom>
        </p:spPr>
        <p:txBody>
          <a:bodyPr wrap="none">
            <a:spAutoFit/>
          </a:bodyPr>
          <a:lstStyle/>
          <a:p>
            <a:r>
              <a:rPr lang="en-US" sz="1600" b="1" cap="all">
                <a:solidFill>
                  <a:schemeClr val="tx1">
                    <a:lumMod val="50000"/>
                    <a:lumOff val="50000"/>
                  </a:schemeClr>
                </a:solidFill>
                <a:latin typeface="Arial" panose="020B0604020202020204" pitchFamily="34" charset="0"/>
                <a:cs typeface="Arial" panose="020B0604020202020204" pitchFamily="34" charset="0"/>
              </a:rPr>
              <a:t>December 31, 2026:</a:t>
            </a:r>
          </a:p>
          <a:p>
            <a:pPr algn="ctr"/>
            <a:r>
              <a:rPr lang="en-US" sz="1600" b="1" cap="all">
                <a:solidFill>
                  <a:schemeClr val="tx1">
                    <a:lumMod val="50000"/>
                    <a:lumOff val="50000"/>
                  </a:schemeClr>
                </a:solidFill>
                <a:latin typeface="Arial" panose="020B0604020202020204" pitchFamily="34" charset="0"/>
                <a:cs typeface="Arial" panose="020B0604020202020204" pitchFamily="34" charset="0"/>
              </a:rPr>
              <a:t>All Funds Fully Expended</a:t>
            </a:r>
          </a:p>
        </p:txBody>
      </p:sp>
      <p:sp>
        <p:nvSpPr>
          <p:cNvPr id="25" name="Rectangle 24"/>
          <p:cNvSpPr/>
          <p:nvPr/>
        </p:nvSpPr>
        <p:spPr>
          <a:xfrm>
            <a:off x="7957252" y="1361184"/>
            <a:ext cx="3405484" cy="861774"/>
          </a:xfrm>
          <a:prstGeom prst="rect">
            <a:avLst/>
          </a:prstGeom>
        </p:spPr>
        <p:txBody>
          <a:bodyPr wrap="none">
            <a:spAutoFit/>
          </a:bodyPr>
          <a:lstStyle/>
          <a:p>
            <a:pPr algn="ctr"/>
            <a:endParaRPr lang="en-US" b="1" cap="all">
              <a:solidFill>
                <a:schemeClr val="tx1">
                  <a:lumMod val="50000"/>
                  <a:lumOff val="50000"/>
                </a:schemeClr>
              </a:solidFill>
              <a:latin typeface="Arial" panose="020B0604020202020204" pitchFamily="34" charset="0"/>
              <a:cs typeface="Arial" panose="020B0604020202020204" pitchFamily="34" charset="0"/>
            </a:endParaRPr>
          </a:p>
          <a:p>
            <a:r>
              <a:rPr lang="en-US" sz="1600" b="1" cap="all">
                <a:solidFill>
                  <a:schemeClr val="tx1">
                    <a:lumMod val="50000"/>
                    <a:lumOff val="50000"/>
                  </a:schemeClr>
                </a:solidFill>
                <a:latin typeface="Arial" panose="020B0604020202020204" pitchFamily="34" charset="0"/>
                <a:cs typeface="Arial" panose="020B0604020202020204" pitchFamily="34" charset="0"/>
              </a:rPr>
              <a:t>March 3, 2021:</a:t>
            </a:r>
          </a:p>
          <a:p>
            <a:pPr algn="ctr"/>
            <a:r>
              <a:rPr lang="en-US" sz="1600" b="1" cap="all">
                <a:solidFill>
                  <a:schemeClr val="tx1">
                    <a:lumMod val="50000"/>
                    <a:lumOff val="50000"/>
                  </a:schemeClr>
                </a:solidFill>
                <a:latin typeface="Arial" panose="020B0604020202020204" pitchFamily="34" charset="0"/>
                <a:cs typeface="Arial" panose="020B0604020202020204" pitchFamily="34" charset="0"/>
              </a:rPr>
              <a:t>ARP/CLFRF Effective Date</a:t>
            </a:r>
          </a:p>
        </p:txBody>
      </p:sp>
      <p:sp>
        <p:nvSpPr>
          <p:cNvPr id="27" name="Rectangle 26"/>
          <p:cNvSpPr/>
          <p:nvPr/>
        </p:nvSpPr>
        <p:spPr>
          <a:xfrm>
            <a:off x="7967144" y="4477795"/>
            <a:ext cx="2803973" cy="584775"/>
          </a:xfrm>
          <a:prstGeom prst="rect">
            <a:avLst/>
          </a:prstGeom>
        </p:spPr>
        <p:txBody>
          <a:bodyPr wrap="none">
            <a:spAutoFit/>
          </a:bodyPr>
          <a:lstStyle/>
          <a:p>
            <a:r>
              <a:rPr lang="en-US" sz="1600" b="1" cap="all">
                <a:solidFill>
                  <a:schemeClr val="tx1">
                    <a:lumMod val="50000"/>
                    <a:lumOff val="50000"/>
                  </a:schemeClr>
                </a:solidFill>
                <a:latin typeface="Arial" panose="020B0604020202020204" pitchFamily="34" charset="0"/>
                <a:cs typeface="Arial" panose="020B0604020202020204" pitchFamily="34" charset="0"/>
              </a:rPr>
              <a:t>Summer 2022:</a:t>
            </a:r>
          </a:p>
          <a:p>
            <a:r>
              <a:rPr lang="en-US" sz="1600" b="1" cap="all">
                <a:solidFill>
                  <a:schemeClr val="tx1">
                    <a:lumMod val="50000"/>
                    <a:lumOff val="50000"/>
                  </a:schemeClr>
                </a:solidFill>
                <a:latin typeface="Arial" panose="020B0604020202020204" pitchFamily="34" charset="0"/>
                <a:cs typeface="Arial" panose="020B0604020202020204" pitchFamily="34" charset="0"/>
              </a:rPr>
              <a:t>Second ½ Distribution</a:t>
            </a:r>
          </a:p>
        </p:txBody>
      </p:sp>
      <p:sp>
        <p:nvSpPr>
          <p:cNvPr id="29" name="Oval 28">
            <a:extLst>
              <a:ext uri="{FF2B5EF4-FFF2-40B4-BE49-F238E27FC236}">
                <a16:creationId xmlns:a16="http://schemas.microsoft.com/office/drawing/2014/main" id="{4C7C9F25-07C2-B04C-81D0-4FA045859805}"/>
              </a:ext>
            </a:extLst>
          </p:cNvPr>
          <p:cNvSpPr/>
          <p:nvPr/>
        </p:nvSpPr>
        <p:spPr>
          <a:xfrm>
            <a:off x="8717139" y="5712630"/>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F3406829-D8BB-2549-A0EE-0A4A1B5F5AA7}"/>
              </a:ext>
            </a:extLst>
          </p:cNvPr>
          <p:cNvSpPr/>
          <p:nvPr/>
        </p:nvSpPr>
        <p:spPr>
          <a:xfrm>
            <a:off x="9216536" y="5721215"/>
            <a:ext cx="2941773" cy="584775"/>
          </a:xfrm>
          <a:prstGeom prst="rect">
            <a:avLst/>
          </a:prstGeom>
        </p:spPr>
        <p:txBody>
          <a:bodyPr wrap="square">
            <a:spAutoFit/>
          </a:bodyPr>
          <a:lstStyle/>
          <a:p>
            <a:r>
              <a:rPr lang="en-US" sz="1600" b="1" cap="all">
                <a:solidFill>
                  <a:schemeClr val="tx1">
                    <a:lumMod val="50000"/>
                    <a:lumOff val="50000"/>
                  </a:schemeClr>
                </a:solidFill>
                <a:latin typeface="Arial" panose="020B0604020202020204" pitchFamily="34" charset="0"/>
                <a:cs typeface="Arial" panose="020B0604020202020204" pitchFamily="34" charset="0"/>
              </a:rPr>
              <a:t>December 31, 2024:</a:t>
            </a:r>
          </a:p>
          <a:p>
            <a:r>
              <a:rPr lang="en-US" sz="1600" b="1" cap="all">
                <a:solidFill>
                  <a:schemeClr val="tx1">
                    <a:lumMod val="50000"/>
                    <a:lumOff val="50000"/>
                  </a:schemeClr>
                </a:solidFill>
                <a:latin typeface="Arial" panose="020B0604020202020204" pitchFamily="34" charset="0"/>
                <a:cs typeface="Arial" panose="020B0604020202020204" pitchFamily="34" charset="0"/>
              </a:rPr>
              <a:t>All Funds Obligated</a:t>
            </a:r>
          </a:p>
        </p:txBody>
      </p:sp>
      <p:sp>
        <p:nvSpPr>
          <p:cNvPr id="3" name="Rectangle 2">
            <a:extLst>
              <a:ext uri="{FF2B5EF4-FFF2-40B4-BE49-F238E27FC236}">
                <a16:creationId xmlns:a16="http://schemas.microsoft.com/office/drawing/2014/main" id="{7D55F5AA-1B94-7147-92FA-6BCB18819275}"/>
              </a:ext>
            </a:extLst>
          </p:cNvPr>
          <p:cNvSpPr/>
          <p:nvPr/>
        </p:nvSpPr>
        <p:spPr>
          <a:xfrm>
            <a:off x="99550" y="3359571"/>
            <a:ext cx="3789235" cy="3208296"/>
          </a:xfrm>
          <a:prstGeom prst="rect">
            <a:avLst/>
          </a:prstGeom>
          <a:solidFill>
            <a:schemeClr val="bg1"/>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buFont typeface="Arial" panose="020B0604020202020204" pitchFamily="34" charset="0"/>
              <a:buChar char="•"/>
            </a:pPr>
            <a:r>
              <a:rPr lang="en-US" sz="1600" b="1">
                <a:solidFill>
                  <a:schemeClr val="accent1"/>
                </a:solidFill>
              </a:rPr>
              <a:t>Premium Pay: </a:t>
            </a:r>
            <a:r>
              <a:rPr lang="en-US" sz="1600">
                <a:solidFill>
                  <a:schemeClr val="accent1"/>
                </a:solidFill>
              </a:rPr>
              <a:t>May be applied retroactively to beginning of pandemic</a:t>
            </a:r>
          </a:p>
          <a:p>
            <a:pPr marL="285750" indent="-285750">
              <a:spcBef>
                <a:spcPts val="600"/>
              </a:spcBef>
              <a:buFont typeface="Arial" panose="020B0604020202020204" pitchFamily="34" charset="0"/>
              <a:buChar char="•"/>
            </a:pPr>
            <a:r>
              <a:rPr lang="en-US" sz="1600" b="1">
                <a:solidFill>
                  <a:schemeClr val="accent1"/>
                </a:solidFill>
              </a:rPr>
              <a:t>Assistance Programs</a:t>
            </a:r>
            <a:r>
              <a:rPr lang="en-US" sz="1600">
                <a:solidFill>
                  <a:schemeClr val="accent1"/>
                </a:solidFill>
              </a:rPr>
              <a:t>: May address negative impacts from beginning of pandemic</a:t>
            </a:r>
          </a:p>
          <a:p>
            <a:pPr marL="285750" indent="-285750">
              <a:spcBef>
                <a:spcPts val="600"/>
              </a:spcBef>
              <a:buFont typeface="Arial" panose="020B0604020202020204" pitchFamily="34" charset="0"/>
              <a:buChar char="•"/>
            </a:pPr>
            <a:r>
              <a:rPr lang="en-US" sz="1600" b="1">
                <a:solidFill>
                  <a:schemeClr val="accent1"/>
                </a:solidFill>
              </a:rPr>
              <a:t>Revenue Loss: </a:t>
            </a:r>
            <a:r>
              <a:rPr lang="en-US" sz="1600">
                <a:solidFill>
                  <a:schemeClr val="accent1"/>
                </a:solidFill>
              </a:rPr>
              <a:t>Will be calculated from beginning of pandemic. May cover expenses from March 3, 2021 onward</a:t>
            </a:r>
          </a:p>
          <a:p>
            <a:pPr marL="285750" indent="-285750">
              <a:spcBef>
                <a:spcPts val="600"/>
              </a:spcBef>
              <a:buFont typeface="Arial" panose="020B0604020202020204" pitchFamily="34" charset="0"/>
              <a:buChar char="•"/>
            </a:pPr>
            <a:r>
              <a:rPr lang="en-US" sz="1600" b="1">
                <a:solidFill>
                  <a:schemeClr val="accent1"/>
                </a:solidFill>
              </a:rPr>
              <a:t>Water/Wastewater/Broadband: </a:t>
            </a:r>
            <a:r>
              <a:rPr lang="en-US" sz="1600">
                <a:solidFill>
                  <a:schemeClr val="accent1"/>
                </a:solidFill>
              </a:rPr>
              <a:t>May be used for projects that started before March 3, 2021, but only for expenses after that date</a:t>
            </a:r>
          </a:p>
        </p:txBody>
      </p:sp>
      <p:sp>
        <p:nvSpPr>
          <p:cNvPr id="31" name="Oval 30">
            <a:extLst>
              <a:ext uri="{FF2B5EF4-FFF2-40B4-BE49-F238E27FC236}">
                <a16:creationId xmlns:a16="http://schemas.microsoft.com/office/drawing/2014/main" id="{873228A0-0D2A-C748-9FFB-CEE7C54CB107}"/>
              </a:ext>
            </a:extLst>
          </p:cNvPr>
          <p:cNvSpPr/>
          <p:nvPr/>
        </p:nvSpPr>
        <p:spPr>
          <a:xfrm>
            <a:off x="9892493" y="2778101"/>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4841931B-2B97-1846-A6EC-182FA2C8F21B}"/>
              </a:ext>
            </a:extLst>
          </p:cNvPr>
          <p:cNvSpPr/>
          <p:nvPr/>
        </p:nvSpPr>
        <p:spPr>
          <a:xfrm>
            <a:off x="7391580" y="2741879"/>
            <a:ext cx="2365102" cy="584775"/>
          </a:xfrm>
          <a:prstGeom prst="rect">
            <a:avLst/>
          </a:prstGeom>
        </p:spPr>
        <p:txBody>
          <a:bodyPr wrap="square">
            <a:spAutoFit/>
          </a:bodyPr>
          <a:lstStyle/>
          <a:p>
            <a:pPr algn="r"/>
            <a:r>
              <a:rPr lang="en-US" sz="1600" b="1" cap="all">
                <a:solidFill>
                  <a:schemeClr val="tx1">
                    <a:lumMod val="50000"/>
                    <a:lumOff val="50000"/>
                  </a:schemeClr>
                </a:solidFill>
                <a:latin typeface="Arial" panose="020B0604020202020204" pitchFamily="34" charset="0"/>
                <a:cs typeface="Arial" panose="020B0604020202020204" pitchFamily="34" charset="0"/>
              </a:rPr>
              <a:t>May 2021:</a:t>
            </a:r>
          </a:p>
          <a:p>
            <a:pPr algn="r"/>
            <a:r>
              <a:rPr lang="en-US" sz="1600" b="1" cap="all">
                <a:solidFill>
                  <a:schemeClr val="tx1">
                    <a:lumMod val="50000"/>
                    <a:lumOff val="50000"/>
                  </a:schemeClr>
                </a:solidFill>
                <a:latin typeface="Arial" panose="020B0604020202020204" pitchFamily="34" charset="0"/>
                <a:cs typeface="Arial" panose="020B0604020202020204" pitchFamily="34" charset="0"/>
              </a:rPr>
              <a:t>Interim Final Rule</a:t>
            </a:r>
          </a:p>
        </p:txBody>
      </p:sp>
      <p:sp>
        <p:nvSpPr>
          <p:cNvPr id="33" name="Rectangle 32">
            <a:extLst>
              <a:ext uri="{FF2B5EF4-FFF2-40B4-BE49-F238E27FC236}">
                <a16:creationId xmlns:a16="http://schemas.microsoft.com/office/drawing/2014/main" id="{E6C8610E-7661-124F-803A-6419613A75D0}"/>
              </a:ext>
            </a:extLst>
          </p:cNvPr>
          <p:cNvSpPr/>
          <p:nvPr/>
        </p:nvSpPr>
        <p:spPr>
          <a:xfrm>
            <a:off x="4931705" y="3752707"/>
            <a:ext cx="3763064" cy="584775"/>
          </a:xfrm>
          <a:prstGeom prst="rect">
            <a:avLst/>
          </a:prstGeom>
        </p:spPr>
        <p:txBody>
          <a:bodyPr wrap="square">
            <a:spAutoFit/>
          </a:bodyPr>
          <a:lstStyle/>
          <a:p>
            <a:r>
              <a:rPr lang="en-US" sz="1600" b="1" cap="all">
                <a:solidFill>
                  <a:schemeClr val="tx1">
                    <a:lumMod val="50000"/>
                    <a:lumOff val="50000"/>
                  </a:schemeClr>
                </a:solidFill>
                <a:latin typeface="Arial" panose="020B0604020202020204" pitchFamily="34" charset="0"/>
                <a:cs typeface="Arial" panose="020B0604020202020204" pitchFamily="34" charset="0"/>
              </a:rPr>
              <a:t>Fall 2021:</a:t>
            </a:r>
          </a:p>
          <a:p>
            <a:r>
              <a:rPr lang="en-US" sz="1600" b="1" cap="all">
                <a:solidFill>
                  <a:schemeClr val="tx1">
                    <a:lumMod val="50000"/>
                    <a:lumOff val="50000"/>
                  </a:schemeClr>
                </a:solidFill>
                <a:latin typeface="Arial" panose="020B0604020202020204" pitchFamily="34" charset="0"/>
                <a:cs typeface="Arial" panose="020B0604020202020204" pitchFamily="34" charset="0"/>
              </a:rPr>
              <a:t>Various Compliance Guides</a:t>
            </a:r>
          </a:p>
        </p:txBody>
      </p:sp>
      <p:sp>
        <p:nvSpPr>
          <p:cNvPr id="34" name="Oval 33">
            <a:extLst>
              <a:ext uri="{FF2B5EF4-FFF2-40B4-BE49-F238E27FC236}">
                <a16:creationId xmlns:a16="http://schemas.microsoft.com/office/drawing/2014/main" id="{3BBA37C3-8A20-BB4B-BE6A-097B4E9B84C7}"/>
              </a:ext>
            </a:extLst>
          </p:cNvPr>
          <p:cNvSpPr/>
          <p:nvPr/>
        </p:nvSpPr>
        <p:spPr>
          <a:xfrm>
            <a:off x="6149204" y="3466128"/>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09A5B94C-FCA4-A441-943D-9C0B7EA303CF}"/>
              </a:ext>
            </a:extLst>
          </p:cNvPr>
          <p:cNvSpPr/>
          <p:nvPr/>
        </p:nvSpPr>
        <p:spPr>
          <a:xfrm>
            <a:off x="3989434" y="4513325"/>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D1D70A1F-A55A-0049-B4F1-B637C840135D}"/>
              </a:ext>
            </a:extLst>
          </p:cNvPr>
          <p:cNvSpPr/>
          <p:nvPr/>
        </p:nvSpPr>
        <p:spPr>
          <a:xfrm>
            <a:off x="4537091" y="4589902"/>
            <a:ext cx="3042350" cy="338554"/>
          </a:xfrm>
          <a:prstGeom prst="rect">
            <a:avLst/>
          </a:prstGeom>
        </p:spPr>
        <p:txBody>
          <a:bodyPr wrap="square">
            <a:spAutoFit/>
          </a:bodyPr>
          <a:lstStyle/>
          <a:p>
            <a:r>
              <a:rPr lang="en-US" sz="1600" b="1" cap="all">
                <a:solidFill>
                  <a:schemeClr val="tx1">
                    <a:lumMod val="50000"/>
                    <a:lumOff val="50000"/>
                  </a:schemeClr>
                </a:solidFill>
                <a:latin typeface="Arial" panose="020B0604020202020204" pitchFamily="34" charset="0"/>
                <a:cs typeface="Arial" panose="020B0604020202020204" pitchFamily="34" charset="0"/>
              </a:rPr>
              <a:t>January 2022: Final Rule</a:t>
            </a:r>
          </a:p>
        </p:txBody>
      </p:sp>
    </p:spTree>
    <p:extLst>
      <p:ext uri="{BB962C8B-B14F-4D97-AF65-F5344CB8AC3E}">
        <p14:creationId xmlns:p14="http://schemas.microsoft.com/office/powerpoint/2010/main" val="143733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1" grpId="0" animBg="1"/>
      <p:bldP spid="52" grpId="0" animBg="1"/>
      <p:bldP spid="23" grpId="0"/>
      <p:bldP spid="24" grpId="0"/>
      <p:bldP spid="25" grpId="0"/>
      <p:bldP spid="27" grpId="0"/>
      <p:bldP spid="29" grpId="0" animBg="1"/>
      <p:bldP spid="30" grpId="0"/>
      <p:bldP spid="31" grpId="0" animBg="1"/>
      <p:bldP spid="32" grpId="0"/>
      <p:bldP spid="33" grpId="0"/>
      <p:bldP spid="34" grpId="0" animBg="1"/>
      <p:bldP spid="36" grpId="0" animBg="1"/>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cxnSp>
        <p:nvCxnSpPr>
          <p:cNvPr id="21" name="Straight Connector 20"/>
          <p:cNvCxnSpPr/>
          <p:nvPr/>
        </p:nvCxnSpPr>
        <p:spPr>
          <a:xfrm>
            <a:off x="8977745" y="5106921"/>
            <a:ext cx="11876" cy="9144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239491" y="3694928"/>
            <a:ext cx="0" cy="146304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flipH="1">
            <a:off x="10145452" y="2339740"/>
            <a:ext cx="7645" cy="141335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746763" y="2339740"/>
            <a:ext cx="7406640" cy="206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239491" y="3726732"/>
            <a:ext cx="591391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239491" y="5132895"/>
            <a:ext cx="475013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035136" y="5995553"/>
            <a:ext cx="3942607"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035136" y="5963748"/>
            <a:ext cx="11876" cy="9144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1050878" y="1181719"/>
            <a:ext cx="2098305" cy="2052063"/>
          </a:xfrm>
          <a:prstGeom prst="ellipse">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9186446" y="3558546"/>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49" name="Oval 48"/>
          <p:cNvSpPr/>
          <p:nvPr/>
        </p:nvSpPr>
        <p:spPr>
          <a:xfrm>
            <a:off x="7501542" y="2063927"/>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51" name="Oval 50"/>
          <p:cNvSpPr/>
          <p:nvPr/>
        </p:nvSpPr>
        <p:spPr>
          <a:xfrm>
            <a:off x="7605891" y="4874747"/>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52" name="Oval 51"/>
          <p:cNvSpPr/>
          <p:nvPr/>
        </p:nvSpPr>
        <p:spPr>
          <a:xfrm>
            <a:off x="4796343" y="6141115"/>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20" name="Rectangle 19"/>
          <p:cNvSpPr/>
          <p:nvPr/>
        </p:nvSpPr>
        <p:spPr>
          <a:xfrm>
            <a:off x="691677" y="389500"/>
            <a:ext cx="10808646" cy="79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cs typeface="Arial" panose="020B0604020202020204" pitchFamily="34" charset="0"/>
              </a:rPr>
              <a:t>ARP/CSLFRF Timing</a:t>
            </a:r>
          </a:p>
        </p:txBody>
      </p:sp>
      <p:sp>
        <p:nvSpPr>
          <p:cNvPr id="2" name="Rectangle 1"/>
          <p:cNvSpPr/>
          <p:nvPr/>
        </p:nvSpPr>
        <p:spPr>
          <a:xfrm>
            <a:off x="1245983" y="1682474"/>
            <a:ext cx="1708094" cy="1200329"/>
          </a:xfrm>
          <a:prstGeom prst="rect">
            <a:avLst/>
          </a:prstGeom>
        </p:spPr>
        <p:txBody>
          <a:bodyPr wrap="square">
            <a:spAutoFit/>
          </a:bodyPr>
          <a:lstStyle/>
          <a:p>
            <a:pPr algn="ctr"/>
            <a:r>
              <a:rPr lang="en-US" b="1" cap="all">
                <a:solidFill>
                  <a:schemeClr val="bg1"/>
                </a:solidFill>
                <a:latin typeface="Arial" panose="020B0604020202020204" pitchFamily="34" charset="0"/>
                <a:cs typeface="Arial" panose="020B0604020202020204" pitchFamily="34" charset="0"/>
              </a:rPr>
              <a:t>January 27,</a:t>
            </a:r>
          </a:p>
          <a:p>
            <a:pPr algn="ctr"/>
            <a:r>
              <a:rPr lang="en-US" b="1" cap="all">
                <a:solidFill>
                  <a:schemeClr val="bg1"/>
                </a:solidFill>
                <a:latin typeface="Arial" panose="020B0604020202020204" pitchFamily="34" charset="0"/>
                <a:cs typeface="Arial" panose="020B0604020202020204" pitchFamily="34" charset="0"/>
              </a:rPr>
              <a:t>2020:</a:t>
            </a:r>
          </a:p>
          <a:p>
            <a:pPr algn="ctr"/>
            <a:r>
              <a:rPr lang="en-US" b="1" cap="all">
                <a:solidFill>
                  <a:schemeClr val="bg1"/>
                </a:solidFill>
                <a:latin typeface="Arial" panose="020B0604020202020204" pitchFamily="34" charset="0"/>
                <a:cs typeface="Arial" panose="020B0604020202020204" pitchFamily="34" charset="0"/>
              </a:rPr>
              <a:t>Pandemic Begins</a:t>
            </a:r>
          </a:p>
        </p:txBody>
      </p:sp>
      <p:sp>
        <p:nvSpPr>
          <p:cNvPr id="23" name="Rectangle 22"/>
          <p:cNvSpPr/>
          <p:nvPr/>
        </p:nvSpPr>
        <p:spPr>
          <a:xfrm>
            <a:off x="9659994" y="3715850"/>
            <a:ext cx="2532006" cy="584775"/>
          </a:xfrm>
          <a:prstGeom prst="rect">
            <a:avLst/>
          </a:prstGeom>
        </p:spPr>
        <p:txBody>
          <a:bodyPr wrap="square">
            <a:spAutoFit/>
          </a:bodyPr>
          <a:lstStyle/>
          <a:p>
            <a:r>
              <a:rPr lang="en-US" sz="1600" b="1" cap="all">
                <a:solidFill>
                  <a:schemeClr val="tx1">
                    <a:lumMod val="50000"/>
                    <a:lumOff val="50000"/>
                  </a:schemeClr>
                </a:solidFill>
                <a:latin typeface="Arial" panose="020B0604020202020204" pitchFamily="34" charset="0"/>
                <a:cs typeface="Arial" panose="020B0604020202020204" pitchFamily="34" charset="0"/>
              </a:rPr>
              <a:t>Summer 2021:</a:t>
            </a:r>
          </a:p>
          <a:p>
            <a:r>
              <a:rPr lang="en-US" sz="1600" b="1" cap="all">
                <a:solidFill>
                  <a:schemeClr val="tx1">
                    <a:lumMod val="50000"/>
                    <a:lumOff val="50000"/>
                  </a:schemeClr>
                </a:solidFill>
                <a:latin typeface="Arial" panose="020B0604020202020204" pitchFamily="34" charset="0"/>
                <a:cs typeface="Arial" panose="020B0604020202020204" pitchFamily="34" charset="0"/>
              </a:rPr>
              <a:t>First ½ Distribution</a:t>
            </a:r>
          </a:p>
        </p:txBody>
      </p:sp>
      <p:sp>
        <p:nvSpPr>
          <p:cNvPr id="24" name="Rectangle 23"/>
          <p:cNvSpPr/>
          <p:nvPr/>
        </p:nvSpPr>
        <p:spPr>
          <a:xfrm>
            <a:off x="5285805" y="6145228"/>
            <a:ext cx="3427220" cy="584775"/>
          </a:xfrm>
          <a:prstGeom prst="rect">
            <a:avLst/>
          </a:prstGeom>
        </p:spPr>
        <p:txBody>
          <a:bodyPr wrap="none">
            <a:spAutoFit/>
          </a:bodyPr>
          <a:lstStyle/>
          <a:p>
            <a:r>
              <a:rPr lang="en-US" sz="1600" b="1" cap="all">
                <a:solidFill>
                  <a:schemeClr val="tx1">
                    <a:lumMod val="50000"/>
                    <a:lumOff val="50000"/>
                  </a:schemeClr>
                </a:solidFill>
                <a:latin typeface="Arial" panose="020B0604020202020204" pitchFamily="34" charset="0"/>
                <a:cs typeface="Arial" panose="020B0604020202020204" pitchFamily="34" charset="0"/>
              </a:rPr>
              <a:t>December 31, 2026:</a:t>
            </a:r>
          </a:p>
          <a:p>
            <a:pPr algn="ctr"/>
            <a:r>
              <a:rPr lang="en-US" sz="1600" b="1" cap="all">
                <a:solidFill>
                  <a:schemeClr val="tx1">
                    <a:lumMod val="50000"/>
                    <a:lumOff val="50000"/>
                  </a:schemeClr>
                </a:solidFill>
                <a:latin typeface="Arial" panose="020B0604020202020204" pitchFamily="34" charset="0"/>
                <a:cs typeface="Arial" panose="020B0604020202020204" pitchFamily="34" charset="0"/>
              </a:rPr>
              <a:t>All Funds Fully Expended</a:t>
            </a:r>
          </a:p>
        </p:txBody>
      </p:sp>
      <p:sp>
        <p:nvSpPr>
          <p:cNvPr id="25" name="Rectangle 24"/>
          <p:cNvSpPr/>
          <p:nvPr/>
        </p:nvSpPr>
        <p:spPr>
          <a:xfrm>
            <a:off x="7957252" y="1361184"/>
            <a:ext cx="3405484" cy="861774"/>
          </a:xfrm>
          <a:prstGeom prst="rect">
            <a:avLst/>
          </a:prstGeom>
        </p:spPr>
        <p:txBody>
          <a:bodyPr wrap="none">
            <a:spAutoFit/>
          </a:bodyPr>
          <a:lstStyle/>
          <a:p>
            <a:pPr algn="ctr"/>
            <a:endParaRPr lang="en-US" b="1" cap="all">
              <a:solidFill>
                <a:schemeClr val="tx1">
                  <a:lumMod val="50000"/>
                  <a:lumOff val="50000"/>
                </a:schemeClr>
              </a:solidFill>
              <a:latin typeface="Arial" panose="020B0604020202020204" pitchFamily="34" charset="0"/>
              <a:cs typeface="Arial" panose="020B0604020202020204" pitchFamily="34" charset="0"/>
            </a:endParaRPr>
          </a:p>
          <a:p>
            <a:r>
              <a:rPr lang="en-US" sz="1600" b="1" cap="all">
                <a:solidFill>
                  <a:schemeClr val="tx1">
                    <a:lumMod val="50000"/>
                    <a:lumOff val="50000"/>
                  </a:schemeClr>
                </a:solidFill>
                <a:latin typeface="Arial" panose="020B0604020202020204" pitchFamily="34" charset="0"/>
                <a:cs typeface="Arial" panose="020B0604020202020204" pitchFamily="34" charset="0"/>
              </a:rPr>
              <a:t>March 3, 2021:</a:t>
            </a:r>
          </a:p>
          <a:p>
            <a:pPr algn="ctr"/>
            <a:r>
              <a:rPr lang="en-US" sz="1600" b="1" cap="all">
                <a:solidFill>
                  <a:schemeClr val="tx1">
                    <a:lumMod val="50000"/>
                    <a:lumOff val="50000"/>
                  </a:schemeClr>
                </a:solidFill>
                <a:latin typeface="Arial" panose="020B0604020202020204" pitchFamily="34" charset="0"/>
                <a:cs typeface="Arial" panose="020B0604020202020204" pitchFamily="34" charset="0"/>
              </a:rPr>
              <a:t>ARP/CLFRF Effective Date</a:t>
            </a:r>
          </a:p>
        </p:txBody>
      </p:sp>
      <p:sp>
        <p:nvSpPr>
          <p:cNvPr id="27" name="Rectangle 26"/>
          <p:cNvSpPr/>
          <p:nvPr/>
        </p:nvSpPr>
        <p:spPr>
          <a:xfrm>
            <a:off x="7967144" y="4477795"/>
            <a:ext cx="2803973" cy="584775"/>
          </a:xfrm>
          <a:prstGeom prst="rect">
            <a:avLst/>
          </a:prstGeom>
        </p:spPr>
        <p:txBody>
          <a:bodyPr wrap="none">
            <a:spAutoFit/>
          </a:bodyPr>
          <a:lstStyle/>
          <a:p>
            <a:r>
              <a:rPr lang="en-US" sz="1600" b="1" cap="all">
                <a:solidFill>
                  <a:schemeClr val="tx1">
                    <a:lumMod val="50000"/>
                    <a:lumOff val="50000"/>
                  </a:schemeClr>
                </a:solidFill>
                <a:latin typeface="Arial" panose="020B0604020202020204" pitchFamily="34" charset="0"/>
                <a:cs typeface="Arial" panose="020B0604020202020204" pitchFamily="34" charset="0"/>
              </a:rPr>
              <a:t>Summer 2022:</a:t>
            </a:r>
          </a:p>
          <a:p>
            <a:r>
              <a:rPr lang="en-US" sz="1600" b="1" cap="all">
                <a:solidFill>
                  <a:schemeClr val="tx1">
                    <a:lumMod val="50000"/>
                    <a:lumOff val="50000"/>
                  </a:schemeClr>
                </a:solidFill>
                <a:latin typeface="Arial" panose="020B0604020202020204" pitchFamily="34" charset="0"/>
                <a:cs typeface="Arial" panose="020B0604020202020204" pitchFamily="34" charset="0"/>
              </a:rPr>
              <a:t>Second ½ Distribution</a:t>
            </a:r>
          </a:p>
        </p:txBody>
      </p:sp>
      <p:sp>
        <p:nvSpPr>
          <p:cNvPr id="29" name="Oval 28">
            <a:extLst>
              <a:ext uri="{FF2B5EF4-FFF2-40B4-BE49-F238E27FC236}">
                <a16:creationId xmlns:a16="http://schemas.microsoft.com/office/drawing/2014/main" id="{4C7C9F25-07C2-B04C-81D0-4FA045859805}"/>
              </a:ext>
            </a:extLst>
          </p:cNvPr>
          <p:cNvSpPr/>
          <p:nvPr/>
        </p:nvSpPr>
        <p:spPr>
          <a:xfrm>
            <a:off x="8717139" y="5712630"/>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F3406829-D8BB-2549-A0EE-0A4A1B5F5AA7}"/>
              </a:ext>
            </a:extLst>
          </p:cNvPr>
          <p:cNvSpPr/>
          <p:nvPr/>
        </p:nvSpPr>
        <p:spPr>
          <a:xfrm>
            <a:off x="9216536" y="5721215"/>
            <a:ext cx="2941773" cy="584775"/>
          </a:xfrm>
          <a:prstGeom prst="rect">
            <a:avLst/>
          </a:prstGeom>
        </p:spPr>
        <p:txBody>
          <a:bodyPr wrap="square">
            <a:spAutoFit/>
          </a:bodyPr>
          <a:lstStyle/>
          <a:p>
            <a:r>
              <a:rPr lang="en-US" sz="1600" b="1" cap="all">
                <a:solidFill>
                  <a:schemeClr val="tx1">
                    <a:lumMod val="50000"/>
                    <a:lumOff val="50000"/>
                  </a:schemeClr>
                </a:solidFill>
                <a:latin typeface="Arial" panose="020B0604020202020204" pitchFamily="34" charset="0"/>
                <a:cs typeface="Arial" panose="020B0604020202020204" pitchFamily="34" charset="0"/>
              </a:rPr>
              <a:t>December 31, 2024:</a:t>
            </a:r>
          </a:p>
          <a:p>
            <a:r>
              <a:rPr lang="en-US" sz="1600" b="1" cap="all">
                <a:solidFill>
                  <a:schemeClr val="tx1">
                    <a:lumMod val="50000"/>
                    <a:lumOff val="50000"/>
                  </a:schemeClr>
                </a:solidFill>
                <a:latin typeface="Arial" panose="020B0604020202020204" pitchFamily="34" charset="0"/>
                <a:cs typeface="Arial" panose="020B0604020202020204" pitchFamily="34" charset="0"/>
              </a:rPr>
              <a:t>All Funds Obligated</a:t>
            </a:r>
          </a:p>
        </p:txBody>
      </p:sp>
      <p:sp>
        <p:nvSpPr>
          <p:cNvPr id="3" name="Rectangle 2">
            <a:extLst>
              <a:ext uri="{FF2B5EF4-FFF2-40B4-BE49-F238E27FC236}">
                <a16:creationId xmlns:a16="http://schemas.microsoft.com/office/drawing/2014/main" id="{7D55F5AA-1B94-7147-92FA-6BCB18819275}"/>
              </a:ext>
            </a:extLst>
          </p:cNvPr>
          <p:cNvSpPr/>
          <p:nvPr/>
        </p:nvSpPr>
        <p:spPr>
          <a:xfrm>
            <a:off x="99550" y="3359571"/>
            <a:ext cx="3789235" cy="3208296"/>
          </a:xfrm>
          <a:prstGeom prst="rect">
            <a:avLst/>
          </a:prstGeom>
          <a:solidFill>
            <a:schemeClr val="bg1"/>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buFont typeface="Arial" panose="020B0604020202020204" pitchFamily="34" charset="0"/>
              <a:buChar char="•"/>
            </a:pPr>
            <a:r>
              <a:rPr lang="en-US" sz="1600" b="1">
                <a:solidFill>
                  <a:schemeClr val="accent1"/>
                </a:solidFill>
              </a:rPr>
              <a:t>Premium Pay: </a:t>
            </a:r>
            <a:r>
              <a:rPr lang="en-US" sz="1600">
                <a:solidFill>
                  <a:schemeClr val="accent1"/>
                </a:solidFill>
              </a:rPr>
              <a:t>May be applied retroactively to beginning of pandemic</a:t>
            </a:r>
          </a:p>
          <a:p>
            <a:pPr marL="285750" indent="-285750">
              <a:spcBef>
                <a:spcPts val="600"/>
              </a:spcBef>
              <a:buFont typeface="Arial" panose="020B0604020202020204" pitchFamily="34" charset="0"/>
              <a:buChar char="•"/>
            </a:pPr>
            <a:r>
              <a:rPr lang="en-US" sz="1600" b="1">
                <a:solidFill>
                  <a:schemeClr val="accent1"/>
                </a:solidFill>
              </a:rPr>
              <a:t>Assistance Programs</a:t>
            </a:r>
            <a:r>
              <a:rPr lang="en-US" sz="1600">
                <a:solidFill>
                  <a:schemeClr val="accent1"/>
                </a:solidFill>
              </a:rPr>
              <a:t>: May address negative impacts from beginning of pandemic</a:t>
            </a:r>
          </a:p>
          <a:p>
            <a:pPr marL="285750" indent="-285750">
              <a:spcBef>
                <a:spcPts val="600"/>
              </a:spcBef>
              <a:buFont typeface="Arial" panose="020B0604020202020204" pitchFamily="34" charset="0"/>
              <a:buChar char="•"/>
            </a:pPr>
            <a:r>
              <a:rPr lang="en-US" sz="1600" b="1">
                <a:solidFill>
                  <a:schemeClr val="accent1"/>
                </a:solidFill>
              </a:rPr>
              <a:t>Revenue Loss: </a:t>
            </a:r>
            <a:r>
              <a:rPr lang="en-US" sz="1600">
                <a:solidFill>
                  <a:schemeClr val="accent1"/>
                </a:solidFill>
              </a:rPr>
              <a:t>Will be calculated from beginning of pandemic. May cover expenses from March 3, 2021 onward</a:t>
            </a:r>
          </a:p>
          <a:p>
            <a:pPr marL="285750" indent="-285750">
              <a:spcBef>
                <a:spcPts val="600"/>
              </a:spcBef>
              <a:buFont typeface="Arial" panose="020B0604020202020204" pitchFamily="34" charset="0"/>
              <a:buChar char="•"/>
            </a:pPr>
            <a:r>
              <a:rPr lang="en-US" sz="1600" b="1">
                <a:solidFill>
                  <a:schemeClr val="accent1"/>
                </a:solidFill>
              </a:rPr>
              <a:t>Water/Wastewater/Broadband: </a:t>
            </a:r>
            <a:r>
              <a:rPr lang="en-US" sz="1600">
                <a:solidFill>
                  <a:schemeClr val="accent1"/>
                </a:solidFill>
              </a:rPr>
              <a:t>May be used for projects that started before March 3, 2021, but only for expenses after that date</a:t>
            </a:r>
          </a:p>
        </p:txBody>
      </p:sp>
      <p:sp>
        <p:nvSpPr>
          <p:cNvPr id="31" name="Oval 30">
            <a:extLst>
              <a:ext uri="{FF2B5EF4-FFF2-40B4-BE49-F238E27FC236}">
                <a16:creationId xmlns:a16="http://schemas.microsoft.com/office/drawing/2014/main" id="{873228A0-0D2A-C748-9FFB-CEE7C54CB107}"/>
              </a:ext>
            </a:extLst>
          </p:cNvPr>
          <p:cNvSpPr/>
          <p:nvPr/>
        </p:nvSpPr>
        <p:spPr>
          <a:xfrm>
            <a:off x="9892493" y="2778101"/>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4841931B-2B97-1846-A6EC-182FA2C8F21B}"/>
              </a:ext>
            </a:extLst>
          </p:cNvPr>
          <p:cNvSpPr/>
          <p:nvPr/>
        </p:nvSpPr>
        <p:spPr>
          <a:xfrm>
            <a:off x="7391580" y="2741879"/>
            <a:ext cx="2365102" cy="584775"/>
          </a:xfrm>
          <a:prstGeom prst="rect">
            <a:avLst/>
          </a:prstGeom>
        </p:spPr>
        <p:txBody>
          <a:bodyPr wrap="square">
            <a:spAutoFit/>
          </a:bodyPr>
          <a:lstStyle/>
          <a:p>
            <a:pPr algn="r"/>
            <a:r>
              <a:rPr lang="en-US" sz="1600" b="1" cap="all">
                <a:solidFill>
                  <a:schemeClr val="tx1">
                    <a:lumMod val="50000"/>
                    <a:lumOff val="50000"/>
                  </a:schemeClr>
                </a:solidFill>
                <a:latin typeface="Arial" panose="020B0604020202020204" pitchFamily="34" charset="0"/>
                <a:cs typeface="Arial" panose="020B0604020202020204" pitchFamily="34" charset="0"/>
              </a:rPr>
              <a:t>May 2021:</a:t>
            </a:r>
          </a:p>
          <a:p>
            <a:pPr algn="r"/>
            <a:r>
              <a:rPr lang="en-US" sz="1600" b="1" cap="all">
                <a:solidFill>
                  <a:schemeClr val="tx1">
                    <a:lumMod val="50000"/>
                    <a:lumOff val="50000"/>
                  </a:schemeClr>
                </a:solidFill>
                <a:latin typeface="Arial" panose="020B0604020202020204" pitchFamily="34" charset="0"/>
                <a:cs typeface="Arial" panose="020B0604020202020204" pitchFamily="34" charset="0"/>
              </a:rPr>
              <a:t>Interim Final Rule</a:t>
            </a:r>
          </a:p>
        </p:txBody>
      </p:sp>
      <p:sp>
        <p:nvSpPr>
          <p:cNvPr id="33" name="Rectangle 32">
            <a:extLst>
              <a:ext uri="{FF2B5EF4-FFF2-40B4-BE49-F238E27FC236}">
                <a16:creationId xmlns:a16="http://schemas.microsoft.com/office/drawing/2014/main" id="{E6C8610E-7661-124F-803A-6419613A75D0}"/>
              </a:ext>
            </a:extLst>
          </p:cNvPr>
          <p:cNvSpPr/>
          <p:nvPr/>
        </p:nvSpPr>
        <p:spPr>
          <a:xfrm>
            <a:off x="4931705" y="3752707"/>
            <a:ext cx="3763064" cy="584775"/>
          </a:xfrm>
          <a:prstGeom prst="rect">
            <a:avLst/>
          </a:prstGeom>
        </p:spPr>
        <p:txBody>
          <a:bodyPr wrap="square">
            <a:spAutoFit/>
          </a:bodyPr>
          <a:lstStyle/>
          <a:p>
            <a:r>
              <a:rPr lang="en-US" sz="1600" b="1" cap="all">
                <a:solidFill>
                  <a:schemeClr val="tx1">
                    <a:lumMod val="50000"/>
                    <a:lumOff val="50000"/>
                  </a:schemeClr>
                </a:solidFill>
                <a:latin typeface="Arial" panose="020B0604020202020204" pitchFamily="34" charset="0"/>
                <a:cs typeface="Arial" panose="020B0604020202020204" pitchFamily="34" charset="0"/>
              </a:rPr>
              <a:t>Fall 2021:</a:t>
            </a:r>
          </a:p>
          <a:p>
            <a:r>
              <a:rPr lang="en-US" sz="1600" b="1" cap="all">
                <a:solidFill>
                  <a:schemeClr val="tx1">
                    <a:lumMod val="50000"/>
                    <a:lumOff val="50000"/>
                  </a:schemeClr>
                </a:solidFill>
                <a:latin typeface="Arial" panose="020B0604020202020204" pitchFamily="34" charset="0"/>
                <a:cs typeface="Arial" panose="020B0604020202020204" pitchFamily="34" charset="0"/>
              </a:rPr>
              <a:t>Various Compliance Guides</a:t>
            </a:r>
          </a:p>
        </p:txBody>
      </p:sp>
      <p:sp>
        <p:nvSpPr>
          <p:cNvPr id="34" name="Oval 33">
            <a:extLst>
              <a:ext uri="{FF2B5EF4-FFF2-40B4-BE49-F238E27FC236}">
                <a16:creationId xmlns:a16="http://schemas.microsoft.com/office/drawing/2014/main" id="{3BBA37C3-8A20-BB4B-BE6A-097B4E9B84C7}"/>
              </a:ext>
            </a:extLst>
          </p:cNvPr>
          <p:cNvSpPr/>
          <p:nvPr/>
        </p:nvSpPr>
        <p:spPr>
          <a:xfrm>
            <a:off x="6149204" y="3466128"/>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09A5B94C-FCA4-A441-943D-9C0B7EA303CF}"/>
              </a:ext>
            </a:extLst>
          </p:cNvPr>
          <p:cNvSpPr/>
          <p:nvPr/>
        </p:nvSpPr>
        <p:spPr>
          <a:xfrm>
            <a:off x="3989434" y="4513325"/>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D1D70A1F-A55A-0049-B4F1-B637C840135D}"/>
              </a:ext>
            </a:extLst>
          </p:cNvPr>
          <p:cNvSpPr/>
          <p:nvPr/>
        </p:nvSpPr>
        <p:spPr>
          <a:xfrm>
            <a:off x="4537091" y="4589902"/>
            <a:ext cx="3042350" cy="338554"/>
          </a:xfrm>
          <a:prstGeom prst="rect">
            <a:avLst/>
          </a:prstGeom>
        </p:spPr>
        <p:txBody>
          <a:bodyPr wrap="square">
            <a:spAutoFit/>
          </a:bodyPr>
          <a:lstStyle/>
          <a:p>
            <a:r>
              <a:rPr lang="en-US" sz="1600" b="1" cap="all">
                <a:solidFill>
                  <a:schemeClr val="tx1">
                    <a:lumMod val="50000"/>
                    <a:lumOff val="50000"/>
                  </a:schemeClr>
                </a:solidFill>
                <a:latin typeface="Arial" panose="020B0604020202020204" pitchFamily="34" charset="0"/>
                <a:cs typeface="Arial" panose="020B0604020202020204" pitchFamily="34" charset="0"/>
              </a:rPr>
              <a:t>January 2022: Final Rule</a:t>
            </a:r>
          </a:p>
        </p:txBody>
      </p:sp>
      <p:sp>
        <p:nvSpPr>
          <p:cNvPr id="4" name="Rectangle 3">
            <a:extLst>
              <a:ext uri="{FF2B5EF4-FFF2-40B4-BE49-F238E27FC236}">
                <a16:creationId xmlns:a16="http://schemas.microsoft.com/office/drawing/2014/main" id="{B95FF74C-B8EF-524F-9355-11645F72E2FD}"/>
              </a:ext>
            </a:extLst>
          </p:cNvPr>
          <p:cNvSpPr/>
          <p:nvPr/>
        </p:nvSpPr>
        <p:spPr>
          <a:xfrm>
            <a:off x="4055841" y="3682434"/>
            <a:ext cx="5963132" cy="1704088"/>
          </a:xfrm>
          <a:prstGeom prst="rect">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r>
              <a:rPr lang="en-US" sz="2400" i="1" dirty="0"/>
              <a:t>Obligation </a:t>
            </a:r>
            <a:r>
              <a:rPr lang="en-US" sz="2400" dirty="0"/>
              <a:t>means an order placed for property and services and entering into contracts, subawards, and similar transactions that require payment. </a:t>
            </a:r>
          </a:p>
        </p:txBody>
      </p:sp>
      <p:sp>
        <p:nvSpPr>
          <p:cNvPr id="5" name="Oval 4">
            <a:extLst>
              <a:ext uri="{FF2B5EF4-FFF2-40B4-BE49-F238E27FC236}">
                <a16:creationId xmlns:a16="http://schemas.microsoft.com/office/drawing/2014/main" id="{24429F61-D9E5-5543-974F-99B22812D6D7}"/>
              </a:ext>
            </a:extLst>
          </p:cNvPr>
          <p:cNvSpPr/>
          <p:nvPr/>
        </p:nvSpPr>
        <p:spPr>
          <a:xfrm>
            <a:off x="9139792" y="5498086"/>
            <a:ext cx="2644216" cy="1031031"/>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2536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27A465-1D2C-ED40-AED3-8DAF21D7D4F5}"/>
              </a:ext>
            </a:extLst>
          </p:cNvPr>
          <p:cNvSpPr/>
          <p:nvPr/>
        </p:nvSpPr>
        <p:spPr>
          <a:xfrm>
            <a:off x="0" y="0"/>
            <a:ext cx="4639055" cy="6858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B41ED7-8235-654E-88C1-D94E9D0B6A9F}"/>
              </a:ext>
            </a:extLst>
          </p:cNvPr>
          <p:cNvSpPr>
            <a:spLocks noGrp="1"/>
          </p:cNvSpPr>
          <p:nvPr>
            <p:ph type="title"/>
          </p:nvPr>
        </p:nvSpPr>
        <p:spPr>
          <a:xfrm>
            <a:off x="484214" y="408040"/>
            <a:ext cx="4330831" cy="1622321"/>
          </a:xfrm>
        </p:spPr>
        <p:txBody>
          <a:bodyPr>
            <a:normAutofit/>
          </a:bodyPr>
          <a:lstStyle/>
          <a:p>
            <a:r>
              <a:rPr lang="en-US" sz="3700" dirty="0"/>
              <a:t>Procurement, Suspension, Debarment</a:t>
            </a:r>
          </a:p>
        </p:txBody>
      </p:sp>
      <p:sp>
        <p:nvSpPr>
          <p:cNvPr id="3" name="Content Placeholder 2">
            <a:extLst>
              <a:ext uri="{FF2B5EF4-FFF2-40B4-BE49-F238E27FC236}">
                <a16:creationId xmlns:a16="http://schemas.microsoft.com/office/drawing/2014/main" id="{6E937E5E-BB75-4E49-96C5-CE8EAD87CB22}"/>
              </a:ext>
            </a:extLst>
          </p:cNvPr>
          <p:cNvSpPr>
            <a:spLocks noGrp="1"/>
          </p:cNvSpPr>
          <p:nvPr>
            <p:ph idx="1"/>
          </p:nvPr>
        </p:nvSpPr>
        <p:spPr>
          <a:xfrm>
            <a:off x="308224" y="2438400"/>
            <a:ext cx="4330831" cy="3785419"/>
          </a:xfrm>
        </p:spPr>
        <p:txBody>
          <a:bodyPr>
            <a:noAutofit/>
          </a:bodyPr>
          <a:lstStyle/>
          <a:p>
            <a:r>
              <a:rPr lang="en-US" dirty="0"/>
              <a:t>Check all contractors and subrecipients in </a:t>
            </a:r>
            <a:r>
              <a:rPr lang="en-US" dirty="0" err="1"/>
              <a:t>SAM.gov</a:t>
            </a:r>
            <a:r>
              <a:rPr lang="en-US" dirty="0"/>
              <a:t> to make sure not suspended or debarred</a:t>
            </a:r>
          </a:p>
          <a:p>
            <a:r>
              <a:rPr lang="en-US" dirty="0"/>
              <a:t>Follow State and Federal competitive procurement requirements</a:t>
            </a:r>
          </a:p>
          <a:p>
            <a:r>
              <a:rPr lang="en-US" dirty="0"/>
              <a:t>Include State and Federal contract terms</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picture containing diagram&#10;&#10;Description automatically generated">
            <a:extLst>
              <a:ext uri="{FF2B5EF4-FFF2-40B4-BE49-F238E27FC236}">
                <a16:creationId xmlns:a16="http://schemas.microsoft.com/office/drawing/2014/main" id="{A789470C-A27A-3943-898A-CC103B04332A}"/>
              </a:ext>
            </a:extLst>
          </p:cNvPr>
          <p:cNvPicPr>
            <a:picLocks noChangeAspect="1"/>
          </p:cNvPicPr>
          <p:nvPr/>
        </p:nvPicPr>
        <p:blipFill rotWithShape="1">
          <a:blip r:embed="rId2"/>
          <a:srcRect l="6071" r="6184" b="1"/>
          <a:stretch/>
        </p:blipFill>
        <p:spPr>
          <a:xfrm>
            <a:off x="5405862" y="1660940"/>
            <a:ext cx="6019331" cy="3532874"/>
          </a:xfrm>
          <a:prstGeom prst="rect">
            <a:avLst/>
          </a:prstGeom>
          <a:effectLst/>
        </p:spPr>
      </p:pic>
    </p:spTree>
    <p:extLst>
      <p:ext uri="{BB962C8B-B14F-4D97-AF65-F5344CB8AC3E}">
        <p14:creationId xmlns:p14="http://schemas.microsoft.com/office/powerpoint/2010/main" val="20716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347024B-356A-1F4A-AF2D-F4ECA306A9B0}"/>
              </a:ext>
            </a:extLst>
          </p:cNvPr>
          <p:cNvSpPr/>
          <p:nvPr/>
        </p:nvSpPr>
        <p:spPr>
          <a:xfrm>
            <a:off x="0" y="0"/>
            <a:ext cx="12192000" cy="13438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CDAC31-5176-C64E-9E2C-1B49CAB3831F}"/>
              </a:ext>
            </a:extLst>
          </p:cNvPr>
          <p:cNvSpPr>
            <a:spLocks noGrp="1"/>
          </p:cNvSpPr>
          <p:nvPr>
            <p:ph type="title"/>
          </p:nvPr>
        </p:nvSpPr>
        <p:spPr>
          <a:xfrm>
            <a:off x="205740" y="18255"/>
            <a:ext cx="5370812" cy="1325563"/>
          </a:xfrm>
        </p:spPr>
        <p:txBody>
          <a:bodyPr/>
          <a:lstStyle/>
          <a:p>
            <a:r>
              <a:rPr lang="en-US" dirty="0">
                <a:solidFill>
                  <a:schemeClr val="bg1"/>
                </a:solidFill>
              </a:rPr>
              <a:t>Project &amp; Expenditure Report</a:t>
            </a:r>
          </a:p>
        </p:txBody>
      </p:sp>
      <p:pic>
        <p:nvPicPr>
          <p:cNvPr id="5" name="Picture 4" descr="Timeline&#10;&#10;Description automatically generated">
            <a:extLst>
              <a:ext uri="{FF2B5EF4-FFF2-40B4-BE49-F238E27FC236}">
                <a16:creationId xmlns:a16="http://schemas.microsoft.com/office/drawing/2014/main" id="{9B00E869-7555-B84C-B3E9-B9DDB994B779}"/>
              </a:ext>
            </a:extLst>
          </p:cNvPr>
          <p:cNvPicPr>
            <a:picLocks noChangeAspect="1"/>
          </p:cNvPicPr>
          <p:nvPr/>
        </p:nvPicPr>
        <p:blipFill>
          <a:blip r:embed="rId2"/>
          <a:stretch>
            <a:fillRect/>
          </a:stretch>
        </p:blipFill>
        <p:spPr>
          <a:xfrm>
            <a:off x="5736873" y="0"/>
            <a:ext cx="6455127" cy="6858000"/>
          </a:xfrm>
          <a:prstGeom prst="rect">
            <a:avLst/>
          </a:prstGeom>
        </p:spPr>
      </p:pic>
      <p:sp>
        <p:nvSpPr>
          <p:cNvPr id="7" name="Pentagon 6">
            <a:extLst>
              <a:ext uri="{FF2B5EF4-FFF2-40B4-BE49-F238E27FC236}">
                <a16:creationId xmlns:a16="http://schemas.microsoft.com/office/drawing/2014/main" id="{618A8458-2FC4-0947-B8B0-7BF11D483F36}"/>
              </a:ext>
            </a:extLst>
          </p:cNvPr>
          <p:cNvSpPr/>
          <p:nvPr/>
        </p:nvSpPr>
        <p:spPr>
          <a:xfrm>
            <a:off x="1" y="1343817"/>
            <a:ext cx="5736872" cy="5495927"/>
          </a:xfrm>
          <a:prstGeom prst="homePlate">
            <a:avLst/>
          </a:prstGeom>
          <a:solidFill>
            <a:schemeClr val="accent5"/>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r>
              <a:rPr lang="en-US" sz="2800" dirty="0"/>
              <a:t>NEUs:  Register for reporting portal NOW</a:t>
            </a:r>
          </a:p>
          <a:p>
            <a:pPr marL="180975"/>
            <a:endParaRPr lang="en-US" sz="2800" dirty="0"/>
          </a:p>
          <a:p>
            <a:pPr marL="180975"/>
            <a:r>
              <a:rPr lang="en-US" sz="2800" dirty="0"/>
              <a:t>All: Track obligations, expenditures, and other data elements</a:t>
            </a:r>
          </a:p>
          <a:p>
            <a:pPr marL="180975"/>
            <a:endParaRPr lang="en-US" sz="2800" dirty="0"/>
          </a:p>
          <a:p>
            <a:pPr marL="180975"/>
            <a:r>
              <a:rPr lang="en-US" sz="2800" dirty="0"/>
              <a:t>Be able to capture snapshot of this data for each reporting period</a:t>
            </a:r>
          </a:p>
          <a:p>
            <a:pPr algn="ctr"/>
            <a:endParaRPr lang="en-US" dirty="0"/>
          </a:p>
        </p:txBody>
      </p:sp>
    </p:spTree>
    <p:extLst>
      <p:ext uri="{BB962C8B-B14F-4D97-AF65-F5344CB8AC3E}">
        <p14:creationId xmlns:p14="http://schemas.microsoft.com/office/powerpoint/2010/main" val="4521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95257" y="2494186"/>
            <a:ext cx="2254602" cy="2334985"/>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262685" y="2494186"/>
            <a:ext cx="2254602" cy="2334985"/>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045639" y="2497417"/>
            <a:ext cx="2254602" cy="2334985"/>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867681" y="2471776"/>
            <a:ext cx="2254602" cy="2334985"/>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4" name="Rectangle 43"/>
          <p:cNvSpPr/>
          <p:nvPr/>
        </p:nvSpPr>
        <p:spPr>
          <a:xfrm>
            <a:off x="691677" y="389500"/>
            <a:ext cx="10808646" cy="79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cs typeface="Arial" panose="020B0604020202020204" pitchFamily="34" charset="0"/>
              </a:rPr>
              <a:t>UG: Subawards</a:t>
            </a:r>
          </a:p>
        </p:txBody>
      </p:sp>
      <p:sp>
        <p:nvSpPr>
          <p:cNvPr id="45" name="Rectangle 44"/>
          <p:cNvSpPr/>
          <p:nvPr/>
        </p:nvSpPr>
        <p:spPr>
          <a:xfrm>
            <a:off x="1045639" y="5103674"/>
            <a:ext cx="2254602" cy="1754326"/>
          </a:xfrm>
          <a:prstGeom prst="rect">
            <a:avLst/>
          </a:prstGeom>
        </p:spPr>
        <p:txBody>
          <a:bodyPr wrap="square">
            <a:spAutoFit/>
          </a:bodyPr>
          <a:lstStyle/>
          <a:p>
            <a:pPr lvl="0" algn="ctr"/>
            <a:r>
              <a:rPr lang="en-US" sz="2000" kern="0" dirty="0">
                <a:solidFill>
                  <a:schemeClr val="tx1">
                    <a:lumMod val="50000"/>
                    <a:lumOff val="50000"/>
                  </a:schemeClr>
                </a:solidFill>
                <a:latin typeface="Arial" pitchFamily="34" charset="0"/>
                <a:cs typeface="Arial" pitchFamily="34" charset="0"/>
              </a:rPr>
              <a:t>Determination of relationship: Subrecipient or Contractor</a:t>
            </a:r>
          </a:p>
          <a:p>
            <a:pPr lvl="0" algn="ctr"/>
            <a:endParaRPr lang="en-US" sz="800" kern="0" dirty="0">
              <a:solidFill>
                <a:schemeClr val="tx1">
                  <a:lumMod val="50000"/>
                  <a:lumOff val="50000"/>
                </a:schemeClr>
              </a:solidFill>
              <a:latin typeface="Arial" pitchFamily="34" charset="0"/>
              <a:cs typeface="Arial" pitchFamily="34" charset="0"/>
            </a:endParaRPr>
          </a:p>
          <a:p>
            <a:pPr lvl="0" algn="ctr"/>
            <a:r>
              <a:rPr lang="en-US" sz="2000" kern="0" dirty="0">
                <a:solidFill>
                  <a:schemeClr val="tx1">
                    <a:lumMod val="50000"/>
                    <a:lumOff val="50000"/>
                  </a:schemeClr>
                </a:solidFill>
                <a:latin typeface="Arial" pitchFamily="34" charset="0"/>
                <a:cs typeface="Arial" pitchFamily="34" charset="0"/>
              </a:rPr>
              <a:t>2 CFR 200.331</a:t>
            </a:r>
            <a:endParaRPr lang="en-US" sz="2000" dirty="0">
              <a:solidFill>
                <a:schemeClr val="tx1">
                  <a:lumMod val="50000"/>
                  <a:lumOff val="50000"/>
                </a:schemeClr>
              </a:solidFill>
              <a:latin typeface="Arial" pitchFamily="34" charset="0"/>
              <a:cs typeface="Arial" pitchFamily="34" charset="0"/>
            </a:endParaRPr>
          </a:p>
        </p:txBody>
      </p:sp>
      <p:sp>
        <p:nvSpPr>
          <p:cNvPr id="46" name="Rectangle 45"/>
          <p:cNvSpPr/>
          <p:nvPr/>
        </p:nvSpPr>
        <p:spPr>
          <a:xfrm>
            <a:off x="3360996" y="5097666"/>
            <a:ext cx="2723124" cy="830997"/>
          </a:xfrm>
          <a:prstGeom prst="rect">
            <a:avLst/>
          </a:prstGeom>
        </p:spPr>
        <p:txBody>
          <a:bodyPr wrap="square">
            <a:spAutoFit/>
          </a:bodyPr>
          <a:lstStyle/>
          <a:p>
            <a:pPr lvl="0" algn="ctr"/>
            <a:r>
              <a:rPr lang="en-US" sz="2000" kern="0" dirty="0">
                <a:solidFill>
                  <a:schemeClr val="tx1">
                    <a:lumMod val="50000"/>
                    <a:lumOff val="50000"/>
                  </a:schemeClr>
                </a:solidFill>
                <a:latin typeface="Arial" pitchFamily="34" charset="0"/>
                <a:cs typeface="Arial" pitchFamily="34" charset="0"/>
              </a:rPr>
              <a:t>Risk Assessment</a:t>
            </a:r>
          </a:p>
          <a:p>
            <a:pPr lvl="0" algn="ctr"/>
            <a:endParaRPr lang="en-US" sz="800" kern="0" dirty="0">
              <a:solidFill>
                <a:schemeClr val="tx1">
                  <a:lumMod val="50000"/>
                  <a:lumOff val="50000"/>
                </a:schemeClr>
              </a:solidFill>
              <a:latin typeface="Arial" pitchFamily="34" charset="0"/>
              <a:cs typeface="Arial" pitchFamily="34" charset="0"/>
            </a:endParaRPr>
          </a:p>
          <a:p>
            <a:pPr lvl="0" algn="ctr"/>
            <a:r>
              <a:rPr lang="en-US" sz="2000" kern="0" dirty="0">
                <a:solidFill>
                  <a:schemeClr val="tx1">
                    <a:lumMod val="50000"/>
                    <a:lumOff val="50000"/>
                  </a:schemeClr>
                </a:solidFill>
                <a:latin typeface="Arial" pitchFamily="34" charset="0"/>
                <a:cs typeface="Arial" pitchFamily="34" charset="0"/>
              </a:rPr>
              <a:t>2 CFR 200-332(b)-(c)</a:t>
            </a:r>
            <a:endParaRPr lang="en-US" sz="2000" dirty="0">
              <a:solidFill>
                <a:schemeClr val="tx1">
                  <a:lumMod val="50000"/>
                  <a:lumOff val="50000"/>
                </a:schemeClr>
              </a:solidFill>
              <a:latin typeface="Arial" pitchFamily="34" charset="0"/>
              <a:cs typeface="Arial" pitchFamily="34" charset="0"/>
            </a:endParaRPr>
          </a:p>
        </p:txBody>
      </p:sp>
      <p:sp>
        <p:nvSpPr>
          <p:cNvPr id="47" name="Rectangle 46"/>
          <p:cNvSpPr/>
          <p:nvPr/>
        </p:nvSpPr>
        <p:spPr>
          <a:xfrm>
            <a:off x="6262685" y="5103674"/>
            <a:ext cx="2254602" cy="1754326"/>
          </a:xfrm>
          <a:prstGeom prst="rect">
            <a:avLst/>
          </a:prstGeom>
        </p:spPr>
        <p:txBody>
          <a:bodyPr wrap="square">
            <a:spAutoFit/>
          </a:bodyPr>
          <a:lstStyle/>
          <a:p>
            <a:pPr lvl="0" algn="ctr"/>
            <a:r>
              <a:rPr lang="en-US" sz="2000" kern="0" dirty="0">
                <a:solidFill>
                  <a:schemeClr val="tx1">
                    <a:lumMod val="50000"/>
                    <a:lumOff val="50000"/>
                  </a:schemeClr>
                </a:solidFill>
                <a:latin typeface="Arial" pitchFamily="34" charset="0"/>
                <a:cs typeface="Arial" pitchFamily="34" charset="0"/>
              </a:rPr>
              <a:t>Formation and issuance of subaward agreement</a:t>
            </a:r>
          </a:p>
          <a:p>
            <a:pPr lvl="0" algn="ctr"/>
            <a:endParaRPr lang="en-US" sz="800" kern="0" dirty="0">
              <a:solidFill>
                <a:schemeClr val="tx1">
                  <a:lumMod val="50000"/>
                  <a:lumOff val="50000"/>
                </a:schemeClr>
              </a:solidFill>
              <a:latin typeface="Arial" pitchFamily="34" charset="0"/>
              <a:cs typeface="Arial" pitchFamily="34" charset="0"/>
            </a:endParaRPr>
          </a:p>
          <a:p>
            <a:pPr lvl="0" algn="ctr"/>
            <a:r>
              <a:rPr lang="en-US" sz="2000" kern="0" dirty="0">
                <a:solidFill>
                  <a:schemeClr val="tx1">
                    <a:lumMod val="50000"/>
                    <a:lumOff val="50000"/>
                  </a:schemeClr>
                </a:solidFill>
                <a:latin typeface="Arial" pitchFamily="34" charset="0"/>
                <a:cs typeface="Arial" pitchFamily="34" charset="0"/>
              </a:rPr>
              <a:t>2 CFR 200.332(a) </a:t>
            </a:r>
            <a:endParaRPr lang="en-US" sz="2000" dirty="0">
              <a:solidFill>
                <a:schemeClr val="tx1">
                  <a:lumMod val="50000"/>
                  <a:lumOff val="50000"/>
                </a:schemeClr>
              </a:solidFill>
              <a:latin typeface="Arial" pitchFamily="34" charset="0"/>
              <a:cs typeface="Arial" pitchFamily="34" charset="0"/>
            </a:endParaRPr>
          </a:p>
        </p:txBody>
      </p:sp>
      <p:sp>
        <p:nvSpPr>
          <p:cNvPr id="48" name="Rectangle 47"/>
          <p:cNvSpPr/>
          <p:nvPr/>
        </p:nvSpPr>
        <p:spPr>
          <a:xfrm>
            <a:off x="8695852" y="5097666"/>
            <a:ext cx="2618839" cy="1138773"/>
          </a:xfrm>
          <a:prstGeom prst="rect">
            <a:avLst/>
          </a:prstGeom>
        </p:spPr>
        <p:txBody>
          <a:bodyPr wrap="square">
            <a:spAutoFit/>
          </a:bodyPr>
          <a:lstStyle/>
          <a:p>
            <a:pPr lvl="0" algn="ctr"/>
            <a:r>
              <a:rPr lang="en-US" sz="2000" kern="0" dirty="0">
                <a:solidFill>
                  <a:schemeClr val="tx1">
                    <a:lumMod val="50000"/>
                    <a:lumOff val="50000"/>
                  </a:schemeClr>
                </a:solidFill>
                <a:latin typeface="Arial" pitchFamily="34" charset="0"/>
                <a:cs typeface="Arial" pitchFamily="34" charset="0"/>
              </a:rPr>
              <a:t>Post-award monitoring</a:t>
            </a:r>
          </a:p>
          <a:p>
            <a:pPr lvl="0" algn="ctr"/>
            <a:endParaRPr lang="en-US" sz="800" kern="0" dirty="0">
              <a:solidFill>
                <a:schemeClr val="tx1">
                  <a:lumMod val="50000"/>
                  <a:lumOff val="50000"/>
                </a:schemeClr>
              </a:solidFill>
              <a:latin typeface="Arial" pitchFamily="34" charset="0"/>
              <a:cs typeface="Arial" pitchFamily="34" charset="0"/>
            </a:endParaRPr>
          </a:p>
          <a:p>
            <a:pPr lvl="0" algn="ctr"/>
            <a:r>
              <a:rPr lang="en-US" sz="2000" kern="0" dirty="0">
                <a:solidFill>
                  <a:schemeClr val="tx1">
                    <a:lumMod val="50000"/>
                    <a:lumOff val="50000"/>
                  </a:schemeClr>
                </a:solidFill>
                <a:latin typeface="Arial" pitchFamily="34" charset="0"/>
                <a:cs typeface="Arial" pitchFamily="34" charset="0"/>
              </a:rPr>
              <a:t>2 CFR 200.332(d)-(h)</a:t>
            </a:r>
            <a:endParaRPr lang="en-US" sz="2000" dirty="0">
              <a:solidFill>
                <a:schemeClr val="tx1">
                  <a:lumMod val="50000"/>
                  <a:lumOff val="50000"/>
                </a:schemeClr>
              </a:solidFill>
              <a:latin typeface="Arial" pitchFamily="34" charset="0"/>
              <a:cs typeface="Arial" pitchFamily="34" charset="0"/>
            </a:endParaRPr>
          </a:p>
        </p:txBody>
      </p:sp>
      <p:pic>
        <p:nvPicPr>
          <p:cNvPr id="7" name="Graphic 6" descr="Decision chart with solid fill">
            <a:extLst>
              <a:ext uri="{FF2B5EF4-FFF2-40B4-BE49-F238E27FC236}">
                <a16:creationId xmlns:a16="http://schemas.microsoft.com/office/drawing/2014/main" id="{5BC0689C-9636-DF4D-9D92-74D675CD7B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55426" y="2694731"/>
            <a:ext cx="1723670" cy="1723670"/>
          </a:xfrm>
          <a:prstGeom prst="rect">
            <a:avLst/>
          </a:prstGeom>
        </p:spPr>
      </p:pic>
      <p:pic>
        <p:nvPicPr>
          <p:cNvPr id="10" name="Graphic 9" descr="Checklist with solid fill">
            <a:extLst>
              <a:ext uri="{FF2B5EF4-FFF2-40B4-BE49-F238E27FC236}">
                <a16:creationId xmlns:a16="http://schemas.microsoft.com/office/drawing/2014/main" id="{70265026-FD54-CD4B-84DB-34C8579696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96107" y="2630115"/>
            <a:ext cx="1852902" cy="1852902"/>
          </a:xfrm>
          <a:prstGeom prst="rect">
            <a:avLst/>
          </a:prstGeom>
        </p:spPr>
      </p:pic>
      <p:pic>
        <p:nvPicPr>
          <p:cNvPr id="17" name="Graphic 16" descr="Contract with solid fill">
            <a:extLst>
              <a:ext uri="{FF2B5EF4-FFF2-40B4-BE49-F238E27FC236}">
                <a16:creationId xmlns:a16="http://schemas.microsoft.com/office/drawing/2014/main" id="{6265B875-DF36-AE4D-90E5-1B315CC66F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63739" y="2568123"/>
            <a:ext cx="1852494" cy="1852494"/>
          </a:xfrm>
          <a:prstGeom prst="rect">
            <a:avLst/>
          </a:prstGeom>
        </p:spPr>
      </p:pic>
      <p:pic>
        <p:nvPicPr>
          <p:cNvPr id="22" name="Graphic 21" descr="Magnifying glass with solid fill">
            <a:extLst>
              <a:ext uri="{FF2B5EF4-FFF2-40B4-BE49-F238E27FC236}">
                <a16:creationId xmlns:a16="http://schemas.microsoft.com/office/drawing/2014/main" id="{6937C6B2-4EB6-604F-9402-63E4EC919A0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09347" y="2694731"/>
            <a:ext cx="1571270" cy="1571270"/>
          </a:xfrm>
          <a:prstGeom prst="rect">
            <a:avLst/>
          </a:prstGeom>
        </p:spPr>
      </p:pic>
      <p:sp>
        <p:nvSpPr>
          <p:cNvPr id="6" name="Rectangle 5">
            <a:extLst>
              <a:ext uri="{FF2B5EF4-FFF2-40B4-BE49-F238E27FC236}">
                <a16:creationId xmlns:a16="http://schemas.microsoft.com/office/drawing/2014/main" id="{77565669-ECBD-A84F-A63F-B1B610FF7CAE}"/>
              </a:ext>
            </a:extLst>
          </p:cNvPr>
          <p:cNvSpPr/>
          <p:nvPr/>
        </p:nvSpPr>
        <p:spPr>
          <a:xfrm>
            <a:off x="1667838" y="1348923"/>
            <a:ext cx="8856324" cy="933803"/>
          </a:xfrm>
          <a:prstGeom prst="rect">
            <a:avLst/>
          </a:prstGeom>
          <a:solidFill>
            <a:schemeClr val="bg2">
              <a:lumMod val="9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65000"/>
                    <a:lumOff val="35000"/>
                  </a:schemeClr>
                </a:solidFill>
              </a:rPr>
              <a:t>Local Government “should develop written policies and procedures for subrecipient monitoring and risk assessment and maintain records of all award agreements identifying or otherwise documenting subrecipients’ compliance obligations.”</a:t>
            </a:r>
          </a:p>
        </p:txBody>
      </p:sp>
    </p:spTree>
    <p:extLst>
      <p:ext uri="{BB962C8B-B14F-4D97-AF65-F5344CB8AC3E}">
        <p14:creationId xmlns:p14="http://schemas.microsoft.com/office/powerpoint/2010/main" val="239802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animBg="1"/>
      <p:bldP spid="5" grpId="0" animBg="1"/>
      <p:bldP spid="45" grpId="0"/>
      <p:bldP spid="46" grpId="0"/>
      <p:bldP spid="47" grpId="0"/>
      <p:bldP spid="48" grpId="0"/>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6A3BC44-5FA4-DE4A-A95A-B4B4CABD96CD}"/>
              </a:ext>
            </a:extLst>
          </p:cNvPr>
          <p:cNvSpPr/>
          <p:nvPr/>
        </p:nvSpPr>
        <p:spPr>
          <a:xfrm>
            <a:off x="406152" y="2227049"/>
            <a:ext cx="5095477" cy="367284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000" dirty="0">
                <a:solidFill>
                  <a:schemeClr val="tx1">
                    <a:lumMod val="65000"/>
                    <a:lumOff val="35000"/>
                  </a:schemeClr>
                </a:solidFill>
              </a:rPr>
              <a:t>A procurement relationship</a:t>
            </a:r>
          </a:p>
          <a:p>
            <a:pPr marL="285750" indent="-285750">
              <a:buFont typeface="Arial" panose="020B0604020202020204" pitchFamily="34" charset="0"/>
              <a:buChar char="•"/>
            </a:pPr>
            <a:r>
              <a:rPr lang="en-US" sz="2000" dirty="0">
                <a:solidFill>
                  <a:schemeClr val="tx1">
                    <a:lumMod val="65000"/>
                    <a:lumOff val="35000"/>
                  </a:schemeClr>
                </a:solidFill>
              </a:rPr>
              <a:t>Provides goods and services within normal business operations</a:t>
            </a:r>
          </a:p>
          <a:p>
            <a:pPr marL="285750" indent="-285750">
              <a:buFont typeface="Arial" panose="020B0604020202020204" pitchFamily="34" charset="0"/>
              <a:buChar char="•"/>
            </a:pPr>
            <a:r>
              <a:rPr lang="en-US" sz="2000" dirty="0">
                <a:solidFill>
                  <a:schemeClr val="tx1">
                    <a:lumMod val="65000"/>
                    <a:lumOff val="35000"/>
                  </a:schemeClr>
                </a:solidFill>
              </a:rPr>
              <a:t>Provides similar goods and services to many purchasers</a:t>
            </a:r>
          </a:p>
          <a:p>
            <a:pPr marL="285750" indent="-285750">
              <a:buFont typeface="Arial" panose="020B0604020202020204" pitchFamily="34" charset="0"/>
              <a:buChar char="•"/>
            </a:pPr>
            <a:r>
              <a:rPr lang="en-US" sz="2000" dirty="0">
                <a:solidFill>
                  <a:schemeClr val="tx1">
                    <a:lumMod val="65000"/>
                    <a:lumOff val="35000"/>
                  </a:schemeClr>
                </a:solidFill>
              </a:rPr>
              <a:t>Normally operates in a competitive environment</a:t>
            </a:r>
          </a:p>
          <a:p>
            <a:pPr marL="285750" indent="-285750">
              <a:buFont typeface="Arial" panose="020B0604020202020204" pitchFamily="34" charset="0"/>
              <a:buChar char="•"/>
            </a:pPr>
            <a:r>
              <a:rPr lang="en-US" sz="2000" dirty="0">
                <a:solidFill>
                  <a:schemeClr val="tx1">
                    <a:lumMod val="65000"/>
                    <a:lumOff val="35000"/>
                  </a:schemeClr>
                </a:solidFill>
              </a:rPr>
              <a:t>Provides goods or services that are ancillary to the federal program</a:t>
            </a:r>
          </a:p>
          <a:p>
            <a:pPr marL="285750" indent="-285750">
              <a:buFont typeface="Arial" panose="020B0604020202020204" pitchFamily="34" charset="0"/>
              <a:buChar char="•"/>
            </a:pPr>
            <a:r>
              <a:rPr lang="en-US" sz="2000" dirty="0">
                <a:solidFill>
                  <a:schemeClr val="tx1">
                    <a:lumMod val="65000"/>
                    <a:lumOff val="35000"/>
                  </a:schemeClr>
                </a:solidFill>
              </a:rPr>
              <a:t>Not subject to compliance requirements of the federal program</a:t>
            </a:r>
          </a:p>
        </p:txBody>
      </p:sp>
      <p:cxnSp>
        <p:nvCxnSpPr>
          <p:cNvPr id="10" name="Straight Connector 9"/>
          <p:cNvCxnSpPr/>
          <p:nvPr/>
        </p:nvCxnSpPr>
        <p:spPr>
          <a:xfrm>
            <a:off x="6096000" y="3668683"/>
            <a:ext cx="0" cy="653141"/>
          </a:xfrm>
          <a:prstGeom prst="line">
            <a:avLst/>
          </a:prstGeom>
          <a:ln w="19050">
            <a:solidFill>
              <a:schemeClr val="accent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73" name="Rectangle 72"/>
          <p:cNvSpPr/>
          <p:nvPr/>
        </p:nvSpPr>
        <p:spPr>
          <a:xfrm>
            <a:off x="691677" y="389500"/>
            <a:ext cx="10808646" cy="79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cs typeface="Arial" panose="020B0604020202020204" pitchFamily="34" charset="0"/>
              </a:rPr>
              <a:t>Contract vs. Subaward</a:t>
            </a:r>
          </a:p>
        </p:txBody>
      </p:sp>
      <p:sp>
        <p:nvSpPr>
          <p:cNvPr id="74" name="Rectangle 73"/>
          <p:cNvSpPr/>
          <p:nvPr/>
        </p:nvSpPr>
        <p:spPr>
          <a:xfrm>
            <a:off x="863071" y="1668331"/>
            <a:ext cx="4181638" cy="523220"/>
          </a:xfrm>
          <a:prstGeom prst="rect">
            <a:avLst/>
          </a:prstGeom>
        </p:spPr>
        <p:txBody>
          <a:bodyPr wrap="square">
            <a:spAutoFit/>
          </a:bodyPr>
          <a:lstStyle/>
          <a:p>
            <a:pPr lvl="0"/>
            <a:r>
              <a:rPr lang="en-US" sz="2800" kern="0" dirty="0">
                <a:solidFill>
                  <a:schemeClr val="tx1">
                    <a:lumMod val="50000"/>
                    <a:lumOff val="50000"/>
                  </a:schemeClr>
                </a:solidFill>
                <a:latin typeface="Arial" pitchFamily="34" charset="0"/>
                <a:cs typeface="Arial" pitchFamily="34" charset="0"/>
              </a:rPr>
              <a:t>Contractor Relationship</a:t>
            </a:r>
            <a:endParaRPr lang="en-US" sz="2800" dirty="0">
              <a:solidFill>
                <a:schemeClr val="tx1">
                  <a:lumMod val="50000"/>
                  <a:lumOff val="50000"/>
                </a:schemeClr>
              </a:solidFill>
              <a:latin typeface="Arial" pitchFamily="34" charset="0"/>
              <a:cs typeface="Arial" pitchFamily="34" charset="0"/>
            </a:endParaRPr>
          </a:p>
        </p:txBody>
      </p:sp>
      <p:sp>
        <p:nvSpPr>
          <p:cNvPr id="76" name="Rectangle 75"/>
          <p:cNvSpPr/>
          <p:nvPr/>
        </p:nvSpPr>
        <p:spPr>
          <a:xfrm>
            <a:off x="6219560" y="1660836"/>
            <a:ext cx="5355555" cy="523220"/>
          </a:xfrm>
          <a:prstGeom prst="rect">
            <a:avLst/>
          </a:prstGeom>
        </p:spPr>
        <p:txBody>
          <a:bodyPr wrap="square">
            <a:spAutoFit/>
          </a:bodyPr>
          <a:lstStyle/>
          <a:p>
            <a:pPr lvl="0" algn="ctr"/>
            <a:r>
              <a:rPr lang="en-US" sz="2800" kern="0" dirty="0">
                <a:solidFill>
                  <a:schemeClr val="tx1">
                    <a:lumMod val="50000"/>
                    <a:lumOff val="50000"/>
                  </a:schemeClr>
                </a:solidFill>
                <a:latin typeface="Arial" pitchFamily="34" charset="0"/>
                <a:cs typeface="Arial" pitchFamily="34" charset="0"/>
              </a:rPr>
              <a:t>Subrecipient Relationship</a:t>
            </a:r>
            <a:endParaRPr lang="en-US" sz="2800" dirty="0">
              <a:solidFill>
                <a:schemeClr val="tx1">
                  <a:lumMod val="50000"/>
                  <a:lumOff val="50000"/>
                </a:schemeClr>
              </a:solidFill>
              <a:latin typeface="Arial" pitchFamily="34" charset="0"/>
              <a:cs typeface="Arial" pitchFamily="34" charset="0"/>
            </a:endParaRPr>
          </a:p>
        </p:txBody>
      </p:sp>
      <p:sp>
        <p:nvSpPr>
          <p:cNvPr id="67" name="Rectangle 66">
            <a:extLst>
              <a:ext uri="{FF2B5EF4-FFF2-40B4-BE49-F238E27FC236}">
                <a16:creationId xmlns:a16="http://schemas.microsoft.com/office/drawing/2014/main" id="{72F66D59-96E7-0C41-A172-D8EE085260B3}"/>
              </a:ext>
            </a:extLst>
          </p:cNvPr>
          <p:cNvSpPr/>
          <p:nvPr/>
        </p:nvSpPr>
        <p:spPr>
          <a:xfrm>
            <a:off x="6008828" y="2249786"/>
            <a:ext cx="5777020" cy="367284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000" dirty="0">
                <a:solidFill>
                  <a:schemeClr val="tx1">
                    <a:lumMod val="65000"/>
                    <a:lumOff val="35000"/>
                  </a:schemeClr>
                </a:solidFill>
              </a:rPr>
              <a:t>An assistance relationship (LG assisting subrecipient)</a:t>
            </a:r>
          </a:p>
          <a:p>
            <a:pPr marL="285750" indent="-285750">
              <a:buFont typeface="Arial" panose="020B0604020202020204" pitchFamily="34" charset="0"/>
              <a:buChar char="•"/>
            </a:pPr>
            <a:r>
              <a:rPr lang="en-US" sz="2000" dirty="0">
                <a:solidFill>
                  <a:schemeClr val="tx1">
                    <a:lumMod val="65000"/>
                    <a:lumOff val="35000"/>
                  </a:schemeClr>
                </a:solidFill>
              </a:rPr>
              <a:t>Subrecipient determines eligibility of beneficiaries</a:t>
            </a:r>
          </a:p>
          <a:p>
            <a:pPr marL="285750" indent="-285750">
              <a:buFont typeface="Arial" panose="020B0604020202020204" pitchFamily="34" charset="0"/>
              <a:buChar char="•"/>
            </a:pPr>
            <a:r>
              <a:rPr lang="en-US" sz="2000" dirty="0">
                <a:solidFill>
                  <a:schemeClr val="tx1">
                    <a:lumMod val="65000"/>
                    <a:lumOff val="35000"/>
                  </a:schemeClr>
                </a:solidFill>
              </a:rPr>
              <a:t>Performance measured against federal program objectives</a:t>
            </a:r>
          </a:p>
          <a:p>
            <a:pPr marL="285750" indent="-285750">
              <a:buFont typeface="Arial" panose="020B0604020202020204" pitchFamily="34" charset="0"/>
              <a:buChar char="•"/>
            </a:pPr>
            <a:r>
              <a:rPr lang="en-US" sz="2000" dirty="0">
                <a:solidFill>
                  <a:schemeClr val="tx1">
                    <a:lumMod val="65000"/>
                    <a:lumOff val="35000"/>
                  </a:schemeClr>
                </a:solidFill>
              </a:rPr>
              <a:t>Responsible for programmatic decision-making</a:t>
            </a:r>
          </a:p>
          <a:p>
            <a:pPr marL="285750" indent="-285750">
              <a:buFont typeface="Arial" panose="020B0604020202020204" pitchFamily="34" charset="0"/>
              <a:buChar char="•"/>
            </a:pPr>
            <a:r>
              <a:rPr lang="en-US" sz="2000" dirty="0">
                <a:solidFill>
                  <a:schemeClr val="tx1">
                    <a:lumMod val="65000"/>
                    <a:lumOff val="35000"/>
                  </a:schemeClr>
                </a:solidFill>
              </a:rPr>
              <a:t>Adheres to applicable federal program requirements</a:t>
            </a:r>
          </a:p>
          <a:p>
            <a:pPr marL="285750" indent="-285750">
              <a:buFont typeface="Arial" panose="020B0604020202020204" pitchFamily="34" charset="0"/>
              <a:buChar char="•"/>
            </a:pPr>
            <a:r>
              <a:rPr lang="en-US" sz="2000" dirty="0">
                <a:solidFill>
                  <a:schemeClr val="tx1">
                    <a:lumMod val="65000"/>
                    <a:lumOff val="35000"/>
                  </a:schemeClr>
                </a:solidFill>
              </a:rPr>
              <a:t>Uses federal funds to carry out a program for public purposes specified in statutes, as opposed to providing goods or services for the benefit of the pass-through entity</a:t>
            </a:r>
          </a:p>
        </p:txBody>
      </p:sp>
      <p:sp>
        <p:nvSpPr>
          <p:cNvPr id="13" name="Rectangle 12">
            <a:extLst>
              <a:ext uri="{FF2B5EF4-FFF2-40B4-BE49-F238E27FC236}">
                <a16:creationId xmlns:a16="http://schemas.microsoft.com/office/drawing/2014/main" id="{E4155883-47BB-4643-9245-D94026CCA28F}"/>
              </a:ext>
            </a:extLst>
          </p:cNvPr>
          <p:cNvSpPr/>
          <p:nvPr/>
        </p:nvSpPr>
        <p:spPr>
          <a:xfrm>
            <a:off x="406152" y="5988357"/>
            <a:ext cx="11379696" cy="745677"/>
          </a:xfrm>
          <a:prstGeom prst="rect">
            <a:avLst/>
          </a:prstGeom>
          <a:solidFill>
            <a:schemeClr val="accent3"/>
          </a:solidFill>
          <a:ln>
            <a:solidFill>
              <a:schemeClr val="accent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*Note that a contract with a nonprofit or other local government is not automatically a subaward. It must meet the criteria for a subrecipient relationship.*</a:t>
            </a:r>
          </a:p>
        </p:txBody>
      </p:sp>
    </p:spTree>
    <p:extLst>
      <p:ext uri="{BB962C8B-B14F-4D97-AF65-F5344CB8AC3E}">
        <p14:creationId xmlns:p14="http://schemas.microsoft.com/office/powerpoint/2010/main" val="360346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7"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3D7C2E2-B313-E946-AFCF-1F000953A281}"/>
              </a:ext>
            </a:extLst>
          </p:cNvPr>
          <p:cNvGraphicFramePr>
            <a:graphicFrameLocks noGrp="1"/>
          </p:cNvGraphicFramePr>
          <p:nvPr>
            <p:ph idx="1"/>
          </p:nvPr>
        </p:nvGraphicFramePr>
        <p:xfrm>
          <a:off x="0" y="-125730"/>
          <a:ext cx="1227582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a:extLst>
              <a:ext uri="{FF2B5EF4-FFF2-40B4-BE49-F238E27FC236}">
                <a16:creationId xmlns:a16="http://schemas.microsoft.com/office/drawing/2014/main" id="{9B05EF0A-1584-F945-A65E-F8A37CF0D820}"/>
              </a:ext>
            </a:extLst>
          </p:cNvPr>
          <p:cNvSpPr/>
          <p:nvPr/>
        </p:nvSpPr>
        <p:spPr>
          <a:xfrm>
            <a:off x="4880610" y="3429000"/>
            <a:ext cx="2514600" cy="1085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Can We Fund it with ARP/CSLFRF?</a:t>
            </a:r>
          </a:p>
        </p:txBody>
      </p:sp>
    </p:spTree>
    <p:extLst>
      <p:ext uri="{BB962C8B-B14F-4D97-AF65-F5344CB8AC3E}">
        <p14:creationId xmlns:p14="http://schemas.microsoft.com/office/powerpoint/2010/main" val="3508326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46A1C6-D339-9546-AD0D-2A6BBBAD0B1D}"/>
              </a:ext>
            </a:extLst>
          </p:cNvPr>
          <p:cNvSpPr/>
          <p:nvPr/>
        </p:nvSpPr>
        <p:spPr>
          <a:xfrm>
            <a:off x="5752293" y="0"/>
            <a:ext cx="6439707" cy="6858000"/>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19C4294-AEDD-534F-9719-6D57EDA6A703}"/>
              </a:ext>
            </a:extLst>
          </p:cNvPr>
          <p:cNvSpPr>
            <a:spLocks noGrp="1"/>
          </p:cNvSpPr>
          <p:nvPr>
            <p:ph idx="1"/>
          </p:nvPr>
        </p:nvSpPr>
        <p:spPr>
          <a:xfrm>
            <a:off x="203499" y="419548"/>
            <a:ext cx="5414010" cy="5735899"/>
          </a:xfrm>
        </p:spPr>
        <p:txBody>
          <a:bodyPr/>
          <a:lstStyle/>
          <a:p>
            <a:pPr marL="0" indent="0">
              <a:buNone/>
            </a:pPr>
            <a:r>
              <a:rPr lang="en-US" b="1" dirty="0">
                <a:solidFill>
                  <a:schemeClr val="accent2"/>
                </a:solidFill>
              </a:rPr>
              <a:t>Contractor Relationship</a:t>
            </a:r>
            <a:endParaRPr lang="en-US" sz="800" dirty="0"/>
          </a:p>
          <a:p>
            <a:r>
              <a:rPr lang="en-US" dirty="0"/>
              <a:t>Competitive process to select</a:t>
            </a:r>
          </a:p>
          <a:p>
            <a:r>
              <a:rPr lang="en-US" dirty="0"/>
              <a:t>Specific contract terms</a:t>
            </a:r>
          </a:p>
          <a:p>
            <a:r>
              <a:rPr lang="en-US" dirty="0"/>
              <a:t>Contractor </a:t>
            </a:r>
            <a:r>
              <a:rPr lang="en-US" b="1" dirty="0"/>
              <a:t>is not </a:t>
            </a:r>
            <a:r>
              <a:rPr lang="en-US" dirty="0"/>
              <a:t>subject to award terms or most of UG requirements</a:t>
            </a:r>
          </a:p>
        </p:txBody>
      </p:sp>
      <p:sp>
        <p:nvSpPr>
          <p:cNvPr id="5" name="TextBox 4">
            <a:extLst>
              <a:ext uri="{FF2B5EF4-FFF2-40B4-BE49-F238E27FC236}">
                <a16:creationId xmlns:a16="http://schemas.microsoft.com/office/drawing/2014/main" id="{130A066D-33D8-0344-BB0E-EBC4B6B33EF4}"/>
              </a:ext>
            </a:extLst>
          </p:cNvPr>
          <p:cNvSpPr txBox="1"/>
          <p:nvPr/>
        </p:nvSpPr>
        <p:spPr>
          <a:xfrm>
            <a:off x="203499" y="3540285"/>
            <a:ext cx="5864936" cy="3231654"/>
          </a:xfrm>
          <a:prstGeom prst="rect">
            <a:avLst/>
          </a:prstGeom>
          <a:noFill/>
        </p:spPr>
        <p:txBody>
          <a:bodyPr wrap="square" rtlCol="0">
            <a:spAutoFit/>
          </a:bodyPr>
          <a:lstStyle/>
          <a:p>
            <a:r>
              <a:rPr lang="en-US" sz="2800" b="1" dirty="0">
                <a:solidFill>
                  <a:schemeClr val="accent6"/>
                </a:solidFill>
              </a:rPr>
              <a:t>Subrecipient Relationship</a:t>
            </a:r>
            <a:endParaRPr lang="en-US" sz="800" dirty="0"/>
          </a:p>
          <a:p>
            <a:pPr marL="233363" indent="-233363">
              <a:buFont typeface="Arial" panose="020B0604020202020204" pitchFamily="34" charset="0"/>
              <a:buChar char="•"/>
            </a:pPr>
            <a:r>
              <a:rPr lang="en-US" sz="2800" dirty="0"/>
              <a:t>No competitive process to select (unless required by state law)</a:t>
            </a:r>
          </a:p>
          <a:p>
            <a:pPr marL="233363" indent="-233363">
              <a:buFont typeface="Arial" panose="020B0604020202020204" pitchFamily="34" charset="0"/>
              <a:buChar char="•"/>
            </a:pPr>
            <a:r>
              <a:rPr lang="en-US" sz="2800" dirty="0"/>
              <a:t>Risk assessment</a:t>
            </a:r>
          </a:p>
          <a:p>
            <a:pPr marL="233363" indent="-233363">
              <a:buFont typeface="Arial" panose="020B0604020202020204" pitchFamily="34" charset="0"/>
              <a:buChar char="•"/>
            </a:pPr>
            <a:r>
              <a:rPr lang="en-US" sz="2800" dirty="0"/>
              <a:t>Specific contract terms</a:t>
            </a:r>
          </a:p>
          <a:p>
            <a:pPr marL="233363" indent="-233363">
              <a:buFont typeface="Arial" panose="020B0604020202020204" pitchFamily="34" charset="0"/>
              <a:buChar char="•"/>
            </a:pPr>
            <a:r>
              <a:rPr lang="en-US" sz="2800" dirty="0"/>
              <a:t>Subrecipient </a:t>
            </a:r>
            <a:r>
              <a:rPr lang="en-US" sz="2800" b="1" dirty="0"/>
              <a:t>is</a:t>
            </a:r>
            <a:r>
              <a:rPr lang="en-US" sz="2800" dirty="0"/>
              <a:t> subject to all award terms and UG requirements</a:t>
            </a:r>
          </a:p>
        </p:txBody>
      </p:sp>
      <p:pic>
        <p:nvPicPr>
          <p:cNvPr id="6" name="Content Placeholder 4" descr="A picture containing diagram&#10;&#10;Description automatically generated">
            <a:extLst>
              <a:ext uri="{FF2B5EF4-FFF2-40B4-BE49-F238E27FC236}">
                <a16:creationId xmlns:a16="http://schemas.microsoft.com/office/drawing/2014/main" id="{0D364FEE-F8A2-304B-ABB7-A3C457C56690}"/>
              </a:ext>
            </a:extLst>
          </p:cNvPr>
          <p:cNvPicPr>
            <a:picLocks noChangeAspect="1"/>
          </p:cNvPicPr>
          <p:nvPr/>
        </p:nvPicPr>
        <p:blipFill rotWithShape="1">
          <a:blip r:embed="rId2"/>
          <a:srcRect l="6071" r="6184" b="1"/>
          <a:stretch/>
        </p:blipFill>
        <p:spPr>
          <a:xfrm>
            <a:off x="5854042" y="86061"/>
            <a:ext cx="6236208" cy="3660185"/>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80951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49BB-B382-4D4B-8F6D-FB631194D997}"/>
              </a:ext>
            </a:extLst>
          </p:cNvPr>
          <p:cNvSpPr>
            <a:spLocks noGrp="1"/>
          </p:cNvSpPr>
          <p:nvPr>
            <p:ph type="title"/>
          </p:nvPr>
        </p:nvSpPr>
        <p:spPr>
          <a:xfrm>
            <a:off x="481013" y="3752849"/>
            <a:ext cx="3290887" cy="2452687"/>
          </a:xfrm>
        </p:spPr>
        <p:txBody>
          <a:bodyPr anchor="ctr">
            <a:normAutofit/>
          </a:bodyPr>
          <a:lstStyle/>
          <a:p>
            <a:r>
              <a:rPr lang="en-US" sz="3600" dirty="0"/>
              <a:t>Subaward Vocabulary</a:t>
            </a:r>
          </a:p>
        </p:txBody>
      </p:sp>
      <p:pic>
        <p:nvPicPr>
          <p:cNvPr id="8" name="Picture 7" descr="Stack of multicolored books">
            <a:extLst>
              <a:ext uri="{FF2B5EF4-FFF2-40B4-BE49-F238E27FC236}">
                <a16:creationId xmlns:a16="http://schemas.microsoft.com/office/drawing/2014/main" id="{ABD2D193-5CF5-D04E-9E9E-32517BC53B9F}"/>
              </a:ext>
            </a:extLst>
          </p:cNvPr>
          <p:cNvPicPr>
            <a:picLocks noChangeAspect="1"/>
          </p:cNvPicPr>
          <p:nvPr/>
        </p:nvPicPr>
        <p:blipFill rotWithShape="1">
          <a:blip r:embed="rId2"/>
          <a:srcRect t="14955" b="750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85ABC778-AD7C-994D-9C5E-3B4183356106}"/>
              </a:ext>
            </a:extLst>
          </p:cNvPr>
          <p:cNvSpPr>
            <a:spLocks noGrp="1"/>
          </p:cNvSpPr>
          <p:nvPr>
            <p:ph idx="1"/>
          </p:nvPr>
        </p:nvSpPr>
        <p:spPr>
          <a:xfrm>
            <a:off x="3200400" y="3966210"/>
            <a:ext cx="8793480" cy="2452687"/>
          </a:xfrm>
        </p:spPr>
        <p:txBody>
          <a:bodyPr anchor="ctr">
            <a:noAutofit/>
          </a:bodyPr>
          <a:lstStyle/>
          <a:p>
            <a:r>
              <a:rPr lang="en-US" sz="2400" b="1" dirty="0"/>
              <a:t>Recipient: </a:t>
            </a:r>
            <a:r>
              <a:rPr lang="en-US" sz="2400" dirty="0"/>
              <a:t>Local government that received ARP/CLFRF award</a:t>
            </a:r>
          </a:p>
          <a:p>
            <a:r>
              <a:rPr lang="en-US" sz="2400" b="1" dirty="0"/>
              <a:t>Pass-through Entity: </a:t>
            </a:r>
            <a:r>
              <a:rPr lang="en-US" sz="2400" dirty="0"/>
              <a:t>Local government that provides a subaward to a subrecipient to carry out part of the ARP/CLFRF award program</a:t>
            </a:r>
          </a:p>
          <a:p>
            <a:r>
              <a:rPr lang="en-US" sz="2400" b="1" dirty="0"/>
              <a:t>Subaward: </a:t>
            </a:r>
            <a:r>
              <a:rPr lang="en-US" sz="2400" dirty="0"/>
              <a:t>Award provided by a pass-through entity to a subrecipient to carry out part of the ARP/CLFRF award received by the pass-through entity</a:t>
            </a:r>
          </a:p>
          <a:p>
            <a:r>
              <a:rPr lang="en-US" sz="2400" b="1" dirty="0"/>
              <a:t>Subrecipient: </a:t>
            </a:r>
            <a:r>
              <a:rPr lang="en-US" sz="2400" dirty="0"/>
              <a:t>Entity the receives a subaward from a pass-through entity to carry out part of the ARP/CLFRF award program.</a:t>
            </a:r>
          </a:p>
        </p:txBody>
      </p:sp>
    </p:spTree>
    <p:extLst>
      <p:ext uri="{BB962C8B-B14F-4D97-AF65-F5344CB8AC3E}">
        <p14:creationId xmlns:p14="http://schemas.microsoft.com/office/powerpoint/2010/main" val="1860684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448C50-6505-3A4E-BDAA-9A90B9F1DBE7}"/>
              </a:ext>
            </a:extLst>
          </p:cNvPr>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35BF7BBB-2154-7443-BCE5-E30F38196572}"/>
              </a:ext>
            </a:extLst>
          </p:cNvPr>
          <p:cNvSpPr>
            <a:spLocks noGrp="1"/>
          </p:cNvSpPr>
          <p:nvPr>
            <p:ph type="title"/>
          </p:nvPr>
        </p:nvSpPr>
        <p:spPr>
          <a:xfrm>
            <a:off x="838200" y="122827"/>
            <a:ext cx="10515600" cy="1325563"/>
          </a:xfrm>
        </p:spPr>
        <p:txBody>
          <a:bodyPr/>
          <a:lstStyle/>
          <a:p>
            <a:r>
              <a:rPr lang="en-US" dirty="0">
                <a:solidFill>
                  <a:schemeClr val="bg1"/>
                </a:solidFill>
              </a:rPr>
              <a:t>Subawards</a:t>
            </a:r>
          </a:p>
        </p:txBody>
      </p:sp>
      <p:graphicFrame>
        <p:nvGraphicFramePr>
          <p:cNvPr id="6" name="Content Placeholder 5">
            <a:extLst>
              <a:ext uri="{FF2B5EF4-FFF2-40B4-BE49-F238E27FC236}">
                <a16:creationId xmlns:a16="http://schemas.microsoft.com/office/drawing/2014/main" id="{67249E71-4C26-1C45-844B-BCEFCC5DFD56}"/>
              </a:ext>
            </a:extLst>
          </p:cNvPr>
          <p:cNvGraphicFramePr>
            <a:graphicFrameLocks noGrp="1"/>
          </p:cNvGraphicFramePr>
          <p:nvPr>
            <p:ph idx="1"/>
          </p:nvPr>
        </p:nvGraphicFramePr>
        <p:xfrm>
          <a:off x="6197600" y="182063"/>
          <a:ext cx="6934201" cy="64938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D7315C86-561B-B642-A80F-03C5232629EF}"/>
              </a:ext>
            </a:extLst>
          </p:cNvPr>
          <p:cNvSpPr/>
          <p:nvPr/>
        </p:nvSpPr>
        <p:spPr>
          <a:xfrm>
            <a:off x="0" y="1571217"/>
            <a:ext cx="7137400" cy="5286782"/>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ctr"/>
            <a:r>
              <a:rPr lang="en-US" sz="2800" dirty="0"/>
              <a:t>Subawards are agreements between the pass-through entity (local government) and subrecipient (partner organization) setting the terms of the subrecipient’s performance duties. </a:t>
            </a:r>
          </a:p>
          <a:p>
            <a:pPr marL="228600" algn="ctr"/>
            <a:endParaRPr lang="en-US" sz="2800" dirty="0"/>
          </a:p>
          <a:p>
            <a:pPr marL="228600" algn="ctr"/>
            <a:r>
              <a:rPr lang="en-US" sz="2800" dirty="0"/>
              <a:t>All of the ARP/CSLFRF eligibility restrictions, award terms and prohibitions, and Uniform Guidance requirements flow down to the subrecipient.</a:t>
            </a:r>
          </a:p>
          <a:p>
            <a:pPr marL="228600" algn="ctr"/>
            <a:endParaRPr lang="en-US" sz="2400" dirty="0"/>
          </a:p>
        </p:txBody>
      </p:sp>
    </p:spTree>
    <p:extLst>
      <p:ext uri="{BB962C8B-B14F-4D97-AF65-F5344CB8AC3E}">
        <p14:creationId xmlns:p14="http://schemas.microsoft.com/office/powerpoint/2010/main" val="432928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a:xfrm>
            <a:off x="0" y="5260769"/>
            <a:ext cx="12194114" cy="159723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p:cNvSpPr/>
          <p:nvPr/>
        </p:nvSpPr>
        <p:spPr>
          <a:xfrm>
            <a:off x="480384" y="5387183"/>
            <a:ext cx="11231232" cy="1384995"/>
          </a:xfrm>
          <a:prstGeom prst="rect">
            <a:avLst/>
          </a:prstGeom>
        </p:spPr>
        <p:txBody>
          <a:bodyPr wrap="square">
            <a:spAutoFit/>
          </a:bodyPr>
          <a:lstStyle/>
          <a:p>
            <a:pPr algn="ctr"/>
            <a:r>
              <a:rPr lang="en-US" sz="2800" dirty="0">
                <a:solidFill>
                  <a:schemeClr val="bg1"/>
                </a:solidFill>
              </a:rPr>
              <a:t>A LG must require a subrecipient to comply with – and must monitor a subrecipient for compliance with – all the conditions and restrictions that apply to the ARP/CLFRF award.  </a:t>
            </a:r>
          </a:p>
        </p:txBody>
      </p:sp>
      <p:cxnSp>
        <p:nvCxnSpPr>
          <p:cNvPr id="19" name="Straight Connector 18"/>
          <p:cNvCxnSpPr>
            <a:cxnSpLocks/>
            <a:endCxn id="31" idx="2"/>
          </p:cNvCxnSpPr>
          <p:nvPr/>
        </p:nvCxnSpPr>
        <p:spPr>
          <a:xfrm>
            <a:off x="2128770" y="3143653"/>
            <a:ext cx="7670971" cy="10455"/>
          </a:xfrm>
          <a:prstGeom prst="line">
            <a:avLst/>
          </a:prstGeom>
          <a:ln w="38100">
            <a:solidFill>
              <a:schemeClr val="accent1">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772389" y="2380719"/>
            <a:ext cx="1535723" cy="1538655"/>
            <a:chOff x="1112967" y="2659673"/>
            <a:chExt cx="1535723" cy="1538655"/>
          </a:xfrm>
        </p:grpSpPr>
        <p:grpSp>
          <p:nvGrpSpPr>
            <p:cNvPr id="33" name="Group 32"/>
            <p:cNvGrpSpPr/>
            <p:nvPr/>
          </p:nvGrpSpPr>
          <p:grpSpPr>
            <a:xfrm>
              <a:off x="1112967" y="2659673"/>
              <a:ext cx="1535723" cy="1538655"/>
              <a:chOff x="4709747" y="1208942"/>
              <a:chExt cx="1535723" cy="1538655"/>
            </a:xfrm>
          </p:grpSpPr>
          <p:sp>
            <p:nvSpPr>
              <p:cNvPr id="34" name="Oval 33"/>
              <p:cNvSpPr/>
              <p:nvPr/>
            </p:nvSpPr>
            <p:spPr>
              <a:xfrm>
                <a:off x="4709747" y="1208942"/>
                <a:ext cx="1535723" cy="1538655"/>
              </a:xfrm>
              <a:prstGeom prst="ellipse">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4850423" y="1345223"/>
                <a:ext cx="1254370" cy="12660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1583787" y="3135181"/>
              <a:ext cx="594083" cy="587639"/>
              <a:chOff x="2311401" y="612776"/>
              <a:chExt cx="1709738" cy="1627188"/>
            </a:xfrm>
            <a:solidFill>
              <a:schemeClr val="bg1"/>
            </a:solidFill>
          </p:grpSpPr>
          <p:sp>
            <p:nvSpPr>
              <p:cNvPr id="45" name="Freeform 6"/>
              <p:cNvSpPr>
                <a:spLocks/>
              </p:cNvSpPr>
              <p:nvPr/>
            </p:nvSpPr>
            <p:spPr bwMode="auto">
              <a:xfrm>
                <a:off x="2311401" y="612776"/>
                <a:ext cx="1276350" cy="1490663"/>
              </a:xfrm>
              <a:custGeom>
                <a:avLst/>
                <a:gdLst>
                  <a:gd name="T0" fmla="*/ 2141 w 2411"/>
                  <a:gd name="T1" fmla="*/ 0 h 2818"/>
                  <a:gd name="T2" fmla="*/ 2219 w 2411"/>
                  <a:gd name="T3" fmla="*/ 12 h 2818"/>
                  <a:gd name="T4" fmla="*/ 2288 w 2411"/>
                  <a:gd name="T5" fmla="*/ 45 h 2818"/>
                  <a:gd name="T6" fmla="*/ 2345 w 2411"/>
                  <a:gd name="T7" fmla="*/ 95 h 2818"/>
                  <a:gd name="T8" fmla="*/ 2386 w 2411"/>
                  <a:gd name="T9" fmla="*/ 159 h 2818"/>
                  <a:gd name="T10" fmla="*/ 2408 w 2411"/>
                  <a:gd name="T11" fmla="*/ 234 h 2818"/>
                  <a:gd name="T12" fmla="*/ 2411 w 2411"/>
                  <a:gd name="T13" fmla="*/ 1716 h 2818"/>
                  <a:gd name="T14" fmla="*/ 2142 w 2411"/>
                  <a:gd name="T15" fmla="*/ 474 h 2818"/>
                  <a:gd name="T16" fmla="*/ 2132 w 2411"/>
                  <a:gd name="T17" fmla="*/ 409 h 2818"/>
                  <a:gd name="T18" fmla="*/ 2102 w 2411"/>
                  <a:gd name="T19" fmla="*/ 353 h 2818"/>
                  <a:gd name="T20" fmla="*/ 2056 w 2411"/>
                  <a:gd name="T21" fmla="*/ 309 h 2818"/>
                  <a:gd name="T22" fmla="*/ 1999 w 2411"/>
                  <a:gd name="T23" fmla="*/ 279 h 2818"/>
                  <a:gd name="T24" fmla="*/ 1934 w 2411"/>
                  <a:gd name="T25" fmla="*/ 269 h 2818"/>
                  <a:gd name="T26" fmla="*/ 445 w 2411"/>
                  <a:gd name="T27" fmla="*/ 272 h 2818"/>
                  <a:gd name="T28" fmla="*/ 382 w 2411"/>
                  <a:gd name="T29" fmla="*/ 292 h 2818"/>
                  <a:gd name="T30" fmla="*/ 330 w 2411"/>
                  <a:gd name="T31" fmla="*/ 329 h 2818"/>
                  <a:gd name="T32" fmla="*/ 292 w 2411"/>
                  <a:gd name="T33" fmla="*/ 379 h 2818"/>
                  <a:gd name="T34" fmla="*/ 271 w 2411"/>
                  <a:gd name="T35" fmla="*/ 440 h 2818"/>
                  <a:gd name="T36" fmla="*/ 269 w 2411"/>
                  <a:gd name="T37" fmla="*/ 2338 h 2818"/>
                  <a:gd name="T38" fmla="*/ 279 w 2411"/>
                  <a:gd name="T39" fmla="*/ 2403 h 2818"/>
                  <a:gd name="T40" fmla="*/ 309 w 2411"/>
                  <a:gd name="T41" fmla="*/ 2459 h 2818"/>
                  <a:gd name="T42" fmla="*/ 355 w 2411"/>
                  <a:gd name="T43" fmla="*/ 2503 h 2818"/>
                  <a:gd name="T44" fmla="*/ 412 w 2411"/>
                  <a:gd name="T45" fmla="*/ 2533 h 2818"/>
                  <a:gd name="T46" fmla="*/ 479 w 2411"/>
                  <a:gd name="T47" fmla="*/ 2543 h 2818"/>
                  <a:gd name="T48" fmla="*/ 1098 w 2411"/>
                  <a:gd name="T49" fmla="*/ 2579 h 2818"/>
                  <a:gd name="T50" fmla="*/ 1144 w 2411"/>
                  <a:gd name="T51" fmla="*/ 2648 h 2818"/>
                  <a:gd name="T52" fmla="*/ 1202 w 2411"/>
                  <a:gd name="T53" fmla="*/ 2710 h 2818"/>
                  <a:gd name="T54" fmla="*/ 272 w 2411"/>
                  <a:gd name="T55" fmla="*/ 2818 h 2818"/>
                  <a:gd name="T56" fmla="*/ 194 w 2411"/>
                  <a:gd name="T57" fmla="*/ 2807 h 2818"/>
                  <a:gd name="T58" fmla="*/ 123 w 2411"/>
                  <a:gd name="T59" fmla="*/ 2773 h 2818"/>
                  <a:gd name="T60" fmla="*/ 66 w 2411"/>
                  <a:gd name="T61" fmla="*/ 2723 h 2818"/>
                  <a:gd name="T62" fmla="*/ 25 w 2411"/>
                  <a:gd name="T63" fmla="*/ 2660 h 2818"/>
                  <a:gd name="T64" fmla="*/ 3 w 2411"/>
                  <a:gd name="T65" fmla="*/ 2585 h 2818"/>
                  <a:gd name="T66" fmla="*/ 0 w 2411"/>
                  <a:gd name="T67" fmla="*/ 263 h 2818"/>
                  <a:gd name="T68" fmla="*/ 11 w 2411"/>
                  <a:gd name="T69" fmla="*/ 187 h 2818"/>
                  <a:gd name="T70" fmla="*/ 42 w 2411"/>
                  <a:gd name="T71" fmla="*/ 120 h 2818"/>
                  <a:gd name="T72" fmla="*/ 89 w 2411"/>
                  <a:gd name="T73" fmla="*/ 66 h 2818"/>
                  <a:gd name="T74" fmla="*/ 151 w 2411"/>
                  <a:gd name="T75" fmla="*/ 25 h 2818"/>
                  <a:gd name="T76" fmla="*/ 222 w 2411"/>
                  <a:gd name="T77" fmla="*/ 3 h 2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11" h="2818">
                    <a:moveTo>
                      <a:pt x="261" y="0"/>
                    </a:moveTo>
                    <a:lnTo>
                      <a:pt x="2141" y="0"/>
                    </a:lnTo>
                    <a:lnTo>
                      <a:pt x="2181" y="3"/>
                    </a:lnTo>
                    <a:lnTo>
                      <a:pt x="2219" y="12"/>
                    </a:lnTo>
                    <a:lnTo>
                      <a:pt x="2255" y="26"/>
                    </a:lnTo>
                    <a:lnTo>
                      <a:pt x="2288" y="45"/>
                    </a:lnTo>
                    <a:lnTo>
                      <a:pt x="2318" y="68"/>
                    </a:lnTo>
                    <a:lnTo>
                      <a:pt x="2345" y="95"/>
                    </a:lnTo>
                    <a:lnTo>
                      <a:pt x="2368" y="126"/>
                    </a:lnTo>
                    <a:lnTo>
                      <a:pt x="2386" y="159"/>
                    </a:lnTo>
                    <a:lnTo>
                      <a:pt x="2400" y="195"/>
                    </a:lnTo>
                    <a:lnTo>
                      <a:pt x="2408" y="234"/>
                    </a:lnTo>
                    <a:lnTo>
                      <a:pt x="2411" y="274"/>
                    </a:lnTo>
                    <a:lnTo>
                      <a:pt x="2411" y="1716"/>
                    </a:lnTo>
                    <a:lnTo>
                      <a:pt x="2142" y="2036"/>
                    </a:lnTo>
                    <a:lnTo>
                      <a:pt x="2142" y="474"/>
                    </a:lnTo>
                    <a:lnTo>
                      <a:pt x="2140" y="440"/>
                    </a:lnTo>
                    <a:lnTo>
                      <a:pt x="2132" y="409"/>
                    </a:lnTo>
                    <a:lnTo>
                      <a:pt x="2119" y="379"/>
                    </a:lnTo>
                    <a:lnTo>
                      <a:pt x="2102" y="353"/>
                    </a:lnTo>
                    <a:lnTo>
                      <a:pt x="2081" y="329"/>
                    </a:lnTo>
                    <a:lnTo>
                      <a:pt x="2056" y="309"/>
                    </a:lnTo>
                    <a:lnTo>
                      <a:pt x="2029" y="292"/>
                    </a:lnTo>
                    <a:lnTo>
                      <a:pt x="1999" y="279"/>
                    </a:lnTo>
                    <a:lnTo>
                      <a:pt x="1967" y="272"/>
                    </a:lnTo>
                    <a:lnTo>
                      <a:pt x="1934" y="269"/>
                    </a:lnTo>
                    <a:lnTo>
                      <a:pt x="479" y="269"/>
                    </a:lnTo>
                    <a:lnTo>
                      <a:pt x="445" y="272"/>
                    </a:lnTo>
                    <a:lnTo>
                      <a:pt x="412" y="279"/>
                    </a:lnTo>
                    <a:lnTo>
                      <a:pt x="382" y="292"/>
                    </a:lnTo>
                    <a:lnTo>
                      <a:pt x="355" y="309"/>
                    </a:lnTo>
                    <a:lnTo>
                      <a:pt x="330" y="329"/>
                    </a:lnTo>
                    <a:lnTo>
                      <a:pt x="309" y="353"/>
                    </a:lnTo>
                    <a:lnTo>
                      <a:pt x="292" y="379"/>
                    </a:lnTo>
                    <a:lnTo>
                      <a:pt x="279" y="409"/>
                    </a:lnTo>
                    <a:lnTo>
                      <a:pt x="271" y="440"/>
                    </a:lnTo>
                    <a:lnTo>
                      <a:pt x="269" y="474"/>
                    </a:lnTo>
                    <a:lnTo>
                      <a:pt x="269" y="2338"/>
                    </a:lnTo>
                    <a:lnTo>
                      <a:pt x="271" y="2371"/>
                    </a:lnTo>
                    <a:lnTo>
                      <a:pt x="279" y="2403"/>
                    </a:lnTo>
                    <a:lnTo>
                      <a:pt x="292" y="2432"/>
                    </a:lnTo>
                    <a:lnTo>
                      <a:pt x="309" y="2459"/>
                    </a:lnTo>
                    <a:lnTo>
                      <a:pt x="330" y="2483"/>
                    </a:lnTo>
                    <a:lnTo>
                      <a:pt x="355" y="2503"/>
                    </a:lnTo>
                    <a:lnTo>
                      <a:pt x="382" y="2520"/>
                    </a:lnTo>
                    <a:lnTo>
                      <a:pt x="412" y="2533"/>
                    </a:lnTo>
                    <a:lnTo>
                      <a:pt x="445" y="2540"/>
                    </a:lnTo>
                    <a:lnTo>
                      <a:pt x="479" y="2543"/>
                    </a:lnTo>
                    <a:lnTo>
                      <a:pt x="1080" y="2543"/>
                    </a:lnTo>
                    <a:lnTo>
                      <a:pt x="1098" y="2579"/>
                    </a:lnTo>
                    <a:lnTo>
                      <a:pt x="1119" y="2615"/>
                    </a:lnTo>
                    <a:lnTo>
                      <a:pt x="1144" y="2648"/>
                    </a:lnTo>
                    <a:lnTo>
                      <a:pt x="1171" y="2680"/>
                    </a:lnTo>
                    <a:lnTo>
                      <a:pt x="1202" y="2710"/>
                    </a:lnTo>
                    <a:lnTo>
                      <a:pt x="1328" y="2818"/>
                    </a:lnTo>
                    <a:lnTo>
                      <a:pt x="272" y="2818"/>
                    </a:lnTo>
                    <a:lnTo>
                      <a:pt x="232" y="2815"/>
                    </a:lnTo>
                    <a:lnTo>
                      <a:pt x="194" y="2807"/>
                    </a:lnTo>
                    <a:lnTo>
                      <a:pt x="157" y="2793"/>
                    </a:lnTo>
                    <a:lnTo>
                      <a:pt x="123" y="2773"/>
                    </a:lnTo>
                    <a:lnTo>
                      <a:pt x="93" y="2750"/>
                    </a:lnTo>
                    <a:lnTo>
                      <a:pt x="66" y="2723"/>
                    </a:lnTo>
                    <a:lnTo>
                      <a:pt x="43" y="2693"/>
                    </a:lnTo>
                    <a:lnTo>
                      <a:pt x="25" y="2660"/>
                    </a:lnTo>
                    <a:lnTo>
                      <a:pt x="11" y="2623"/>
                    </a:lnTo>
                    <a:lnTo>
                      <a:pt x="3" y="2585"/>
                    </a:lnTo>
                    <a:lnTo>
                      <a:pt x="0" y="2544"/>
                    </a:lnTo>
                    <a:lnTo>
                      <a:pt x="0" y="263"/>
                    </a:lnTo>
                    <a:lnTo>
                      <a:pt x="3" y="224"/>
                    </a:lnTo>
                    <a:lnTo>
                      <a:pt x="11" y="187"/>
                    </a:lnTo>
                    <a:lnTo>
                      <a:pt x="24" y="153"/>
                    </a:lnTo>
                    <a:lnTo>
                      <a:pt x="42" y="120"/>
                    </a:lnTo>
                    <a:lnTo>
                      <a:pt x="63" y="91"/>
                    </a:lnTo>
                    <a:lnTo>
                      <a:pt x="89" y="66"/>
                    </a:lnTo>
                    <a:lnTo>
                      <a:pt x="118" y="44"/>
                    </a:lnTo>
                    <a:lnTo>
                      <a:pt x="151" y="25"/>
                    </a:lnTo>
                    <a:lnTo>
                      <a:pt x="185" y="12"/>
                    </a:lnTo>
                    <a:lnTo>
                      <a:pt x="222" y="3"/>
                    </a:lnTo>
                    <a:lnTo>
                      <a:pt x="2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7"/>
              <p:cNvSpPr>
                <a:spLocks/>
              </p:cNvSpPr>
              <p:nvPr/>
            </p:nvSpPr>
            <p:spPr bwMode="auto">
              <a:xfrm>
                <a:off x="2565401" y="938214"/>
                <a:ext cx="781050" cy="141288"/>
              </a:xfrm>
              <a:custGeom>
                <a:avLst/>
                <a:gdLst>
                  <a:gd name="T0" fmla="*/ 134 w 1474"/>
                  <a:gd name="T1" fmla="*/ 0 h 269"/>
                  <a:gd name="T2" fmla="*/ 1341 w 1474"/>
                  <a:gd name="T3" fmla="*/ 0 h 269"/>
                  <a:gd name="T4" fmla="*/ 1368 w 1474"/>
                  <a:gd name="T5" fmla="*/ 3 h 269"/>
                  <a:gd name="T6" fmla="*/ 1393 w 1474"/>
                  <a:gd name="T7" fmla="*/ 11 h 269"/>
                  <a:gd name="T8" fmla="*/ 1416 w 1474"/>
                  <a:gd name="T9" fmla="*/ 23 h 269"/>
                  <a:gd name="T10" fmla="*/ 1435 w 1474"/>
                  <a:gd name="T11" fmla="*/ 40 h 269"/>
                  <a:gd name="T12" fmla="*/ 1452 w 1474"/>
                  <a:gd name="T13" fmla="*/ 59 h 269"/>
                  <a:gd name="T14" fmla="*/ 1464 w 1474"/>
                  <a:gd name="T15" fmla="*/ 82 h 269"/>
                  <a:gd name="T16" fmla="*/ 1471 w 1474"/>
                  <a:gd name="T17" fmla="*/ 107 h 269"/>
                  <a:gd name="T18" fmla="*/ 1474 w 1474"/>
                  <a:gd name="T19" fmla="*/ 134 h 269"/>
                  <a:gd name="T20" fmla="*/ 1471 w 1474"/>
                  <a:gd name="T21" fmla="*/ 161 h 269"/>
                  <a:gd name="T22" fmla="*/ 1464 w 1474"/>
                  <a:gd name="T23" fmla="*/ 186 h 269"/>
                  <a:gd name="T24" fmla="*/ 1451 w 1474"/>
                  <a:gd name="T25" fmla="*/ 209 h 269"/>
                  <a:gd name="T26" fmla="*/ 1435 w 1474"/>
                  <a:gd name="T27" fmla="*/ 229 h 269"/>
                  <a:gd name="T28" fmla="*/ 1416 w 1474"/>
                  <a:gd name="T29" fmla="*/ 246 h 269"/>
                  <a:gd name="T30" fmla="*/ 1393 w 1474"/>
                  <a:gd name="T31" fmla="*/ 258 h 269"/>
                  <a:gd name="T32" fmla="*/ 1368 w 1474"/>
                  <a:gd name="T33" fmla="*/ 266 h 269"/>
                  <a:gd name="T34" fmla="*/ 1341 w 1474"/>
                  <a:gd name="T35" fmla="*/ 269 h 269"/>
                  <a:gd name="T36" fmla="*/ 134 w 1474"/>
                  <a:gd name="T37" fmla="*/ 269 h 269"/>
                  <a:gd name="T38" fmla="*/ 107 w 1474"/>
                  <a:gd name="T39" fmla="*/ 266 h 269"/>
                  <a:gd name="T40" fmla="*/ 82 w 1474"/>
                  <a:gd name="T41" fmla="*/ 258 h 269"/>
                  <a:gd name="T42" fmla="*/ 59 w 1474"/>
                  <a:gd name="T43" fmla="*/ 246 h 269"/>
                  <a:gd name="T44" fmla="*/ 39 w 1474"/>
                  <a:gd name="T45" fmla="*/ 229 h 269"/>
                  <a:gd name="T46" fmla="*/ 23 w 1474"/>
                  <a:gd name="T47" fmla="*/ 209 h 269"/>
                  <a:gd name="T48" fmla="*/ 11 w 1474"/>
                  <a:gd name="T49" fmla="*/ 186 h 269"/>
                  <a:gd name="T50" fmla="*/ 3 w 1474"/>
                  <a:gd name="T51" fmla="*/ 161 h 269"/>
                  <a:gd name="T52" fmla="*/ 0 w 1474"/>
                  <a:gd name="T53" fmla="*/ 134 h 269"/>
                  <a:gd name="T54" fmla="*/ 3 w 1474"/>
                  <a:gd name="T55" fmla="*/ 107 h 269"/>
                  <a:gd name="T56" fmla="*/ 11 w 1474"/>
                  <a:gd name="T57" fmla="*/ 82 h 269"/>
                  <a:gd name="T58" fmla="*/ 23 w 1474"/>
                  <a:gd name="T59" fmla="*/ 59 h 269"/>
                  <a:gd name="T60" fmla="*/ 39 w 1474"/>
                  <a:gd name="T61" fmla="*/ 40 h 269"/>
                  <a:gd name="T62" fmla="*/ 59 w 1474"/>
                  <a:gd name="T63" fmla="*/ 23 h 269"/>
                  <a:gd name="T64" fmla="*/ 82 w 1474"/>
                  <a:gd name="T65" fmla="*/ 11 h 269"/>
                  <a:gd name="T66" fmla="*/ 107 w 1474"/>
                  <a:gd name="T67" fmla="*/ 3 h 269"/>
                  <a:gd name="T68" fmla="*/ 134 w 1474"/>
                  <a:gd name="T69"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74" h="269">
                    <a:moveTo>
                      <a:pt x="134" y="0"/>
                    </a:moveTo>
                    <a:lnTo>
                      <a:pt x="1341" y="0"/>
                    </a:lnTo>
                    <a:lnTo>
                      <a:pt x="1368" y="3"/>
                    </a:lnTo>
                    <a:lnTo>
                      <a:pt x="1393" y="11"/>
                    </a:lnTo>
                    <a:lnTo>
                      <a:pt x="1416" y="23"/>
                    </a:lnTo>
                    <a:lnTo>
                      <a:pt x="1435" y="40"/>
                    </a:lnTo>
                    <a:lnTo>
                      <a:pt x="1452" y="59"/>
                    </a:lnTo>
                    <a:lnTo>
                      <a:pt x="1464" y="82"/>
                    </a:lnTo>
                    <a:lnTo>
                      <a:pt x="1471" y="107"/>
                    </a:lnTo>
                    <a:lnTo>
                      <a:pt x="1474" y="134"/>
                    </a:lnTo>
                    <a:lnTo>
                      <a:pt x="1471" y="161"/>
                    </a:lnTo>
                    <a:lnTo>
                      <a:pt x="1464" y="186"/>
                    </a:lnTo>
                    <a:lnTo>
                      <a:pt x="1451" y="209"/>
                    </a:lnTo>
                    <a:lnTo>
                      <a:pt x="1435" y="229"/>
                    </a:lnTo>
                    <a:lnTo>
                      <a:pt x="1416" y="246"/>
                    </a:lnTo>
                    <a:lnTo>
                      <a:pt x="1393" y="258"/>
                    </a:lnTo>
                    <a:lnTo>
                      <a:pt x="1368" y="266"/>
                    </a:lnTo>
                    <a:lnTo>
                      <a:pt x="1341" y="269"/>
                    </a:lnTo>
                    <a:lnTo>
                      <a:pt x="134" y="269"/>
                    </a:lnTo>
                    <a:lnTo>
                      <a:pt x="107" y="266"/>
                    </a:lnTo>
                    <a:lnTo>
                      <a:pt x="82" y="258"/>
                    </a:lnTo>
                    <a:lnTo>
                      <a:pt x="59" y="246"/>
                    </a:lnTo>
                    <a:lnTo>
                      <a:pt x="39" y="229"/>
                    </a:lnTo>
                    <a:lnTo>
                      <a:pt x="23" y="209"/>
                    </a:lnTo>
                    <a:lnTo>
                      <a:pt x="11" y="186"/>
                    </a:lnTo>
                    <a:lnTo>
                      <a:pt x="3" y="161"/>
                    </a:lnTo>
                    <a:lnTo>
                      <a:pt x="0" y="134"/>
                    </a:lnTo>
                    <a:lnTo>
                      <a:pt x="3" y="107"/>
                    </a:lnTo>
                    <a:lnTo>
                      <a:pt x="11" y="82"/>
                    </a:lnTo>
                    <a:lnTo>
                      <a:pt x="23" y="59"/>
                    </a:lnTo>
                    <a:lnTo>
                      <a:pt x="39" y="40"/>
                    </a:lnTo>
                    <a:lnTo>
                      <a:pt x="59" y="23"/>
                    </a:lnTo>
                    <a:lnTo>
                      <a:pt x="82" y="11"/>
                    </a:lnTo>
                    <a:lnTo>
                      <a:pt x="107" y="3"/>
                    </a:lnTo>
                    <a:lnTo>
                      <a:pt x="1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8"/>
              <p:cNvSpPr>
                <a:spLocks/>
              </p:cNvSpPr>
              <p:nvPr/>
            </p:nvSpPr>
            <p:spPr bwMode="auto">
              <a:xfrm>
                <a:off x="2565401" y="1174751"/>
                <a:ext cx="781050" cy="141288"/>
              </a:xfrm>
              <a:custGeom>
                <a:avLst/>
                <a:gdLst>
                  <a:gd name="T0" fmla="*/ 134 w 1474"/>
                  <a:gd name="T1" fmla="*/ 0 h 268"/>
                  <a:gd name="T2" fmla="*/ 1341 w 1474"/>
                  <a:gd name="T3" fmla="*/ 0 h 268"/>
                  <a:gd name="T4" fmla="*/ 1368 w 1474"/>
                  <a:gd name="T5" fmla="*/ 2 h 268"/>
                  <a:gd name="T6" fmla="*/ 1393 w 1474"/>
                  <a:gd name="T7" fmla="*/ 10 h 268"/>
                  <a:gd name="T8" fmla="*/ 1416 w 1474"/>
                  <a:gd name="T9" fmla="*/ 22 h 268"/>
                  <a:gd name="T10" fmla="*/ 1435 w 1474"/>
                  <a:gd name="T11" fmla="*/ 39 h 268"/>
                  <a:gd name="T12" fmla="*/ 1452 w 1474"/>
                  <a:gd name="T13" fmla="*/ 58 h 268"/>
                  <a:gd name="T14" fmla="*/ 1464 w 1474"/>
                  <a:gd name="T15" fmla="*/ 82 h 268"/>
                  <a:gd name="T16" fmla="*/ 1471 w 1474"/>
                  <a:gd name="T17" fmla="*/ 107 h 268"/>
                  <a:gd name="T18" fmla="*/ 1474 w 1474"/>
                  <a:gd name="T19" fmla="*/ 134 h 268"/>
                  <a:gd name="T20" fmla="*/ 1471 w 1474"/>
                  <a:gd name="T21" fmla="*/ 161 h 268"/>
                  <a:gd name="T22" fmla="*/ 1464 w 1474"/>
                  <a:gd name="T23" fmla="*/ 186 h 268"/>
                  <a:gd name="T24" fmla="*/ 1451 w 1474"/>
                  <a:gd name="T25" fmla="*/ 209 h 268"/>
                  <a:gd name="T26" fmla="*/ 1435 w 1474"/>
                  <a:gd name="T27" fmla="*/ 229 h 268"/>
                  <a:gd name="T28" fmla="*/ 1416 w 1474"/>
                  <a:gd name="T29" fmla="*/ 245 h 268"/>
                  <a:gd name="T30" fmla="*/ 1393 w 1474"/>
                  <a:gd name="T31" fmla="*/ 257 h 268"/>
                  <a:gd name="T32" fmla="*/ 1368 w 1474"/>
                  <a:gd name="T33" fmla="*/ 265 h 268"/>
                  <a:gd name="T34" fmla="*/ 1341 w 1474"/>
                  <a:gd name="T35" fmla="*/ 268 h 268"/>
                  <a:gd name="T36" fmla="*/ 134 w 1474"/>
                  <a:gd name="T37" fmla="*/ 268 h 268"/>
                  <a:gd name="T38" fmla="*/ 107 w 1474"/>
                  <a:gd name="T39" fmla="*/ 265 h 268"/>
                  <a:gd name="T40" fmla="*/ 82 w 1474"/>
                  <a:gd name="T41" fmla="*/ 257 h 268"/>
                  <a:gd name="T42" fmla="*/ 59 w 1474"/>
                  <a:gd name="T43" fmla="*/ 245 h 268"/>
                  <a:gd name="T44" fmla="*/ 39 w 1474"/>
                  <a:gd name="T45" fmla="*/ 229 h 268"/>
                  <a:gd name="T46" fmla="*/ 23 w 1474"/>
                  <a:gd name="T47" fmla="*/ 209 h 268"/>
                  <a:gd name="T48" fmla="*/ 11 w 1474"/>
                  <a:gd name="T49" fmla="*/ 186 h 268"/>
                  <a:gd name="T50" fmla="*/ 3 w 1474"/>
                  <a:gd name="T51" fmla="*/ 161 h 268"/>
                  <a:gd name="T52" fmla="*/ 0 w 1474"/>
                  <a:gd name="T53" fmla="*/ 134 h 268"/>
                  <a:gd name="T54" fmla="*/ 3 w 1474"/>
                  <a:gd name="T55" fmla="*/ 107 h 268"/>
                  <a:gd name="T56" fmla="*/ 11 w 1474"/>
                  <a:gd name="T57" fmla="*/ 82 h 268"/>
                  <a:gd name="T58" fmla="*/ 23 w 1474"/>
                  <a:gd name="T59" fmla="*/ 58 h 268"/>
                  <a:gd name="T60" fmla="*/ 39 w 1474"/>
                  <a:gd name="T61" fmla="*/ 39 h 268"/>
                  <a:gd name="T62" fmla="*/ 59 w 1474"/>
                  <a:gd name="T63" fmla="*/ 22 h 268"/>
                  <a:gd name="T64" fmla="*/ 82 w 1474"/>
                  <a:gd name="T65" fmla="*/ 10 h 268"/>
                  <a:gd name="T66" fmla="*/ 107 w 1474"/>
                  <a:gd name="T67" fmla="*/ 2 h 268"/>
                  <a:gd name="T68" fmla="*/ 134 w 1474"/>
                  <a:gd name="T69"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74" h="268">
                    <a:moveTo>
                      <a:pt x="134" y="0"/>
                    </a:moveTo>
                    <a:lnTo>
                      <a:pt x="1341" y="0"/>
                    </a:lnTo>
                    <a:lnTo>
                      <a:pt x="1368" y="2"/>
                    </a:lnTo>
                    <a:lnTo>
                      <a:pt x="1393" y="10"/>
                    </a:lnTo>
                    <a:lnTo>
                      <a:pt x="1416" y="22"/>
                    </a:lnTo>
                    <a:lnTo>
                      <a:pt x="1435" y="39"/>
                    </a:lnTo>
                    <a:lnTo>
                      <a:pt x="1452" y="58"/>
                    </a:lnTo>
                    <a:lnTo>
                      <a:pt x="1464" y="82"/>
                    </a:lnTo>
                    <a:lnTo>
                      <a:pt x="1471" y="107"/>
                    </a:lnTo>
                    <a:lnTo>
                      <a:pt x="1474" y="134"/>
                    </a:lnTo>
                    <a:lnTo>
                      <a:pt x="1471" y="161"/>
                    </a:lnTo>
                    <a:lnTo>
                      <a:pt x="1464" y="186"/>
                    </a:lnTo>
                    <a:lnTo>
                      <a:pt x="1451" y="209"/>
                    </a:lnTo>
                    <a:lnTo>
                      <a:pt x="1435" y="229"/>
                    </a:lnTo>
                    <a:lnTo>
                      <a:pt x="1416" y="245"/>
                    </a:lnTo>
                    <a:lnTo>
                      <a:pt x="1393" y="257"/>
                    </a:lnTo>
                    <a:lnTo>
                      <a:pt x="1368" y="265"/>
                    </a:lnTo>
                    <a:lnTo>
                      <a:pt x="1341" y="268"/>
                    </a:lnTo>
                    <a:lnTo>
                      <a:pt x="134" y="268"/>
                    </a:lnTo>
                    <a:lnTo>
                      <a:pt x="107" y="265"/>
                    </a:lnTo>
                    <a:lnTo>
                      <a:pt x="82" y="257"/>
                    </a:lnTo>
                    <a:lnTo>
                      <a:pt x="59" y="245"/>
                    </a:lnTo>
                    <a:lnTo>
                      <a:pt x="39" y="229"/>
                    </a:lnTo>
                    <a:lnTo>
                      <a:pt x="23" y="209"/>
                    </a:lnTo>
                    <a:lnTo>
                      <a:pt x="11" y="186"/>
                    </a:lnTo>
                    <a:lnTo>
                      <a:pt x="3" y="161"/>
                    </a:lnTo>
                    <a:lnTo>
                      <a:pt x="0" y="134"/>
                    </a:lnTo>
                    <a:lnTo>
                      <a:pt x="3" y="107"/>
                    </a:lnTo>
                    <a:lnTo>
                      <a:pt x="11" y="82"/>
                    </a:lnTo>
                    <a:lnTo>
                      <a:pt x="23" y="58"/>
                    </a:lnTo>
                    <a:lnTo>
                      <a:pt x="39" y="39"/>
                    </a:lnTo>
                    <a:lnTo>
                      <a:pt x="59" y="22"/>
                    </a:lnTo>
                    <a:lnTo>
                      <a:pt x="82" y="10"/>
                    </a:lnTo>
                    <a:lnTo>
                      <a:pt x="107" y="2"/>
                    </a:lnTo>
                    <a:lnTo>
                      <a:pt x="1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9"/>
              <p:cNvSpPr>
                <a:spLocks/>
              </p:cNvSpPr>
              <p:nvPr/>
            </p:nvSpPr>
            <p:spPr bwMode="auto">
              <a:xfrm>
                <a:off x="2565401" y="1411289"/>
                <a:ext cx="781050" cy="138113"/>
              </a:xfrm>
              <a:custGeom>
                <a:avLst/>
                <a:gdLst>
                  <a:gd name="T0" fmla="*/ 134 w 1474"/>
                  <a:gd name="T1" fmla="*/ 0 h 262"/>
                  <a:gd name="T2" fmla="*/ 1341 w 1474"/>
                  <a:gd name="T3" fmla="*/ 0 h 262"/>
                  <a:gd name="T4" fmla="*/ 1368 w 1474"/>
                  <a:gd name="T5" fmla="*/ 3 h 262"/>
                  <a:gd name="T6" fmla="*/ 1393 w 1474"/>
                  <a:gd name="T7" fmla="*/ 10 h 262"/>
                  <a:gd name="T8" fmla="*/ 1416 w 1474"/>
                  <a:gd name="T9" fmla="*/ 22 h 262"/>
                  <a:gd name="T10" fmla="*/ 1435 w 1474"/>
                  <a:gd name="T11" fmla="*/ 38 h 262"/>
                  <a:gd name="T12" fmla="*/ 1452 w 1474"/>
                  <a:gd name="T13" fmla="*/ 57 h 262"/>
                  <a:gd name="T14" fmla="*/ 1464 w 1474"/>
                  <a:gd name="T15" fmla="*/ 79 h 262"/>
                  <a:gd name="T16" fmla="*/ 1471 w 1474"/>
                  <a:gd name="T17" fmla="*/ 104 h 262"/>
                  <a:gd name="T18" fmla="*/ 1474 w 1474"/>
                  <a:gd name="T19" fmla="*/ 131 h 262"/>
                  <a:gd name="T20" fmla="*/ 1471 w 1474"/>
                  <a:gd name="T21" fmla="*/ 158 h 262"/>
                  <a:gd name="T22" fmla="*/ 1464 w 1474"/>
                  <a:gd name="T23" fmla="*/ 183 h 262"/>
                  <a:gd name="T24" fmla="*/ 1451 w 1474"/>
                  <a:gd name="T25" fmla="*/ 205 h 262"/>
                  <a:gd name="T26" fmla="*/ 1435 w 1474"/>
                  <a:gd name="T27" fmla="*/ 225 h 262"/>
                  <a:gd name="T28" fmla="*/ 1416 w 1474"/>
                  <a:gd name="T29" fmla="*/ 240 h 262"/>
                  <a:gd name="T30" fmla="*/ 1393 w 1474"/>
                  <a:gd name="T31" fmla="*/ 252 h 262"/>
                  <a:gd name="T32" fmla="*/ 1368 w 1474"/>
                  <a:gd name="T33" fmla="*/ 259 h 262"/>
                  <a:gd name="T34" fmla="*/ 1341 w 1474"/>
                  <a:gd name="T35" fmla="*/ 262 h 262"/>
                  <a:gd name="T36" fmla="*/ 134 w 1474"/>
                  <a:gd name="T37" fmla="*/ 262 h 262"/>
                  <a:gd name="T38" fmla="*/ 107 w 1474"/>
                  <a:gd name="T39" fmla="*/ 259 h 262"/>
                  <a:gd name="T40" fmla="*/ 82 w 1474"/>
                  <a:gd name="T41" fmla="*/ 252 h 262"/>
                  <a:gd name="T42" fmla="*/ 59 w 1474"/>
                  <a:gd name="T43" fmla="*/ 240 h 262"/>
                  <a:gd name="T44" fmla="*/ 39 w 1474"/>
                  <a:gd name="T45" fmla="*/ 225 h 262"/>
                  <a:gd name="T46" fmla="*/ 23 w 1474"/>
                  <a:gd name="T47" fmla="*/ 205 h 262"/>
                  <a:gd name="T48" fmla="*/ 11 w 1474"/>
                  <a:gd name="T49" fmla="*/ 183 h 262"/>
                  <a:gd name="T50" fmla="*/ 3 w 1474"/>
                  <a:gd name="T51" fmla="*/ 158 h 262"/>
                  <a:gd name="T52" fmla="*/ 0 w 1474"/>
                  <a:gd name="T53" fmla="*/ 131 h 262"/>
                  <a:gd name="T54" fmla="*/ 3 w 1474"/>
                  <a:gd name="T55" fmla="*/ 104 h 262"/>
                  <a:gd name="T56" fmla="*/ 11 w 1474"/>
                  <a:gd name="T57" fmla="*/ 79 h 262"/>
                  <a:gd name="T58" fmla="*/ 23 w 1474"/>
                  <a:gd name="T59" fmla="*/ 57 h 262"/>
                  <a:gd name="T60" fmla="*/ 39 w 1474"/>
                  <a:gd name="T61" fmla="*/ 38 h 262"/>
                  <a:gd name="T62" fmla="*/ 59 w 1474"/>
                  <a:gd name="T63" fmla="*/ 22 h 262"/>
                  <a:gd name="T64" fmla="*/ 82 w 1474"/>
                  <a:gd name="T65" fmla="*/ 10 h 262"/>
                  <a:gd name="T66" fmla="*/ 107 w 1474"/>
                  <a:gd name="T67" fmla="*/ 3 h 262"/>
                  <a:gd name="T68" fmla="*/ 134 w 1474"/>
                  <a:gd name="T69"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74" h="262">
                    <a:moveTo>
                      <a:pt x="134" y="0"/>
                    </a:moveTo>
                    <a:lnTo>
                      <a:pt x="1341" y="0"/>
                    </a:lnTo>
                    <a:lnTo>
                      <a:pt x="1368" y="3"/>
                    </a:lnTo>
                    <a:lnTo>
                      <a:pt x="1393" y="10"/>
                    </a:lnTo>
                    <a:lnTo>
                      <a:pt x="1416" y="22"/>
                    </a:lnTo>
                    <a:lnTo>
                      <a:pt x="1435" y="38"/>
                    </a:lnTo>
                    <a:lnTo>
                      <a:pt x="1452" y="57"/>
                    </a:lnTo>
                    <a:lnTo>
                      <a:pt x="1464" y="79"/>
                    </a:lnTo>
                    <a:lnTo>
                      <a:pt x="1471" y="104"/>
                    </a:lnTo>
                    <a:lnTo>
                      <a:pt x="1474" y="131"/>
                    </a:lnTo>
                    <a:lnTo>
                      <a:pt x="1471" y="158"/>
                    </a:lnTo>
                    <a:lnTo>
                      <a:pt x="1464" y="183"/>
                    </a:lnTo>
                    <a:lnTo>
                      <a:pt x="1451" y="205"/>
                    </a:lnTo>
                    <a:lnTo>
                      <a:pt x="1435" y="225"/>
                    </a:lnTo>
                    <a:lnTo>
                      <a:pt x="1416" y="240"/>
                    </a:lnTo>
                    <a:lnTo>
                      <a:pt x="1393" y="252"/>
                    </a:lnTo>
                    <a:lnTo>
                      <a:pt x="1368" y="259"/>
                    </a:lnTo>
                    <a:lnTo>
                      <a:pt x="1341" y="262"/>
                    </a:lnTo>
                    <a:lnTo>
                      <a:pt x="134" y="262"/>
                    </a:lnTo>
                    <a:lnTo>
                      <a:pt x="107" y="259"/>
                    </a:lnTo>
                    <a:lnTo>
                      <a:pt x="82" y="252"/>
                    </a:lnTo>
                    <a:lnTo>
                      <a:pt x="59" y="240"/>
                    </a:lnTo>
                    <a:lnTo>
                      <a:pt x="39" y="225"/>
                    </a:lnTo>
                    <a:lnTo>
                      <a:pt x="23" y="205"/>
                    </a:lnTo>
                    <a:lnTo>
                      <a:pt x="11" y="183"/>
                    </a:lnTo>
                    <a:lnTo>
                      <a:pt x="3" y="158"/>
                    </a:lnTo>
                    <a:lnTo>
                      <a:pt x="0" y="131"/>
                    </a:lnTo>
                    <a:lnTo>
                      <a:pt x="3" y="104"/>
                    </a:lnTo>
                    <a:lnTo>
                      <a:pt x="11" y="79"/>
                    </a:lnTo>
                    <a:lnTo>
                      <a:pt x="23" y="57"/>
                    </a:lnTo>
                    <a:lnTo>
                      <a:pt x="39" y="38"/>
                    </a:lnTo>
                    <a:lnTo>
                      <a:pt x="59" y="22"/>
                    </a:lnTo>
                    <a:lnTo>
                      <a:pt x="82" y="10"/>
                    </a:lnTo>
                    <a:lnTo>
                      <a:pt x="107" y="3"/>
                    </a:lnTo>
                    <a:lnTo>
                      <a:pt x="1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0"/>
              <p:cNvSpPr>
                <a:spLocks/>
              </p:cNvSpPr>
              <p:nvPr/>
            </p:nvSpPr>
            <p:spPr bwMode="auto">
              <a:xfrm>
                <a:off x="2565401" y="1636714"/>
                <a:ext cx="431800" cy="139700"/>
              </a:xfrm>
              <a:custGeom>
                <a:avLst/>
                <a:gdLst>
                  <a:gd name="T0" fmla="*/ 134 w 816"/>
                  <a:gd name="T1" fmla="*/ 0 h 262"/>
                  <a:gd name="T2" fmla="*/ 816 w 816"/>
                  <a:gd name="T3" fmla="*/ 0 h 262"/>
                  <a:gd name="T4" fmla="*/ 777 w 816"/>
                  <a:gd name="T5" fmla="*/ 22 h 262"/>
                  <a:gd name="T6" fmla="*/ 738 w 816"/>
                  <a:gd name="T7" fmla="*/ 49 h 262"/>
                  <a:gd name="T8" fmla="*/ 704 w 816"/>
                  <a:gd name="T9" fmla="*/ 78 h 262"/>
                  <a:gd name="T10" fmla="*/ 671 w 816"/>
                  <a:gd name="T11" fmla="*/ 112 h 262"/>
                  <a:gd name="T12" fmla="*/ 644 w 816"/>
                  <a:gd name="T13" fmla="*/ 148 h 262"/>
                  <a:gd name="T14" fmla="*/ 620 w 816"/>
                  <a:gd name="T15" fmla="*/ 186 h 262"/>
                  <a:gd name="T16" fmla="*/ 600 w 816"/>
                  <a:gd name="T17" fmla="*/ 225 h 262"/>
                  <a:gd name="T18" fmla="*/ 584 w 816"/>
                  <a:gd name="T19" fmla="*/ 262 h 262"/>
                  <a:gd name="T20" fmla="*/ 134 w 816"/>
                  <a:gd name="T21" fmla="*/ 262 h 262"/>
                  <a:gd name="T22" fmla="*/ 107 w 816"/>
                  <a:gd name="T23" fmla="*/ 259 h 262"/>
                  <a:gd name="T24" fmla="*/ 82 w 816"/>
                  <a:gd name="T25" fmla="*/ 252 h 262"/>
                  <a:gd name="T26" fmla="*/ 59 w 816"/>
                  <a:gd name="T27" fmla="*/ 240 h 262"/>
                  <a:gd name="T28" fmla="*/ 39 w 816"/>
                  <a:gd name="T29" fmla="*/ 224 h 262"/>
                  <a:gd name="T30" fmla="*/ 23 w 816"/>
                  <a:gd name="T31" fmla="*/ 205 h 262"/>
                  <a:gd name="T32" fmla="*/ 10 w 816"/>
                  <a:gd name="T33" fmla="*/ 183 h 262"/>
                  <a:gd name="T34" fmla="*/ 3 w 816"/>
                  <a:gd name="T35" fmla="*/ 158 h 262"/>
                  <a:gd name="T36" fmla="*/ 0 w 816"/>
                  <a:gd name="T37" fmla="*/ 132 h 262"/>
                  <a:gd name="T38" fmla="*/ 3 w 816"/>
                  <a:gd name="T39" fmla="*/ 105 h 262"/>
                  <a:gd name="T40" fmla="*/ 10 w 816"/>
                  <a:gd name="T41" fmla="*/ 80 h 262"/>
                  <a:gd name="T42" fmla="*/ 23 w 816"/>
                  <a:gd name="T43" fmla="*/ 58 h 262"/>
                  <a:gd name="T44" fmla="*/ 39 w 816"/>
                  <a:gd name="T45" fmla="*/ 39 h 262"/>
                  <a:gd name="T46" fmla="*/ 59 w 816"/>
                  <a:gd name="T47" fmla="*/ 22 h 262"/>
                  <a:gd name="T48" fmla="*/ 82 w 816"/>
                  <a:gd name="T49" fmla="*/ 10 h 262"/>
                  <a:gd name="T50" fmla="*/ 107 w 816"/>
                  <a:gd name="T51" fmla="*/ 2 h 262"/>
                  <a:gd name="T52" fmla="*/ 134 w 816"/>
                  <a:gd name="T53"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16" h="262">
                    <a:moveTo>
                      <a:pt x="134" y="0"/>
                    </a:moveTo>
                    <a:lnTo>
                      <a:pt x="816" y="0"/>
                    </a:lnTo>
                    <a:lnTo>
                      <a:pt x="777" y="22"/>
                    </a:lnTo>
                    <a:lnTo>
                      <a:pt x="738" y="49"/>
                    </a:lnTo>
                    <a:lnTo>
                      <a:pt x="704" y="78"/>
                    </a:lnTo>
                    <a:lnTo>
                      <a:pt x="671" y="112"/>
                    </a:lnTo>
                    <a:lnTo>
                      <a:pt x="644" y="148"/>
                    </a:lnTo>
                    <a:lnTo>
                      <a:pt x="620" y="186"/>
                    </a:lnTo>
                    <a:lnTo>
                      <a:pt x="600" y="225"/>
                    </a:lnTo>
                    <a:lnTo>
                      <a:pt x="584" y="262"/>
                    </a:lnTo>
                    <a:lnTo>
                      <a:pt x="134" y="262"/>
                    </a:lnTo>
                    <a:lnTo>
                      <a:pt x="107" y="259"/>
                    </a:lnTo>
                    <a:lnTo>
                      <a:pt x="82" y="252"/>
                    </a:lnTo>
                    <a:lnTo>
                      <a:pt x="59" y="240"/>
                    </a:lnTo>
                    <a:lnTo>
                      <a:pt x="39" y="224"/>
                    </a:lnTo>
                    <a:lnTo>
                      <a:pt x="23" y="205"/>
                    </a:lnTo>
                    <a:lnTo>
                      <a:pt x="10" y="183"/>
                    </a:lnTo>
                    <a:lnTo>
                      <a:pt x="3" y="158"/>
                    </a:lnTo>
                    <a:lnTo>
                      <a:pt x="0" y="132"/>
                    </a:lnTo>
                    <a:lnTo>
                      <a:pt x="3" y="105"/>
                    </a:lnTo>
                    <a:lnTo>
                      <a:pt x="10" y="80"/>
                    </a:lnTo>
                    <a:lnTo>
                      <a:pt x="23" y="58"/>
                    </a:lnTo>
                    <a:lnTo>
                      <a:pt x="39" y="39"/>
                    </a:lnTo>
                    <a:lnTo>
                      <a:pt x="59" y="22"/>
                    </a:lnTo>
                    <a:lnTo>
                      <a:pt x="82" y="10"/>
                    </a:lnTo>
                    <a:lnTo>
                      <a:pt x="107" y="2"/>
                    </a:lnTo>
                    <a:lnTo>
                      <a:pt x="1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1"/>
              <p:cNvSpPr>
                <a:spLocks/>
              </p:cNvSpPr>
              <p:nvPr/>
            </p:nvSpPr>
            <p:spPr bwMode="auto">
              <a:xfrm>
                <a:off x="3221039" y="1636714"/>
                <a:ext cx="125413" cy="93663"/>
              </a:xfrm>
              <a:custGeom>
                <a:avLst/>
                <a:gdLst>
                  <a:gd name="T0" fmla="*/ 0 w 236"/>
                  <a:gd name="T1" fmla="*/ 0 h 177"/>
                  <a:gd name="T2" fmla="*/ 102 w 236"/>
                  <a:gd name="T3" fmla="*/ 0 h 177"/>
                  <a:gd name="T4" fmla="*/ 129 w 236"/>
                  <a:gd name="T5" fmla="*/ 3 h 177"/>
                  <a:gd name="T6" fmla="*/ 154 w 236"/>
                  <a:gd name="T7" fmla="*/ 10 h 177"/>
                  <a:gd name="T8" fmla="*/ 177 w 236"/>
                  <a:gd name="T9" fmla="*/ 22 h 177"/>
                  <a:gd name="T10" fmla="*/ 196 w 236"/>
                  <a:gd name="T11" fmla="*/ 39 h 177"/>
                  <a:gd name="T12" fmla="*/ 213 w 236"/>
                  <a:gd name="T13" fmla="*/ 59 h 177"/>
                  <a:gd name="T14" fmla="*/ 225 w 236"/>
                  <a:gd name="T15" fmla="*/ 81 h 177"/>
                  <a:gd name="T16" fmla="*/ 233 w 236"/>
                  <a:gd name="T17" fmla="*/ 106 h 177"/>
                  <a:gd name="T18" fmla="*/ 236 w 236"/>
                  <a:gd name="T19" fmla="*/ 133 h 177"/>
                  <a:gd name="T20" fmla="*/ 234 w 236"/>
                  <a:gd name="T21" fmla="*/ 156 h 177"/>
                  <a:gd name="T22" fmla="*/ 228 w 236"/>
                  <a:gd name="T23" fmla="*/ 177 h 177"/>
                  <a:gd name="T24" fmla="*/ 95 w 236"/>
                  <a:gd name="T25" fmla="*/ 63 h 177"/>
                  <a:gd name="T26" fmla="*/ 72 w 236"/>
                  <a:gd name="T27" fmla="*/ 45 h 177"/>
                  <a:gd name="T28" fmla="*/ 49 w 236"/>
                  <a:gd name="T29" fmla="*/ 28 h 177"/>
                  <a:gd name="T30" fmla="*/ 25 w 236"/>
                  <a:gd name="T31" fmla="*/ 12 h 177"/>
                  <a:gd name="T32" fmla="*/ 0 w 236"/>
                  <a:gd name="T3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6" h="177">
                    <a:moveTo>
                      <a:pt x="0" y="0"/>
                    </a:moveTo>
                    <a:lnTo>
                      <a:pt x="102" y="0"/>
                    </a:lnTo>
                    <a:lnTo>
                      <a:pt x="129" y="3"/>
                    </a:lnTo>
                    <a:lnTo>
                      <a:pt x="154" y="10"/>
                    </a:lnTo>
                    <a:lnTo>
                      <a:pt x="177" y="22"/>
                    </a:lnTo>
                    <a:lnTo>
                      <a:pt x="196" y="39"/>
                    </a:lnTo>
                    <a:lnTo>
                      <a:pt x="213" y="59"/>
                    </a:lnTo>
                    <a:lnTo>
                      <a:pt x="225" y="81"/>
                    </a:lnTo>
                    <a:lnTo>
                      <a:pt x="233" y="106"/>
                    </a:lnTo>
                    <a:lnTo>
                      <a:pt x="236" y="133"/>
                    </a:lnTo>
                    <a:lnTo>
                      <a:pt x="234" y="156"/>
                    </a:lnTo>
                    <a:lnTo>
                      <a:pt x="228" y="177"/>
                    </a:lnTo>
                    <a:lnTo>
                      <a:pt x="95" y="63"/>
                    </a:lnTo>
                    <a:lnTo>
                      <a:pt x="72" y="45"/>
                    </a:lnTo>
                    <a:lnTo>
                      <a:pt x="49" y="28"/>
                    </a:lnTo>
                    <a:lnTo>
                      <a:pt x="25" y="1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2"/>
              <p:cNvSpPr>
                <a:spLocks/>
              </p:cNvSpPr>
              <p:nvPr/>
            </p:nvSpPr>
            <p:spPr bwMode="auto">
              <a:xfrm>
                <a:off x="2986089" y="1417639"/>
                <a:ext cx="1035050" cy="822325"/>
              </a:xfrm>
              <a:custGeom>
                <a:avLst/>
                <a:gdLst>
                  <a:gd name="T0" fmla="*/ 1719 w 1957"/>
                  <a:gd name="T1" fmla="*/ 0 h 1553"/>
                  <a:gd name="T2" fmla="*/ 1752 w 1957"/>
                  <a:gd name="T3" fmla="*/ 2 h 1553"/>
                  <a:gd name="T4" fmla="*/ 1784 w 1957"/>
                  <a:gd name="T5" fmla="*/ 9 h 1553"/>
                  <a:gd name="T6" fmla="*/ 1816 w 1957"/>
                  <a:gd name="T7" fmla="*/ 20 h 1553"/>
                  <a:gd name="T8" fmla="*/ 1845 w 1957"/>
                  <a:gd name="T9" fmla="*/ 36 h 1553"/>
                  <a:gd name="T10" fmla="*/ 1873 w 1957"/>
                  <a:gd name="T11" fmla="*/ 56 h 1553"/>
                  <a:gd name="T12" fmla="*/ 1898 w 1957"/>
                  <a:gd name="T13" fmla="*/ 81 h 1553"/>
                  <a:gd name="T14" fmla="*/ 1920 w 1957"/>
                  <a:gd name="T15" fmla="*/ 108 h 1553"/>
                  <a:gd name="T16" fmla="*/ 1935 w 1957"/>
                  <a:gd name="T17" fmla="*/ 137 h 1553"/>
                  <a:gd name="T18" fmla="*/ 1947 w 1957"/>
                  <a:gd name="T19" fmla="*/ 169 h 1553"/>
                  <a:gd name="T20" fmla="*/ 1954 w 1957"/>
                  <a:gd name="T21" fmla="*/ 201 h 1553"/>
                  <a:gd name="T22" fmla="*/ 1957 w 1957"/>
                  <a:gd name="T23" fmla="*/ 233 h 1553"/>
                  <a:gd name="T24" fmla="*/ 1955 w 1957"/>
                  <a:gd name="T25" fmla="*/ 266 h 1553"/>
                  <a:gd name="T26" fmla="*/ 1948 w 1957"/>
                  <a:gd name="T27" fmla="*/ 298 h 1553"/>
                  <a:gd name="T28" fmla="*/ 1937 w 1957"/>
                  <a:gd name="T29" fmla="*/ 329 h 1553"/>
                  <a:gd name="T30" fmla="*/ 1922 w 1957"/>
                  <a:gd name="T31" fmla="*/ 359 h 1553"/>
                  <a:gd name="T32" fmla="*/ 1901 w 1957"/>
                  <a:gd name="T33" fmla="*/ 387 h 1553"/>
                  <a:gd name="T34" fmla="*/ 976 w 1957"/>
                  <a:gd name="T35" fmla="*/ 1470 h 1553"/>
                  <a:gd name="T36" fmla="*/ 955 w 1957"/>
                  <a:gd name="T37" fmla="*/ 1492 h 1553"/>
                  <a:gd name="T38" fmla="*/ 931 w 1957"/>
                  <a:gd name="T39" fmla="*/ 1511 h 1553"/>
                  <a:gd name="T40" fmla="*/ 905 w 1957"/>
                  <a:gd name="T41" fmla="*/ 1527 h 1553"/>
                  <a:gd name="T42" fmla="*/ 877 w 1957"/>
                  <a:gd name="T43" fmla="*/ 1539 h 1553"/>
                  <a:gd name="T44" fmla="*/ 847 w 1957"/>
                  <a:gd name="T45" fmla="*/ 1548 h 1553"/>
                  <a:gd name="T46" fmla="*/ 817 w 1957"/>
                  <a:gd name="T47" fmla="*/ 1553 h 1553"/>
                  <a:gd name="T48" fmla="*/ 798 w 1957"/>
                  <a:gd name="T49" fmla="*/ 1553 h 1553"/>
                  <a:gd name="T50" fmla="*/ 764 w 1957"/>
                  <a:gd name="T51" fmla="*/ 1551 h 1553"/>
                  <a:gd name="T52" fmla="*/ 732 w 1957"/>
                  <a:gd name="T53" fmla="*/ 1544 h 1553"/>
                  <a:gd name="T54" fmla="*/ 701 w 1957"/>
                  <a:gd name="T55" fmla="*/ 1531 h 1553"/>
                  <a:gd name="T56" fmla="*/ 672 w 1957"/>
                  <a:gd name="T57" fmla="*/ 1515 h 1553"/>
                  <a:gd name="T58" fmla="*/ 645 w 1957"/>
                  <a:gd name="T59" fmla="*/ 1495 h 1553"/>
                  <a:gd name="T60" fmla="*/ 81 w 1957"/>
                  <a:gd name="T61" fmla="*/ 1012 h 1553"/>
                  <a:gd name="T62" fmla="*/ 57 w 1957"/>
                  <a:gd name="T63" fmla="*/ 987 h 1553"/>
                  <a:gd name="T64" fmla="*/ 36 w 1957"/>
                  <a:gd name="T65" fmla="*/ 959 h 1553"/>
                  <a:gd name="T66" fmla="*/ 21 w 1957"/>
                  <a:gd name="T67" fmla="*/ 930 h 1553"/>
                  <a:gd name="T68" fmla="*/ 9 w 1957"/>
                  <a:gd name="T69" fmla="*/ 900 h 1553"/>
                  <a:gd name="T70" fmla="*/ 2 w 1957"/>
                  <a:gd name="T71" fmla="*/ 868 h 1553"/>
                  <a:gd name="T72" fmla="*/ 0 w 1957"/>
                  <a:gd name="T73" fmla="*/ 835 h 1553"/>
                  <a:gd name="T74" fmla="*/ 2 w 1957"/>
                  <a:gd name="T75" fmla="*/ 803 h 1553"/>
                  <a:gd name="T76" fmla="*/ 8 w 1957"/>
                  <a:gd name="T77" fmla="*/ 770 h 1553"/>
                  <a:gd name="T78" fmla="*/ 19 w 1957"/>
                  <a:gd name="T79" fmla="*/ 739 h 1553"/>
                  <a:gd name="T80" fmla="*/ 35 w 1957"/>
                  <a:gd name="T81" fmla="*/ 708 h 1553"/>
                  <a:gd name="T82" fmla="*/ 56 w 1957"/>
                  <a:gd name="T83" fmla="*/ 680 h 1553"/>
                  <a:gd name="T84" fmla="*/ 80 w 1957"/>
                  <a:gd name="T85" fmla="*/ 656 h 1553"/>
                  <a:gd name="T86" fmla="*/ 107 w 1957"/>
                  <a:gd name="T87" fmla="*/ 636 h 1553"/>
                  <a:gd name="T88" fmla="*/ 136 w 1957"/>
                  <a:gd name="T89" fmla="*/ 620 h 1553"/>
                  <a:gd name="T90" fmla="*/ 167 w 1957"/>
                  <a:gd name="T91" fmla="*/ 608 h 1553"/>
                  <a:gd name="T92" fmla="*/ 199 w 1957"/>
                  <a:gd name="T93" fmla="*/ 601 h 1553"/>
                  <a:gd name="T94" fmla="*/ 232 w 1957"/>
                  <a:gd name="T95" fmla="*/ 599 h 1553"/>
                  <a:gd name="T96" fmla="*/ 265 w 1957"/>
                  <a:gd name="T97" fmla="*/ 601 h 1553"/>
                  <a:gd name="T98" fmla="*/ 297 w 1957"/>
                  <a:gd name="T99" fmla="*/ 608 h 1553"/>
                  <a:gd name="T100" fmla="*/ 329 w 1957"/>
                  <a:gd name="T101" fmla="*/ 619 h 1553"/>
                  <a:gd name="T102" fmla="*/ 359 w 1957"/>
                  <a:gd name="T103" fmla="*/ 635 h 1553"/>
                  <a:gd name="T104" fmla="*/ 386 w 1957"/>
                  <a:gd name="T105" fmla="*/ 655 h 1553"/>
                  <a:gd name="T106" fmla="*/ 772 w 1957"/>
                  <a:gd name="T107" fmla="*/ 986 h 1553"/>
                  <a:gd name="T108" fmla="*/ 1543 w 1957"/>
                  <a:gd name="T109" fmla="*/ 83 h 1553"/>
                  <a:gd name="T110" fmla="*/ 1567 w 1957"/>
                  <a:gd name="T111" fmla="*/ 58 h 1553"/>
                  <a:gd name="T112" fmla="*/ 1594 w 1957"/>
                  <a:gd name="T113" fmla="*/ 38 h 1553"/>
                  <a:gd name="T114" fmla="*/ 1624 w 1957"/>
                  <a:gd name="T115" fmla="*/ 22 h 1553"/>
                  <a:gd name="T116" fmla="*/ 1655 w 1957"/>
                  <a:gd name="T117" fmla="*/ 10 h 1553"/>
                  <a:gd name="T118" fmla="*/ 1687 w 1957"/>
                  <a:gd name="T119" fmla="*/ 3 h 1553"/>
                  <a:gd name="T120" fmla="*/ 1719 w 1957"/>
                  <a:gd name="T121" fmla="*/ 0 h 1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57" h="1553">
                    <a:moveTo>
                      <a:pt x="1719" y="0"/>
                    </a:moveTo>
                    <a:lnTo>
                      <a:pt x="1752" y="2"/>
                    </a:lnTo>
                    <a:lnTo>
                      <a:pt x="1784" y="9"/>
                    </a:lnTo>
                    <a:lnTo>
                      <a:pt x="1816" y="20"/>
                    </a:lnTo>
                    <a:lnTo>
                      <a:pt x="1845" y="36"/>
                    </a:lnTo>
                    <a:lnTo>
                      <a:pt x="1873" y="56"/>
                    </a:lnTo>
                    <a:lnTo>
                      <a:pt x="1898" y="81"/>
                    </a:lnTo>
                    <a:lnTo>
                      <a:pt x="1920" y="108"/>
                    </a:lnTo>
                    <a:lnTo>
                      <a:pt x="1935" y="137"/>
                    </a:lnTo>
                    <a:lnTo>
                      <a:pt x="1947" y="169"/>
                    </a:lnTo>
                    <a:lnTo>
                      <a:pt x="1954" y="201"/>
                    </a:lnTo>
                    <a:lnTo>
                      <a:pt x="1957" y="233"/>
                    </a:lnTo>
                    <a:lnTo>
                      <a:pt x="1955" y="266"/>
                    </a:lnTo>
                    <a:lnTo>
                      <a:pt x="1948" y="298"/>
                    </a:lnTo>
                    <a:lnTo>
                      <a:pt x="1937" y="329"/>
                    </a:lnTo>
                    <a:lnTo>
                      <a:pt x="1922" y="359"/>
                    </a:lnTo>
                    <a:lnTo>
                      <a:pt x="1901" y="387"/>
                    </a:lnTo>
                    <a:lnTo>
                      <a:pt x="976" y="1470"/>
                    </a:lnTo>
                    <a:lnTo>
                      <a:pt x="955" y="1492"/>
                    </a:lnTo>
                    <a:lnTo>
                      <a:pt x="931" y="1511"/>
                    </a:lnTo>
                    <a:lnTo>
                      <a:pt x="905" y="1527"/>
                    </a:lnTo>
                    <a:lnTo>
                      <a:pt x="877" y="1539"/>
                    </a:lnTo>
                    <a:lnTo>
                      <a:pt x="847" y="1548"/>
                    </a:lnTo>
                    <a:lnTo>
                      <a:pt x="817" y="1553"/>
                    </a:lnTo>
                    <a:lnTo>
                      <a:pt x="798" y="1553"/>
                    </a:lnTo>
                    <a:lnTo>
                      <a:pt x="764" y="1551"/>
                    </a:lnTo>
                    <a:lnTo>
                      <a:pt x="732" y="1544"/>
                    </a:lnTo>
                    <a:lnTo>
                      <a:pt x="701" y="1531"/>
                    </a:lnTo>
                    <a:lnTo>
                      <a:pt x="672" y="1515"/>
                    </a:lnTo>
                    <a:lnTo>
                      <a:pt x="645" y="1495"/>
                    </a:lnTo>
                    <a:lnTo>
                      <a:pt x="81" y="1012"/>
                    </a:lnTo>
                    <a:lnTo>
                      <a:pt x="57" y="987"/>
                    </a:lnTo>
                    <a:lnTo>
                      <a:pt x="36" y="959"/>
                    </a:lnTo>
                    <a:lnTo>
                      <a:pt x="21" y="930"/>
                    </a:lnTo>
                    <a:lnTo>
                      <a:pt x="9" y="900"/>
                    </a:lnTo>
                    <a:lnTo>
                      <a:pt x="2" y="868"/>
                    </a:lnTo>
                    <a:lnTo>
                      <a:pt x="0" y="835"/>
                    </a:lnTo>
                    <a:lnTo>
                      <a:pt x="2" y="803"/>
                    </a:lnTo>
                    <a:lnTo>
                      <a:pt x="8" y="770"/>
                    </a:lnTo>
                    <a:lnTo>
                      <a:pt x="19" y="739"/>
                    </a:lnTo>
                    <a:lnTo>
                      <a:pt x="35" y="708"/>
                    </a:lnTo>
                    <a:lnTo>
                      <a:pt x="56" y="680"/>
                    </a:lnTo>
                    <a:lnTo>
                      <a:pt x="80" y="656"/>
                    </a:lnTo>
                    <a:lnTo>
                      <a:pt x="107" y="636"/>
                    </a:lnTo>
                    <a:lnTo>
                      <a:pt x="136" y="620"/>
                    </a:lnTo>
                    <a:lnTo>
                      <a:pt x="167" y="608"/>
                    </a:lnTo>
                    <a:lnTo>
                      <a:pt x="199" y="601"/>
                    </a:lnTo>
                    <a:lnTo>
                      <a:pt x="232" y="599"/>
                    </a:lnTo>
                    <a:lnTo>
                      <a:pt x="265" y="601"/>
                    </a:lnTo>
                    <a:lnTo>
                      <a:pt x="297" y="608"/>
                    </a:lnTo>
                    <a:lnTo>
                      <a:pt x="329" y="619"/>
                    </a:lnTo>
                    <a:lnTo>
                      <a:pt x="359" y="635"/>
                    </a:lnTo>
                    <a:lnTo>
                      <a:pt x="386" y="655"/>
                    </a:lnTo>
                    <a:lnTo>
                      <a:pt x="772" y="986"/>
                    </a:lnTo>
                    <a:lnTo>
                      <a:pt x="1543" y="83"/>
                    </a:lnTo>
                    <a:lnTo>
                      <a:pt x="1567" y="58"/>
                    </a:lnTo>
                    <a:lnTo>
                      <a:pt x="1594" y="38"/>
                    </a:lnTo>
                    <a:lnTo>
                      <a:pt x="1624" y="22"/>
                    </a:lnTo>
                    <a:lnTo>
                      <a:pt x="1655" y="10"/>
                    </a:lnTo>
                    <a:lnTo>
                      <a:pt x="1687" y="3"/>
                    </a:lnTo>
                    <a:lnTo>
                      <a:pt x="17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76" name="Rectangle 75"/>
          <p:cNvSpPr/>
          <p:nvPr/>
        </p:nvSpPr>
        <p:spPr>
          <a:xfrm>
            <a:off x="230688" y="3962600"/>
            <a:ext cx="2825820" cy="923330"/>
          </a:xfrm>
          <a:prstGeom prst="rect">
            <a:avLst/>
          </a:prstGeom>
        </p:spPr>
        <p:txBody>
          <a:bodyPr wrap="square">
            <a:spAutoFit/>
          </a:bodyPr>
          <a:lstStyle/>
          <a:p>
            <a:pPr algn="ctr"/>
            <a:r>
              <a:rPr lang="en-US" dirty="0"/>
              <a:t>Provide appropriate progress reports and financial reports to the LG</a:t>
            </a:r>
            <a:endParaRPr lang="en-US" cap="all" dirty="0">
              <a:solidFill>
                <a:schemeClr val="tx1">
                  <a:lumMod val="50000"/>
                  <a:lumOff val="50000"/>
                </a:schemeClr>
              </a:solidFill>
              <a:latin typeface="Arial" panose="020B0604020202020204" pitchFamily="34" charset="0"/>
              <a:cs typeface="Arial" panose="020B0604020202020204" pitchFamily="34" charset="0"/>
            </a:endParaRPr>
          </a:p>
        </p:txBody>
      </p:sp>
      <p:grpSp>
        <p:nvGrpSpPr>
          <p:cNvPr id="36" name="Group 35"/>
          <p:cNvGrpSpPr/>
          <p:nvPr/>
        </p:nvGrpSpPr>
        <p:grpSpPr>
          <a:xfrm>
            <a:off x="3620462" y="2380720"/>
            <a:ext cx="1535723" cy="1538655"/>
            <a:chOff x="4709747" y="1208942"/>
            <a:chExt cx="1535723" cy="1538655"/>
          </a:xfrm>
        </p:grpSpPr>
        <p:sp>
          <p:nvSpPr>
            <p:cNvPr id="37" name="Oval 36"/>
            <p:cNvSpPr/>
            <p:nvPr/>
          </p:nvSpPr>
          <p:spPr>
            <a:xfrm>
              <a:off x="4709747" y="1208942"/>
              <a:ext cx="1535723" cy="15386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850423" y="1345223"/>
              <a:ext cx="1254370" cy="12660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p:cNvSpPr/>
          <p:nvPr/>
        </p:nvSpPr>
        <p:spPr>
          <a:xfrm>
            <a:off x="2779333" y="3967116"/>
            <a:ext cx="3002497" cy="1477328"/>
          </a:xfrm>
          <a:prstGeom prst="rect">
            <a:avLst/>
          </a:prstGeom>
        </p:spPr>
        <p:txBody>
          <a:bodyPr wrap="square">
            <a:spAutoFit/>
          </a:bodyPr>
          <a:lstStyle/>
          <a:p>
            <a:pPr lvl="1" algn="ctr"/>
            <a:r>
              <a:rPr lang="en-US" dirty="0"/>
              <a:t>Be accountable to the LG for how it uses the federal funds provided under the subaward</a:t>
            </a:r>
          </a:p>
          <a:p>
            <a:pPr algn="ctr"/>
            <a:endParaRPr lang="en-US" cap="all" dirty="0">
              <a:solidFill>
                <a:schemeClr val="tx1">
                  <a:lumMod val="50000"/>
                  <a:lumOff val="50000"/>
                </a:schemeClr>
              </a:solidFill>
              <a:latin typeface="Arial" panose="020B0604020202020204" pitchFamily="34" charset="0"/>
              <a:cs typeface="Arial" panose="020B0604020202020204" pitchFamily="34" charset="0"/>
            </a:endParaRPr>
          </a:p>
        </p:txBody>
      </p:sp>
      <p:grpSp>
        <p:nvGrpSpPr>
          <p:cNvPr id="29" name="Group 28"/>
          <p:cNvGrpSpPr/>
          <p:nvPr/>
        </p:nvGrpSpPr>
        <p:grpSpPr>
          <a:xfrm>
            <a:off x="6883376" y="2380719"/>
            <a:ext cx="1535723" cy="1538655"/>
            <a:chOff x="3582722" y="1039067"/>
            <a:chExt cx="1535723" cy="1538655"/>
          </a:xfrm>
        </p:grpSpPr>
        <p:sp>
          <p:nvSpPr>
            <p:cNvPr id="27" name="Oval 26"/>
            <p:cNvSpPr/>
            <p:nvPr/>
          </p:nvSpPr>
          <p:spPr>
            <a:xfrm>
              <a:off x="3582722" y="1039067"/>
              <a:ext cx="1535723" cy="15386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3723398" y="1156623"/>
              <a:ext cx="1254370" cy="12660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Rectangle 77"/>
          <p:cNvSpPr/>
          <p:nvPr/>
        </p:nvSpPr>
        <p:spPr>
          <a:xfrm>
            <a:off x="6105109" y="3984711"/>
            <a:ext cx="3223930" cy="1200329"/>
          </a:xfrm>
          <a:prstGeom prst="rect">
            <a:avLst/>
          </a:prstGeom>
        </p:spPr>
        <p:txBody>
          <a:bodyPr wrap="square">
            <a:spAutoFit/>
          </a:bodyPr>
          <a:lstStyle/>
          <a:p>
            <a:pPr marL="9525" lvl="1" algn="ctr"/>
            <a:r>
              <a:rPr lang="en-US" dirty="0"/>
              <a:t>Follow applicable federal rules regarding financial </a:t>
            </a:r>
            <a:r>
              <a:rPr lang="en-US" dirty="0" err="1"/>
              <a:t>mgmt</a:t>
            </a:r>
            <a:r>
              <a:rPr lang="en-US" dirty="0"/>
              <a:t>, internal controls, cost principles, and audit requirements</a:t>
            </a:r>
          </a:p>
        </p:txBody>
      </p:sp>
      <p:grpSp>
        <p:nvGrpSpPr>
          <p:cNvPr id="73" name="Group 72"/>
          <p:cNvGrpSpPr/>
          <p:nvPr/>
        </p:nvGrpSpPr>
        <p:grpSpPr>
          <a:xfrm>
            <a:off x="7329425" y="2384780"/>
            <a:ext cx="4006039" cy="1538655"/>
            <a:chOff x="5870468" y="2329282"/>
            <a:chExt cx="4006039" cy="1538655"/>
          </a:xfrm>
        </p:grpSpPr>
        <p:grpSp>
          <p:nvGrpSpPr>
            <p:cNvPr id="30" name="Group 29"/>
            <p:cNvGrpSpPr/>
            <p:nvPr/>
          </p:nvGrpSpPr>
          <p:grpSpPr>
            <a:xfrm>
              <a:off x="8340784" y="2329282"/>
              <a:ext cx="1535723" cy="1538655"/>
              <a:chOff x="3507220" y="878552"/>
              <a:chExt cx="1535723" cy="1538655"/>
            </a:xfrm>
          </p:grpSpPr>
          <p:sp>
            <p:nvSpPr>
              <p:cNvPr id="31" name="Oval 30"/>
              <p:cNvSpPr/>
              <p:nvPr/>
            </p:nvSpPr>
            <p:spPr>
              <a:xfrm>
                <a:off x="3507220" y="878552"/>
                <a:ext cx="1535723" cy="15386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647896" y="986120"/>
                <a:ext cx="1254370" cy="12660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Freeform 29"/>
            <p:cNvSpPr>
              <a:spLocks noEditPoints="1"/>
            </p:cNvSpPr>
            <p:nvPr/>
          </p:nvSpPr>
          <p:spPr bwMode="auto">
            <a:xfrm>
              <a:off x="5870468" y="2720518"/>
              <a:ext cx="643624" cy="566322"/>
            </a:xfrm>
            <a:custGeom>
              <a:avLst/>
              <a:gdLst>
                <a:gd name="T0" fmla="*/ 2499 w 4022"/>
                <a:gd name="T1" fmla="*/ 1195 h 3674"/>
                <a:gd name="T2" fmla="*/ 2246 w 4022"/>
                <a:gd name="T3" fmla="*/ 1293 h 3674"/>
                <a:gd name="T4" fmla="*/ 2234 w 4022"/>
                <a:gd name="T5" fmla="*/ 3290 h 3674"/>
                <a:gd name="T6" fmla="*/ 2668 w 4022"/>
                <a:gd name="T7" fmla="*/ 3201 h 3674"/>
                <a:gd name="T8" fmla="*/ 3054 w 4022"/>
                <a:gd name="T9" fmla="*/ 3229 h 3674"/>
                <a:gd name="T10" fmla="*/ 3340 w 4022"/>
                <a:gd name="T11" fmla="*/ 3320 h 3674"/>
                <a:gd name="T12" fmla="*/ 3117 w 4022"/>
                <a:gd name="T13" fmla="*/ 2553 h 3674"/>
                <a:gd name="T14" fmla="*/ 2989 w 4022"/>
                <a:gd name="T15" fmla="*/ 2404 h 3674"/>
                <a:gd name="T16" fmla="*/ 2989 w 4022"/>
                <a:gd name="T17" fmla="*/ 1972 h 3674"/>
                <a:gd name="T18" fmla="*/ 3117 w 4022"/>
                <a:gd name="T19" fmla="*/ 1817 h 3674"/>
                <a:gd name="T20" fmla="*/ 3340 w 4022"/>
                <a:gd name="T21" fmla="*/ 1361 h 3674"/>
                <a:gd name="T22" fmla="*/ 2933 w 4022"/>
                <a:gd name="T23" fmla="*/ 1176 h 3674"/>
                <a:gd name="T24" fmla="*/ 1041 w 4022"/>
                <a:gd name="T25" fmla="*/ 1173 h 3674"/>
                <a:gd name="T26" fmla="*/ 681 w 4022"/>
                <a:gd name="T27" fmla="*/ 1314 h 3674"/>
                <a:gd name="T28" fmla="*/ 871 w 4022"/>
                <a:gd name="T29" fmla="*/ 1801 h 3674"/>
                <a:gd name="T30" fmla="*/ 1017 w 4022"/>
                <a:gd name="T31" fmla="*/ 1933 h 3674"/>
                <a:gd name="T32" fmla="*/ 1043 w 4022"/>
                <a:gd name="T33" fmla="*/ 2364 h 3674"/>
                <a:gd name="T34" fmla="*/ 942 w 4022"/>
                <a:gd name="T35" fmla="*/ 2533 h 3674"/>
                <a:gd name="T36" fmla="*/ 615 w 4022"/>
                <a:gd name="T37" fmla="*/ 2583 h 3674"/>
                <a:gd name="T38" fmla="*/ 865 w 4022"/>
                <a:gd name="T39" fmla="*/ 3237 h 3674"/>
                <a:gd name="T40" fmla="*/ 1299 w 4022"/>
                <a:gd name="T41" fmla="*/ 3202 h 3674"/>
                <a:gd name="T42" fmla="*/ 1804 w 4022"/>
                <a:gd name="T43" fmla="*/ 3322 h 3674"/>
                <a:gd name="T44" fmla="*/ 1725 w 4022"/>
                <a:gd name="T45" fmla="*/ 1305 h 3674"/>
                <a:gd name="T46" fmla="*/ 1466 w 4022"/>
                <a:gd name="T47" fmla="*/ 1198 h 3674"/>
                <a:gd name="T48" fmla="*/ 1947 w 4022"/>
                <a:gd name="T49" fmla="*/ 0 h 3674"/>
                <a:gd name="T50" fmla="*/ 2302 w 4022"/>
                <a:gd name="T51" fmla="*/ 86 h 3674"/>
                <a:gd name="T52" fmla="*/ 2574 w 4022"/>
                <a:gd name="T53" fmla="*/ 314 h 3674"/>
                <a:gd name="T54" fmla="*/ 2721 w 4022"/>
                <a:gd name="T55" fmla="*/ 645 h 3674"/>
                <a:gd name="T56" fmla="*/ 2757 w 4022"/>
                <a:gd name="T57" fmla="*/ 894 h 3674"/>
                <a:gd name="T58" fmla="*/ 3215 w 4022"/>
                <a:gd name="T59" fmla="*/ 986 h 3674"/>
                <a:gd name="T60" fmla="*/ 3572 w 4022"/>
                <a:gd name="T61" fmla="*/ 1215 h 3674"/>
                <a:gd name="T62" fmla="*/ 3761 w 4022"/>
                <a:gd name="T63" fmla="*/ 1787 h 3674"/>
                <a:gd name="T64" fmla="*/ 3947 w 4022"/>
                <a:gd name="T65" fmla="*/ 1867 h 3674"/>
                <a:gd name="T66" fmla="*/ 4022 w 4022"/>
                <a:gd name="T67" fmla="*/ 2055 h 3674"/>
                <a:gd name="T68" fmla="*/ 3972 w 4022"/>
                <a:gd name="T69" fmla="*/ 2476 h 3674"/>
                <a:gd name="T70" fmla="*/ 3804 w 4022"/>
                <a:gd name="T71" fmla="*/ 2579 h 3674"/>
                <a:gd name="T72" fmla="*/ 3587 w 4022"/>
                <a:gd name="T73" fmla="*/ 3599 h 3674"/>
                <a:gd name="T74" fmla="*/ 3468 w 4022"/>
                <a:gd name="T75" fmla="*/ 3674 h 3674"/>
                <a:gd name="T76" fmla="*/ 3379 w 4022"/>
                <a:gd name="T77" fmla="*/ 3641 h 3674"/>
                <a:gd name="T78" fmla="*/ 3267 w 4022"/>
                <a:gd name="T79" fmla="*/ 3579 h 3674"/>
                <a:gd name="T80" fmla="*/ 3052 w 4022"/>
                <a:gd name="T81" fmla="*/ 3502 h 3674"/>
                <a:gd name="T82" fmla="*/ 2752 w 4022"/>
                <a:gd name="T83" fmla="*/ 3463 h 3674"/>
                <a:gd name="T84" fmla="*/ 2269 w 4022"/>
                <a:gd name="T85" fmla="*/ 3558 h 3674"/>
                <a:gd name="T86" fmla="*/ 2018 w 4022"/>
                <a:gd name="T87" fmla="*/ 3667 h 3674"/>
                <a:gd name="T88" fmla="*/ 1870 w 4022"/>
                <a:gd name="T89" fmla="*/ 3647 h 3674"/>
                <a:gd name="T90" fmla="*/ 1388 w 4022"/>
                <a:gd name="T91" fmla="*/ 3478 h 3674"/>
                <a:gd name="T92" fmla="*/ 1004 w 4022"/>
                <a:gd name="T93" fmla="*/ 3478 h 3674"/>
                <a:gd name="T94" fmla="*/ 752 w 4022"/>
                <a:gd name="T95" fmla="*/ 3547 h 3674"/>
                <a:gd name="T96" fmla="*/ 599 w 4022"/>
                <a:gd name="T97" fmla="*/ 3621 h 3674"/>
                <a:gd name="T98" fmla="*/ 533 w 4022"/>
                <a:gd name="T99" fmla="*/ 3663 h 3674"/>
                <a:gd name="T100" fmla="*/ 395 w 4022"/>
                <a:gd name="T101" fmla="*/ 3645 h 3674"/>
                <a:gd name="T102" fmla="*/ 345 w 4022"/>
                <a:gd name="T103" fmla="*/ 2583 h 3674"/>
                <a:gd name="T104" fmla="*/ 109 w 4022"/>
                <a:gd name="T105" fmla="*/ 2533 h 3674"/>
                <a:gd name="T106" fmla="*/ 4 w 4022"/>
                <a:gd name="T107" fmla="*/ 2364 h 3674"/>
                <a:gd name="T108" fmla="*/ 29 w 4022"/>
                <a:gd name="T109" fmla="*/ 1933 h 3674"/>
                <a:gd name="T110" fmla="*/ 181 w 4022"/>
                <a:gd name="T111" fmla="*/ 1801 h 3674"/>
                <a:gd name="T112" fmla="*/ 349 w 4022"/>
                <a:gd name="T113" fmla="*/ 1268 h 3674"/>
                <a:gd name="T114" fmla="*/ 555 w 4022"/>
                <a:gd name="T115" fmla="*/ 1079 h 3674"/>
                <a:gd name="T116" fmla="*/ 985 w 4022"/>
                <a:gd name="T117" fmla="*/ 912 h 3674"/>
                <a:gd name="T118" fmla="*/ 1164 w 4022"/>
                <a:gd name="T119" fmla="*/ 719 h 3674"/>
                <a:gd name="T120" fmla="*/ 1280 w 4022"/>
                <a:gd name="T121" fmla="*/ 374 h 3674"/>
                <a:gd name="T122" fmla="*/ 1530 w 4022"/>
                <a:gd name="T123" fmla="*/ 122 h 3674"/>
                <a:gd name="T124" fmla="*/ 1871 w 4022"/>
                <a:gd name="T125" fmla="*/ 4 h 3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22" h="3674">
                  <a:moveTo>
                    <a:pt x="2761" y="1159"/>
                  </a:moveTo>
                  <a:lnTo>
                    <a:pt x="2691" y="1161"/>
                  </a:lnTo>
                  <a:lnTo>
                    <a:pt x="2625" y="1169"/>
                  </a:lnTo>
                  <a:lnTo>
                    <a:pt x="2561" y="1180"/>
                  </a:lnTo>
                  <a:lnTo>
                    <a:pt x="2499" y="1195"/>
                  </a:lnTo>
                  <a:lnTo>
                    <a:pt x="2441" y="1212"/>
                  </a:lnTo>
                  <a:lnTo>
                    <a:pt x="2386" y="1232"/>
                  </a:lnTo>
                  <a:lnTo>
                    <a:pt x="2335" y="1251"/>
                  </a:lnTo>
                  <a:lnTo>
                    <a:pt x="2289" y="1272"/>
                  </a:lnTo>
                  <a:lnTo>
                    <a:pt x="2246" y="1293"/>
                  </a:lnTo>
                  <a:lnTo>
                    <a:pt x="2209" y="1314"/>
                  </a:lnTo>
                  <a:lnTo>
                    <a:pt x="2176" y="1333"/>
                  </a:lnTo>
                  <a:lnTo>
                    <a:pt x="2150" y="1350"/>
                  </a:lnTo>
                  <a:lnTo>
                    <a:pt x="2150" y="3322"/>
                  </a:lnTo>
                  <a:lnTo>
                    <a:pt x="2234" y="3290"/>
                  </a:lnTo>
                  <a:lnTo>
                    <a:pt x="2319" y="3261"/>
                  </a:lnTo>
                  <a:lnTo>
                    <a:pt x="2406" y="3239"/>
                  </a:lnTo>
                  <a:lnTo>
                    <a:pt x="2492" y="3221"/>
                  </a:lnTo>
                  <a:lnTo>
                    <a:pt x="2580" y="3208"/>
                  </a:lnTo>
                  <a:lnTo>
                    <a:pt x="2668" y="3201"/>
                  </a:lnTo>
                  <a:lnTo>
                    <a:pt x="2756" y="3198"/>
                  </a:lnTo>
                  <a:lnTo>
                    <a:pt x="2837" y="3201"/>
                  </a:lnTo>
                  <a:lnTo>
                    <a:pt x="2912" y="3207"/>
                  </a:lnTo>
                  <a:lnTo>
                    <a:pt x="2985" y="3217"/>
                  </a:lnTo>
                  <a:lnTo>
                    <a:pt x="3054" y="3229"/>
                  </a:lnTo>
                  <a:lnTo>
                    <a:pt x="3118" y="3244"/>
                  </a:lnTo>
                  <a:lnTo>
                    <a:pt x="3179" y="3261"/>
                  </a:lnTo>
                  <a:lnTo>
                    <a:pt x="3237" y="3280"/>
                  </a:lnTo>
                  <a:lnTo>
                    <a:pt x="3290" y="3299"/>
                  </a:lnTo>
                  <a:lnTo>
                    <a:pt x="3340" y="3320"/>
                  </a:lnTo>
                  <a:lnTo>
                    <a:pt x="3340" y="2583"/>
                  </a:lnTo>
                  <a:lnTo>
                    <a:pt x="3237" y="2583"/>
                  </a:lnTo>
                  <a:lnTo>
                    <a:pt x="3194" y="2579"/>
                  </a:lnTo>
                  <a:lnTo>
                    <a:pt x="3154" y="2570"/>
                  </a:lnTo>
                  <a:lnTo>
                    <a:pt x="3117" y="2553"/>
                  </a:lnTo>
                  <a:lnTo>
                    <a:pt x="3082" y="2533"/>
                  </a:lnTo>
                  <a:lnTo>
                    <a:pt x="3052" y="2507"/>
                  </a:lnTo>
                  <a:lnTo>
                    <a:pt x="3026" y="2476"/>
                  </a:lnTo>
                  <a:lnTo>
                    <a:pt x="3005" y="2443"/>
                  </a:lnTo>
                  <a:lnTo>
                    <a:pt x="2989" y="2404"/>
                  </a:lnTo>
                  <a:lnTo>
                    <a:pt x="2979" y="2364"/>
                  </a:lnTo>
                  <a:lnTo>
                    <a:pt x="2976" y="2320"/>
                  </a:lnTo>
                  <a:lnTo>
                    <a:pt x="2976" y="2055"/>
                  </a:lnTo>
                  <a:lnTo>
                    <a:pt x="2979" y="2012"/>
                  </a:lnTo>
                  <a:lnTo>
                    <a:pt x="2989" y="1972"/>
                  </a:lnTo>
                  <a:lnTo>
                    <a:pt x="3005" y="1933"/>
                  </a:lnTo>
                  <a:lnTo>
                    <a:pt x="3026" y="1898"/>
                  </a:lnTo>
                  <a:lnTo>
                    <a:pt x="3052" y="1867"/>
                  </a:lnTo>
                  <a:lnTo>
                    <a:pt x="3082" y="1840"/>
                  </a:lnTo>
                  <a:lnTo>
                    <a:pt x="3117" y="1817"/>
                  </a:lnTo>
                  <a:lnTo>
                    <a:pt x="3154" y="1801"/>
                  </a:lnTo>
                  <a:lnTo>
                    <a:pt x="3194" y="1790"/>
                  </a:lnTo>
                  <a:lnTo>
                    <a:pt x="3237" y="1787"/>
                  </a:lnTo>
                  <a:lnTo>
                    <a:pt x="3340" y="1787"/>
                  </a:lnTo>
                  <a:lnTo>
                    <a:pt x="3340" y="1361"/>
                  </a:lnTo>
                  <a:lnTo>
                    <a:pt x="3261" y="1308"/>
                  </a:lnTo>
                  <a:lnTo>
                    <a:pt x="3182" y="1263"/>
                  </a:lnTo>
                  <a:lnTo>
                    <a:pt x="3100" y="1226"/>
                  </a:lnTo>
                  <a:lnTo>
                    <a:pt x="3017" y="1197"/>
                  </a:lnTo>
                  <a:lnTo>
                    <a:pt x="2933" y="1176"/>
                  </a:lnTo>
                  <a:lnTo>
                    <a:pt x="2847" y="1164"/>
                  </a:lnTo>
                  <a:lnTo>
                    <a:pt x="2761" y="1159"/>
                  </a:lnTo>
                  <a:close/>
                  <a:moveTo>
                    <a:pt x="1193" y="1159"/>
                  </a:moveTo>
                  <a:lnTo>
                    <a:pt x="1116" y="1163"/>
                  </a:lnTo>
                  <a:lnTo>
                    <a:pt x="1041" y="1173"/>
                  </a:lnTo>
                  <a:lnTo>
                    <a:pt x="965" y="1189"/>
                  </a:lnTo>
                  <a:lnTo>
                    <a:pt x="892" y="1211"/>
                  </a:lnTo>
                  <a:lnTo>
                    <a:pt x="819" y="1239"/>
                  </a:lnTo>
                  <a:lnTo>
                    <a:pt x="749" y="1274"/>
                  </a:lnTo>
                  <a:lnTo>
                    <a:pt x="681" y="1314"/>
                  </a:lnTo>
                  <a:lnTo>
                    <a:pt x="615" y="1361"/>
                  </a:lnTo>
                  <a:lnTo>
                    <a:pt x="615" y="1787"/>
                  </a:lnTo>
                  <a:lnTo>
                    <a:pt x="788" y="1787"/>
                  </a:lnTo>
                  <a:lnTo>
                    <a:pt x="831" y="1790"/>
                  </a:lnTo>
                  <a:lnTo>
                    <a:pt x="871" y="1801"/>
                  </a:lnTo>
                  <a:lnTo>
                    <a:pt x="908" y="1817"/>
                  </a:lnTo>
                  <a:lnTo>
                    <a:pt x="942" y="1840"/>
                  </a:lnTo>
                  <a:lnTo>
                    <a:pt x="971" y="1867"/>
                  </a:lnTo>
                  <a:lnTo>
                    <a:pt x="997" y="1898"/>
                  </a:lnTo>
                  <a:lnTo>
                    <a:pt x="1017" y="1933"/>
                  </a:lnTo>
                  <a:lnTo>
                    <a:pt x="1033" y="1972"/>
                  </a:lnTo>
                  <a:lnTo>
                    <a:pt x="1043" y="2012"/>
                  </a:lnTo>
                  <a:lnTo>
                    <a:pt x="1046" y="2055"/>
                  </a:lnTo>
                  <a:lnTo>
                    <a:pt x="1046" y="2320"/>
                  </a:lnTo>
                  <a:lnTo>
                    <a:pt x="1043" y="2364"/>
                  </a:lnTo>
                  <a:lnTo>
                    <a:pt x="1033" y="2404"/>
                  </a:lnTo>
                  <a:lnTo>
                    <a:pt x="1017" y="2443"/>
                  </a:lnTo>
                  <a:lnTo>
                    <a:pt x="997" y="2476"/>
                  </a:lnTo>
                  <a:lnTo>
                    <a:pt x="971" y="2507"/>
                  </a:lnTo>
                  <a:lnTo>
                    <a:pt x="942" y="2533"/>
                  </a:lnTo>
                  <a:lnTo>
                    <a:pt x="908" y="2553"/>
                  </a:lnTo>
                  <a:lnTo>
                    <a:pt x="871" y="2570"/>
                  </a:lnTo>
                  <a:lnTo>
                    <a:pt x="831" y="2579"/>
                  </a:lnTo>
                  <a:lnTo>
                    <a:pt x="788" y="2583"/>
                  </a:lnTo>
                  <a:lnTo>
                    <a:pt x="615" y="2583"/>
                  </a:lnTo>
                  <a:lnTo>
                    <a:pt x="615" y="3320"/>
                  </a:lnTo>
                  <a:lnTo>
                    <a:pt x="669" y="3297"/>
                  </a:lnTo>
                  <a:lnTo>
                    <a:pt x="727" y="3275"/>
                  </a:lnTo>
                  <a:lnTo>
                    <a:pt x="793" y="3255"/>
                  </a:lnTo>
                  <a:lnTo>
                    <a:pt x="865" y="3237"/>
                  </a:lnTo>
                  <a:lnTo>
                    <a:pt x="941" y="3221"/>
                  </a:lnTo>
                  <a:lnTo>
                    <a:pt x="1022" y="3209"/>
                  </a:lnTo>
                  <a:lnTo>
                    <a:pt x="1108" y="3201"/>
                  </a:lnTo>
                  <a:lnTo>
                    <a:pt x="1198" y="3198"/>
                  </a:lnTo>
                  <a:lnTo>
                    <a:pt x="1299" y="3202"/>
                  </a:lnTo>
                  <a:lnTo>
                    <a:pt x="1401" y="3212"/>
                  </a:lnTo>
                  <a:lnTo>
                    <a:pt x="1502" y="3229"/>
                  </a:lnTo>
                  <a:lnTo>
                    <a:pt x="1603" y="3254"/>
                  </a:lnTo>
                  <a:lnTo>
                    <a:pt x="1704" y="3285"/>
                  </a:lnTo>
                  <a:lnTo>
                    <a:pt x="1804" y="3322"/>
                  </a:lnTo>
                  <a:lnTo>
                    <a:pt x="1804" y="1369"/>
                  </a:lnTo>
                  <a:lnTo>
                    <a:pt x="1789" y="1354"/>
                  </a:lnTo>
                  <a:lnTo>
                    <a:pt x="1775" y="1339"/>
                  </a:lnTo>
                  <a:lnTo>
                    <a:pt x="1762" y="1324"/>
                  </a:lnTo>
                  <a:lnTo>
                    <a:pt x="1725" y="1305"/>
                  </a:lnTo>
                  <a:lnTo>
                    <a:pt x="1682" y="1282"/>
                  </a:lnTo>
                  <a:lnTo>
                    <a:pt x="1635" y="1260"/>
                  </a:lnTo>
                  <a:lnTo>
                    <a:pt x="1584" y="1238"/>
                  </a:lnTo>
                  <a:lnTo>
                    <a:pt x="1527" y="1217"/>
                  </a:lnTo>
                  <a:lnTo>
                    <a:pt x="1466" y="1198"/>
                  </a:lnTo>
                  <a:lnTo>
                    <a:pt x="1403" y="1182"/>
                  </a:lnTo>
                  <a:lnTo>
                    <a:pt x="1336" y="1170"/>
                  </a:lnTo>
                  <a:lnTo>
                    <a:pt x="1265" y="1163"/>
                  </a:lnTo>
                  <a:lnTo>
                    <a:pt x="1193" y="1159"/>
                  </a:lnTo>
                  <a:close/>
                  <a:moveTo>
                    <a:pt x="1947" y="0"/>
                  </a:moveTo>
                  <a:lnTo>
                    <a:pt x="2023" y="4"/>
                  </a:lnTo>
                  <a:lnTo>
                    <a:pt x="2097" y="15"/>
                  </a:lnTo>
                  <a:lnTo>
                    <a:pt x="2168" y="32"/>
                  </a:lnTo>
                  <a:lnTo>
                    <a:pt x="2237" y="56"/>
                  </a:lnTo>
                  <a:lnTo>
                    <a:pt x="2302" y="86"/>
                  </a:lnTo>
                  <a:lnTo>
                    <a:pt x="2366" y="122"/>
                  </a:lnTo>
                  <a:lnTo>
                    <a:pt x="2424" y="163"/>
                  </a:lnTo>
                  <a:lnTo>
                    <a:pt x="2478" y="208"/>
                  </a:lnTo>
                  <a:lnTo>
                    <a:pt x="2529" y="259"/>
                  </a:lnTo>
                  <a:lnTo>
                    <a:pt x="2574" y="314"/>
                  </a:lnTo>
                  <a:lnTo>
                    <a:pt x="2614" y="374"/>
                  </a:lnTo>
                  <a:lnTo>
                    <a:pt x="2650" y="437"/>
                  </a:lnTo>
                  <a:lnTo>
                    <a:pt x="2679" y="503"/>
                  </a:lnTo>
                  <a:lnTo>
                    <a:pt x="2704" y="572"/>
                  </a:lnTo>
                  <a:lnTo>
                    <a:pt x="2721" y="645"/>
                  </a:lnTo>
                  <a:lnTo>
                    <a:pt x="2730" y="719"/>
                  </a:lnTo>
                  <a:lnTo>
                    <a:pt x="2734" y="795"/>
                  </a:lnTo>
                  <a:lnTo>
                    <a:pt x="2733" y="846"/>
                  </a:lnTo>
                  <a:lnTo>
                    <a:pt x="2728" y="895"/>
                  </a:lnTo>
                  <a:lnTo>
                    <a:pt x="2757" y="894"/>
                  </a:lnTo>
                  <a:lnTo>
                    <a:pt x="2851" y="898"/>
                  </a:lnTo>
                  <a:lnTo>
                    <a:pt x="2945" y="909"/>
                  </a:lnTo>
                  <a:lnTo>
                    <a:pt x="3037" y="927"/>
                  </a:lnTo>
                  <a:lnTo>
                    <a:pt x="3127" y="953"/>
                  </a:lnTo>
                  <a:lnTo>
                    <a:pt x="3215" y="986"/>
                  </a:lnTo>
                  <a:lnTo>
                    <a:pt x="3301" y="1027"/>
                  </a:lnTo>
                  <a:lnTo>
                    <a:pt x="3387" y="1075"/>
                  </a:lnTo>
                  <a:lnTo>
                    <a:pt x="3470" y="1131"/>
                  </a:lnTo>
                  <a:lnTo>
                    <a:pt x="3551" y="1194"/>
                  </a:lnTo>
                  <a:lnTo>
                    <a:pt x="3572" y="1215"/>
                  </a:lnTo>
                  <a:lnTo>
                    <a:pt x="3587" y="1239"/>
                  </a:lnTo>
                  <a:lnTo>
                    <a:pt x="3597" y="1268"/>
                  </a:lnTo>
                  <a:lnTo>
                    <a:pt x="3599" y="1296"/>
                  </a:lnTo>
                  <a:lnTo>
                    <a:pt x="3599" y="1787"/>
                  </a:lnTo>
                  <a:lnTo>
                    <a:pt x="3761" y="1787"/>
                  </a:lnTo>
                  <a:lnTo>
                    <a:pt x="3804" y="1790"/>
                  </a:lnTo>
                  <a:lnTo>
                    <a:pt x="3844" y="1801"/>
                  </a:lnTo>
                  <a:lnTo>
                    <a:pt x="3882" y="1817"/>
                  </a:lnTo>
                  <a:lnTo>
                    <a:pt x="3916" y="1840"/>
                  </a:lnTo>
                  <a:lnTo>
                    <a:pt x="3947" y="1867"/>
                  </a:lnTo>
                  <a:lnTo>
                    <a:pt x="3972" y="1898"/>
                  </a:lnTo>
                  <a:lnTo>
                    <a:pt x="3993" y="1933"/>
                  </a:lnTo>
                  <a:lnTo>
                    <a:pt x="4009" y="1972"/>
                  </a:lnTo>
                  <a:lnTo>
                    <a:pt x="4019" y="2012"/>
                  </a:lnTo>
                  <a:lnTo>
                    <a:pt x="4022" y="2055"/>
                  </a:lnTo>
                  <a:lnTo>
                    <a:pt x="4022" y="2320"/>
                  </a:lnTo>
                  <a:lnTo>
                    <a:pt x="4019" y="2364"/>
                  </a:lnTo>
                  <a:lnTo>
                    <a:pt x="4009" y="2404"/>
                  </a:lnTo>
                  <a:lnTo>
                    <a:pt x="3993" y="2443"/>
                  </a:lnTo>
                  <a:lnTo>
                    <a:pt x="3972" y="2476"/>
                  </a:lnTo>
                  <a:lnTo>
                    <a:pt x="3947" y="2507"/>
                  </a:lnTo>
                  <a:lnTo>
                    <a:pt x="3916" y="2533"/>
                  </a:lnTo>
                  <a:lnTo>
                    <a:pt x="3882" y="2553"/>
                  </a:lnTo>
                  <a:lnTo>
                    <a:pt x="3844" y="2570"/>
                  </a:lnTo>
                  <a:lnTo>
                    <a:pt x="3804" y="2579"/>
                  </a:lnTo>
                  <a:lnTo>
                    <a:pt x="3761" y="2583"/>
                  </a:lnTo>
                  <a:lnTo>
                    <a:pt x="3599" y="2583"/>
                  </a:lnTo>
                  <a:lnTo>
                    <a:pt x="3599" y="3541"/>
                  </a:lnTo>
                  <a:lnTo>
                    <a:pt x="3597" y="3572"/>
                  </a:lnTo>
                  <a:lnTo>
                    <a:pt x="3587" y="3599"/>
                  </a:lnTo>
                  <a:lnTo>
                    <a:pt x="3572" y="3624"/>
                  </a:lnTo>
                  <a:lnTo>
                    <a:pt x="3551" y="3645"/>
                  </a:lnTo>
                  <a:lnTo>
                    <a:pt x="3527" y="3661"/>
                  </a:lnTo>
                  <a:lnTo>
                    <a:pt x="3499" y="3671"/>
                  </a:lnTo>
                  <a:lnTo>
                    <a:pt x="3468" y="3674"/>
                  </a:lnTo>
                  <a:lnTo>
                    <a:pt x="3442" y="3672"/>
                  </a:lnTo>
                  <a:lnTo>
                    <a:pt x="3415" y="3663"/>
                  </a:lnTo>
                  <a:lnTo>
                    <a:pt x="3390" y="3648"/>
                  </a:lnTo>
                  <a:lnTo>
                    <a:pt x="3388" y="3646"/>
                  </a:lnTo>
                  <a:lnTo>
                    <a:pt x="3379" y="3641"/>
                  </a:lnTo>
                  <a:lnTo>
                    <a:pt x="3366" y="3632"/>
                  </a:lnTo>
                  <a:lnTo>
                    <a:pt x="3348" y="3621"/>
                  </a:lnTo>
                  <a:lnTo>
                    <a:pt x="3326" y="3609"/>
                  </a:lnTo>
                  <a:lnTo>
                    <a:pt x="3299" y="3594"/>
                  </a:lnTo>
                  <a:lnTo>
                    <a:pt x="3267" y="3579"/>
                  </a:lnTo>
                  <a:lnTo>
                    <a:pt x="3232" y="3563"/>
                  </a:lnTo>
                  <a:lnTo>
                    <a:pt x="3193" y="3547"/>
                  </a:lnTo>
                  <a:lnTo>
                    <a:pt x="3150" y="3531"/>
                  </a:lnTo>
                  <a:lnTo>
                    <a:pt x="3104" y="3515"/>
                  </a:lnTo>
                  <a:lnTo>
                    <a:pt x="3052" y="3502"/>
                  </a:lnTo>
                  <a:lnTo>
                    <a:pt x="2999" y="3489"/>
                  </a:lnTo>
                  <a:lnTo>
                    <a:pt x="2943" y="3478"/>
                  </a:lnTo>
                  <a:lnTo>
                    <a:pt x="2882" y="3471"/>
                  </a:lnTo>
                  <a:lnTo>
                    <a:pt x="2819" y="3466"/>
                  </a:lnTo>
                  <a:lnTo>
                    <a:pt x="2752" y="3463"/>
                  </a:lnTo>
                  <a:lnTo>
                    <a:pt x="2656" y="3467"/>
                  </a:lnTo>
                  <a:lnTo>
                    <a:pt x="2560" y="3478"/>
                  </a:lnTo>
                  <a:lnTo>
                    <a:pt x="2463" y="3498"/>
                  </a:lnTo>
                  <a:lnTo>
                    <a:pt x="2366" y="3524"/>
                  </a:lnTo>
                  <a:lnTo>
                    <a:pt x="2269" y="3558"/>
                  </a:lnTo>
                  <a:lnTo>
                    <a:pt x="2173" y="3599"/>
                  </a:lnTo>
                  <a:lnTo>
                    <a:pt x="2078" y="3647"/>
                  </a:lnTo>
                  <a:lnTo>
                    <a:pt x="2062" y="3655"/>
                  </a:lnTo>
                  <a:lnTo>
                    <a:pt x="2042" y="3662"/>
                  </a:lnTo>
                  <a:lnTo>
                    <a:pt x="2018" y="3667"/>
                  </a:lnTo>
                  <a:lnTo>
                    <a:pt x="1991" y="3671"/>
                  </a:lnTo>
                  <a:lnTo>
                    <a:pt x="1962" y="3672"/>
                  </a:lnTo>
                  <a:lnTo>
                    <a:pt x="1931" y="3669"/>
                  </a:lnTo>
                  <a:lnTo>
                    <a:pt x="1901" y="3661"/>
                  </a:lnTo>
                  <a:lnTo>
                    <a:pt x="1870" y="3647"/>
                  </a:lnTo>
                  <a:lnTo>
                    <a:pt x="1775" y="3598"/>
                  </a:lnTo>
                  <a:lnTo>
                    <a:pt x="1679" y="3556"/>
                  </a:lnTo>
                  <a:lnTo>
                    <a:pt x="1582" y="3523"/>
                  </a:lnTo>
                  <a:lnTo>
                    <a:pt x="1486" y="3497"/>
                  </a:lnTo>
                  <a:lnTo>
                    <a:pt x="1388" y="3478"/>
                  </a:lnTo>
                  <a:lnTo>
                    <a:pt x="1292" y="3467"/>
                  </a:lnTo>
                  <a:lnTo>
                    <a:pt x="1196" y="3463"/>
                  </a:lnTo>
                  <a:lnTo>
                    <a:pt x="1129" y="3466"/>
                  </a:lnTo>
                  <a:lnTo>
                    <a:pt x="1064" y="3471"/>
                  </a:lnTo>
                  <a:lnTo>
                    <a:pt x="1004" y="3478"/>
                  </a:lnTo>
                  <a:lnTo>
                    <a:pt x="946" y="3489"/>
                  </a:lnTo>
                  <a:lnTo>
                    <a:pt x="892" y="3502"/>
                  </a:lnTo>
                  <a:lnTo>
                    <a:pt x="842" y="3516"/>
                  </a:lnTo>
                  <a:lnTo>
                    <a:pt x="794" y="3531"/>
                  </a:lnTo>
                  <a:lnTo>
                    <a:pt x="752" y="3547"/>
                  </a:lnTo>
                  <a:lnTo>
                    <a:pt x="712" y="3563"/>
                  </a:lnTo>
                  <a:lnTo>
                    <a:pt x="678" y="3579"/>
                  </a:lnTo>
                  <a:lnTo>
                    <a:pt x="647" y="3594"/>
                  </a:lnTo>
                  <a:lnTo>
                    <a:pt x="621" y="3609"/>
                  </a:lnTo>
                  <a:lnTo>
                    <a:pt x="599" y="3621"/>
                  </a:lnTo>
                  <a:lnTo>
                    <a:pt x="581" y="3632"/>
                  </a:lnTo>
                  <a:lnTo>
                    <a:pt x="569" y="3641"/>
                  </a:lnTo>
                  <a:lnTo>
                    <a:pt x="560" y="3646"/>
                  </a:lnTo>
                  <a:lnTo>
                    <a:pt x="558" y="3647"/>
                  </a:lnTo>
                  <a:lnTo>
                    <a:pt x="533" y="3663"/>
                  </a:lnTo>
                  <a:lnTo>
                    <a:pt x="506" y="3672"/>
                  </a:lnTo>
                  <a:lnTo>
                    <a:pt x="478" y="3674"/>
                  </a:lnTo>
                  <a:lnTo>
                    <a:pt x="449" y="3671"/>
                  </a:lnTo>
                  <a:lnTo>
                    <a:pt x="420" y="3661"/>
                  </a:lnTo>
                  <a:lnTo>
                    <a:pt x="395" y="3645"/>
                  </a:lnTo>
                  <a:lnTo>
                    <a:pt x="375" y="3624"/>
                  </a:lnTo>
                  <a:lnTo>
                    <a:pt x="359" y="3599"/>
                  </a:lnTo>
                  <a:lnTo>
                    <a:pt x="349" y="3572"/>
                  </a:lnTo>
                  <a:lnTo>
                    <a:pt x="345" y="3541"/>
                  </a:lnTo>
                  <a:lnTo>
                    <a:pt x="345" y="2583"/>
                  </a:lnTo>
                  <a:lnTo>
                    <a:pt x="264" y="2583"/>
                  </a:lnTo>
                  <a:lnTo>
                    <a:pt x="221" y="2579"/>
                  </a:lnTo>
                  <a:lnTo>
                    <a:pt x="181" y="2570"/>
                  </a:lnTo>
                  <a:lnTo>
                    <a:pt x="143" y="2553"/>
                  </a:lnTo>
                  <a:lnTo>
                    <a:pt x="109" y="2533"/>
                  </a:lnTo>
                  <a:lnTo>
                    <a:pt x="77" y="2507"/>
                  </a:lnTo>
                  <a:lnTo>
                    <a:pt x="51" y="2476"/>
                  </a:lnTo>
                  <a:lnTo>
                    <a:pt x="29" y="2443"/>
                  </a:lnTo>
                  <a:lnTo>
                    <a:pt x="13" y="2404"/>
                  </a:lnTo>
                  <a:lnTo>
                    <a:pt x="4" y="2364"/>
                  </a:lnTo>
                  <a:lnTo>
                    <a:pt x="0" y="2320"/>
                  </a:lnTo>
                  <a:lnTo>
                    <a:pt x="0" y="2055"/>
                  </a:lnTo>
                  <a:lnTo>
                    <a:pt x="4" y="2012"/>
                  </a:lnTo>
                  <a:lnTo>
                    <a:pt x="13" y="1972"/>
                  </a:lnTo>
                  <a:lnTo>
                    <a:pt x="29" y="1933"/>
                  </a:lnTo>
                  <a:lnTo>
                    <a:pt x="51" y="1899"/>
                  </a:lnTo>
                  <a:lnTo>
                    <a:pt x="77" y="1867"/>
                  </a:lnTo>
                  <a:lnTo>
                    <a:pt x="109" y="1840"/>
                  </a:lnTo>
                  <a:lnTo>
                    <a:pt x="143" y="1817"/>
                  </a:lnTo>
                  <a:lnTo>
                    <a:pt x="181" y="1801"/>
                  </a:lnTo>
                  <a:lnTo>
                    <a:pt x="221" y="1792"/>
                  </a:lnTo>
                  <a:lnTo>
                    <a:pt x="264" y="1788"/>
                  </a:lnTo>
                  <a:lnTo>
                    <a:pt x="345" y="1788"/>
                  </a:lnTo>
                  <a:lnTo>
                    <a:pt x="345" y="1297"/>
                  </a:lnTo>
                  <a:lnTo>
                    <a:pt x="349" y="1268"/>
                  </a:lnTo>
                  <a:lnTo>
                    <a:pt x="359" y="1239"/>
                  </a:lnTo>
                  <a:lnTo>
                    <a:pt x="375" y="1215"/>
                  </a:lnTo>
                  <a:lnTo>
                    <a:pt x="395" y="1194"/>
                  </a:lnTo>
                  <a:lnTo>
                    <a:pt x="475" y="1133"/>
                  </a:lnTo>
                  <a:lnTo>
                    <a:pt x="555" y="1079"/>
                  </a:lnTo>
                  <a:lnTo>
                    <a:pt x="638" y="1032"/>
                  </a:lnTo>
                  <a:lnTo>
                    <a:pt x="722" y="991"/>
                  </a:lnTo>
                  <a:lnTo>
                    <a:pt x="808" y="958"/>
                  </a:lnTo>
                  <a:lnTo>
                    <a:pt x="895" y="932"/>
                  </a:lnTo>
                  <a:lnTo>
                    <a:pt x="985" y="912"/>
                  </a:lnTo>
                  <a:lnTo>
                    <a:pt x="1075" y="900"/>
                  </a:lnTo>
                  <a:lnTo>
                    <a:pt x="1166" y="894"/>
                  </a:lnTo>
                  <a:lnTo>
                    <a:pt x="1161" y="846"/>
                  </a:lnTo>
                  <a:lnTo>
                    <a:pt x="1160" y="795"/>
                  </a:lnTo>
                  <a:lnTo>
                    <a:pt x="1164" y="719"/>
                  </a:lnTo>
                  <a:lnTo>
                    <a:pt x="1174" y="645"/>
                  </a:lnTo>
                  <a:lnTo>
                    <a:pt x="1192" y="572"/>
                  </a:lnTo>
                  <a:lnTo>
                    <a:pt x="1215" y="503"/>
                  </a:lnTo>
                  <a:lnTo>
                    <a:pt x="1244" y="437"/>
                  </a:lnTo>
                  <a:lnTo>
                    <a:pt x="1280" y="374"/>
                  </a:lnTo>
                  <a:lnTo>
                    <a:pt x="1320" y="314"/>
                  </a:lnTo>
                  <a:lnTo>
                    <a:pt x="1366" y="259"/>
                  </a:lnTo>
                  <a:lnTo>
                    <a:pt x="1416" y="208"/>
                  </a:lnTo>
                  <a:lnTo>
                    <a:pt x="1471" y="163"/>
                  </a:lnTo>
                  <a:lnTo>
                    <a:pt x="1530" y="122"/>
                  </a:lnTo>
                  <a:lnTo>
                    <a:pt x="1592" y="86"/>
                  </a:lnTo>
                  <a:lnTo>
                    <a:pt x="1657" y="56"/>
                  </a:lnTo>
                  <a:lnTo>
                    <a:pt x="1726" y="32"/>
                  </a:lnTo>
                  <a:lnTo>
                    <a:pt x="1797" y="15"/>
                  </a:lnTo>
                  <a:lnTo>
                    <a:pt x="1871" y="4"/>
                  </a:lnTo>
                  <a:lnTo>
                    <a:pt x="194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9" name="Rectangle 78"/>
          <p:cNvSpPr/>
          <p:nvPr/>
        </p:nvSpPr>
        <p:spPr>
          <a:xfrm>
            <a:off x="9240136" y="3974617"/>
            <a:ext cx="2783709" cy="1200329"/>
          </a:xfrm>
          <a:prstGeom prst="rect">
            <a:avLst/>
          </a:prstGeom>
        </p:spPr>
        <p:txBody>
          <a:bodyPr wrap="square">
            <a:spAutoFit/>
          </a:bodyPr>
          <a:lstStyle/>
          <a:p>
            <a:pPr algn="ctr"/>
            <a:r>
              <a:rPr lang="en-US" dirty="0"/>
              <a:t>Collect and provide financial and performance data for the recipient to include in its reports to LG</a:t>
            </a:r>
            <a:endParaRPr lang="en-US" cap="all" dirty="0">
              <a:solidFill>
                <a:schemeClr val="tx1">
                  <a:lumMod val="50000"/>
                  <a:lumOff val="50000"/>
                </a:schemeClr>
              </a:solidFill>
              <a:latin typeface="Arial" panose="020B0604020202020204" pitchFamily="34" charset="0"/>
              <a:cs typeface="Arial" panose="020B0604020202020204" pitchFamily="34" charset="0"/>
            </a:endParaRPr>
          </a:p>
        </p:txBody>
      </p:sp>
      <p:grpSp>
        <p:nvGrpSpPr>
          <p:cNvPr id="2" name="Group 1"/>
          <p:cNvGrpSpPr/>
          <p:nvPr/>
        </p:nvGrpSpPr>
        <p:grpSpPr>
          <a:xfrm>
            <a:off x="0" y="0"/>
            <a:ext cx="12192000" cy="1571219"/>
            <a:chOff x="0" y="0"/>
            <a:chExt cx="12192000" cy="1571219"/>
          </a:xfrm>
        </p:grpSpPr>
        <p:sp>
          <p:nvSpPr>
            <p:cNvPr id="53" name="Rectangle 52"/>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84" name="Rectangle 83"/>
            <p:cNvSpPr/>
            <p:nvPr/>
          </p:nvSpPr>
          <p:spPr>
            <a:xfrm>
              <a:off x="691677" y="389500"/>
              <a:ext cx="10808646" cy="79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solidFill>
                  <a:schemeClr val="bg1"/>
                </a:solidFill>
                <a:latin typeface="Arial" panose="020B0604020202020204" pitchFamily="34" charset="0"/>
                <a:cs typeface="Arial" panose="020B0604020202020204" pitchFamily="34" charset="0"/>
              </a:endParaRPr>
            </a:p>
          </p:txBody>
        </p:sp>
      </p:grpSp>
      <p:sp>
        <p:nvSpPr>
          <p:cNvPr id="43" name="Title 1">
            <a:extLst>
              <a:ext uri="{FF2B5EF4-FFF2-40B4-BE49-F238E27FC236}">
                <a16:creationId xmlns:a16="http://schemas.microsoft.com/office/drawing/2014/main" id="{470FE919-2079-A84D-966E-DB8813785235}"/>
              </a:ext>
            </a:extLst>
          </p:cNvPr>
          <p:cNvSpPr txBox="1">
            <a:spLocks/>
          </p:cNvSpPr>
          <p:nvPr/>
        </p:nvSpPr>
        <p:spPr>
          <a:xfrm>
            <a:off x="984723" y="37121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chemeClr val="bg1"/>
                </a:solidFill>
              </a:rPr>
              <a:t>Recipient (LG) / Subrecipient Relationship</a:t>
            </a:r>
          </a:p>
        </p:txBody>
      </p:sp>
      <p:pic>
        <p:nvPicPr>
          <p:cNvPr id="5" name="Graphic 4" descr="Alterations &amp; Tailoring with solid fill">
            <a:extLst>
              <a:ext uri="{FF2B5EF4-FFF2-40B4-BE49-F238E27FC236}">
                <a16:creationId xmlns:a16="http://schemas.microsoft.com/office/drawing/2014/main" id="{B4737568-8F8F-134E-A486-BA449AADF7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7272" y="2709122"/>
            <a:ext cx="914400" cy="914400"/>
          </a:xfrm>
          <a:prstGeom prst="rect">
            <a:avLst/>
          </a:prstGeom>
        </p:spPr>
      </p:pic>
      <p:pic>
        <p:nvPicPr>
          <p:cNvPr id="7" name="Graphic 6" descr="Paper with solid fill">
            <a:extLst>
              <a:ext uri="{FF2B5EF4-FFF2-40B4-BE49-F238E27FC236}">
                <a16:creationId xmlns:a16="http://schemas.microsoft.com/office/drawing/2014/main" id="{574FD1C0-A733-504E-B9B2-7A5C2D950F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74791" y="2654176"/>
            <a:ext cx="914400" cy="914400"/>
          </a:xfrm>
          <a:prstGeom prst="rect">
            <a:avLst/>
          </a:prstGeom>
        </p:spPr>
      </p:pic>
      <p:sp>
        <p:nvSpPr>
          <p:cNvPr id="8" name="Rectangle 7">
            <a:extLst>
              <a:ext uri="{FF2B5EF4-FFF2-40B4-BE49-F238E27FC236}">
                <a16:creationId xmlns:a16="http://schemas.microsoft.com/office/drawing/2014/main" id="{D1D0E9E0-8EF1-844F-8332-DFBD90189529}"/>
              </a:ext>
            </a:extLst>
          </p:cNvPr>
          <p:cNvSpPr/>
          <p:nvPr/>
        </p:nvSpPr>
        <p:spPr>
          <a:xfrm>
            <a:off x="3186366" y="1607460"/>
            <a:ext cx="5555777" cy="551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lumMod val="50000"/>
                    <a:lumOff val="50000"/>
                  </a:schemeClr>
                </a:solidFill>
              </a:rPr>
              <a:t>A Subrecipient must:</a:t>
            </a:r>
          </a:p>
        </p:txBody>
      </p:sp>
    </p:spTree>
    <p:extLst>
      <p:ext uri="{BB962C8B-B14F-4D97-AF65-F5344CB8AC3E}">
        <p14:creationId xmlns:p14="http://schemas.microsoft.com/office/powerpoint/2010/main" val="269719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0C66E98-FE80-D646-BE1F-7727B75DDEBD}"/>
              </a:ext>
            </a:extLst>
          </p:cNvPr>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3B24FDA6-6C03-DF48-8B09-B16524B9082B}"/>
              </a:ext>
            </a:extLst>
          </p:cNvPr>
          <p:cNvSpPr>
            <a:spLocks noGrp="1"/>
          </p:cNvSpPr>
          <p:nvPr>
            <p:ph type="title"/>
          </p:nvPr>
        </p:nvSpPr>
        <p:spPr>
          <a:xfrm>
            <a:off x="-838201" y="108104"/>
            <a:ext cx="10515600" cy="1325563"/>
          </a:xfrm>
        </p:spPr>
        <p:txBody>
          <a:bodyPr>
            <a:normAutofit/>
          </a:bodyPr>
          <a:lstStyle/>
          <a:p>
            <a:pPr algn="ctr"/>
            <a:r>
              <a:rPr lang="en-US" sz="4800" dirty="0">
                <a:solidFill>
                  <a:schemeClr val="bg1"/>
                </a:solidFill>
              </a:rPr>
              <a:t>Subrecipient Risk Assessment</a:t>
            </a:r>
          </a:p>
        </p:txBody>
      </p:sp>
      <p:sp>
        <p:nvSpPr>
          <p:cNvPr id="4" name="TextBox 3">
            <a:extLst>
              <a:ext uri="{FF2B5EF4-FFF2-40B4-BE49-F238E27FC236}">
                <a16:creationId xmlns:a16="http://schemas.microsoft.com/office/drawing/2014/main" id="{AF4E475C-FE9D-4544-869B-AD7D0E78201E}"/>
              </a:ext>
            </a:extLst>
          </p:cNvPr>
          <p:cNvSpPr txBox="1"/>
          <p:nvPr/>
        </p:nvSpPr>
        <p:spPr>
          <a:xfrm rot="16200000">
            <a:off x="-1680316" y="4180339"/>
            <a:ext cx="4253501" cy="584775"/>
          </a:xfrm>
          <a:prstGeom prst="rect">
            <a:avLst/>
          </a:prstGeom>
          <a:noFill/>
        </p:spPr>
        <p:txBody>
          <a:bodyPr wrap="square" rtlCol="0">
            <a:spAutoFit/>
          </a:bodyPr>
          <a:lstStyle/>
          <a:p>
            <a:pPr algn="ctr"/>
            <a:r>
              <a:rPr lang="en-US" sz="3200" dirty="0"/>
              <a:t>Risk Assessment</a:t>
            </a:r>
          </a:p>
        </p:txBody>
      </p:sp>
      <p:sp>
        <p:nvSpPr>
          <p:cNvPr id="5" name="Rectangle 4">
            <a:extLst>
              <a:ext uri="{FF2B5EF4-FFF2-40B4-BE49-F238E27FC236}">
                <a16:creationId xmlns:a16="http://schemas.microsoft.com/office/drawing/2014/main" id="{B1852351-6FDD-AB4D-852B-B060056BAA1A}"/>
              </a:ext>
            </a:extLst>
          </p:cNvPr>
          <p:cNvSpPr/>
          <p:nvPr/>
        </p:nvSpPr>
        <p:spPr>
          <a:xfrm>
            <a:off x="1755168" y="2543290"/>
            <a:ext cx="1530850" cy="708917"/>
          </a:xfrm>
          <a:prstGeom prst="rect">
            <a:avLst/>
          </a:prstGeom>
          <a:solidFill>
            <a:schemeClr val="bg1"/>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65000"/>
                    <a:lumOff val="35000"/>
                  </a:schemeClr>
                </a:solidFill>
              </a:rPr>
              <a:t>PRIOR AWARD EXPERIENCE</a:t>
            </a:r>
          </a:p>
        </p:txBody>
      </p:sp>
      <p:sp>
        <p:nvSpPr>
          <p:cNvPr id="6" name="Rectangle 5">
            <a:extLst>
              <a:ext uri="{FF2B5EF4-FFF2-40B4-BE49-F238E27FC236}">
                <a16:creationId xmlns:a16="http://schemas.microsoft.com/office/drawing/2014/main" id="{0B139E19-A6ED-634B-A6CD-170CE356D3AA}"/>
              </a:ext>
            </a:extLst>
          </p:cNvPr>
          <p:cNvSpPr/>
          <p:nvPr/>
        </p:nvSpPr>
        <p:spPr>
          <a:xfrm>
            <a:off x="1755168" y="3605793"/>
            <a:ext cx="1530850" cy="708917"/>
          </a:xfrm>
          <a:prstGeom prst="rect">
            <a:avLst/>
          </a:prstGeom>
          <a:solidFill>
            <a:schemeClr val="bg1"/>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65000"/>
                    <a:lumOff val="35000"/>
                  </a:schemeClr>
                </a:solidFill>
              </a:rPr>
              <a:t>PRIOR AUDIT EXPERIENCE</a:t>
            </a:r>
          </a:p>
        </p:txBody>
      </p:sp>
      <p:sp>
        <p:nvSpPr>
          <p:cNvPr id="7" name="Rectangle 6">
            <a:extLst>
              <a:ext uri="{FF2B5EF4-FFF2-40B4-BE49-F238E27FC236}">
                <a16:creationId xmlns:a16="http://schemas.microsoft.com/office/drawing/2014/main" id="{4C96CB31-1E52-654C-9996-9B16B5792E07}"/>
              </a:ext>
            </a:extLst>
          </p:cNvPr>
          <p:cNvSpPr/>
          <p:nvPr/>
        </p:nvSpPr>
        <p:spPr>
          <a:xfrm>
            <a:off x="1755168" y="4714999"/>
            <a:ext cx="1530850" cy="708917"/>
          </a:xfrm>
          <a:prstGeom prst="rect">
            <a:avLst/>
          </a:prstGeom>
          <a:solidFill>
            <a:schemeClr val="bg1"/>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65000"/>
                    <a:lumOff val="35000"/>
                  </a:schemeClr>
                </a:solidFill>
              </a:rPr>
              <a:t>STAFFING &amp; SYSTEMS</a:t>
            </a:r>
          </a:p>
        </p:txBody>
      </p:sp>
      <p:sp>
        <p:nvSpPr>
          <p:cNvPr id="8" name="Rectangle 7">
            <a:extLst>
              <a:ext uri="{FF2B5EF4-FFF2-40B4-BE49-F238E27FC236}">
                <a16:creationId xmlns:a16="http://schemas.microsoft.com/office/drawing/2014/main" id="{78E58910-515F-E248-BF90-58128D15257B}"/>
              </a:ext>
            </a:extLst>
          </p:cNvPr>
          <p:cNvSpPr/>
          <p:nvPr/>
        </p:nvSpPr>
        <p:spPr>
          <a:xfrm>
            <a:off x="1755168" y="5793616"/>
            <a:ext cx="1530850" cy="894322"/>
          </a:xfrm>
          <a:prstGeom prst="rect">
            <a:avLst/>
          </a:prstGeom>
          <a:solidFill>
            <a:schemeClr val="bg1"/>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65000"/>
                    <a:lumOff val="35000"/>
                  </a:schemeClr>
                </a:solidFill>
              </a:rPr>
              <a:t>EXTENT OF ANY FEDERAL MONITORING</a:t>
            </a:r>
          </a:p>
        </p:txBody>
      </p:sp>
      <p:sp>
        <p:nvSpPr>
          <p:cNvPr id="9" name="TextBox 8">
            <a:extLst>
              <a:ext uri="{FF2B5EF4-FFF2-40B4-BE49-F238E27FC236}">
                <a16:creationId xmlns:a16="http://schemas.microsoft.com/office/drawing/2014/main" id="{ABDF6763-0C7E-844A-AF83-AE57111FB2CD}"/>
              </a:ext>
            </a:extLst>
          </p:cNvPr>
          <p:cNvSpPr txBox="1"/>
          <p:nvPr/>
        </p:nvSpPr>
        <p:spPr>
          <a:xfrm>
            <a:off x="3513762" y="2458659"/>
            <a:ext cx="7840038" cy="923330"/>
          </a:xfrm>
          <a:prstGeom prst="rect">
            <a:avLst/>
          </a:prstGeom>
          <a:noFill/>
        </p:spPr>
        <p:txBody>
          <a:bodyPr wrap="square" rtlCol="0">
            <a:spAutoFit/>
          </a:bodyPr>
          <a:lstStyle/>
          <a:p>
            <a:r>
              <a:rPr lang="en-US" dirty="0">
                <a:solidFill>
                  <a:schemeClr val="tx1">
                    <a:lumMod val="65000"/>
                    <a:lumOff val="35000"/>
                  </a:schemeClr>
                </a:solidFill>
              </a:rPr>
              <a:t>How familiar is State agency with entity?</a:t>
            </a:r>
          </a:p>
          <a:p>
            <a:r>
              <a:rPr lang="en-US" dirty="0">
                <a:solidFill>
                  <a:schemeClr val="tx1">
                    <a:lumMod val="65000"/>
                    <a:lumOff val="35000"/>
                  </a:schemeClr>
                </a:solidFill>
              </a:rPr>
              <a:t>How much experience does entity have implementing federal award programs?</a:t>
            </a:r>
          </a:p>
          <a:p>
            <a:r>
              <a:rPr lang="en-US" dirty="0">
                <a:solidFill>
                  <a:schemeClr val="tx1">
                    <a:lumMod val="65000"/>
                    <a:lumOff val="35000"/>
                  </a:schemeClr>
                </a:solidFill>
              </a:rPr>
              <a:t>How does entity’s experience relate to current program size?</a:t>
            </a:r>
          </a:p>
        </p:txBody>
      </p:sp>
      <p:sp>
        <p:nvSpPr>
          <p:cNvPr id="10" name="TextBox 9">
            <a:extLst>
              <a:ext uri="{FF2B5EF4-FFF2-40B4-BE49-F238E27FC236}">
                <a16:creationId xmlns:a16="http://schemas.microsoft.com/office/drawing/2014/main" id="{59FB7C35-BE54-5F4D-A5EF-0B7EBAEFFAFC}"/>
              </a:ext>
            </a:extLst>
          </p:cNvPr>
          <p:cNvSpPr txBox="1"/>
          <p:nvPr/>
        </p:nvSpPr>
        <p:spPr>
          <a:xfrm>
            <a:off x="3513762" y="3607875"/>
            <a:ext cx="7099443" cy="646331"/>
          </a:xfrm>
          <a:prstGeom prst="rect">
            <a:avLst/>
          </a:prstGeom>
          <a:noFill/>
        </p:spPr>
        <p:txBody>
          <a:bodyPr wrap="square" rtlCol="0">
            <a:spAutoFit/>
          </a:bodyPr>
          <a:lstStyle/>
          <a:p>
            <a:r>
              <a:rPr lang="en-US" dirty="0">
                <a:solidFill>
                  <a:schemeClr val="tx1">
                    <a:lumMod val="65000"/>
                    <a:lumOff val="35000"/>
                  </a:schemeClr>
                </a:solidFill>
              </a:rPr>
              <a:t>Has entity had a single audit or other recent audits?</a:t>
            </a:r>
          </a:p>
          <a:p>
            <a:r>
              <a:rPr lang="en-US" dirty="0">
                <a:solidFill>
                  <a:schemeClr val="tx1">
                    <a:lumMod val="65000"/>
                    <a:lumOff val="35000"/>
                  </a:schemeClr>
                </a:solidFill>
              </a:rPr>
              <a:t>Have any valid audit findings been corrected or resolved?</a:t>
            </a:r>
          </a:p>
        </p:txBody>
      </p:sp>
      <p:sp>
        <p:nvSpPr>
          <p:cNvPr id="11" name="TextBox 10">
            <a:extLst>
              <a:ext uri="{FF2B5EF4-FFF2-40B4-BE49-F238E27FC236}">
                <a16:creationId xmlns:a16="http://schemas.microsoft.com/office/drawing/2014/main" id="{FA0FF269-2806-614E-B60E-CE971AAA0A61}"/>
              </a:ext>
            </a:extLst>
          </p:cNvPr>
          <p:cNvSpPr txBox="1"/>
          <p:nvPr/>
        </p:nvSpPr>
        <p:spPr>
          <a:xfrm>
            <a:off x="3513762" y="4551168"/>
            <a:ext cx="7840038" cy="1200329"/>
          </a:xfrm>
          <a:prstGeom prst="rect">
            <a:avLst/>
          </a:prstGeom>
          <a:noFill/>
        </p:spPr>
        <p:txBody>
          <a:bodyPr wrap="square" rtlCol="0">
            <a:spAutoFit/>
          </a:bodyPr>
          <a:lstStyle/>
          <a:p>
            <a:r>
              <a:rPr lang="en-US" dirty="0">
                <a:solidFill>
                  <a:schemeClr val="tx1">
                    <a:lumMod val="65000"/>
                    <a:lumOff val="35000"/>
                  </a:schemeClr>
                </a:solidFill>
              </a:rPr>
              <a:t>Does entity have personnel who are familiar with federal </a:t>
            </a:r>
            <a:r>
              <a:rPr lang="en-US" dirty="0" err="1">
                <a:solidFill>
                  <a:schemeClr val="tx1">
                    <a:lumMod val="65000"/>
                    <a:lumOff val="35000"/>
                  </a:schemeClr>
                </a:solidFill>
              </a:rPr>
              <a:t>req’ts</a:t>
            </a:r>
            <a:r>
              <a:rPr lang="en-US" dirty="0">
                <a:solidFill>
                  <a:schemeClr val="tx1">
                    <a:lumMod val="65000"/>
                    <a:lumOff val="35000"/>
                  </a:schemeClr>
                </a:solidFill>
              </a:rPr>
              <a:t>?</a:t>
            </a:r>
          </a:p>
          <a:p>
            <a:r>
              <a:rPr lang="en-US" dirty="0">
                <a:solidFill>
                  <a:schemeClr val="tx1">
                    <a:lumMod val="65000"/>
                    <a:lumOff val="35000"/>
                  </a:schemeClr>
                </a:solidFill>
              </a:rPr>
              <a:t>Does entity have seasoned finance directors and accounting staff?</a:t>
            </a:r>
          </a:p>
          <a:p>
            <a:r>
              <a:rPr lang="en-US" dirty="0">
                <a:solidFill>
                  <a:schemeClr val="tx1">
                    <a:lumMod val="65000"/>
                    <a:lumOff val="35000"/>
                  </a:schemeClr>
                </a:solidFill>
              </a:rPr>
              <a:t>Are entity’s systems for financial mgmt., purchasing, property mgmt., and records retention in place, well designed, and operational?</a:t>
            </a:r>
          </a:p>
        </p:txBody>
      </p:sp>
      <p:sp>
        <p:nvSpPr>
          <p:cNvPr id="12" name="TextBox 11">
            <a:extLst>
              <a:ext uri="{FF2B5EF4-FFF2-40B4-BE49-F238E27FC236}">
                <a16:creationId xmlns:a16="http://schemas.microsoft.com/office/drawing/2014/main" id="{5F424185-4EC7-964F-AA91-AC78D64B9BA9}"/>
              </a:ext>
            </a:extLst>
          </p:cNvPr>
          <p:cNvSpPr txBox="1"/>
          <p:nvPr/>
        </p:nvSpPr>
        <p:spPr>
          <a:xfrm>
            <a:off x="3513762" y="6006814"/>
            <a:ext cx="7840038" cy="369332"/>
          </a:xfrm>
          <a:prstGeom prst="rect">
            <a:avLst/>
          </a:prstGeom>
          <a:noFill/>
        </p:spPr>
        <p:txBody>
          <a:bodyPr wrap="square" rtlCol="0">
            <a:spAutoFit/>
          </a:bodyPr>
          <a:lstStyle/>
          <a:p>
            <a:r>
              <a:rPr lang="en-US" dirty="0">
                <a:solidFill>
                  <a:schemeClr val="tx1">
                    <a:lumMod val="65000"/>
                    <a:lumOff val="35000"/>
                  </a:schemeClr>
                </a:solidFill>
              </a:rPr>
              <a:t>Can State agency build on existing monitoring framework of other federal awards?</a:t>
            </a:r>
          </a:p>
        </p:txBody>
      </p:sp>
      <p:sp>
        <p:nvSpPr>
          <p:cNvPr id="13" name="Rectangle 12">
            <a:extLst>
              <a:ext uri="{FF2B5EF4-FFF2-40B4-BE49-F238E27FC236}">
                <a16:creationId xmlns:a16="http://schemas.microsoft.com/office/drawing/2014/main" id="{9529D0A1-3A0F-BA42-8706-CD49ED9E5354}"/>
              </a:ext>
            </a:extLst>
          </p:cNvPr>
          <p:cNvSpPr/>
          <p:nvPr/>
        </p:nvSpPr>
        <p:spPr>
          <a:xfrm>
            <a:off x="424664" y="1647091"/>
            <a:ext cx="11342669" cy="73818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1. CHECK SAM.GOV AND DOCUMENT THAT ENTITY IS NOT DISBARRED OR SUSPENDED</a:t>
            </a:r>
          </a:p>
          <a:p>
            <a:pPr algn="ctr"/>
            <a:r>
              <a:rPr lang="en-US" sz="2400" dirty="0">
                <a:solidFill>
                  <a:schemeClr val="bg1"/>
                </a:solidFill>
              </a:rPr>
              <a:t>2. CHECK AND ADDRESS ANY CONFLICT OF INTEREST (</a:t>
            </a:r>
            <a:r>
              <a:rPr lang="en-US" sz="2400" dirty="0"/>
              <a:t>2 C.F.R. 200.318(c)(1))</a:t>
            </a:r>
            <a:r>
              <a:rPr lang="en-US" sz="2400" dirty="0">
                <a:solidFill>
                  <a:schemeClr val="bg1"/>
                </a:solidFill>
              </a:rPr>
              <a:t> </a:t>
            </a:r>
          </a:p>
        </p:txBody>
      </p:sp>
      <p:sp>
        <p:nvSpPr>
          <p:cNvPr id="14" name="Oval 13">
            <a:extLst>
              <a:ext uri="{FF2B5EF4-FFF2-40B4-BE49-F238E27FC236}">
                <a16:creationId xmlns:a16="http://schemas.microsoft.com/office/drawing/2014/main" id="{6D02E590-5911-DB4E-9E77-93DD05C95A0C}"/>
              </a:ext>
            </a:extLst>
          </p:cNvPr>
          <p:cNvSpPr/>
          <p:nvPr/>
        </p:nvSpPr>
        <p:spPr>
          <a:xfrm>
            <a:off x="913971" y="2618593"/>
            <a:ext cx="626724" cy="697483"/>
          </a:xfrm>
          <a:prstGeom prst="ellips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08C604E-BB4B-9A42-8AF7-FA81EF4EDB56}"/>
              </a:ext>
            </a:extLst>
          </p:cNvPr>
          <p:cNvSpPr/>
          <p:nvPr/>
        </p:nvSpPr>
        <p:spPr>
          <a:xfrm>
            <a:off x="900700" y="3635299"/>
            <a:ext cx="626724" cy="697483"/>
          </a:xfrm>
          <a:prstGeom prst="ellips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B8ECDB7-91B5-D347-9329-D6BE04C36652}"/>
              </a:ext>
            </a:extLst>
          </p:cNvPr>
          <p:cNvSpPr/>
          <p:nvPr/>
        </p:nvSpPr>
        <p:spPr>
          <a:xfrm>
            <a:off x="900700" y="4726433"/>
            <a:ext cx="626724" cy="697483"/>
          </a:xfrm>
          <a:prstGeom prst="ellips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E691707-2616-CF4C-912D-0DE0D0324B1D}"/>
              </a:ext>
            </a:extLst>
          </p:cNvPr>
          <p:cNvSpPr/>
          <p:nvPr/>
        </p:nvSpPr>
        <p:spPr>
          <a:xfrm>
            <a:off x="900700" y="5809753"/>
            <a:ext cx="626724" cy="697483"/>
          </a:xfrm>
          <a:prstGeom prst="ellips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Checkmark with solid fill">
            <a:extLst>
              <a:ext uri="{FF2B5EF4-FFF2-40B4-BE49-F238E27FC236}">
                <a16:creationId xmlns:a16="http://schemas.microsoft.com/office/drawing/2014/main" id="{8ECBBD7A-911B-8742-A607-DAD93D823F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8339" y="2771111"/>
            <a:ext cx="435305" cy="435305"/>
          </a:xfrm>
          <a:prstGeom prst="rect">
            <a:avLst/>
          </a:prstGeom>
        </p:spPr>
      </p:pic>
      <p:pic>
        <p:nvPicPr>
          <p:cNvPr id="21" name="Graphic 20" descr="Checkmark with solid fill">
            <a:extLst>
              <a:ext uri="{FF2B5EF4-FFF2-40B4-BE49-F238E27FC236}">
                <a16:creationId xmlns:a16="http://schemas.microsoft.com/office/drawing/2014/main" id="{0A1589ED-4B0E-5F43-AB1C-5D3EE78CCB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9680" y="3742598"/>
            <a:ext cx="435305" cy="435305"/>
          </a:xfrm>
          <a:prstGeom prst="rect">
            <a:avLst/>
          </a:prstGeom>
        </p:spPr>
      </p:pic>
      <p:pic>
        <p:nvPicPr>
          <p:cNvPr id="22" name="Graphic 21" descr="Checkmark with solid fill">
            <a:extLst>
              <a:ext uri="{FF2B5EF4-FFF2-40B4-BE49-F238E27FC236}">
                <a16:creationId xmlns:a16="http://schemas.microsoft.com/office/drawing/2014/main" id="{A9034AE2-6B0F-9343-86A1-9E31586B32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8338" y="4851803"/>
            <a:ext cx="435305" cy="435305"/>
          </a:xfrm>
          <a:prstGeom prst="rect">
            <a:avLst/>
          </a:prstGeom>
        </p:spPr>
      </p:pic>
      <p:pic>
        <p:nvPicPr>
          <p:cNvPr id="23" name="Graphic 22" descr="Checkmark with solid fill">
            <a:extLst>
              <a:ext uri="{FF2B5EF4-FFF2-40B4-BE49-F238E27FC236}">
                <a16:creationId xmlns:a16="http://schemas.microsoft.com/office/drawing/2014/main" id="{EA62D1A3-A525-2A48-821D-B10687562C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6409" y="5940841"/>
            <a:ext cx="435305" cy="435305"/>
          </a:xfrm>
          <a:prstGeom prst="rect">
            <a:avLst/>
          </a:prstGeom>
        </p:spPr>
      </p:pic>
      <p:sp>
        <p:nvSpPr>
          <p:cNvPr id="3" name="Rectangle 2">
            <a:extLst>
              <a:ext uri="{FF2B5EF4-FFF2-40B4-BE49-F238E27FC236}">
                <a16:creationId xmlns:a16="http://schemas.microsoft.com/office/drawing/2014/main" id="{527A8740-608F-B247-9AC1-DB745CF3708F}"/>
              </a:ext>
            </a:extLst>
          </p:cNvPr>
          <p:cNvSpPr/>
          <p:nvPr/>
        </p:nvSpPr>
        <p:spPr>
          <a:xfrm>
            <a:off x="8142514" y="124369"/>
            <a:ext cx="3842657" cy="1289403"/>
          </a:xfrm>
          <a:prstGeom prst="rect">
            <a:avLst/>
          </a:prstGeom>
          <a:solidFill>
            <a:schemeClr val="tx1">
              <a:lumMod val="50000"/>
              <a:lumOff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Subrecipient must permit State agency and auditors to have access to the subrecipient's records and financial statements as necessary for the State agency to meet the risk assessment &amp; monitoring requirements</a:t>
            </a:r>
          </a:p>
        </p:txBody>
      </p:sp>
    </p:spTree>
    <p:extLst>
      <p:ext uri="{BB962C8B-B14F-4D97-AF65-F5344CB8AC3E}">
        <p14:creationId xmlns:p14="http://schemas.microsoft.com/office/powerpoint/2010/main" val="318068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p:bldP spid="10" grpId="0"/>
      <p:bldP spid="11" grpId="0"/>
      <p:bldP spid="12" grpId="0"/>
      <p:bldP spid="13" grpId="0" animBg="1"/>
      <p:bldP spid="14" grpId="0" animBg="1"/>
      <p:bldP spid="15" grpId="0" animBg="1"/>
      <p:bldP spid="16"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468AC30-7F72-EA4C-81BC-5FC6D9071FBB}"/>
              </a:ext>
            </a:extLst>
          </p:cNvPr>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683505C7-3A7B-624C-94BC-A0F764E83766}"/>
              </a:ext>
            </a:extLst>
          </p:cNvPr>
          <p:cNvSpPr>
            <a:spLocks noGrp="1"/>
          </p:cNvSpPr>
          <p:nvPr>
            <p:ph type="title"/>
          </p:nvPr>
        </p:nvSpPr>
        <p:spPr>
          <a:xfrm>
            <a:off x="838200" y="162718"/>
            <a:ext cx="10515600" cy="1325563"/>
          </a:xfrm>
        </p:spPr>
        <p:txBody>
          <a:bodyPr/>
          <a:lstStyle/>
          <a:p>
            <a:pPr algn="ctr"/>
            <a:r>
              <a:rPr lang="en-US" dirty="0">
                <a:solidFill>
                  <a:schemeClr val="bg1"/>
                </a:solidFill>
              </a:rPr>
              <a:t>Sample Mapping of Risk Assessment to Additional Compliance</a:t>
            </a:r>
          </a:p>
        </p:txBody>
      </p:sp>
      <p:graphicFrame>
        <p:nvGraphicFramePr>
          <p:cNvPr id="5" name="Diagram 4">
            <a:extLst>
              <a:ext uri="{FF2B5EF4-FFF2-40B4-BE49-F238E27FC236}">
                <a16:creationId xmlns:a16="http://schemas.microsoft.com/office/drawing/2014/main" id="{8F7FD7DD-DAF6-6540-8B90-29986CE78E98}"/>
              </a:ext>
            </a:extLst>
          </p:cNvPr>
          <p:cNvGraphicFramePr/>
          <p:nvPr/>
        </p:nvGraphicFramePr>
        <p:xfrm>
          <a:off x="1836434" y="1650999"/>
          <a:ext cx="9296400" cy="5304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urved Right Arrow 11">
            <a:extLst>
              <a:ext uri="{FF2B5EF4-FFF2-40B4-BE49-F238E27FC236}">
                <a16:creationId xmlns:a16="http://schemas.microsoft.com/office/drawing/2014/main" id="{058F9828-3B83-594A-82D0-0229FA50A4B2}"/>
              </a:ext>
            </a:extLst>
          </p:cNvPr>
          <p:cNvSpPr/>
          <p:nvPr/>
        </p:nvSpPr>
        <p:spPr>
          <a:xfrm>
            <a:off x="1112534" y="2435224"/>
            <a:ext cx="723900" cy="1893887"/>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urved Right Arrow 12">
            <a:extLst>
              <a:ext uri="{FF2B5EF4-FFF2-40B4-BE49-F238E27FC236}">
                <a16:creationId xmlns:a16="http://schemas.microsoft.com/office/drawing/2014/main" id="{8441A576-0959-3A4C-8B69-9DFA9ECEE7D5}"/>
              </a:ext>
            </a:extLst>
          </p:cNvPr>
          <p:cNvSpPr/>
          <p:nvPr/>
        </p:nvSpPr>
        <p:spPr>
          <a:xfrm>
            <a:off x="1112534" y="4329111"/>
            <a:ext cx="723900" cy="1774825"/>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87435CE4-7FDC-544E-BAB4-1A65E8BD8DBC}"/>
              </a:ext>
            </a:extLst>
          </p:cNvPr>
          <p:cNvSpPr txBox="1"/>
          <p:nvPr/>
        </p:nvSpPr>
        <p:spPr>
          <a:xfrm>
            <a:off x="191784" y="3766517"/>
            <a:ext cx="1485900" cy="1200329"/>
          </a:xfrm>
          <a:prstGeom prst="rect">
            <a:avLst/>
          </a:prstGeom>
          <a:noFill/>
        </p:spPr>
        <p:txBody>
          <a:bodyPr wrap="square" rtlCol="0">
            <a:spAutoFit/>
          </a:bodyPr>
          <a:lstStyle/>
          <a:p>
            <a:r>
              <a:rPr lang="en-US" sz="2400" dirty="0"/>
              <a:t>All the above PLUS</a:t>
            </a:r>
          </a:p>
        </p:txBody>
      </p:sp>
      <p:sp>
        <p:nvSpPr>
          <p:cNvPr id="4" name="Pentagon 3">
            <a:extLst>
              <a:ext uri="{FF2B5EF4-FFF2-40B4-BE49-F238E27FC236}">
                <a16:creationId xmlns:a16="http://schemas.microsoft.com/office/drawing/2014/main" id="{267309FE-9896-1848-8654-6A4F7E566F20}"/>
              </a:ext>
            </a:extLst>
          </p:cNvPr>
          <p:cNvSpPr/>
          <p:nvPr/>
        </p:nvSpPr>
        <p:spPr>
          <a:xfrm rot="754416" flipH="1">
            <a:off x="9207879" y="4556344"/>
            <a:ext cx="2811694" cy="1893887"/>
          </a:xfrm>
          <a:prstGeom prst="homePlat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Must notify subrecipient of </a:t>
            </a:r>
            <a:r>
              <a:rPr lang="en-US" dirty="0" err="1"/>
              <a:t>add’l</a:t>
            </a:r>
            <a:r>
              <a:rPr lang="en-US" dirty="0"/>
              <a:t> </a:t>
            </a:r>
            <a:r>
              <a:rPr lang="en-US" dirty="0" err="1"/>
              <a:t>req’ts</a:t>
            </a:r>
            <a:r>
              <a:rPr lang="en-US" dirty="0"/>
              <a:t> in subaward and state reason for them</a:t>
            </a:r>
          </a:p>
        </p:txBody>
      </p:sp>
      <p:sp>
        <p:nvSpPr>
          <p:cNvPr id="11" name="Pentagon 10">
            <a:extLst>
              <a:ext uri="{FF2B5EF4-FFF2-40B4-BE49-F238E27FC236}">
                <a16:creationId xmlns:a16="http://schemas.microsoft.com/office/drawing/2014/main" id="{CEB84D8B-F3B4-E548-9C9B-00DA067B66AE}"/>
              </a:ext>
            </a:extLst>
          </p:cNvPr>
          <p:cNvSpPr/>
          <p:nvPr/>
        </p:nvSpPr>
        <p:spPr>
          <a:xfrm rot="754416" flipH="1">
            <a:off x="9564796" y="2577801"/>
            <a:ext cx="2811694" cy="706257"/>
          </a:xfrm>
          <a:prstGeom prst="homePlat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Minimum </a:t>
            </a:r>
            <a:r>
              <a:rPr lang="en-US" dirty="0" err="1"/>
              <a:t>req’ts</a:t>
            </a:r>
            <a:endParaRPr lang="en-US" dirty="0"/>
          </a:p>
        </p:txBody>
      </p:sp>
    </p:spTree>
    <p:extLst>
      <p:ext uri="{BB962C8B-B14F-4D97-AF65-F5344CB8AC3E}">
        <p14:creationId xmlns:p14="http://schemas.microsoft.com/office/powerpoint/2010/main" val="127295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4"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128356" y="1831506"/>
            <a:ext cx="5935289" cy="4112094"/>
          </a:xfrm>
          <a:prstGeom prst="rect">
            <a:avLst/>
          </a:prstGeom>
          <a:noFill/>
          <a:ln>
            <a:noFill/>
          </a:ln>
        </p:spPr>
      </p:sp>
      <p:sp>
        <p:nvSpPr>
          <p:cNvPr id="10" name="Freeform 9"/>
          <p:cNvSpPr/>
          <p:nvPr/>
        </p:nvSpPr>
        <p:spPr>
          <a:xfrm>
            <a:off x="4973551" y="2747089"/>
            <a:ext cx="2244896" cy="2280927"/>
          </a:xfrm>
          <a:custGeom>
            <a:avLst/>
            <a:gdLst>
              <a:gd name="connsiteX0" fmla="*/ 0 w 2627579"/>
              <a:gd name="connsiteY0" fmla="*/ 1313790 h 2627579"/>
              <a:gd name="connsiteX1" fmla="*/ 1313790 w 2627579"/>
              <a:gd name="connsiteY1" fmla="*/ 0 h 2627579"/>
              <a:gd name="connsiteX2" fmla="*/ 2627580 w 2627579"/>
              <a:gd name="connsiteY2" fmla="*/ 1313790 h 2627579"/>
              <a:gd name="connsiteX3" fmla="*/ 1313790 w 2627579"/>
              <a:gd name="connsiteY3" fmla="*/ 2627580 h 2627579"/>
              <a:gd name="connsiteX4" fmla="*/ 0 w 2627579"/>
              <a:gd name="connsiteY4" fmla="*/ 1313790 h 2627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579" h="2627579">
                <a:moveTo>
                  <a:pt x="0" y="1313790"/>
                </a:moveTo>
                <a:cubicBezTo>
                  <a:pt x="0" y="588204"/>
                  <a:pt x="588204" y="0"/>
                  <a:pt x="1313790" y="0"/>
                </a:cubicBezTo>
                <a:cubicBezTo>
                  <a:pt x="2039376" y="0"/>
                  <a:pt x="2627580" y="588204"/>
                  <a:pt x="2627580" y="1313790"/>
                </a:cubicBezTo>
                <a:cubicBezTo>
                  <a:pt x="2627580" y="2039376"/>
                  <a:pt x="2039376" y="2627580"/>
                  <a:pt x="1313790" y="2627580"/>
                </a:cubicBezTo>
                <a:cubicBezTo>
                  <a:pt x="588204" y="2627580"/>
                  <a:pt x="0" y="2039376"/>
                  <a:pt x="0" y="1313790"/>
                </a:cubicBezTo>
                <a:close/>
              </a:path>
            </a:pathLst>
          </a:custGeom>
          <a:solidFill>
            <a:schemeClr val="accent3">
              <a:lumMod val="40000"/>
              <a:lumOff val="60000"/>
              <a:alpha val="82000"/>
            </a:schemeClr>
          </a:solidFill>
        </p:spPr>
        <p:style>
          <a:lnRef idx="2">
            <a:schemeClr val="lt1">
              <a:hueOff val="0"/>
              <a:satOff val="0"/>
              <a:lumOff val="0"/>
              <a:alphaOff val="0"/>
            </a:schemeClr>
          </a:lnRef>
          <a:fillRef idx="1">
            <a:schemeClr val="accent3">
              <a:shade val="80000"/>
              <a:alpha val="50000"/>
              <a:hueOff val="0"/>
              <a:satOff val="0"/>
              <a:lumOff val="0"/>
              <a:alphaOff val="0"/>
            </a:schemeClr>
          </a:fillRef>
          <a:effectRef idx="0">
            <a:schemeClr val="accent3">
              <a:shade val="80000"/>
              <a:alpha val="50000"/>
              <a:hueOff val="0"/>
              <a:satOff val="0"/>
              <a:lumOff val="0"/>
              <a:alphaOff val="0"/>
            </a:schemeClr>
          </a:effectRef>
          <a:fontRef idx="minor">
            <a:schemeClr val="tx1"/>
          </a:fontRef>
        </p:style>
        <p:txBody>
          <a:bodyPr spcFirstLastPara="0" vert="horz" wrap="square" lIns="415280" tIns="415280" rIns="415280" bIns="415280" numCol="1" spcCol="1270" anchor="ctr" anchorCtr="0">
            <a:noAutofit/>
          </a:bodyPr>
          <a:lstStyle/>
          <a:p>
            <a:pPr lvl="0" algn="ctr" defTabSz="1066800">
              <a:lnSpc>
                <a:spcPct val="90000"/>
              </a:lnSpc>
              <a:spcBef>
                <a:spcPct val="0"/>
              </a:spcBef>
              <a:spcAft>
                <a:spcPct val="35000"/>
              </a:spcAft>
            </a:pPr>
            <a:endParaRPr lang="en-US" sz="2400" kern="1200" dirty="0"/>
          </a:p>
        </p:txBody>
      </p:sp>
      <p:sp>
        <p:nvSpPr>
          <p:cNvPr id="11" name="Freeform 10"/>
          <p:cNvSpPr/>
          <p:nvPr/>
        </p:nvSpPr>
        <p:spPr>
          <a:xfrm>
            <a:off x="5534776" y="1831913"/>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2"/>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5"/>
              <a:satOff val="1760"/>
              <a:lumOff val="685"/>
              <a:alphaOff val="3750"/>
            </a:schemeClr>
          </a:fillRef>
          <a:effectRef idx="0">
            <a:schemeClr val="accent3">
              <a:shade val="80000"/>
              <a:alpha val="50000"/>
              <a:hueOff val="5"/>
              <a:satOff val="1760"/>
              <a:lumOff val="685"/>
              <a:alphaOff val="375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dirty="0"/>
          </a:p>
          <a:p>
            <a:pPr lvl="0" algn="ctr" defTabSz="1111250">
              <a:lnSpc>
                <a:spcPct val="90000"/>
              </a:lnSpc>
              <a:spcBef>
                <a:spcPct val="0"/>
              </a:spcBef>
              <a:spcAft>
                <a:spcPct val="35000"/>
              </a:spcAft>
            </a:pPr>
            <a:endParaRPr lang="en-US" sz="2500" kern="1200" dirty="0"/>
          </a:p>
        </p:txBody>
      </p:sp>
      <p:sp>
        <p:nvSpPr>
          <p:cNvPr id="12" name="Freeform 11"/>
          <p:cNvSpPr/>
          <p:nvPr/>
        </p:nvSpPr>
        <p:spPr>
          <a:xfrm>
            <a:off x="6568527" y="2266978"/>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6"/>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11"/>
              <a:satOff val="3521"/>
              <a:lumOff val="1371"/>
              <a:alphaOff val="7500"/>
            </a:schemeClr>
          </a:fillRef>
          <a:effectRef idx="0">
            <a:schemeClr val="accent3">
              <a:shade val="80000"/>
              <a:alpha val="50000"/>
              <a:hueOff val="11"/>
              <a:satOff val="3521"/>
              <a:lumOff val="1371"/>
              <a:alphaOff val="750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dirty="0"/>
          </a:p>
          <a:p>
            <a:pPr lvl="0" algn="ctr" defTabSz="1111250">
              <a:lnSpc>
                <a:spcPct val="90000"/>
              </a:lnSpc>
              <a:spcBef>
                <a:spcPct val="0"/>
              </a:spcBef>
              <a:spcAft>
                <a:spcPct val="35000"/>
              </a:spcAft>
            </a:pPr>
            <a:endParaRPr lang="en-US" sz="2500" kern="1200" dirty="0"/>
          </a:p>
        </p:txBody>
      </p:sp>
      <p:sp>
        <p:nvSpPr>
          <p:cNvPr id="13" name="Freeform 12"/>
          <p:cNvSpPr/>
          <p:nvPr/>
        </p:nvSpPr>
        <p:spPr>
          <a:xfrm>
            <a:off x="6853634" y="3331553"/>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5"/>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16"/>
              <a:satOff val="5281"/>
              <a:lumOff val="2056"/>
              <a:alphaOff val="11250"/>
            </a:schemeClr>
          </a:fillRef>
          <a:effectRef idx="0">
            <a:schemeClr val="accent3">
              <a:shade val="80000"/>
              <a:alpha val="50000"/>
              <a:hueOff val="16"/>
              <a:satOff val="5281"/>
              <a:lumOff val="2056"/>
              <a:alphaOff val="1125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dirty="0"/>
          </a:p>
          <a:p>
            <a:pPr lvl="0" algn="ctr" defTabSz="1111250">
              <a:lnSpc>
                <a:spcPct val="90000"/>
              </a:lnSpc>
              <a:spcBef>
                <a:spcPct val="0"/>
              </a:spcBef>
              <a:spcAft>
                <a:spcPct val="35000"/>
              </a:spcAft>
            </a:pPr>
            <a:endParaRPr lang="en-US" sz="2500" kern="1200" dirty="0"/>
          </a:p>
        </p:txBody>
      </p:sp>
      <p:sp>
        <p:nvSpPr>
          <p:cNvPr id="14" name="Freeform 13"/>
          <p:cNvSpPr/>
          <p:nvPr/>
        </p:nvSpPr>
        <p:spPr>
          <a:xfrm>
            <a:off x="6568527" y="4367663"/>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4"/>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22"/>
              <a:satOff val="7042"/>
              <a:lumOff val="2742"/>
              <a:alphaOff val="15000"/>
            </a:schemeClr>
          </a:fillRef>
          <a:effectRef idx="0">
            <a:schemeClr val="accent3">
              <a:shade val="80000"/>
              <a:alpha val="50000"/>
              <a:hueOff val="22"/>
              <a:satOff val="7042"/>
              <a:lumOff val="2742"/>
              <a:alphaOff val="1500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dirty="0"/>
          </a:p>
          <a:p>
            <a:pPr lvl="0" algn="ctr" defTabSz="1111250">
              <a:lnSpc>
                <a:spcPct val="90000"/>
              </a:lnSpc>
              <a:spcBef>
                <a:spcPct val="0"/>
              </a:spcBef>
              <a:spcAft>
                <a:spcPct val="35000"/>
              </a:spcAft>
            </a:pPr>
            <a:endParaRPr lang="en-US" sz="2500" kern="1200" dirty="0"/>
          </a:p>
        </p:txBody>
      </p:sp>
      <p:sp>
        <p:nvSpPr>
          <p:cNvPr id="15" name="Freeform 14"/>
          <p:cNvSpPr/>
          <p:nvPr/>
        </p:nvSpPr>
        <p:spPr>
          <a:xfrm>
            <a:off x="5533140" y="4809314"/>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rgbClr val="7030A0"/>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27"/>
              <a:satOff val="8802"/>
              <a:lumOff val="3427"/>
              <a:alphaOff val="18750"/>
            </a:schemeClr>
          </a:fillRef>
          <a:effectRef idx="0">
            <a:schemeClr val="accent3">
              <a:shade val="80000"/>
              <a:alpha val="50000"/>
              <a:hueOff val="27"/>
              <a:satOff val="8802"/>
              <a:lumOff val="3427"/>
              <a:alphaOff val="1875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a:p>
        </p:txBody>
      </p:sp>
      <p:sp>
        <p:nvSpPr>
          <p:cNvPr id="16" name="Freeform 15"/>
          <p:cNvSpPr/>
          <p:nvPr/>
        </p:nvSpPr>
        <p:spPr>
          <a:xfrm>
            <a:off x="4501025" y="4367663"/>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32"/>
              <a:satOff val="10563"/>
              <a:lumOff val="4113"/>
              <a:alphaOff val="22500"/>
            </a:schemeClr>
          </a:fillRef>
          <a:effectRef idx="0">
            <a:schemeClr val="accent3">
              <a:shade val="80000"/>
              <a:alpha val="50000"/>
              <a:hueOff val="32"/>
              <a:satOff val="10563"/>
              <a:lumOff val="4113"/>
              <a:alphaOff val="2250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a:p>
        </p:txBody>
      </p:sp>
      <p:sp>
        <p:nvSpPr>
          <p:cNvPr id="17" name="Freeform 16"/>
          <p:cNvSpPr/>
          <p:nvPr/>
        </p:nvSpPr>
        <p:spPr>
          <a:xfrm>
            <a:off x="4072832" y="3317321"/>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rgbClr val="C00000"/>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38"/>
              <a:satOff val="12323"/>
              <a:lumOff val="4798"/>
              <a:alphaOff val="26250"/>
            </a:schemeClr>
          </a:fillRef>
          <a:effectRef idx="0">
            <a:schemeClr val="accent3">
              <a:shade val="80000"/>
              <a:alpha val="50000"/>
              <a:hueOff val="38"/>
              <a:satOff val="12323"/>
              <a:lumOff val="4798"/>
              <a:alphaOff val="2625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a:p>
        </p:txBody>
      </p:sp>
      <p:sp>
        <p:nvSpPr>
          <p:cNvPr id="18" name="Freeform 17"/>
          <p:cNvSpPr/>
          <p:nvPr/>
        </p:nvSpPr>
        <p:spPr>
          <a:xfrm>
            <a:off x="4490791" y="2257774"/>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3"/>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43"/>
              <a:satOff val="14084"/>
              <a:lumOff val="5484"/>
              <a:alphaOff val="30000"/>
            </a:schemeClr>
          </a:fillRef>
          <a:effectRef idx="0">
            <a:schemeClr val="accent3">
              <a:shade val="80000"/>
              <a:alpha val="50000"/>
              <a:hueOff val="43"/>
              <a:satOff val="14084"/>
              <a:lumOff val="5484"/>
              <a:alphaOff val="3000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a:p>
        </p:txBody>
      </p:sp>
      <p:sp>
        <p:nvSpPr>
          <p:cNvPr id="23" name="Freeform 11"/>
          <p:cNvSpPr>
            <a:spLocks/>
          </p:cNvSpPr>
          <p:nvPr/>
        </p:nvSpPr>
        <p:spPr bwMode="auto">
          <a:xfrm>
            <a:off x="5881369" y="2190246"/>
            <a:ext cx="115030" cy="119252"/>
          </a:xfrm>
          <a:custGeom>
            <a:avLst/>
            <a:gdLst>
              <a:gd name="T0" fmla="*/ 493 w 985"/>
              <a:gd name="T1" fmla="*/ 0 h 1005"/>
              <a:gd name="T2" fmla="*/ 493 w 985"/>
              <a:gd name="T3" fmla="*/ 0 h 1005"/>
              <a:gd name="T4" fmla="*/ 550 w 985"/>
              <a:gd name="T5" fmla="*/ 3 h 1005"/>
              <a:gd name="T6" fmla="*/ 605 w 985"/>
              <a:gd name="T7" fmla="*/ 13 h 1005"/>
              <a:gd name="T8" fmla="*/ 658 w 985"/>
              <a:gd name="T9" fmla="*/ 29 h 1005"/>
              <a:gd name="T10" fmla="*/ 709 w 985"/>
              <a:gd name="T11" fmla="*/ 51 h 1005"/>
              <a:gd name="T12" fmla="*/ 756 w 985"/>
              <a:gd name="T13" fmla="*/ 78 h 1005"/>
              <a:gd name="T14" fmla="*/ 800 w 985"/>
              <a:gd name="T15" fmla="*/ 110 h 1005"/>
              <a:gd name="T16" fmla="*/ 840 w 985"/>
              <a:gd name="T17" fmla="*/ 147 h 1005"/>
              <a:gd name="T18" fmla="*/ 876 w 985"/>
              <a:gd name="T19" fmla="*/ 188 h 1005"/>
              <a:gd name="T20" fmla="*/ 908 w 985"/>
              <a:gd name="T21" fmla="*/ 233 h 1005"/>
              <a:gd name="T22" fmla="*/ 934 w 985"/>
              <a:gd name="T23" fmla="*/ 281 h 1005"/>
              <a:gd name="T24" fmla="*/ 956 w 985"/>
              <a:gd name="T25" fmla="*/ 333 h 1005"/>
              <a:gd name="T26" fmla="*/ 972 w 985"/>
              <a:gd name="T27" fmla="*/ 387 h 1005"/>
              <a:gd name="T28" fmla="*/ 981 w 985"/>
              <a:gd name="T29" fmla="*/ 444 h 1005"/>
              <a:gd name="T30" fmla="*/ 985 w 985"/>
              <a:gd name="T31" fmla="*/ 503 h 1005"/>
              <a:gd name="T32" fmla="*/ 981 w 985"/>
              <a:gd name="T33" fmla="*/ 561 h 1005"/>
              <a:gd name="T34" fmla="*/ 972 w 985"/>
              <a:gd name="T35" fmla="*/ 617 h 1005"/>
              <a:gd name="T36" fmla="*/ 956 w 985"/>
              <a:gd name="T37" fmla="*/ 672 h 1005"/>
              <a:gd name="T38" fmla="*/ 934 w 985"/>
              <a:gd name="T39" fmla="*/ 723 h 1005"/>
              <a:gd name="T40" fmla="*/ 908 w 985"/>
              <a:gd name="T41" fmla="*/ 772 h 1005"/>
              <a:gd name="T42" fmla="*/ 876 w 985"/>
              <a:gd name="T43" fmla="*/ 817 h 1005"/>
              <a:gd name="T44" fmla="*/ 840 w 985"/>
              <a:gd name="T45" fmla="*/ 859 h 1005"/>
              <a:gd name="T46" fmla="*/ 800 w 985"/>
              <a:gd name="T47" fmla="*/ 894 h 1005"/>
              <a:gd name="T48" fmla="*/ 756 w 985"/>
              <a:gd name="T49" fmla="*/ 928 h 1005"/>
              <a:gd name="T50" fmla="*/ 709 w 985"/>
              <a:gd name="T51" fmla="*/ 955 h 1005"/>
              <a:gd name="T52" fmla="*/ 658 w 985"/>
              <a:gd name="T53" fmla="*/ 976 h 1005"/>
              <a:gd name="T54" fmla="*/ 605 w 985"/>
              <a:gd name="T55" fmla="*/ 992 h 1005"/>
              <a:gd name="T56" fmla="*/ 550 w 985"/>
              <a:gd name="T57" fmla="*/ 1001 h 1005"/>
              <a:gd name="T58" fmla="*/ 493 w 985"/>
              <a:gd name="T59" fmla="*/ 1005 h 1005"/>
              <a:gd name="T60" fmla="*/ 435 w 985"/>
              <a:gd name="T61" fmla="*/ 1001 h 1005"/>
              <a:gd name="T62" fmla="*/ 380 w 985"/>
              <a:gd name="T63" fmla="*/ 992 h 1005"/>
              <a:gd name="T64" fmla="*/ 327 w 985"/>
              <a:gd name="T65" fmla="*/ 976 h 1005"/>
              <a:gd name="T66" fmla="*/ 276 w 985"/>
              <a:gd name="T67" fmla="*/ 955 h 1005"/>
              <a:gd name="T68" fmla="*/ 229 w 985"/>
              <a:gd name="T69" fmla="*/ 928 h 1005"/>
              <a:gd name="T70" fmla="*/ 185 w 985"/>
              <a:gd name="T71" fmla="*/ 894 h 1005"/>
              <a:gd name="T72" fmla="*/ 145 w 985"/>
              <a:gd name="T73" fmla="*/ 859 h 1005"/>
              <a:gd name="T74" fmla="*/ 109 w 985"/>
              <a:gd name="T75" fmla="*/ 817 h 1005"/>
              <a:gd name="T76" fmla="*/ 78 w 985"/>
              <a:gd name="T77" fmla="*/ 772 h 1005"/>
              <a:gd name="T78" fmla="*/ 51 w 985"/>
              <a:gd name="T79" fmla="*/ 723 h 1005"/>
              <a:gd name="T80" fmla="*/ 29 w 985"/>
              <a:gd name="T81" fmla="*/ 672 h 1005"/>
              <a:gd name="T82" fmla="*/ 14 w 985"/>
              <a:gd name="T83" fmla="*/ 617 h 1005"/>
              <a:gd name="T84" fmla="*/ 4 w 985"/>
              <a:gd name="T85" fmla="*/ 561 h 1005"/>
              <a:gd name="T86" fmla="*/ 0 w 985"/>
              <a:gd name="T87" fmla="*/ 503 h 1005"/>
              <a:gd name="T88" fmla="*/ 4 w 985"/>
              <a:gd name="T89" fmla="*/ 444 h 1005"/>
              <a:gd name="T90" fmla="*/ 14 w 985"/>
              <a:gd name="T91" fmla="*/ 387 h 1005"/>
              <a:gd name="T92" fmla="*/ 29 w 985"/>
              <a:gd name="T93" fmla="*/ 333 h 1005"/>
              <a:gd name="T94" fmla="*/ 51 w 985"/>
              <a:gd name="T95" fmla="*/ 281 h 1005"/>
              <a:gd name="T96" fmla="*/ 78 w 985"/>
              <a:gd name="T97" fmla="*/ 233 h 1005"/>
              <a:gd name="T98" fmla="*/ 109 w 985"/>
              <a:gd name="T99" fmla="*/ 188 h 1005"/>
              <a:gd name="T100" fmla="*/ 145 w 985"/>
              <a:gd name="T101" fmla="*/ 147 h 1005"/>
              <a:gd name="T102" fmla="*/ 185 w 985"/>
              <a:gd name="T103" fmla="*/ 110 h 1005"/>
              <a:gd name="T104" fmla="*/ 229 w 985"/>
              <a:gd name="T105" fmla="*/ 78 h 1005"/>
              <a:gd name="T106" fmla="*/ 276 w 985"/>
              <a:gd name="T107" fmla="*/ 51 h 1005"/>
              <a:gd name="T108" fmla="*/ 327 w 985"/>
              <a:gd name="T109" fmla="*/ 29 h 1005"/>
              <a:gd name="T110" fmla="*/ 380 w 985"/>
              <a:gd name="T111" fmla="*/ 13 h 1005"/>
              <a:gd name="T112" fmla="*/ 435 w 985"/>
              <a:gd name="T113" fmla="*/ 3 h 1005"/>
              <a:gd name="T114" fmla="*/ 493 w 985"/>
              <a:gd name="T115" fmla="*/ 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5" h="1005">
                <a:moveTo>
                  <a:pt x="493" y="0"/>
                </a:moveTo>
                <a:lnTo>
                  <a:pt x="493" y="0"/>
                </a:lnTo>
                <a:lnTo>
                  <a:pt x="550" y="3"/>
                </a:lnTo>
                <a:lnTo>
                  <a:pt x="605" y="13"/>
                </a:lnTo>
                <a:lnTo>
                  <a:pt x="658" y="29"/>
                </a:lnTo>
                <a:lnTo>
                  <a:pt x="709" y="51"/>
                </a:lnTo>
                <a:lnTo>
                  <a:pt x="756" y="78"/>
                </a:lnTo>
                <a:lnTo>
                  <a:pt x="800" y="110"/>
                </a:lnTo>
                <a:lnTo>
                  <a:pt x="840" y="147"/>
                </a:lnTo>
                <a:lnTo>
                  <a:pt x="876" y="188"/>
                </a:lnTo>
                <a:lnTo>
                  <a:pt x="908" y="233"/>
                </a:lnTo>
                <a:lnTo>
                  <a:pt x="934" y="281"/>
                </a:lnTo>
                <a:lnTo>
                  <a:pt x="956" y="333"/>
                </a:lnTo>
                <a:lnTo>
                  <a:pt x="972" y="387"/>
                </a:lnTo>
                <a:lnTo>
                  <a:pt x="981" y="444"/>
                </a:lnTo>
                <a:lnTo>
                  <a:pt x="985" y="503"/>
                </a:lnTo>
                <a:lnTo>
                  <a:pt x="981" y="561"/>
                </a:lnTo>
                <a:lnTo>
                  <a:pt x="972" y="617"/>
                </a:lnTo>
                <a:lnTo>
                  <a:pt x="956" y="672"/>
                </a:lnTo>
                <a:lnTo>
                  <a:pt x="934" y="723"/>
                </a:lnTo>
                <a:lnTo>
                  <a:pt x="908" y="772"/>
                </a:lnTo>
                <a:lnTo>
                  <a:pt x="876" y="817"/>
                </a:lnTo>
                <a:lnTo>
                  <a:pt x="840" y="859"/>
                </a:lnTo>
                <a:lnTo>
                  <a:pt x="800" y="894"/>
                </a:lnTo>
                <a:lnTo>
                  <a:pt x="756" y="928"/>
                </a:lnTo>
                <a:lnTo>
                  <a:pt x="709" y="955"/>
                </a:lnTo>
                <a:lnTo>
                  <a:pt x="658" y="976"/>
                </a:lnTo>
                <a:lnTo>
                  <a:pt x="605" y="992"/>
                </a:lnTo>
                <a:lnTo>
                  <a:pt x="550" y="1001"/>
                </a:lnTo>
                <a:lnTo>
                  <a:pt x="493" y="1005"/>
                </a:lnTo>
                <a:lnTo>
                  <a:pt x="435" y="1001"/>
                </a:lnTo>
                <a:lnTo>
                  <a:pt x="380" y="992"/>
                </a:lnTo>
                <a:lnTo>
                  <a:pt x="327" y="976"/>
                </a:lnTo>
                <a:lnTo>
                  <a:pt x="276" y="955"/>
                </a:lnTo>
                <a:lnTo>
                  <a:pt x="229" y="928"/>
                </a:lnTo>
                <a:lnTo>
                  <a:pt x="185" y="894"/>
                </a:lnTo>
                <a:lnTo>
                  <a:pt x="145" y="859"/>
                </a:lnTo>
                <a:lnTo>
                  <a:pt x="109" y="817"/>
                </a:lnTo>
                <a:lnTo>
                  <a:pt x="78" y="772"/>
                </a:lnTo>
                <a:lnTo>
                  <a:pt x="51" y="723"/>
                </a:lnTo>
                <a:lnTo>
                  <a:pt x="29" y="672"/>
                </a:lnTo>
                <a:lnTo>
                  <a:pt x="14" y="617"/>
                </a:lnTo>
                <a:lnTo>
                  <a:pt x="4" y="561"/>
                </a:lnTo>
                <a:lnTo>
                  <a:pt x="0" y="503"/>
                </a:lnTo>
                <a:lnTo>
                  <a:pt x="4" y="444"/>
                </a:lnTo>
                <a:lnTo>
                  <a:pt x="14" y="387"/>
                </a:lnTo>
                <a:lnTo>
                  <a:pt x="29" y="333"/>
                </a:lnTo>
                <a:lnTo>
                  <a:pt x="51" y="281"/>
                </a:lnTo>
                <a:lnTo>
                  <a:pt x="78" y="233"/>
                </a:lnTo>
                <a:lnTo>
                  <a:pt x="109" y="188"/>
                </a:lnTo>
                <a:lnTo>
                  <a:pt x="145" y="147"/>
                </a:lnTo>
                <a:lnTo>
                  <a:pt x="185" y="110"/>
                </a:lnTo>
                <a:lnTo>
                  <a:pt x="229" y="78"/>
                </a:lnTo>
                <a:lnTo>
                  <a:pt x="276" y="51"/>
                </a:lnTo>
                <a:lnTo>
                  <a:pt x="327" y="29"/>
                </a:lnTo>
                <a:lnTo>
                  <a:pt x="380" y="13"/>
                </a:lnTo>
                <a:lnTo>
                  <a:pt x="435" y="3"/>
                </a:lnTo>
                <a:lnTo>
                  <a:pt x="49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2"/>
          <p:cNvSpPr>
            <a:spLocks noEditPoints="1"/>
          </p:cNvSpPr>
          <p:nvPr/>
        </p:nvSpPr>
        <p:spPr bwMode="auto">
          <a:xfrm>
            <a:off x="5864068" y="2250110"/>
            <a:ext cx="463862" cy="363933"/>
          </a:xfrm>
          <a:custGeom>
            <a:avLst/>
            <a:gdLst>
              <a:gd name="T0" fmla="*/ 1396 w 3966"/>
              <a:gd name="T1" fmla="*/ 724 h 3067"/>
              <a:gd name="T2" fmla="*/ 1869 w 3966"/>
              <a:gd name="T3" fmla="*/ 1254 h 3067"/>
              <a:gd name="T4" fmla="*/ 1396 w 3966"/>
              <a:gd name="T5" fmla="*/ 1816 h 3067"/>
              <a:gd name="T6" fmla="*/ 3803 w 3966"/>
              <a:gd name="T7" fmla="*/ 303 h 3067"/>
              <a:gd name="T8" fmla="*/ 2412 w 3966"/>
              <a:gd name="T9" fmla="*/ 0 h 3067"/>
              <a:gd name="T10" fmla="*/ 2727 w 3966"/>
              <a:gd name="T11" fmla="*/ 138 h 3067"/>
              <a:gd name="T12" fmla="*/ 3966 w 3966"/>
              <a:gd name="T13" fmla="*/ 303 h 3067"/>
              <a:gd name="T14" fmla="*/ 3917 w 3966"/>
              <a:gd name="T15" fmla="*/ 1938 h 3067"/>
              <a:gd name="T16" fmla="*/ 2621 w 3966"/>
              <a:gd name="T17" fmla="*/ 2243 h 3067"/>
              <a:gd name="T18" fmla="*/ 3031 w 3966"/>
              <a:gd name="T19" fmla="*/ 2982 h 3067"/>
              <a:gd name="T20" fmla="*/ 2599 w 3966"/>
              <a:gd name="T21" fmla="*/ 2982 h 3067"/>
              <a:gd name="T22" fmla="*/ 2466 w 3966"/>
              <a:gd name="T23" fmla="*/ 2482 h 3067"/>
              <a:gd name="T24" fmla="*/ 1802 w 3966"/>
              <a:gd name="T25" fmla="*/ 2982 h 3067"/>
              <a:gd name="T26" fmla="*/ 2445 w 3966"/>
              <a:gd name="T27" fmla="*/ 1938 h 3067"/>
              <a:gd name="T28" fmla="*/ 1282 w 3966"/>
              <a:gd name="T29" fmla="*/ 982 h 3067"/>
              <a:gd name="T30" fmla="*/ 1090 w 3966"/>
              <a:gd name="T31" fmla="*/ 1744 h 3067"/>
              <a:gd name="T32" fmla="*/ 1059 w 3966"/>
              <a:gd name="T33" fmla="*/ 2838 h 3067"/>
              <a:gd name="T34" fmla="*/ 1290 w 3966"/>
              <a:gd name="T35" fmla="*/ 2881 h 3067"/>
              <a:gd name="T36" fmla="*/ 1123 w 3966"/>
              <a:gd name="T37" fmla="*/ 3067 h 3067"/>
              <a:gd name="T38" fmla="*/ 924 w 3966"/>
              <a:gd name="T39" fmla="*/ 3067 h 3067"/>
              <a:gd name="T40" fmla="*/ 707 w 3966"/>
              <a:gd name="T41" fmla="*/ 1943 h 3067"/>
              <a:gd name="T42" fmla="*/ 583 w 3966"/>
              <a:gd name="T43" fmla="*/ 3067 h 3067"/>
              <a:gd name="T44" fmla="*/ 364 w 3966"/>
              <a:gd name="T45" fmla="*/ 3035 h 3067"/>
              <a:gd name="T46" fmla="*/ 0 w 3966"/>
              <a:gd name="T47" fmla="*/ 3067 h 3067"/>
              <a:gd name="T48" fmla="*/ 198 w 3966"/>
              <a:gd name="T49" fmla="*/ 2836 h 3067"/>
              <a:gd name="T50" fmla="*/ 231 w 3966"/>
              <a:gd name="T51" fmla="*/ 1744 h 3067"/>
              <a:gd name="T52" fmla="*/ 196 w 3966"/>
              <a:gd name="T53" fmla="*/ 1557 h 3067"/>
              <a:gd name="T54" fmla="*/ 53 w 3966"/>
              <a:gd name="T55" fmla="*/ 653 h 3067"/>
              <a:gd name="T56" fmla="*/ 633 w 3966"/>
              <a:gd name="T57" fmla="*/ 800 h 3067"/>
              <a:gd name="T58" fmla="*/ 1098 w 3966"/>
              <a:gd name="T59" fmla="*/ 578 h 3067"/>
              <a:gd name="T60" fmla="*/ 1282 w 3966"/>
              <a:gd name="T61" fmla="*/ 303 h 3067"/>
              <a:gd name="T62" fmla="*/ 1202 w 3966"/>
              <a:gd name="T63" fmla="*/ 138 h 3067"/>
              <a:gd name="T64" fmla="*/ 2412 w 3966"/>
              <a:gd name="T65" fmla="*/ 0 h 3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3067">
                <a:moveTo>
                  <a:pt x="1396" y="303"/>
                </a:moveTo>
                <a:lnTo>
                  <a:pt x="1396" y="724"/>
                </a:lnTo>
                <a:lnTo>
                  <a:pt x="1866" y="952"/>
                </a:lnTo>
                <a:lnTo>
                  <a:pt x="1869" y="1254"/>
                </a:lnTo>
                <a:lnTo>
                  <a:pt x="1396" y="1035"/>
                </a:lnTo>
                <a:lnTo>
                  <a:pt x="1396" y="1816"/>
                </a:lnTo>
                <a:lnTo>
                  <a:pt x="3803" y="1816"/>
                </a:lnTo>
                <a:lnTo>
                  <a:pt x="3803" y="303"/>
                </a:lnTo>
                <a:lnTo>
                  <a:pt x="1396" y="303"/>
                </a:lnTo>
                <a:close/>
                <a:moveTo>
                  <a:pt x="2412" y="0"/>
                </a:moveTo>
                <a:lnTo>
                  <a:pt x="2727" y="0"/>
                </a:lnTo>
                <a:lnTo>
                  <a:pt x="2727" y="138"/>
                </a:lnTo>
                <a:lnTo>
                  <a:pt x="3966" y="138"/>
                </a:lnTo>
                <a:lnTo>
                  <a:pt x="3966" y="303"/>
                </a:lnTo>
                <a:lnTo>
                  <a:pt x="3917" y="303"/>
                </a:lnTo>
                <a:lnTo>
                  <a:pt x="3917" y="1938"/>
                </a:lnTo>
                <a:lnTo>
                  <a:pt x="2621" y="1938"/>
                </a:lnTo>
                <a:lnTo>
                  <a:pt x="2621" y="2243"/>
                </a:lnTo>
                <a:lnTo>
                  <a:pt x="3266" y="2982"/>
                </a:lnTo>
                <a:lnTo>
                  <a:pt x="3031" y="2982"/>
                </a:lnTo>
                <a:lnTo>
                  <a:pt x="2599" y="2482"/>
                </a:lnTo>
                <a:lnTo>
                  <a:pt x="2599" y="2982"/>
                </a:lnTo>
                <a:lnTo>
                  <a:pt x="2466" y="2982"/>
                </a:lnTo>
                <a:lnTo>
                  <a:pt x="2466" y="2482"/>
                </a:lnTo>
                <a:lnTo>
                  <a:pt x="2034" y="2982"/>
                </a:lnTo>
                <a:lnTo>
                  <a:pt x="1802" y="2982"/>
                </a:lnTo>
                <a:lnTo>
                  <a:pt x="2445" y="2243"/>
                </a:lnTo>
                <a:lnTo>
                  <a:pt x="2445" y="1938"/>
                </a:lnTo>
                <a:lnTo>
                  <a:pt x="1282" y="1938"/>
                </a:lnTo>
                <a:lnTo>
                  <a:pt x="1282" y="982"/>
                </a:lnTo>
                <a:lnTo>
                  <a:pt x="1130" y="912"/>
                </a:lnTo>
                <a:lnTo>
                  <a:pt x="1090" y="1744"/>
                </a:lnTo>
                <a:lnTo>
                  <a:pt x="1059" y="1744"/>
                </a:lnTo>
                <a:lnTo>
                  <a:pt x="1059" y="2838"/>
                </a:lnTo>
                <a:lnTo>
                  <a:pt x="1093" y="2838"/>
                </a:lnTo>
                <a:lnTo>
                  <a:pt x="1290" y="2881"/>
                </a:lnTo>
                <a:lnTo>
                  <a:pt x="1290" y="3067"/>
                </a:lnTo>
                <a:lnTo>
                  <a:pt x="1123" y="3067"/>
                </a:lnTo>
                <a:lnTo>
                  <a:pt x="927" y="3035"/>
                </a:lnTo>
                <a:lnTo>
                  <a:pt x="924" y="3067"/>
                </a:lnTo>
                <a:lnTo>
                  <a:pt x="707" y="3067"/>
                </a:lnTo>
                <a:lnTo>
                  <a:pt x="707" y="1943"/>
                </a:lnTo>
                <a:lnTo>
                  <a:pt x="583" y="1943"/>
                </a:lnTo>
                <a:lnTo>
                  <a:pt x="583" y="3067"/>
                </a:lnTo>
                <a:lnTo>
                  <a:pt x="366" y="3067"/>
                </a:lnTo>
                <a:lnTo>
                  <a:pt x="364" y="3035"/>
                </a:lnTo>
                <a:lnTo>
                  <a:pt x="169" y="3067"/>
                </a:lnTo>
                <a:lnTo>
                  <a:pt x="0" y="3067"/>
                </a:lnTo>
                <a:lnTo>
                  <a:pt x="0" y="2881"/>
                </a:lnTo>
                <a:lnTo>
                  <a:pt x="198" y="2836"/>
                </a:lnTo>
                <a:lnTo>
                  <a:pt x="231" y="2836"/>
                </a:lnTo>
                <a:lnTo>
                  <a:pt x="231" y="1744"/>
                </a:lnTo>
                <a:lnTo>
                  <a:pt x="206" y="1744"/>
                </a:lnTo>
                <a:lnTo>
                  <a:pt x="196" y="1557"/>
                </a:lnTo>
                <a:lnTo>
                  <a:pt x="28" y="1557"/>
                </a:lnTo>
                <a:lnTo>
                  <a:pt x="53" y="653"/>
                </a:lnTo>
                <a:lnTo>
                  <a:pt x="452" y="578"/>
                </a:lnTo>
                <a:lnTo>
                  <a:pt x="633" y="800"/>
                </a:lnTo>
                <a:lnTo>
                  <a:pt x="821" y="578"/>
                </a:lnTo>
                <a:lnTo>
                  <a:pt x="1098" y="578"/>
                </a:lnTo>
                <a:lnTo>
                  <a:pt x="1282" y="667"/>
                </a:lnTo>
                <a:lnTo>
                  <a:pt x="1282" y="303"/>
                </a:lnTo>
                <a:lnTo>
                  <a:pt x="1202" y="303"/>
                </a:lnTo>
                <a:lnTo>
                  <a:pt x="1202" y="138"/>
                </a:lnTo>
                <a:lnTo>
                  <a:pt x="2412" y="138"/>
                </a:lnTo>
                <a:lnTo>
                  <a:pt x="241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5" name="Freeform 13"/>
          <p:cNvSpPr>
            <a:spLocks/>
          </p:cNvSpPr>
          <p:nvPr/>
        </p:nvSpPr>
        <p:spPr bwMode="auto">
          <a:xfrm>
            <a:off x="6097869" y="2309023"/>
            <a:ext cx="115030" cy="142533"/>
          </a:xfrm>
          <a:custGeom>
            <a:avLst/>
            <a:gdLst>
              <a:gd name="T0" fmla="*/ 568 w 983"/>
              <a:gd name="T1" fmla="*/ 0 h 1198"/>
              <a:gd name="T2" fmla="*/ 568 w 983"/>
              <a:gd name="T3" fmla="*/ 357 h 1198"/>
              <a:gd name="T4" fmla="*/ 528 w 983"/>
              <a:gd name="T5" fmla="*/ 365 h 1198"/>
              <a:gd name="T6" fmla="*/ 491 w 983"/>
              <a:gd name="T7" fmla="*/ 378 h 1198"/>
              <a:gd name="T8" fmla="*/ 457 w 983"/>
              <a:gd name="T9" fmla="*/ 397 h 1198"/>
              <a:gd name="T10" fmla="*/ 427 w 983"/>
              <a:gd name="T11" fmla="*/ 421 h 1198"/>
              <a:gd name="T12" fmla="*/ 401 w 983"/>
              <a:gd name="T13" fmla="*/ 450 h 1198"/>
              <a:gd name="T14" fmla="*/ 380 w 983"/>
              <a:gd name="T15" fmla="*/ 483 h 1198"/>
              <a:gd name="T16" fmla="*/ 364 w 983"/>
              <a:gd name="T17" fmla="*/ 518 h 1198"/>
              <a:gd name="T18" fmla="*/ 353 w 983"/>
              <a:gd name="T19" fmla="*/ 557 h 1198"/>
              <a:gd name="T20" fmla="*/ 351 w 983"/>
              <a:gd name="T21" fmla="*/ 598 h 1198"/>
              <a:gd name="T22" fmla="*/ 353 w 983"/>
              <a:gd name="T23" fmla="*/ 638 h 1198"/>
              <a:gd name="T24" fmla="*/ 363 w 983"/>
              <a:gd name="T25" fmla="*/ 675 h 1198"/>
              <a:gd name="T26" fmla="*/ 377 w 983"/>
              <a:gd name="T27" fmla="*/ 709 h 1198"/>
              <a:gd name="T28" fmla="*/ 397 w 983"/>
              <a:gd name="T29" fmla="*/ 741 h 1198"/>
              <a:gd name="T30" fmla="*/ 420 w 983"/>
              <a:gd name="T31" fmla="*/ 768 h 1198"/>
              <a:gd name="T32" fmla="*/ 447 w 983"/>
              <a:gd name="T33" fmla="*/ 793 h 1198"/>
              <a:gd name="T34" fmla="*/ 479 w 983"/>
              <a:gd name="T35" fmla="*/ 813 h 1198"/>
              <a:gd name="T36" fmla="*/ 512 w 983"/>
              <a:gd name="T37" fmla="*/ 827 h 1198"/>
              <a:gd name="T38" fmla="*/ 548 w 983"/>
              <a:gd name="T39" fmla="*/ 836 h 1198"/>
              <a:gd name="T40" fmla="*/ 587 w 983"/>
              <a:gd name="T41" fmla="*/ 840 h 1198"/>
              <a:gd name="T42" fmla="*/ 621 w 983"/>
              <a:gd name="T43" fmla="*/ 837 h 1198"/>
              <a:gd name="T44" fmla="*/ 653 w 983"/>
              <a:gd name="T45" fmla="*/ 830 h 1198"/>
              <a:gd name="T46" fmla="*/ 685 w 983"/>
              <a:gd name="T47" fmla="*/ 817 h 1198"/>
              <a:gd name="T48" fmla="*/ 714 w 983"/>
              <a:gd name="T49" fmla="*/ 801 h 1198"/>
              <a:gd name="T50" fmla="*/ 739 w 983"/>
              <a:gd name="T51" fmla="*/ 782 h 1198"/>
              <a:gd name="T52" fmla="*/ 983 w 983"/>
              <a:gd name="T53" fmla="*/ 1040 h 1198"/>
              <a:gd name="T54" fmla="*/ 936 w 983"/>
              <a:gd name="T55" fmla="*/ 1080 h 1198"/>
              <a:gd name="T56" fmla="*/ 886 w 983"/>
              <a:gd name="T57" fmla="*/ 1114 h 1198"/>
              <a:gd name="T58" fmla="*/ 832 w 983"/>
              <a:gd name="T59" fmla="*/ 1142 h 1198"/>
              <a:gd name="T60" fmla="*/ 774 w 983"/>
              <a:gd name="T61" fmla="*/ 1166 h 1198"/>
              <a:gd name="T62" fmla="*/ 714 w 983"/>
              <a:gd name="T63" fmla="*/ 1183 h 1198"/>
              <a:gd name="T64" fmla="*/ 651 w 983"/>
              <a:gd name="T65" fmla="*/ 1194 h 1198"/>
              <a:gd name="T66" fmla="*/ 587 w 983"/>
              <a:gd name="T67" fmla="*/ 1198 h 1198"/>
              <a:gd name="T68" fmla="*/ 523 w 983"/>
              <a:gd name="T69" fmla="*/ 1194 h 1198"/>
              <a:gd name="T70" fmla="*/ 462 w 983"/>
              <a:gd name="T71" fmla="*/ 1183 h 1198"/>
              <a:gd name="T72" fmla="*/ 401 w 983"/>
              <a:gd name="T73" fmla="*/ 1167 h 1198"/>
              <a:gd name="T74" fmla="*/ 345 w 983"/>
              <a:gd name="T75" fmla="*/ 1144 h 1198"/>
              <a:gd name="T76" fmla="*/ 291 w 983"/>
              <a:gd name="T77" fmla="*/ 1115 h 1198"/>
              <a:gd name="T78" fmla="*/ 240 w 983"/>
              <a:gd name="T79" fmla="*/ 1082 h 1198"/>
              <a:gd name="T80" fmla="*/ 194 w 983"/>
              <a:gd name="T81" fmla="*/ 1043 h 1198"/>
              <a:gd name="T82" fmla="*/ 152 w 983"/>
              <a:gd name="T83" fmla="*/ 1000 h 1198"/>
              <a:gd name="T84" fmla="*/ 114 w 983"/>
              <a:gd name="T85" fmla="*/ 952 h 1198"/>
              <a:gd name="T86" fmla="*/ 80 w 983"/>
              <a:gd name="T87" fmla="*/ 900 h 1198"/>
              <a:gd name="T88" fmla="*/ 52 w 983"/>
              <a:gd name="T89" fmla="*/ 846 h 1198"/>
              <a:gd name="T90" fmla="*/ 30 w 983"/>
              <a:gd name="T91" fmla="*/ 788 h 1198"/>
              <a:gd name="T92" fmla="*/ 14 w 983"/>
              <a:gd name="T93" fmla="*/ 726 h 1198"/>
              <a:gd name="T94" fmla="*/ 4 w 983"/>
              <a:gd name="T95" fmla="*/ 664 h 1198"/>
              <a:gd name="T96" fmla="*/ 0 w 983"/>
              <a:gd name="T97" fmla="*/ 598 h 1198"/>
              <a:gd name="T98" fmla="*/ 4 w 983"/>
              <a:gd name="T99" fmla="*/ 530 h 1198"/>
              <a:gd name="T100" fmla="*/ 15 w 983"/>
              <a:gd name="T101" fmla="*/ 464 h 1198"/>
              <a:gd name="T102" fmla="*/ 33 w 983"/>
              <a:gd name="T103" fmla="*/ 400 h 1198"/>
              <a:gd name="T104" fmla="*/ 58 w 983"/>
              <a:gd name="T105" fmla="*/ 340 h 1198"/>
              <a:gd name="T106" fmla="*/ 88 w 983"/>
              <a:gd name="T107" fmla="*/ 283 h 1198"/>
              <a:gd name="T108" fmla="*/ 124 w 983"/>
              <a:gd name="T109" fmla="*/ 230 h 1198"/>
              <a:gd name="T110" fmla="*/ 165 w 983"/>
              <a:gd name="T111" fmla="*/ 181 h 1198"/>
              <a:gd name="T112" fmla="*/ 212 w 983"/>
              <a:gd name="T113" fmla="*/ 138 h 1198"/>
              <a:gd name="T114" fmla="*/ 263 w 983"/>
              <a:gd name="T115" fmla="*/ 99 h 1198"/>
              <a:gd name="T116" fmla="*/ 317 w 983"/>
              <a:gd name="T117" fmla="*/ 67 h 1198"/>
              <a:gd name="T118" fmla="*/ 375 w 983"/>
              <a:gd name="T119" fmla="*/ 40 h 1198"/>
              <a:gd name="T120" fmla="*/ 436 w 983"/>
              <a:gd name="T121" fmla="*/ 19 h 1198"/>
              <a:gd name="T122" fmla="*/ 500 w 983"/>
              <a:gd name="T123" fmla="*/ 7 h 1198"/>
              <a:gd name="T124" fmla="*/ 568 w 983"/>
              <a:gd name="T125"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3" h="1198">
                <a:moveTo>
                  <a:pt x="568" y="0"/>
                </a:moveTo>
                <a:lnTo>
                  <a:pt x="568" y="357"/>
                </a:lnTo>
                <a:lnTo>
                  <a:pt x="528" y="365"/>
                </a:lnTo>
                <a:lnTo>
                  <a:pt x="491" y="378"/>
                </a:lnTo>
                <a:lnTo>
                  <a:pt x="457" y="397"/>
                </a:lnTo>
                <a:lnTo>
                  <a:pt x="427" y="421"/>
                </a:lnTo>
                <a:lnTo>
                  <a:pt x="401" y="450"/>
                </a:lnTo>
                <a:lnTo>
                  <a:pt x="380" y="483"/>
                </a:lnTo>
                <a:lnTo>
                  <a:pt x="364" y="518"/>
                </a:lnTo>
                <a:lnTo>
                  <a:pt x="353" y="557"/>
                </a:lnTo>
                <a:lnTo>
                  <a:pt x="351" y="598"/>
                </a:lnTo>
                <a:lnTo>
                  <a:pt x="353" y="638"/>
                </a:lnTo>
                <a:lnTo>
                  <a:pt x="363" y="675"/>
                </a:lnTo>
                <a:lnTo>
                  <a:pt x="377" y="709"/>
                </a:lnTo>
                <a:lnTo>
                  <a:pt x="397" y="741"/>
                </a:lnTo>
                <a:lnTo>
                  <a:pt x="420" y="768"/>
                </a:lnTo>
                <a:lnTo>
                  <a:pt x="447" y="793"/>
                </a:lnTo>
                <a:lnTo>
                  <a:pt x="479" y="813"/>
                </a:lnTo>
                <a:lnTo>
                  <a:pt x="512" y="827"/>
                </a:lnTo>
                <a:lnTo>
                  <a:pt x="548" y="836"/>
                </a:lnTo>
                <a:lnTo>
                  <a:pt x="587" y="840"/>
                </a:lnTo>
                <a:lnTo>
                  <a:pt x="621" y="837"/>
                </a:lnTo>
                <a:lnTo>
                  <a:pt x="653" y="830"/>
                </a:lnTo>
                <a:lnTo>
                  <a:pt x="685" y="817"/>
                </a:lnTo>
                <a:lnTo>
                  <a:pt x="714" y="801"/>
                </a:lnTo>
                <a:lnTo>
                  <a:pt x="739" y="782"/>
                </a:lnTo>
                <a:lnTo>
                  <a:pt x="983" y="1040"/>
                </a:lnTo>
                <a:lnTo>
                  <a:pt x="936" y="1080"/>
                </a:lnTo>
                <a:lnTo>
                  <a:pt x="886" y="1114"/>
                </a:lnTo>
                <a:lnTo>
                  <a:pt x="832" y="1142"/>
                </a:lnTo>
                <a:lnTo>
                  <a:pt x="774" y="1166"/>
                </a:lnTo>
                <a:lnTo>
                  <a:pt x="714" y="1183"/>
                </a:lnTo>
                <a:lnTo>
                  <a:pt x="651" y="1194"/>
                </a:lnTo>
                <a:lnTo>
                  <a:pt x="587" y="1198"/>
                </a:lnTo>
                <a:lnTo>
                  <a:pt x="523" y="1194"/>
                </a:lnTo>
                <a:lnTo>
                  <a:pt x="462" y="1183"/>
                </a:lnTo>
                <a:lnTo>
                  <a:pt x="401" y="1167"/>
                </a:lnTo>
                <a:lnTo>
                  <a:pt x="345" y="1144"/>
                </a:lnTo>
                <a:lnTo>
                  <a:pt x="291" y="1115"/>
                </a:lnTo>
                <a:lnTo>
                  <a:pt x="240" y="1082"/>
                </a:lnTo>
                <a:lnTo>
                  <a:pt x="194" y="1043"/>
                </a:lnTo>
                <a:lnTo>
                  <a:pt x="152" y="1000"/>
                </a:lnTo>
                <a:lnTo>
                  <a:pt x="114" y="952"/>
                </a:lnTo>
                <a:lnTo>
                  <a:pt x="80" y="900"/>
                </a:lnTo>
                <a:lnTo>
                  <a:pt x="52" y="846"/>
                </a:lnTo>
                <a:lnTo>
                  <a:pt x="30" y="788"/>
                </a:lnTo>
                <a:lnTo>
                  <a:pt x="14" y="726"/>
                </a:lnTo>
                <a:lnTo>
                  <a:pt x="4" y="664"/>
                </a:lnTo>
                <a:lnTo>
                  <a:pt x="0" y="598"/>
                </a:lnTo>
                <a:lnTo>
                  <a:pt x="4" y="530"/>
                </a:lnTo>
                <a:lnTo>
                  <a:pt x="15" y="464"/>
                </a:lnTo>
                <a:lnTo>
                  <a:pt x="33" y="400"/>
                </a:lnTo>
                <a:lnTo>
                  <a:pt x="58" y="340"/>
                </a:lnTo>
                <a:lnTo>
                  <a:pt x="88" y="283"/>
                </a:lnTo>
                <a:lnTo>
                  <a:pt x="124" y="230"/>
                </a:lnTo>
                <a:lnTo>
                  <a:pt x="165" y="181"/>
                </a:lnTo>
                <a:lnTo>
                  <a:pt x="212" y="138"/>
                </a:lnTo>
                <a:lnTo>
                  <a:pt x="263" y="99"/>
                </a:lnTo>
                <a:lnTo>
                  <a:pt x="317" y="67"/>
                </a:lnTo>
                <a:lnTo>
                  <a:pt x="375" y="40"/>
                </a:lnTo>
                <a:lnTo>
                  <a:pt x="436" y="19"/>
                </a:lnTo>
                <a:lnTo>
                  <a:pt x="500" y="7"/>
                </a:lnTo>
                <a:lnTo>
                  <a:pt x="56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4"/>
          <p:cNvSpPr>
            <a:spLocks/>
          </p:cNvSpPr>
          <p:nvPr/>
        </p:nvSpPr>
        <p:spPr bwMode="auto">
          <a:xfrm>
            <a:off x="6193260" y="2385041"/>
            <a:ext cx="50501" cy="49886"/>
          </a:xfrm>
          <a:custGeom>
            <a:avLst/>
            <a:gdLst>
              <a:gd name="T0" fmla="*/ 432 w 432"/>
              <a:gd name="T1" fmla="*/ 0 h 421"/>
              <a:gd name="T2" fmla="*/ 428 w 432"/>
              <a:gd name="T3" fmla="*/ 61 h 421"/>
              <a:gd name="T4" fmla="*/ 417 w 432"/>
              <a:gd name="T5" fmla="*/ 122 h 421"/>
              <a:gd name="T6" fmla="*/ 400 w 432"/>
              <a:gd name="T7" fmla="*/ 178 h 421"/>
              <a:gd name="T8" fmla="*/ 378 w 432"/>
              <a:gd name="T9" fmla="*/ 234 h 421"/>
              <a:gd name="T10" fmla="*/ 351 w 432"/>
              <a:gd name="T11" fmla="*/ 285 h 421"/>
              <a:gd name="T12" fmla="*/ 319 w 432"/>
              <a:gd name="T13" fmla="*/ 335 h 421"/>
              <a:gd name="T14" fmla="*/ 283 w 432"/>
              <a:gd name="T15" fmla="*/ 379 h 421"/>
              <a:gd name="T16" fmla="*/ 242 w 432"/>
              <a:gd name="T17" fmla="*/ 421 h 421"/>
              <a:gd name="T18" fmla="*/ 0 w 432"/>
              <a:gd name="T19" fmla="*/ 162 h 421"/>
              <a:gd name="T20" fmla="*/ 25 w 432"/>
              <a:gd name="T21" fmla="*/ 136 h 421"/>
              <a:gd name="T22" fmla="*/ 47 w 432"/>
              <a:gd name="T23" fmla="*/ 107 h 421"/>
              <a:gd name="T24" fmla="*/ 64 w 432"/>
              <a:gd name="T25" fmla="*/ 75 h 421"/>
              <a:gd name="T26" fmla="*/ 76 w 432"/>
              <a:gd name="T27" fmla="*/ 39 h 421"/>
              <a:gd name="T28" fmla="*/ 82 w 432"/>
              <a:gd name="T29" fmla="*/ 1 h 421"/>
              <a:gd name="T30" fmla="*/ 432 w 432"/>
              <a:gd name="T31"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2" h="421">
                <a:moveTo>
                  <a:pt x="432" y="0"/>
                </a:moveTo>
                <a:lnTo>
                  <a:pt x="428" y="61"/>
                </a:lnTo>
                <a:lnTo>
                  <a:pt x="417" y="122"/>
                </a:lnTo>
                <a:lnTo>
                  <a:pt x="400" y="178"/>
                </a:lnTo>
                <a:lnTo>
                  <a:pt x="378" y="234"/>
                </a:lnTo>
                <a:lnTo>
                  <a:pt x="351" y="285"/>
                </a:lnTo>
                <a:lnTo>
                  <a:pt x="319" y="335"/>
                </a:lnTo>
                <a:lnTo>
                  <a:pt x="283" y="379"/>
                </a:lnTo>
                <a:lnTo>
                  <a:pt x="242" y="421"/>
                </a:lnTo>
                <a:lnTo>
                  <a:pt x="0" y="162"/>
                </a:lnTo>
                <a:lnTo>
                  <a:pt x="25" y="136"/>
                </a:lnTo>
                <a:lnTo>
                  <a:pt x="47" y="107"/>
                </a:lnTo>
                <a:lnTo>
                  <a:pt x="64" y="75"/>
                </a:lnTo>
                <a:lnTo>
                  <a:pt x="76" y="39"/>
                </a:lnTo>
                <a:lnTo>
                  <a:pt x="82" y="1"/>
                </a:lnTo>
                <a:lnTo>
                  <a:pt x="432" y="0"/>
                </a:lnTo>
                <a:close/>
              </a:path>
            </a:pathLst>
          </a:custGeom>
          <a:solidFill>
            <a:schemeClr val="tx1">
              <a:lumMod val="50000"/>
              <a:lumOff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5"/>
          <p:cNvSpPr>
            <a:spLocks/>
          </p:cNvSpPr>
          <p:nvPr/>
        </p:nvSpPr>
        <p:spPr bwMode="auto">
          <a:xfrm>
            <a:off x="6168477" y="2306173"/>
            <a:ext cx="70608" cy="74117"/>
          </a:xfrm>
          <a:custGeom>
            <a:avLst/>
            <a:gdLst>
              <a:gd name="T0" fmla="*/ 19 w 606"/>
              <a:gd name="T1" fmla="*/ 0 h 621"/>
              <a:gd name="T2" fmla="*/ 83 w 606"/>
              <a:gd name="T3" fmla="*/ 4 h 621"/>
              <a:gd name="T4" fmla="*/ 145 w 606"/>
              <a:gd name="T5" fmla="*/ 14 h 621"/>
              <a:gd name="T6" fmla="*/ 205 w 606"/>
              <a:gd name="T7" fmla="*/ 31 h 621"/>
              <a:gd name="T8" fmla="*/ 261 w 606"/>
              <a:gd name="T9" fmla="*/ 53 h 621"/>
              <a:gd name="T10" fmla="*/ 315 w 606"/>
              <a:gd name="T11" fmla="*/ 82 h 621"/>
              <a:gd name="T12" fmla="*/ 366 w 606"/>
              <a:gd name="T13" fmla="*/ 116 h 621"/>
              <a:gd name="T14" fmla="*/ 412 w 606"/>
              <a:gd name="T15" fmla="*/ 155 h 621"/>
              <a:gd name="T16" fmla="*/ 455 w 606"/>
              <a:gd name="T17" fmla="*/ 198 h 621"/>
              <a:gd name="T18" fmla="*/ 492 w 606"/>
              <a:gd name="T19" fmla="*/ 245 h 621"/>
              <a:gd name="T20" fmla="*/ 526 w 606"/>
              <a:gd name="T21" fmla="*/ 297 h 621"/>
              <a:gd name="T22" fmla="*/ 554 w 606"/>
              <a:gd name="T23" fmla="*/ 352 h 621"/>
              <a:gd name="T24" fmla="*/ 576 w 606"/>
              <a:gd name="T25" fmla="*/ 410 h 621"/>
              <a:gd name="T26" fmla="*/ 592 w 606"/>
              <a:gd name="T27" fmla="*/ 470 h 621"/>
              <a:gd name="T28" fmla="*/ 602 w 606"/>
              <a:gd name="T29" fmla="*/ 534 h 621"/>
              <a:gd name="T30" fmla="*/ 606 w 606"/>
              <a:gd name="T31" fmla="*/ 599 h 621"/>
              <a:gd name="T32" fmla="*/ 606 w 606"/>
              <a:gd name="T33" fmla="*/ 620 h 621"/>
              <a:gd name="T34" fmla="*/ 254 w 606"/>
              <a:gd name="T35" fmla="*/ 621 h 621"/>
              <a:gd name="T36" fmla="*/ 255 w 606"/>
              <a:gd name="T37" fmla="*/ 599 h 621"/>
              <a:gd name="T38" fmla="*/ 253 w 606"/>
              <a:gd name="T39" fmla="*/ 560 h 621"/>
              <a:gd name="T40" fmla="*/ 243 w 606"/>
              <a:gd name="T41" fmla="*/ 523 h 621"/>
              <a:gd name="T42" fmla="*/ 229 w 606"/>
              <a:gd name="T43" fmla="*/ 489 h 621"/>
              <a:gd name="T44" fmla="*/ 209 w 606"/>
              <a:gd name="T45" fmla="*/ 457 h 621"/>
              <a:gd name="T46" fmla="*/ 186 w 606"/>
              <a:gd name="T47" fmla="*/ 428 h 621"/>
              <a:gd name="T48" fmla="*/ 159 w 606"/>
              <a:gd name="T49" fmla="*/ 405 h 621"/>
              <a:gd name="T50" fmla="*/ 127 w 606"/>
              <a:gd name="T51" fmla="*/ 385 h 621"/>
              <a:gd name="T52" fmla="*/ 94 w 606"/>
              <a:gd name="T53" fmla="*/ 370 h 621"/>
              <a:gd name="T54" fmla="*/ 58 w 606"/>
              <a:gd name="T55" fmla="*/ 361 h 621"/>
              <a:gd name="T56" fmla="*/ 19 w 606"/>
              <a:gd name="T57" fmla="*/ 358 h 621"/>
              <a:gd name="T58" fmla="*/ 0 w 606"/>
              <a:gd name="T59" fmla="*/ 359 h 621"/>
              <a:gd name="T60" fmla="*/ 0 w 606"/>
              <a:gd name="T61" fmla="*/ 1 h 621"/>
              <a:gd name="T62" fmla="*/ 19 w 606"/>
              <a:gd name="T63"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6" h="621">
                <a:moveTo>
                  <a:pt x="19" y="0"/>
                </a:moveTo>
                <a:lnTo>
                  <a:pt x="83" y="4"/>
                </a:lnTo>
                <a:lnTo>
                  <a:pt x="145" y="14"/>
                </a:lnTo>
                <a:lnTo>
                  <a:pt x="205" y="31"/>
                </a:lnTo>
                <a:lnTo>
                  <a:pt x="261" y="53"/>
                </a:lnTo>
                <a:lnTo>
                  <a:pt x="315" y="82"/>
                </a:lnTo>
                <a:lnTo>
                  <a:pt x="366" y="116"/>
                </a:lnTo>
                <a:lnTo>
                  <a:pt x="412" y="155"/>
                </a:lnTo>
                <a:lnTo>
                  <a:pt x="455" y="198"/>
                </a:lnTo>
                <a:lnTo>
                  <a:pt x="492" y="245"/>
                </a:lnTo>
                <a:lnTo>
                  <a:pt x="526" y="297"/>
                </a:lnTo>
                <a:lnTo>
                  <a:pt x="554" y="352"/>
                </a:lnTo>
                <a:lnTo>
                  <a:pt x="576" y="410"/>
                </a:lnTo>
                <a:lnTo>
                  <a:pt x="592" y="470"/>
                </a:lnTo>
                <a:lnTo>
                  <a:pt x="602" y="534"/>
                </a:lnTo>
                <a:lnTo>
                  <a:pt x="606" y="599"/>
                </a:lnTo>
                <a:lnTo>
                  <a:pt x="606" y="620"/>
                </a:lnTo>
                <a:lnTo>
                  <a:pt x="254" y="621"/>
                </a:lnTo>
                <a:lnTo>
                  <a:pt x="255" y="599"/>
                </a:lnTo>
                <a:lnTo>
                  <a:pt x="253" y="560"/>
                </a:lnTo>
                <a:lnTo>
                  <a:pt x="243" y="523"/>
                </a:lnTo>
                <a:lnTo>
                  <a:pt x="229" y="489"/>
                </a:lnTo>
                <a:lnTo>
                  <a:pt x="209" y="457"/>
                </a:lnTo>
                <a:lnTo>
                  <a:pt x="186" y="428"/>
                </a:lnTo>
                <a:lnTo>
                  <a:pt x="159" y="405"/>
                </a:lnTo>
                <a:lnTo>
                  <a:pt x="127" y="385"/>
                </a:lnTo>
                <a:lnTo>
                  <a:pt x="94" y="370"/>
                </a:lnTo>
                <a:lnTo>
                  <a:pt x="58" y="361"/>
                </a:lnTo>
                <a:lnTo>
                  <a:pt x="19" y="358"/>
                </a:lnTo>
                <a:lnTo>
                  <a:pt x="0" y="359"/>
                </a:lnTo>
                <a:lnTo>
                  <a:pt x="0" y="1"/>
                </a:lnTo>
                <a:lnTo>
                  <a:pt x="1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Rectangle 16"/>
          <p:cNvSpPr>
            <a:spLocks noChangeArrowheads="1"/>
          </p:cNvSpPr>
          <p:nvPr/>
        </p:nvSpPr>
        <p:spPr bwMode="auto">
          <a:xfrm>
            <a:off x="6261530" y="2386466"/>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Rectangle 17"/>
          <p:cNvSpPr>
            <a:spLocks noChangeArrowheads="1"/>
          </p:cNvSpPr>
          <p:nvPr/>
        </p:nvSpPr>
        <p:spPr bwMode="auto">
          <a:xfrm>
            <a:off x="6261530" y="2401194"/>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Rectangle 18"/>
          <p:cNvSpPr>
            <a:spLocks noChangeArrowheads="1"/>
          </p:cNvSpPr>
          <p:nvPr/>
        </p:nvSpPr>
        <p:spPr bwMode="auto">
          <a:xfrm>
            <a:off x="6261530" y="2416398"/>
            <a:ext cx="34603" cy="8552"/>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Rectangle 19"/>
          <p:cNvSpPr>
            <a:spLocks noChangeArrowheads="1"/>
          </p:cNvSpPr>
          <p:nvPr/>
        </p:nvSpPr>
        <p:spPr bwMode="auto">
          <a:xfrm>
            <a:off x="6261530" y="2431601"/>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 name="Rectangle 20"/>
          <p:cNvSpPr>
            <a:spLocks noChangeArrowheads="1"/>
          </p:cNvSpPr>
          <p:nvPr/>
        </p:nvSpPr>
        <p:spPr bwMode="auto">
          <a:xfrm>
            <a:off x="6261530" y="2446805"/>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26"/>
          <p:cNvSpPr>
            <a:spLocks/>
          </p:cNvSpPr>
          <p:nvPr/>
        </p:nvSpPr>
        <p:spPr bwMode="auto">
          <a:xfrm>
            <a:off x="7123386" y="2799128"/>
            <a:ext cx="31468" cy="43110"/>
          </a:xfrm>
          <a:custGeom>
            <a:avLst/>
            <a:gdLst>
              <a:gd name="T0" fmla="*/ 58 w 266"/>
              <a:gd name="T1" fmla="*/ 0 h 359"/>
              <a:gd name="T2" fmla="*/ 266 w 266"/>
              <a:gd name="T3" fmla="*/ 359 h 359"/>
              <a:gd name="T4" fmla="*/ 178 w 266"/>
              <a:gd name="T5" fmla="*/ 269 h 359"/>
              <a:gd name="T6" fmla="*/ 89 w 266"/>
              <a:gd name="T7" fmla="*/ 175 h 359"/>
              <a:gd name="T8" fmla="*/ 0 w 266"/>
              <a:gd name="T9" fmla="*/ 78 h 359"/>
              <a:gd name="T10" fmla="*/ 12 w 266"/>
              <a:gd name="T11" fmla="*/ 71 h 359"/>
              <a:gd name="T12" fmla="*/ 23 w 266"/>
              <a:gd name="T13" fmla="*/ 63 h 359"/>
              <a:gd name="T14" fmla="*/ 33 w 266"/>
              <a:gd name="T15" fmla="*/ 52 h 359"/>
              <a:gd name="T16" fmla="*/ 42 w 266"/>
              <a:gd name="T17" fmla="*/ 39 h 359"/>
              <a:gd name="T18" fmla="*/ 51 w 266"/>
              <a:gd name="T19" fmla="*/ 21 h 359"/>
              <a:gd name="T20" fmla="*/ 58 w 266"/>
              <a:gd name="T21"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6" h="359">
                <a:moveTo>
                  <a:pt x="58" y="0"/>
                </a:moveTo>
                <a:lnTo>
                  <a:pt x="266" y="359"/>
                </a:lnTo>
                <a:lnTo>
                  <a:pt x="178" y="269"/>
                </a:lnTo>
                <a:lnTo>
                  <a:pt x="89" y="175"/>
                </a:lnTo>
                <a:lnTo>
                  <a:pt x="0" y="78"/>
                </a:lnTo>
                <a:lnTo>
                  <a:pt x="12" y="71"/>
                </a:lnTo>
                <a:lnTo>
                  <a:pt x="23" y="63"/>
                </a:lnTo>
                <a:lnTo>
                  <a:pt x="33" y="52"/>
                </a:lnTo>
                <a:lnTo>
                  <a:pt x="42" y="39"/>
                </a:lnTo>
                <a:lnTo>
                  <a:pt x="51" y="21"/>
                </a:lnTo>
                <a:lnTo>
                  <a:pt x="5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Rectangle 54"/>
          <p:cNvSpPr>
            <a:spLocks noChangeArrowheads="1"/>
          </p:cNvSpPr>
          <p:nvPr/>
        </p:nvSpPr>
        <p:spPr bwMode="auto">
          <a:xfrm>
            <a:off x="6096945" y="5447721"/>
            <a:ext cx="14180" cy="14728"/>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 name="Oval 79"/>
          <p:cNvSpPr/>
          <p:nvPr/>
        </p:nvSpPr>
        <p:spPr>
          <a:xfrm>
            <a:off x="645598" y="2064571"/>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1</a:t>
            </a:r>
          </a:p>
        </p:txBody>
      </p:sp>
      <p:sp>
        <p:nvSpPr>
          <p:cNvPr id="84" name="Rectangle 83"/>
          <p:cNvSpPr/>
          <p:nvPr/>
        </p:nvSpPr>
        <p:spPr>
          <a:xfrm>
            <a:off x="1284460" y="1861562"/>
            <a:ext cx="3081221" cy="830997"/>
          </a:xfrm>
          <a:prstGeom prst="rect">
            <a:avLst/>
          </a:prstGeom>
        </p:spPr>
        <p:txBody>
          <a:bodyPr wrap="square">
            <a:spAutoFit/>
          </a:bodyPr>
          <a:lstStyle/>
          <a:p>
            <a:pPr lvl="0"/>
            <a:r>
              <a:rPr lang="en-US" sz="1600" kern="0" dirty="0">
                <a:solidFill>
                  <a:schemeClr val="tx1">
                    <a:lumMod val="50000"/>
                    <a:lumOff val="50000"/>
                  </a:schemeClr>
                </a:solidFill>
                <a:latin typeface="Arial" pitchFamily="34" charset="0"/>
                <a:cs typeface="Arial" pitchFamily="34" charset="0"/>
              </a:rPr>
              <a:t>Review financial and performance reports (quarterly basis). </a:t>
            </a:r>
            <a:endParaRPr lang="en-US" sz="1600" dirty="0">
              <a:solidFill>
                <a:schemeClr val="tx1">
                  <a:lumMod val="50000"/>
                  <a:lumOff val="50000"/>
                </a:schemeClr>
              </a:solidFill>
              <a:latin typeface="Arial" pitchFamily="34" charset="0"/>
              <a:cs typeface="Arial" pitchFamily="34" charset="0"/>
            </a:endParaRPr>
          </a:p>
        </p:txBody>
      </p:sp>
      <p:sp>
        <p:nvSpPr>
          <p:cNvPr id="87" name="Oval 86"/>
          <p:cNvSpPr/>
          <p:nvPr/>
        </p:nvSpPr>
        <p:spPr>
          <a:xfrm>
            <a:off x="645598" y="3325174"/>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2</a:t>
            </a:r>
          </a:p>
        </p:txBody>
      </p:sp>
      <p:sp>
        <p:nvSpPr>
          <p:cNvPr id="88" name="Rectangle 87"/>
          <p:cNvSpPr/>
          <p:nvPr/>
        </p:nvSpPr>
        <p:spPr>
          <a:xfrm>
            <a:off x="1297373" y="2999162"/>
            <a:ext cx="2532936" cy="1323439"/>
          </a:xfrm>
          <a:prstGeom prst="rect">
            <a:avLst/>
          </a:prstGeom>
        </p:spPr>
        <p:txBody>
          <a:bodyPr wrap="square">
            <a:spAutoFit/>
          </a:bodyPr>
          <a:lstStyle/>
          <a:p>
            <a:pPr lvl="0"/>
            <a:r>
              <a:rPr lang="en-US" sz="1600" kern="0" dirty="0">
                <a:solidFill>
                  <a:schemeClr val="tx1">
                    <a:lumMod val="50000"/>
                    <a:lumOff val="50000"/>
                  </a:schemeClr>
                </a:solidFill>
                <a:latin typeface="Arial" pitchFamily="34" charset="0"/>
                <a:cs typeface="Arial" pitchFamily="34" charset="0"/>
              </a:rPr>
              <a:t>Verify single audit compliance (if applicable). Obtain audit from Federal Audit Clearinghouse (FAC)</a:t>
            </a:r>
            <a:endParaRPr lang="en-US" sz="1600" dirty="0">
              <a:solidFill>
                <a:schemeClr val="tx1">
                  <a:lumMod val="50000"/>
                  <a:lumOff val="50000"/>
                </a:schemeClr>
              </a:solidFill>
              <a:latin typeface="Arial" pitchFamily="34" charset="0"/>
              <a:cs typeface="Arial" pitchFamily="34" charset="0"/>
            </a:endParaRPr>
          </a:p>
        </p:txBody>
      </p:sp>
      <p:sp>
        <p:nvSpPr>
          <p:cNvPr id="90" name="Oval 89"/>
          <p:cNvSpPr/>
          <p:nvPr/>
        </p:nvSpPr>
        <p:spPr>
          <a:xfrm>
            <a:off x="645598" y="4454121"/>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3</a:t>
            </a:r>
          </a:p>
        </p:txBody>
      </p:sp>
      <p:sp>
        <p:nvSpPr>
          <p:cNvPr id="91" name="Rectangle 90"/>
          <p:cNvSpPr/>
          <p:nvPr/>
        </p:nvSpPr>
        <p:spPr>
          <a:xfrm>
            <a:off x="1282187" y="4330872"/>
            <a:ext cx="2532936" cy="830997"/>
          </a:xfrm>
          <a:prstGeom prst="rect">
            <a:avLst/>
          </a:prstGeom>
        </p:spPr>
        <p:txBody>
          <a:bodyPr wrap="square">
            <a:spAutoFit/>
          </a:bodyPr>
          <a:lstStyle/>
          <a:p>
            <a:pPr lvl="0"/>
            <a:r>
              <a:rPr lang="en-US" sz="1600" kern="0" dirty="0">
                <a:solidFill>
                  <a:schemeClr val="tx1">
                    <a:lumMod val="50000"/>
                    <a:lumOff val="50000"/>
                  </a:schemeClr>
                </a:solidFill>
                <a:latin typeface="Arial" pitchFamily="34" charset="0"/>
                <a:cs typeface="Arial" pitchFamily="34" charset="0"/>
              </a:rPr>
              <a:t>Ensure corrective actions on deficiencies (financial or performance)</a:t>
            </a:r>
            <a:endParaRPr lang="en-US" sz="1600" dirty="0">
              <a:solidFill>
                <a:schemeClr val="tx1">
                  <a:lumMod val="50000"/>
                  <a:lumOff val="50000"/>
                </a:schemeClr>
              </a:solidFill>
              <a:latin typeface="Arial" pitchFamily="34" charset="0"/>
              <a:cs typeface="Arial" pitchFamily="34" charset="0"/>
            </a:endParaRPr>
          </a:p>
        </p:txBody>
      </p:sp>
      <p:sp>
        <p:nvSpPr>
          <p:cNvPr id="93" name="Oval 92"/>
          <p:cNvSpPr/>
          <p:nvPr/>
        </p:nvSpPr>
        <p:spPr>
          <a:xfrm>
            <a:off x="645598" y="5690868"/>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4</a:t>
            </a:r>
          </a:p>
        </p:txBody>
      </p:sp>
      <p:sp>
        <p:nvSpPr>
          <p:cNvPr id="94" name="Rectangle 93"/>
          <p:cNvSpPr/>
          <p:nvPr/>
        </p:nvSpPr>
        <p:spPr>
          <a:xfrm>
            <a:off x="1282187" y="5257749"/>
            <a:ext cx="2532936" cy="1323439"/>
          </a:xfrm>
          <a:prstGeom prst="rect">
            <a:avLst/>
          </a:prstGeom>
        </p:spPr>
        <p:txBody>
          <a:bodyPr wrap="square">
            <a:spAutoFit/>
          </a:bodyPr>
          <a:lstStyle/>
          <a:p>
            <a:pPr lvl="0"/>
            <a:r>
              <a:rPr lang="en-US" sz="1600" kern="0" dirty="0">
                <a:solidFill>
                  <a:schemeClr val="tx1">
                    <a:lumMod val="50000"/>
                    <a:lumOff val="50000"/>
                  </a:schemeClr>
                </a:solidFill>
                <a:latin typeface="Arial" pitchFamily="34" charset="0"/>
                <a:cs typeface="Arial" pitchFamily="34" charset="0"/>
              </a:rPr>
              <a:t>Issue management decisions on relevant audit findings (must issue w/in 6 months after audit report accepted by FAC)</a:t>
            </a:r>
            <a:endParaRPr lang="en-US" sz="1600" dirty="0">
              <a:solidFill>
                <a:schemeClr val="tx1">
                  <a:lumMod val="50000"/>
                  <a:lumOff val="50000"/>
                </a:schemeClr>
              </a:solidFill>
              <a:latin typeface="Arial" pitchFamily="34" charset="0"/>
              <a:cs typeface="Arial" pitchFamily="34" charset="0"/>
            </a:endParaRPr>
          </a:p>
        </p:txBody>
      </p:sp>
      <p:sp>
        <p:nvSpPr>
          <p:cNvPr id="96" name="Oval 95"/>
          <p:cNvSpPr/>
          <p:nvPr/>
        </p:nvSpPr>
        <p:spPr>
          <a:xfrm>
            <a:off x="8374604" y="2107897"/>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5</a:t>
            </a:r>
          </a:p>
        </p:txBody>
      </p:sp>
      <p:sp>
        <p:nvSpPr>
          <p:cNvPr id="97" name="Rectangle 96"/>
          <p:cNvSpPr/>
          <p:nvPr/>
        </p:nvSpPr>
        <p:spPr>
          <a:xfrm>
            <a:off x="9013466" y="1797888"/>
            <a:ext cx="2532936" cy="1077218"/>
          </a:xfrm>
          <a:prstGeom prst="rect">
            <a:avLst/>
          </a:prstGeom>
        </p:spPr>
        <p:txBody>
          <a:bodyPr wrap="square">
            <a:spAutoFit/>
          </a:bodyPr>
          <a:lstStyle/>
          <a:p>
            <a:pPr lvl="0"/>
            <a:r>
              <a:rPr lang="en-US" sz="1600" kern="0" dirty="0">
                <a:solidFill>
                  <a:schemeClr val="tx1">
                    <a:lumMod val="50000"/>
                    <a:lumOff val="50000"/>
                  </a:schemeClr>
                </a:solidFill>
                <a:latin typeface="Arial" pitchFamily="34" charset="0"/>
                <a:cs typeface="Arial" pitchFamily="34" charset="0"/>
              </a:rPr>
              <a:t>Consider whether audit results or other factors necessitate adjustment to State agency records</a:t>
            </a:r>
            <a:endParaRPr lang="en-US" sz="1600" dirty="0">
              <a:solidFill>
                <a:schemeClr val="tx1">
                  <a:lumMod val="50000"/>
                  <a:lumOff val="50000"/>
                </a:schemeClr>
              </a:solidFill>
              <a:latin typeface="Arial" pitchFamily="34" charset="0"/>
              <a:cs typeface="Arial" pitchFamily="34" charset="0"/>
            </a:endParaRPr>
          </a:p>
        </p:txBody>
      </p:sp>
      <p:sp>
        <p:nvSpPr>
          <p:cNvPr id="99" name="Oval 98"/>
          <p:cNvSpPr/>
          <p:nvPr/>
        </p:nvSpPr>
        <p:spPr>
          <a:xfrm>
            <a:off x="8374604" y="3325174"/>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6</a:t>
            </a:r>
          </a:p>
        </p:txBody>
      </p:sp>
      <p:sp>
        <p:nvSpPr>
          <p:cNvPr id="100" name="Rectangle 99"/>
          <p:cNvSpPr/>
          <p:nvPr/>
        </p:nvSpPr>
        <p:spPr>
          <a:xfrm>
            <a:off x="9013466" y="3122273"/>
            <a:ext cx="2532936" cy="830997"/>
          </a:xfrm>
          <a:prstGeom prst="rect">
            <a:avLst/>
          </a:prstGeom>
        </p:spPr>
        <p:txBody>
          <a:bodyPr wrap="square">
            <a:spAutoFit/>
          </a:bodyPr>
          <a:lstStyle/>
          <a:p>
            <a:pPr lvl="0"/>
            <a:r>
              <a:rPr lang="en-US" sz="1600" kern="0" dirty="0">
                <a:solidFill>
                  <a:schemeClr val="tx1">
                    <a:lumMod val="50000"/>
                    <a:lumOff val="50000"/>
                  </a:schemeClr>
                </a:solidFill>
                <a:latin typeface="Arial" pitchFamily="34" charset="0"/>
                <a:cs typeface="Arial" pitchFamily="34" charset="0"/>
              </a:rPr>
              <a:t>Consider whether enforcement actions are necessary</a:t>
            </a:r>
            <a:endParaRPr lang="en-US" sz="1600" dirty="0">
              <a:solidFill>
                <a:schemeClr val="tx1">
                  <a:lumMod val="50000"/>
                  <a:lumOff val="50000"/>
                </a:schemeClr>
              </a:solidFill>
              <a:latin typeface="Arial" pitchFamily="34" charset="0"/>
              <a:cs typeface="Arial" pitchFamily="34" charset="0"/>
            </a:endParaRPr>
          </a:p>
        </p:txBody>
      </p:sp>
      <p:sp>
        <p:nvSpPr>
          <p:cNvPr id="102" name="Oval 101"/>
          <p:cNvSpPr/>
          <p:nvPr/>
        </p:nvSpPr>
        <p:spPr>
          <a:xfrm>
            <a:off x="8374604" y="4454121"/>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7</a:t>
            </a:r>
          </a:p>
        </p:txBody>
      </p:sp>
      <p:sp>
        <p:nvSpPr>
          <p:cNvPr id="103" name="Rectangle 102"/>
          <p:cNvSpPr/>
          <p:nvPr/>
        </p:nvSpPr>
        <p:spPr>
          <a:xfrm>
            <a:off x="9013466" y="4144112"/>
            <a:ext cx="2532936" cy="1077218"/>
          </a:xfrm>
          <a:prstGeom prst="rect">
            <a:avLst/>
          </a:prstGeom>
        </p:spPr>
        <p:txBody>
          <a:bodyPr wrap="square">
            <a:spAutoFit/>
          </a:bodyPr>
          <a:lstStyle/>
          <a:p>
            <a:pPr lvl="0"/>
            <a:r>
              <a:rPr lang="en-US" sz="1600" kern="0" dirty="0">
                <a:solidFill>
                  <a:schemeClr val="tx1">
                    <a:lumMod val="50000"/>
                    <a:lumOff val="50000"/>
                  </a:schemeClr>
                </a:solidFill>
                <a:latin typeface="Arial" pitchFamily="34" charset="0"/>
                <a:cs typeface="Arial" pitchFamily="34" charset="0"/>
              </a:rPr>
              <a:t>Document all monitoring actions and keep records of all subrecipient expenditures</a:t>
            </a:r>
            <a:endParaRPr lang="en-US" sz="1600" dirty="0">
              <a:solidFill>
                <a:schemeClr val="tx1">
                  <a:lumMod val="50000"/>
                  <a:lumOff val="50000"/>
                </a:schemeClr>
              </a:solidFill>
              <a:latin typeface="Arial" pitchFamily="34" charset="0"/>
              <a:cs typeface="Arial" pitchFamily="34" charset="0"/>
            </a:endParaRPr>
          </a:p>
        </p:txBody>
      </p:sp>
      <p:sp>
        <p:nvSpPr>
          <p:cNvPr id="105" name="Oval 104"/>
          <p:cNvSpPr/>
          <p:nvPr/>
        </p:nvSpPr>
        <p:spPr>
          <a:xfrm>
            <a:off x="8374604" y="5806025"/>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8</a:t>
            </a:r>
          </a:p>
        </p:txBody>
      </p:sp>
      <p:sp>
        <p:nvSpPr>
          <p:cNvPr id="106" name="Rectangle 105"/>
          <p:cNvSpPr/>
          <p:nvPr/>
        </p:nvSpPr>
        <p:spPr>
          <a:xfrm>
            <a:off x="9013466" y="5601918"/>
            <a:ext cx="2532936" cy="830997"/>
          </a:xfrm>
          <a:prstGeom prst="rect">
            <a:avLst/>
          </a:prstGeom>
        </p:spPr>
        <p:txBody>
          <a:bodyPr wrap="square">
            <a:spAutoFit/>
          </a:bodyPr>
          <a:lstStyle/>
          <a:p>
            <a:pPr lvl="0"/>
            <a:r>
              <a:rPr lang="en-US" sz="1600" kern="0" dirty="0">
                <a:solidFill>
                  <a:schemeClr val="tx1">
                    <a:lumMod val="50000"/>
                    <a:lumOff val="50000"/>
                  </a:schemeClr>
                </a:solidFill>
                <a:latin typeface="Arial" pitchFamily="34" charset="0"/>
                <a:cs typeface="Arial" pitchFamily="34" charset="0"/>
              </a:rPr>
              <a:t>Collect additional documentation if cost sharing required</a:t>
            </a:r>
            <a:endParaRPr lang="en-US" sz="1600" dirty="0">
              <a:solidFill>
                <a:schemeClr val="tx1">
                  <a:lumMod val="50000"/>
                  <a:lumOff val="50000"/>
                </a:schemeClr>
              </a:solidFill>
              <a:latin typeface="Arial" pitchFamily="34" charset="0"/>
              <a:cs typeface="Arial" pitchFamily="34" charset="0"/>
            </a:endParaRPr>
          </a:p>
        </p:txBody>
      </p:sp>
      <p:sp>
        <p:nvSpPr>
          <p:cNvPr id="111" name="Rectangle 110"/>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12" name="Rectangle 111"/>
          <p:cNvSpPr/>
          <p:nvPr/>
        </p:nvSpPr>
        <p:spPr>
          <a:xfrm>
            <a:off x="75304" y="453906"/>
            <a:ext cx="11984017" cy="66340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mj-lt"/>
                <a:cs typeface="Arial" panose="020B0604020202020204" pitchFamily="34" charset="0"/>
              </a:rPr>
              <a:t>Subrecipient Monitoring: Required Provisions</a:t>
            </a:r>
          </a:p>
        </p:txBody>
      </p:sp>
      <p:pic>
        <p:nvPicPr>
          <p:cNvPr id="3" name="Graphic 2" descr="Magnifying glass with solid fill">
            <a:extLst>
              <a:ext uri="{FF2B5EF4-FFF2-40B4-BE49-F238E27FC236}">
                <a16:creationId xmlns:a16="http://schemas.microsoft.com/office/drawing/2014/main" id="{F8E6285D-ECB9-4A43-AAC7-770A8FEF3E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13348" y="2518849"/>
            <a:ext cx="603424" cy="603424"/>
          </a:xfrm>
          <a:prstGeom prst="rect">
            <a:avLst/>
          </a:prstGeom>
        </p:spPr>
      </p:pic>
      <p:pic>
        <p:nvPicPr>
          <p:cNvPr id="5" name="Graphic 4" descr="Money with solid fill">
            <a:extLst>
              <a:ext uri="{FF2B5EF4-FFF2-40B4-BE49-F238E27FC236}">
                <a16:creationId xmlns:a16="http://schemas.microsoft.com/office/drawing/2014/main" id="{3B49E4A3-8BF7-8441-A285-3A4958B51A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97476" y="2395903"/>
            <a:ext cx="739147" cy="739147"/>
          </a:xfrm>
          <a:prstGeom prst="rect">
            <a:avLst/>
          </a:prstGeom>
        </p:spPr>
      </p:pic>
      <p:pic>
        <p:nvPicPr>
          <p:cNvPr id="8" name="Graphic 7" descr="Bar graph with upward trend with solid fill">
            <a:extLst>
              <a:ext uri="{FF2B5EF4-FFF2-40B4-BE49-F238E27FC236}">
                <a16:creationId xmlns:a16="http://schemas.microsoft.com/office/drawing/2014/main" id="{7492E907-0124-0541-978C-4583946146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02837" y="3549285"/>
            <a:ext cx="574099" cy="574099"/>
          </a:xfrm>
          <a:prstGeom prst="rect">
            <a:avLst/>
          </a:prstGeom>
        </p:spPr>
      </p:pic>
      <p:pic>
        <p:nvPicPr>
          <p:cNvPr id="20" name="Graphic 19" descr="Contract with solid fill">
            <a:extLst>
              <a:ext uri="{FF2B5EF4-FFF2-40B4-BE49-F238E27FC236}">
                <a16:creationId xmlns:a16="http://schemas.microsoft.com/office/drawing/2014/main" id="{A72DACA8-4628-A94F-917F-36E0205679F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00889" y="4580838"/>
            <a:ext cx="613862" cy="613862"/>
          </a:xfrm>
          <a:prstGeom prst="rect">
            <a:avLst/>
          </a:prstGeom>
        </p:spPr>
      </p:pic>
      <p:pic>
        <p:nvPicPr>
          <p:cNvPr id="22" name="Graphic 21" descr="Meeting with solid fill">
            <a:extLst>
              <a:ext uri="{FF2B5EF4-FFF2-40B4-BE49-F238E27FC236}">
                <a16:creationId xmlns:a16="http://schemas.microsoft.com/office/drawing/2014/main" id="{61C64923-F8D5-7543-AF13-09CAB6CBD9A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46496" y="4580838"/>
            <a:ext cx="625347" cy="625347"/>
          </a:xfrm>
          <a:prstGeom prst="rect">
            <a:avLst/>
          </a:prstGeom>
        </p:spPr>
      </p:pic>
      <p:pic>
        <p:nvPicPr>
          <p:cNvPr id="34" name="Graphic 33" descr="Chat with solid fill">
            <a:extLst>
              <a:ext uri="{FF2B5EF4-FFF2-40B4-BE49-F238E27FC236}">
                <a16:creationId xmlns:a16="http://schemas.microsoft.com/office/drawing/2014/main" id="{8DD29F0E-D490-3243-AA97-44FF9F8B1EE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06734" y="5061596"/>
            <a:ext cx="685584" cy="685584"/>
          </a:xfrm>
          <a:prstGeom prst="rect">
            <a:avLst/>
          </a:prstGeom>
        </p:spPr>
      </p:pic>
      <p:pic>
        <p:nvPicPr>
          <p:cNvPr id="36" name="Graphic 35" descr="Tax with solid fill">
            <a:extLst>
              <a:ext uri="{FF2B5EF4-FFF2-40B4-BE49-F238E27FC236}">
                <a16:creationId xmlns:a16="http://schemas.microsoft.com/office/drawing/2014/main" id="{1B620805-9C53-8D46-ABA4-13C9EB14E0F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491449" y="3236871"/>
            <a:ext cx="1121588" cy="1121588"/>
          </a:xfrm>
          <a:prstGeom prst="rect">
            <a:avLst/>
          </a:prstGeom>
        </p:spPr>
      </p:pic>
      <p:pic>
        <p:nvPicPr>
          <p:cNvPr id="41" name="Graphic 40" descr="Clipboard with solid fill">
            <a:extLst>
              <a:ext uri="{FF2B5EF4-FFF2-40B4-BE49-F238E27FC236}">
                <a16:creationId xmlns:a16="http://schemas.microsoft.com/office/drawing/2014/main" id="{376D45FE-AE05-614E-BBBB-EBB95C074E9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030826" y="3561790"/>
            <a:ext cx="731402" cy="731402"/>
          </a:xfrm>
          <a:prstGeom prst="rect">
            <a:avLst/>
          </a:prstGeom>
        </p:spPr>
      </p:pic>
    </p:spTree>
    <p:extLst>
      <p:ext uri="{BB962C8B-B14F-4D97-AF65-F5344CB8AC3E}">
        <p14:creationId xmlns:p14="http://schemas.microsoft.com/office/powerpoint/2010/main" val="28850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4" grpId="0"/>
      <p:bldP spid="87" grpId="0" animBg="1"/>
      <p:bldP spid="88" grpId="0"/>
      <p:bldP spid="90" grpId="0" animBg="1"/>
      <p:bldP spid="91" grpId="0"/>
      <p:bldP spid="93" grpId="0" animBg="1"/>
      <p:bldP spid="94" grpId="0"/>
      <p:bldP spid="96" grpId="0" animBg="1"/>
      <p:bldP spid="97" grpId="0"/>
      <p:bldP spid="99" grpId="0" animBg="1"/>
      <p:bldP spid="100" grpId="0"/>
      <p:bldP spid="102" grpId="0" animBg="1"/>
      <p:bldP spid="103" grpId="0"/>
      <p:bldP spid="105" grpId="0" animBg="1"/>
      <p:bldP spid="10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F4A9AC-5CA3-C042-8232-4A8B165A36C5}"/>
              </a:ext>
            </a:extLst>
          </p:cNvPr>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CF5B1A9C-177B-5B48-B815-E11CABBBA97F}"/>
              </a:ext>
            </a:extLst>
          </p:cNvPr>
          <p:cNvSpPr>
            <a:spLocks noGrp="1"/>
          </p:cNvSpPr>
          <p:nvPr>
            <p:ph type="title"/>
          </p:nvPr>
        </p:nvSpPr>
        <p:spPr>
          <a:xfrm>
            <a:off x="643467" y="128397"/>
            <a:ext cx="10905066" cy="1135737"/>
          </a:xfrm>
        </p:spPr>
        <p:txBody>
          <a:bodyPr>
            <a:normAutofit/>
          </a:bodyPr>
          <a:lstStyle/>
          <a:p>
            <a:pPr algn="ctr"/>
            <a:r>
              <a:rPr lang="en-US" sz="4800" dirty="0">
                <a:solidFill>
                  <a:schemeClr val="bg1"/>
                </a:solidFill>
              </a:rPr>
              <a:t>ARP/CSLFRF</a:t>
            </a:r>
          </a:p>
        </p:txBody>
      </p:sp>
      <p:graphicFrame>
        <p:nvGraphicFramePr>
          <p:cNvPr id="21" name="Content Placeholder 2">
            <a:extLst>
              <a:ext uri="{FF2B5EF4-FFF2-40B4-BE49-F238E27FC236}">
                <a16:creationId xmlns:a16="http://schemas.microsoft.com/office/drawing/2014/main" id="{1615C586-DE88-4E1D-8482-D2A41C1C7D60}"/>
              </a:ext>
            </a:extLst>
          </p:cNvPr>
          <p:cNvGraphicFramePr>
            <a:graphicFrameLocks noGrp="1"/>
          </p:cNvGraphicFramePr>
          <p:nvPr>
            <p:ph idx="1"/>
          </p:nvPr>
        </p:nvGraphicFramePr>
        <p:xfrm>
          <a:off x="0" y="840038"/>
          <a:ext cx="12192000" cy="57041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A273E3E0-CA4A-2749-BC2E-BFB3DCD9774D}"/>
              </a:ext>
            </a:extLst>
          </p:cNvPr>
          <p:cNvSpPr/>
          <p:nvPr/>
        </p:nvSpPr>
        <p:spPr>
          <a:xfrm>
            <a:off x="0" y="5812970"/>
            <a:ext cx="12192000" cy="1045030"/>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Know Your Category!</a:t>
            </a:r>
          </a:p>
        </p:txBody>
      </p:sp>
    </p:spTree>
    <p:extLst>
      <p:ext uri="{BB962C8B-B14F-4D97-AF65-F5344CB8AC3E}">
        <p14:creationId xmlns:p14="http://schemas.microsoft.com/office/powerpoint/2010/main" val="9025861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7DB462-3E55-C540-8F5D-91259A2C7F76}"/>
              </a:ext>
            </a:extLst>
          </p:cNvPr>
          <p:cNvSpPr/>
          <p:nvPr/>
        </p:nvSpPr>
        <p:spPr>
          <a:xfrm>
            <a:off x="0" y="0"/>
            <a:ext cx="12192000" cy="15712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5F254154-BFB8-674C-A022-7B4A21A8D036}"/>
              </a:ext>
            </a:extLst>
          </p:cNvPr>
          <p:cNvSpPr>
            <a:spLocks noGrp="1"/>
          </p:cNvSpPr>
          <p:nvPr>
            <p:ph type="title"/>
          </p:nvPr>
        </p:nvSpPr>
        <p:spPr>
          <a:xfrm>
            <a:off x="838200" y="54565"/>
            <a:ext cx="10515600" cy="1325563"/>
          </a:xfrm>
        </p:spPr>
        <p:txBody>
          <a:bodyPr/>
          <a:lstStyle/>
          <a:p>
            <a:pPr algn="ctr"/>
            <a:r>
              <a:rPr lang="en-US" dirty="0">
                <a:solidFill>
                  <a:schemeClr val="bg1"/>
                </a:solidFill>
                <a:latin typeface="+mn-lt"/>
              </a:rPr>
              <a:t>Revenue Replacement: Standard Allowance</a:t>
            </a:r>
          </a:p>
        </p:txBody>
      </p:sp>
      <p:sp>
        <p:nvSpPr>
          <p:cNvPr id="3" name="Content Placeholder 2">
            <a:extLst>
              <a:ext uri="{FF2B5EF4-FFF2-40B4-BE49-F238E27FC236}">
                <a16:creationId xmlns:a16="http://schemas.microsoft.com/office/drawing/2014/main" id="{939908E4-DBBF-2D40-9AEC-4E0084BA540B}"/>
              </a:ext>
            </a:extLst>
          </p:cNvPr>
          <p:cNvSpPr>
            <a:spLocks noGrp="1"/>
          </p:cNvSpPr>
          <p:nvPr>
            <p:ph idx="1"/>
          </p:nvPr>
        </p:nvSpPr>
        <p:spPr>
          <a:xfrm>
            <a:off x="1469572" y="2370702"/>
            <a:ext cx="10439400" cy="3662363"/>
          </a:xfrm>
        </p:spPr>
        <p:txBody>
          <a:bodyPr>
            <a:normAutofit/>
          </a:bodyPr>
          <a:lstStyle/>
          <a:p>
            <a:r>
              <a:rPr lang="en-US" sz="2400" dirty="0">
                <a:solidFill>
                  <a:schemeClr val="tx1">
                    <a:lumMod val="65000"/>
                    <a:lumOff val="35000"/>
                  </a:schemeClr>
                </a:solidFill>
              </a:rPr>
              <a:t>If LG allocation is $20,000: Expend up to $20,000 as revenue replacement</a:t>
            </a:r>
          </a:p>
          <a:p>
            <a:r>
              <a:rPr lang="en-US" sz="2400" dirty="0">
                <a:solidFill>
                  <a:schemeClr val="tx1">
                    <a:lumMod val="65000"/>
                    <a:lumOff val="35000"/>
                  </a:schemeClr>
                </a:solidFill>
              </a:rPr>
              <a:t>If LG allocation is $1.2 million: Expend up to $1.2 million as revenue replacement</a:t>
            </a:r>
          </a:p>
          <a:p>
            <a:r>
              <a:rPr lang="en-US" sz="2400" dirty="0">
                <a:solidFill>
                  <a:schemeClr val="tx1">
                    <a:lumMod val="65000"/>
                    <a:lumOff val="35000"/>
                  </a:schemeClr>
                </a:solidFill>
              </a:rPr>
              <a:t>If LG allocation is $10 million: Expend up to $10 million as revenue replacement</a:t>
            </a:r>
          </a:p>
        </p:txBody>
      </p:sp>
      <p:sp>
        <p:nvSpPr>
          <p:cNvPr id="4" name="Rectangle 3">
            <a:extLst>
              <a:ext uri="{FF2B5EF4-FFF2-40B4-BE49-F238E27FC236}">
                <a16:creationId xmlns:a16="http://schemas.microsoft.com/office/drawing/2014/main" id="{FDB8FCC3-217D-6A44-B6D5-2C3189DADE6E}"/>
              </a:ext>
            </a:extLst>
          </p:cNvPr>
          <p:cNvSpPr/>
          <p:nvPr/>
        </p:nvSpPr>
        <p:spPr>
          <a:xfrm>
            <a:off x="0" y="1317171"/>
            <a:ext cx="12192000" cy="816428"/>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a:t>May expend up to $10 million as revenue replacement</a:t>
            </a:r>
          </a:p>
        </p:txBody>
      </p:sp>
      <p:sp>
        <p:nvSpPr>
          <p:cNvPr id="5" name="Rectangle 4">
            <a:extLst>
              <a:ext uri="{FF2B5EF4-FFF2-40B4-BE49-F238E27FC236}">
                <a16:creationId xmlns:a16="http://schemas.microsoft.com/office/drawing/2014/main" id="{1C584C6C-FED9-A247-8095-701A813CED8D}"/>
              </a:ext>
            </a:extLst>
          </p:cNvPr>
          <p:cNvSpPr/>
          <p:nvPr/>
        </p:nvSpPr>
        <p:spPr>
          <a:xfrm>
            <a:off x="0" y="3769743"/>
            <a:ext cx="12192000" cy="1267505"/>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a:t>Had to elect standard allowance on April 30, 2022 </a:t>
            </a:r>
          </a:p>
          <a:p>
            <a:pPr algn="ctr"/>
            <a:r>
              <a:rPr lang="en-US" sz="3600" dirty="0"/>
              <a:t>Project &amp; Expenditure Report</a:t>
            </a:r>
          </a:p>
        </p:txBody>
      </p:sp>
      <p:sp>
        <p:nvSpPr>
          <p:cNvPr id="6" name="Pentagon 5">
            <a:extLst>
              <a:ext uri="{FF2B5EF4-FFF2-40B4-BE49-F238E27FC236}">
                <a16:creationId xmlns:a16="http://schemas.microsoft.com/office/drawing/2014/main" id="{6A10DE4A-6D8C-BF4C-9E66-15C44A8D044B}"/>
              </a:ext>
            </a:extLst>
          </p:cNvPr>
          <p:cNvSpPr/>
          <p:nvPr/>
        </p:nvSpPr>
        <p:spPr>
          <a:xfrm>
            <a:off x="185057" y="2298527"/>
            <a:ext cx="1284515" cy="1306287"/>
          </a:xfrm>
          <a:prstGeom prst="homePlat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Examples</a:t>
            </a:r>
          </a:p>
        </p:txBody>
      </p:sp>
      <p:sp>
        <p:nvSpPr>
          <p:cNvPr id="8" name="TextBox 7">
            <a:extLst>
              <a:ext uri="{FF2B5EF4-FFF2-40B4-BE49-F238E27FC236}">
                <a16:creationId xmlns:a16="http://schemas.microsoft.com/office/drawing/2014/main" id="{719DC234-61E4-6641-A0CC-74CC48850F5A}"/>
              </a:ext>
            </a:extLst>
          </p:cNvPr>
          <p:cNvSpPr txBox="1"/>
          <p:nvPr/>
        </p:nvSpPr>
        <p:spPr>
          <a:xfrm>
            <a:off x="390253" y="5139007"/>
            <a:ext cx="11518719" cy="1569660"/>
          </a:xfrm>
          <a:prstGeom prst="rect">
            <a:avLst/>
          </a:prstGeom>
          <a:noFill/>
        </p:spPr>
        <p:txBody>
          <a:bodyPr wrap="square" rtlCol="0">
            <a:spAutoFit/>
          </a:bodyPr>
          <a:lstStyle/>
          <a:p>
            <a:r>
              <a:rPr lang="en-US" sz="2400" dirty="0">
                <a:solidFill>
                  <a:schemeClr val="tx1">
                    <a:lumMod val="65000"/>
                    <a:lumOff val="35000"/>
                  </a:schemeClr>
                </a:solidFill>
              </a:rPr>
              <a:t>Electing the standard allowance and spending 100% of your ARP/CSLFRF funds as revenue replacement, will significantly reduce reporting requirements. BUT IT </a:t>
            </a:r>
            <a:r>
              <a:rPr lang="en-US" sz="2400" b="1" dirty="0">
                <a:solidFill>
                  <a:schemeClr val="tx1">
                    <a:lumMod val="65000"/>
                    <a:lumOff val="35000"/>
                  </a:schemeClr>
                </a:solidFill>
              </a:rPr>
              <a:t>DOES NOT </a:t>
            </a:r>
            <a:r>
              <a:rPr lang="en-US" sz="2400" dirty="0">
                <a:solidFill>
                  <a:schemeClr val="tx1">
                    <a:lumMod val="65000"/>
                    <a:lumOff val="35000"/>
                  </a:schemeClr>
                </a:solidFill>
              </a:rPr>
              <a:t>CONVERT THESE FUNDS INTO GENERAL FUNDS. THEY ARE STILL GRANT FUNDS, SUBJECT TO GRANT AWARD TERMS AND UNIFORM GUIDANCE COMPLIANCE REQUIREMENTS.</a:t>
            </a:r>
          </a:p>
        </p:txBody>
      </p:sp>
    </p:spTree>
    <p:extLst>
      <p:ext uri="{BB962C8B-B14F-4D97-AF65-F5344CB8AC3E}">
        <p14:creationId xmlns:p14="http://schemas.microsoft.com/office/powerpoint/2010/main" val="9996617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8D1F54-6DA4-894F-A183-C7EB992D8D63}"/>
              </a:ext>
            </a:extLst>
          </p:cNvPr>
          <p:cNvSpPr/>
          <p:nvPr/>
        </p:nvSpPr>
        <p:spPr>
          <a:xfrm>
            <a:off x="0" y="1"/>
            <a:ext cx="12192000" cy="12371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6CB0D60D-E0AF-3D4A-86FC-D42579C81249}"/>
              </a:ext>
            </a:extLst>
          </p:cNvPr>
          <p:cNvSpPr>
            <a:spLocks noGrp="1"/>
          </p:cNvSpPr>
          <p:nvPr>
            <p:ph type="title"/>
          </p:nvPr>
        </p:nvSpPr>
        <p:spPr>
          <a:xfrm>
            <a:off x="206829" y="197738"/>
            <a:ext cx="11778342" cy="1039392"/>
          </a:xfrm>
        </p:spPr>
        <p:txBody>
          <a:bodyPr>
            <a:normAutofit/>
          </a:bodyPr>
          <a:lstStyle/>
          <a:p>
            <a:pPr algn="ctr"/>
            <a:r>
              <a:rPr lang="en-US" sz="4800" dirty="0">
                <a:solidFill>
                  <a:schemeClr val="bg1"/>
                </a:solidFill>
              </a:rPr>
              <a:t>Revenue Replacement</a:t>
            </a:r>
          </a:p>
        </p:txBody>
      </p:sp>
      <p:sp>
        <p:nvSpPr>
          <p:cNvPr id="3" name="Content Placeholder 2">
            <a:extLst>
              <a:ext uri="{FF2B5EF4-FFF2-40B4-BE49-F238E27FC236}">
                <a16:creationId xmlns:a16="http://schemas.microsoft.com/office/drawing/2014/main" id="{84802711-9640-E542-A92F-42A840C430E1}"/>
              </a:ext>
            </a:extLst>
          </p:cNvPr>
          <p:cNvSpPr>
            <a:spLocks noGrp="1"/>
          </p:cNvSpPr>
          <p:nvPr>
            <p:ph idx="1"/>
          </p:nvPr>
        </p:nvSpPr>
        <p:spPr>
          <a:xfrm>
            <a:off x="0" y="1434867"/>
            <a:ext cx="12294869" cy="5423134"/>
          </a:xfrm>
        </p:spPr>
        <p:txBody>
          <a:bodyPr>
            <a:normAutofit fontScale="77500" lnSpcReduction="20000"/>
          </a:bodyPr>
          <a:lstStyle/>
          <a:p>
            <a:pPr marL="0" indent="0" algn="ctr">
              <a:buNone/>
            </a:pPr>
            <a:r>
              <a:rPr lang="en-US" sz="4700" dirty="0"/>
              <a:t>Allowable Expenditures = Government Services </a:t>
            </a:r>
          </a:p>
          <a:p>
            <a:pPr marL="0" indent="0">
              <a:buNone/>
            </a:pPr>
            <a:endParaRPr lang="en-US" sz="4700" dirty="0"/>
          </a:p>
          <a:p>
            <a:pPr marL="0" indent="0">
              <a:buNone/>
            </a:pPr>
            <a:endParaRPr lang="en-US" dirty="0"/>
          </a:p>
          <a:p>
            <a:pPr marL="0" indent="0">
              <a:buNone/>
            </a:pPr>
            <a:endParaRPr lang="en-US" dirty="0"/>
          </a:p>
          <a:p>
            <a:pPr marL="0" indent="0">
              <a:buNone/>
            </a:pPr>
            <a:endParaRPr lang="en-US"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600" dirty="0"/>
          </a:p>
          <a:p>
            <a:pPr marL="0" indent="0" algn="ctr">
              <a:buNone/>
            </a:pPr>
            <a:endParaRPr lang="en-US" sz="2600" dirty="0"/>
          </a:p>
          <a:p>
            <a:pPr marL="0" indent="0" algn="ctr">
              <a:buNone/>
            </a:pPr>
            <a:r>
              <a:rPr lang="en-US" sz="4100" dirty="0"/>
              <a:t>May fund any project that is eligible under the other ARP/CSLFRF categories with revenue replacement funds except Premium Pay. Fund/report Premium Pay under the Premium Pay category. </a:t>
            </a:r>
          </a:p>
        </p:txBody>
      </p:sp>
      <p:sp>
        <p:nvSpPr>
          <p:cNvPr id="4" name="Rectangle 3">
            <a:extLst>
              <a:ext uri="{FF2B5EF4-FFF2-40B4-BE49-F238E27FC236}">
                <a16:creationId xmlns:a16="http://schemas.microsoft.com/office/drawing/2014/main" id="{89A88131-0630-1A46-B385-94012019288B}"/>
              </a:ext>
            </a:extLst>
          </p:cNvPr>
          <p:cNvSpPr/>
          <p:nvPr/>
        </p:nvSpPr>
        <p:spPr>
          <a:xfrm>
            <a:off x="0" y="1989592"/>
            <a:ext cx="12192000" cy="3433541"/>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General government services are anything that a local government has state law authority to engage in, including public enterprise activities, except for expenditures explicitly prohibited by the grant terms. </a:t>
            </a:r>
          </a:p>
          <a:p>
            <a:pPr algn="ctr"/>
            <a:r>
              <a:rPr lang="en-US" sz="4000" dirty="0"/>
              <a:t>(But individual cost items must be allowable.)</a:t>
            </a:r>
          </a:p>
        </p:txBody>
      </p:sp>
    </p:spTree>
    <p:extLst>
      <p:ext uri="{BB962C8B-B14F-4D97-AF65-F5344CB8AC3E}">
        <p14:creationId xmlns:p14="http://schemas.microsoft.com/office/powerpoint/2010/main" val="922680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F4A9AC-5CA3-C042-8232-4A8B165A36C5}"/>
              </a:ext>
            </a:extLst>
          </p:cNvPr>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CF5B1A9C-177B-5B48-B815-E11CABBBA97F}"/>
              </a:ext>
            </a:extLst>
          </p:cNvPr>
          <p:cNvSpPr>
            <a:spLocks noGrp="1"/>
          </p:cNvSpPr>
          <p:nvPr>
            <p:ph type="title"/>
          </p:nvPr>
        </p:nvSpPr>
        <p:spPr>
          <a:xfrm>
            <a:off x="643467" y="128397"/>
            <a:ext cx="10905066" cy="1135737"/>
          </a:xfrm>
        </p:spPr>
        <p:txBody>
          <a:bodyPr>
            <a:normAutofit/>
          </a:bodyPr>
          <a:lstStyle/>
          <a:p>
            <a:pPr algn="ctr"/>
            <a:r>
              <a:rPr lang="en-US" sz="4800" dirty="0">
                <a:solidFill>
                  <a:schemeClr val="bg1"/>
                </a:solidFill>
              </a:rPr>
              <a:t>ARP/CSLFRF</a:t>
            </a:r>
          </a:p>
        </p:txBody>
      </p:sp>
      <p:graphicFrame>
        <p:nvGraphicFramePr>
          <p:cNvPr id="21" name="Content Placeholder 2">
            <a:extLst>
              <a:ext uri="{FF2B5EF4-FFF2-40B4-BE49-F238E27FC236}">
                <a16:creationId xmlns:a16="http://schemas.microsoft.com/office/drawing/2014/main" id="{1615C586-DE88-4E1D-8482-D2A41C1C7D60}"/>
              </a:ext>
            </a:extLst>
          </p:cNvPr>
          <p:cNvGraphicFramePr>
            <a:graphicFrameLocks noGrp="1"/>
          </p:cNvGraphicFramePr>
          <p:nvPr>
            <p:ph idx="1"/>
          </p:nvPr>
        </p:nvGraphicFramePr>
        <p:xfrm>
          <a:off x="0" y="840038"/>
          <a:ext cx="12192000" cy="57041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A273E3E0-CA4A-2749-BC2E-BFB3DCD9774D}"/>
              </a:ext>
            </a:extLst>
          </p:cNvPr>
          <p:cNvSpPr/>
          <p:nvPr/>
        </p:nvSpPr>
        <p:spPr>
          <a:xfrm>
            <a:off x="0" y="5812970"/>
            <a:ext cx="12192000" cy="1045030"/>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Know Your Category!</a:t>
            </a:r>
          </a:p>
        </p:txBody>
      </p:sp>
    </p:spTree>
    <p:extLst>
      <p:ext uri="{BB962C8B-B14F-4D97-AF65-F5344CB8AC3E}">
        <p14:creationId xmlns:p14="http://schemas.microsoft.com/office/powerpoint/2010/main" val="4082205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704D0C-02C2-D84B-B41E-329618F74A23}"/>
              </a:ext>
            </a:extLst>
          </p:cNvPr>
          <p:cNvSpPr/>
          <p:nvPr/>
        </p:nvSpPr>
        <p:spPr>
          <a:xfrm>
            <a:off x="0" y="0"/>
            <a:ext cx="12192000" cy="132556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42EFE3E3-D6C9-2544-A4C0-5092BBC28614}"/>
              </a:ext>
            </a:extLst>
          </p:cNvPr>
          <p:cNvSpPr>
            <a:spLocks noGrp="1"/>
          </p:cNvSpPr>
          <p:nvPr>
            <p:ph type="title"/>
          </p:nvPr>
        </p:nvSpPr>
        <p:spPr>
          <a:xfrm>
            <a:off x="838200" y="18255"/>
            <a:ext cx="10515600" cy="1325563"/>
          </a:xfrm>
        </p:spPr>
        <p:txBody>
          <a:bodyPr/>
          <a:lstStyle/>
          <a:p>
            <a:pPr algn="ctr"/>
            <a:r>
              <a:rPr lang="en-US" dirty="0">
                <a:solidFill>
                  <a:schemeClr val="bg1"/>
                </a:solidFill>
              </a:rPr>
              <a:t>Using ARP/CSLFRF For </a:t>
            </a:r>
            <a:r>
              <a:rPr lang="en-US">
                <a:solidFill>
                  <a:schemeClr val="bg1"/>
                </a:solidFill>
              </a:rPr>
              <a:t>Salaries and Benefits</a:t>
            </a:r>
            <a:br>
              <a:rPr lang="en-US" dirty="0">
                <a:solidFill>
                  <a:schemeClr val="bg1"/>
                </a:solidFill>
              </a:rPr>
            </a:br>
            <a:r>
              <a:rPr lang="en-US" dirty="0">
                <a:solidFill>
                  <a:schemeClr val="bg1"/>
                </a:solidFill>
              </a:rPr>
              <a:t>(aka Supplanting)</a:t>
            </a:r>
          </a:p>
        </p:txBody>
      </p:sp>
      <p:graphicFrame>
        <p:nvGraphicFramePr>
          <p:cNvPr id="4" name="Content Placeholder 3">
            <a:extLst>
              <a:ext uri="{FF2B5EF4-FFF2-40B4-BE49-F238E27FC236}">
                <a16:creationId xmlns:a16="http://schemas.microsoft.com/office/drawing/2014/main" id="{1779987B-ED5B-B24B-822F-5AB250843B4A}"/>
              </a:ext>
            </a:extLst>
          </p:cNvPr>
          <p:cNvGraphicFramePr>
            <a:graphicFrameLocks noGrp="1"/>
          </p:cNvGraphicFramePr>
          <p:nvPr>
            <p:ph idx="1"/>
          </p:nvPr>
        </p:nvGraphicFramePr>
        <p:xfrm>
          <a:off x="981919" y="1147199"/>
          <a:ext cx="10515600" cy="28852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BBE03594-74E0-6443-BB52-BC5F11694F10}"/>
              </a:ext>
            </a:extLst>
          </p:cNvPr>
          <p:cNvSpPr/>
          <p:nvPr/>
        </p:nvSpPr>
        <p:spPr>
          <a:xfrm>
            <a:off x="981919" y="3429000"/>
            <a:ext cx="3217762" cy="27779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lumMod val="65000"/>
                    <a:lumOff val="35000"/>
                  </a:schemeClr>
                </a:solidFill>
              </a:rPr>
              <a:t>May reimburse salary and benefit expenditures from March 3, 2021 through today and/or for future salary and benefit expenditures from today through December 31, 2024 </a:t>
            </a:r>
          </a:p>
        </p:txBody>
      </p:sp>
      <p:sp>
        <p:nvSpPr>
          <p:cNvPr id="8" name="Rectangle 7">
            <a:extLst>
              <a:ext uri="{FF2B5EF4-FFF2-40B4-BE49-F238E27FC236}">
                <a16:creationId xmlns:a16="http://schemas.microsoft.com/office/drawing/2014/main" id="{45E56E6D-C1B3-8447-A937-D16806064F09}"/>
              </a:ext>
            </a:extLst>
          </p:cNvPr>
          <p:cNvSpPr/>
          <p:nvPr/>
        </p:nvSpPr>
        <p:spPr>
          <a:xfrm>
            <a:off x="4787095" y="3443468"/>
            <a:ext cx="3217762" cy="27779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lumMod val="65000"/>
                    <a:lumOff val="35000"/>
                  </a:schemeClr>
                </a:solidFill>
              </a:rPr>
              <a:t>Must adopt certain Uniform Guidance policies and follow all award terms related to expenditure of ARP/CSLFRF on salaries and benefits</a:t>
            </a:r>
          </a:p>
          <a:p>
            <a:endParaRPr lang="en-US" sz="2000" dirty="0">
              <a:solidFill>
                <a:schemeClr val="tx1">
                  <a:lumMod val="65000"/>
                  <a:lumOff val="35000"/>
                </a:schemeClr>
              </a:solidFill>
            </a:endParaRPr>
          </a:p>
          <a:p>
            <a:endParaRPr lang="en-US" sz="2000" dirty="0">
              <a:solidFill>
                <a:schemeClr val="tx1">
                  <a:lumMod val="65000"/>
                  <a:lumOff val="35000"/>
                </a:schemeClr>
              </a:solidFill>
            </a:endParaRPr>
          </a:p>
        </p:txBody>
      </p:sp>
      <p:sp>
        <p:nvSpPr>
          <p:cNvPr id="9" name="Rectangle 8">
            <a:extLst>
              <a:ext uri="{FF2B5EF4-FFF2-40B4-BE49-F238E27FC236}">
                <a16:creationId xmlns:a16="http://schemas.microsoft.com/office/drawing/2014/main" id="{402E7E48-DE83-A849-AC9F-E001B52AF3AD}"/>
              </a:ext>
            </a:extLst>
          </p:cNvPr>
          <p:cNvSpPr/>
          <p:nvPr/>
        </p:nvSpPr>
        <p:spPr>
          <a:xfrm>
            <a:off x="8736471" y="3725088"/>
            <a:ext cx="3054755" cy="27779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lumMod val="65000"/>
                    <a:lumOff val="35000"/>
                  </a:schemeClr>
                </a:solidFill>
              </a:rPr>
              <a:t>Freed up non-grant revenues are NOT subject to award terms and Uniform Guidance. They may be spent for any public purpose authorized by state law and at any time.</a:t>
            </a:r>
          </a:p>
          <a:p>
            <a:endParaRPr lang="en-US" sz="2000" dirty="0">
              <a:solidFill>
                <a:schemeClr val="tx1">
                  <a:lumMod val="65000"/>
                  <a:lumOff val="35000"/>
                </a:schemeClr>
              </a:solidFill>
            </a:endParaRPr>
          </a:p>
          <a:p>
            <a:endParaRPr lang="en-US" sz="2000" dirty="0">
              <a:solidFill>
                <a:schemeClr val="tx1">
                  <a:lumMod val="65000"/>
                  <a:lumOff val="35000"/>
                </a:schemeClr>
              </a:solidFill>
            </a:endParaRPr>
          </a:p>
        </p:txBody>
      </p:sp>
    </p:spTree>
    <p:extLst>
      <p:ext uri="{BB962C8B-B14F-4D97-AF65-F5344CB8AC3E}">
        <p14:creationId xmlns:p14="http://schemas.microsoft.com/office/powerpoint/2010/main" val="204187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0C5A704-6235-7F43-8572-89FE9026AF08}"/>
              </a:ext>
            </a:extLst>
          </p:cNvPr>
          <p:cNvGraphicFramePr>
            <a:graphicFrameLocks noGrp="1"/>
          </p:cNvGraphicFramePr>
          <p:nvPr>
            <p:ph idx="1"/>
          </p:nvPr>
        </p:nvGraphicFramePr>
        <p:xfrm>
          <a:off x="0" y="1649393"/>
          <a:ext cx="12192000" cy="52086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E524C8D2-CD74-9948-B104-BF47E97B7F0B}"/>
              </a:ext>
            </a:extLst>
          </p:cNvPr>
          <p:cNvSpPr/>
          <p:nvPr/>
        </p:nvSpPr>
        <p:spPr>
          <a:xfrm>
            <a:off x="0" y="0"/>
            <a:ext cx="12192000" cy="163203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5 Steps to Supplanting Salaries and Benefits</a:t>
            </a:r>
          </a:p>
        </p:txBody>
      </p:sp>
    </p:spTree>
    <p:extLst>
      <p:ext uri="{BB962C8B-B14F-4D97-AF65-F5344CB8AC3E}">
        <p14:creationId xmlns:p14="http://schemas.microsoft.com/office/powerpoint/2010/main" val="29631670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13B4603-130B-3A46-989E-75FEE977040D}"/>
              </a:ext>
            </a:extLst>
          </p:cNvPr>
          <p:cNvGraphicFramePr>
            <a:graphicFrameLocks noGrp="1"/>
          </p:cNvGraphicFramePr>
          <p:nvPr>
            <p:ph idx="1"/>
          </p:nvPr>
        </p:nvGraphicFramePr>
        <p:xfrm>
          <a:off x="108585" y="0"/>
          <a:ext cx="11974830" cy="6686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8583240E-4816-304C-AC08-E5DF48B55183}"/>
              </a:ext>
            </a:extLst>
          </p:cNvPr>
          <p:cNvSpPr/>
          <p:nvPr/>
        </p:nvSpPr>
        <p:spPr>
          <a:xfrm>
            <a:off x="0" y="0"/>
            <a:ext cx="12192000" cy="16002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18FC79B-4D0D-6F4A-8455-D8D4A00D2583}"/>
              </a:ext>
            </a:extLst>
          </p:cNvPr>
          <p:cNvSpPr>
            <a:spLocks noGrp="1"/>
          </p:cNvSpPr>
          <p:nvPr>
            <p:ph type="title"/>
          </p:nvPr>
        </p:nvSpPr>
        <p:spPr>
          <a:xfrm>
            <a:off x="838200" y="-85567"/>
            <a:ext cx="10515600" cy="1325563"/>
          </a:xfrm>
        </p:spPr>
        <p:txBody>
          <a:bodyPr/>
          <a:lstStyle/>
          <a:p>
            <a:pPr algn="ctr"/>
            <a:br>
              <a:rPr lang="en-US" dirty="0">
                <a:solidFill>
                  <a:schemeClr val="bg1"/>
                </a:solidFill>
              </a:rPr>
            </a:br>
            <a:r>
              <a:rPr lang="en-US" dirty="0">
                <a:solidFill>
                  <a:schemeClr val="bg1"/>
                </a:solidFill>
              </a:rPr>
              <a:t>Internal Controls</a:t>
            </a:r>
          </a:p>
        </p:txBody>
      </p:sp>
      <p:sp>
        <p:nvSpPr>
          <p:cNvPr id="2" name="Rectangle 1">
            <a:extLst>
              <a:ext uri="{FF2B5EF4-FFF2-40B4-BE49-F238E27FC236}">
                <a16:creationId xmlns:a16="http://schemas.microsoft.com/office/drawing/2014/main" id="{C517985F-2A8F-E443-91F4-1956A6D068B8}"/>
              </a:ext>
            </a:extLst>
          </p:cNvPr>
          <p:cNvSpPr/>
          <p:nvPr/>
        </p:nvSpPr>
        <p:spPr>
          <a:xfrm>
            <a:off x="0" y="4960620"/>
            <a:ext cx="12192000" cy="1897380"/>
          </a:xfrm>
          <a:prstGeom prst="rect">
            <a:avLst/>
          </a:prstGeom>
          <a:solidFill>
            <a:schemeClr val="tx1">
              <a:lumMod val="65000"/>
              <a:lumOff val="3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Review your general financial management processes and internal controls to ensure compliance with state statute and consistency with the above principles.</a:t>
            </a:r>
          </a:p>
        </p:txBody>
      </p:sp>
    </p:spTree>
    <p:extLst>
      <p:ext uri="{BB962C8B-B14F-4D97-AF65-F5344CB8AC3E}">
        <p14:creationId xmlns:p14="http://schemas.microsoft.com/office/powerpoint/2010/main" val="29063090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0C5A704-6235-7F43-8572-89FE9026AF08}"/>
              </a:ext>
            </a:extLst>
          </p:cNvPr>
          <p:cNvGraphicFramePr>
            <a:graphicFrameLocks noGrp="1"/>
          </p:cNvGraphicFramePr>
          <p:nvPr>
            <p:ph idx="1"/>
          </p:nvPr>
        </p:nvGraphicFramePr>
        <p:xfrm>
          <a:off x="-590309" y="1649393"/>
          <a:ext cx="3761772" cy="52086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E524C8D2-CD74-9948-B104-BF47E97B7F0B}"/>
              </a:ext>
            </a:extLst>
          </p:cNvPr>
          <p:cNvSpPr/>
          <p:nvPr/>
        </p:nvSpPr>
        <p:spPr>
          <a:xfrm>
            <a:off x="0" y="0"/>
            <a:ext cx="12192000" cy="163203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5 Steps to Supplanting Salaries and Benefits</a:t>
            </a:r>
          </a:p>
        </p:txBody>
      </p:sp>
      <p:sp>
        <p:nvSpPr>
          <p:cNvPr id="2" name="Rectangle 1">
            <a:extLst>
              <a:ext uri="{FF2B5EF4-FFF2-40B4-BE49-F238E27FC236}">
                <a16:creationId xmlns:a16="http://schemas.microsoft.com/office/drawing/2014/main" id="{22E9C5B7-E313-CA46-B747-5794019799EF}"/>
              </a:ext>
            </a:extLst>
          </p:cNvPr>
          <p:cNvSpPr/>
          <p:nvPr/>
        </p:nvSpPr>
        <p:spPr>
          <a:xfrm>
            <a:off x="2650603" y="1649393"/>
            <a:ext cx="9541397" cy="5208607"/>
          </a:xfrm>
          <a:prstGeom prst="rect">
            <a:avLst/>
          </a:prstGeom>
          <a:solidFill>
            <a:schemeClr val="accent3">
              <a:lumMod val="40000"/>
              <a:lumOff val="60000"/>
            </a:schemeClr>
          </a:solidFill>
          <a:ln>
            <a:noFill/>
          </a:ln>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spcBef>
                <a:spcPts val="1200"/>
              </a:spcBef>
            </a:pPr>
            <a:r>
              <a:rPr lang="en-US" sz="1500" b="1" dirty="0">
                <a:solidFill>
                  <a:schemeClr val="tx1">
                    <a:lumMod val="65000"/>
                    <a:lumOff val="35000"/>
                  </a:schemeClr>
                </a:solidFill>
              </a:rPr>
              <a:t>Records Retention.</a:t>
            </a:r>
            <a:r>
              <a:rPr lang="en-US" sz="1500" dirty="0">
                <a:solidFill>
                  <a:schemeClr val="tx1">
                    <a:lumMod val="65000"/>
                    <a:lumOff val="35000"/>
                  </a:schemeClr>
                </a:solidFill>
              </a:rPr>
              <a:t> This policy supplements a local government’s regular records retention policy to establish procedures to retain all ARP/CSLFRF-related information for at least 5 years after the end of the award term (through December 31, 2031). (</a:t>
            </a:r>
            <a:r>
              <a:rPr lang="en-US" sz="1500" b="1" u="sng" dirty="0">
                <a:solidFill>
                  <a:schemeClr val="tx1">
                    <a:lumMod val="65000"/>
                    <a:lumOff val="35000"/>
                  </a:schemeClr>
                </a:solidFill>
                <a:hlinkClick r:id="rId7">
                  <a:extLst>
                    <a:ext uri="{A12FA001-AC4F-418D-AE19-62706E023703}">
                      <ahyp:hlinkClr xmlns:ahyp="http://schemas.microsoft.com/office/drawing/2018/hyperlinkcolor" val="tx"/>
                    </a:ext>
                  </a:extLst>
                </a:hlinkClick>
              </a:rPr>
              <a:t>Sample policy here</a:t>
            </a:r>
            <a:r>
              <a:rPr lang="en-US" sz="1500" dirty="0">
                <a:solidFill>
                  <a:schemeClr val="tx1">
                    <a:lumMod val="65000"/>
                    <a:lumOff val="35000"/>
                  </a:schemeClr>
                </a:solidFill>
              </a:rPr>
              <a:t>.)</a:t>
            </a:r>
          </a:p>
          <a:p>
            <a:pPr>
              <a:spcBef>
                <a:spcPts val="1200"/>
              </a:spcBef>
            </a:pPr>
            <a:r>
              <a:rPr lang="en-US" sz="1500" b="1" dirty="0">
                <a:solidFill>
                  <a:schemeClr val="tx1">
                    <a:lumMod val="65000"/>
                    <a:lumOff val="35000"/>
                  </a:schemeClr>
                </a:solidFill>
              </a:rPr>
              <a:t>Eligible Use.</a:t>
            </a:r>
            <a:r>
              <a:rPr lang="en-US" sz="1500" dirty="0">
                <a:solidFill>
                  <a:schemeClr val="tx1">
                    <a:lumMod val="65000"/>
                    <a:lumOff val="35000"/>
                  </a:schemeClr>
                </a:solidFill>
              </a:rPr>
              <a:t> This is a simple policy that indicates allowable and unallowable projects, based on the expenditure categories in the ARP/CSLFRF Final Rule. It requires a local government to identify staff to document and review ARP/CSLFRF expenditures. That documentation must be retained according to the record retention requirements. (</a:t>
            </a:r>
            <a:r>
              <a:rPr lang="en-US" sz="1500" b="1" u="sng" dirty="0">
                <a:solidFill>
                  <a:schemeClr val="tx1">
                    <a:lumMod val="65000"/>
                    <a:lumOff val="35000"/>
                  </a:schemeClr>
                </a:solidFill>
                <a:hlinkClick r:id="rId8">
                  <a:extLst>
                    <a:ext uri="{A12FA001-AC4F-418D-AE19-62706E023703}">
                      <ahyp:hlinkClr xmlns:ahyp="http://schemas.microsoft.com/office/drawing/2018/hyperlinkcolor" val="tx"/>
                    </a:ext>
                  </a:extLst>
                </a:hlinkClick>
              </a:rPr>
              <a:t>Sample policy here</a:t>
            </a:r>
            <a:r>
              <a:rPr lang="en-US" sz="1500" dirty="0">
                <a:solidFill>
                  <a:schemeClr val="tx1">
                    <a:lumMod val="65000"/>
                    <a:lumOff val="35000"/>
                  </a:schemeClr>
                </a:solidFill>
              </a:rPr>
              <a:t>.)</a:t>
            </a:r>
          </a:p>
          <a:p>
            <a:pPr>
              <a:spcBef>
                <a:spcPts val="1200"/>
              </a:spcBef>
            </a:pPr>
            <a:r>
              <a:rPr lang="en-US" sz="1500" b="1" dirty="0">
                <a:solidFill>
                  <a:schemeClr val="tx1">
                    <a:lumMod val="65000"/>
                    <a:lumOff val="35000"/>
                  </a:schemeClr>
                </a:solidFill>
              </a:rPr>
              <a:t>Allowable Cost.</a:t>
            </a:r>
            <a:r>
              <a:rPr lang="en-US" sz="1500" dirty="0">
                <a:solidFill>
                  <a:schemeClr val="tx1">
                    <a:lumMod val="65000"/>
                    <a:lumOff val="35000"/>
                  </a:schemeClr>
                </a:solidFill>
              </a:rPr>
              <a:t> This is a more complex policy that requires a local government to do a detailed review of each cost item and ensure compliance with special limitations and documentation mandates for certain cost items. (</a:t>
            </a:r>
            <a:r>
              <a:rPr lang="en-US" sz="1500" b="1" u="sng" dirty="0">
                <a:solidFill>
                  <a:schemeClr val="tx1">
                    <a:lumMod val="65000"/>
                    <a:lumOff val="35000"/>
                  </a:schemeClr>
                </a:solidFill>
                <a:hlinkClick r:id="rId9">
                  <a:extLst>
                    <a:ext uri="{A12FA001-AC4F-418D-AE19-62706E023703}">
                      <ahyp:hlinkClr xmlns:ahyp="http://schemas.microsoft.com/office/drawing/2018/hyperlinkcolor" val="tx"/>
                    </a:ext>
                  </a:extLst>
                </a:hlinkClick>
              </a:rPr>
              <a:t>Sample policy here</a:t>
            </a:r>
            <a:r>
              <a:rPr lang="en-US" sz="1500" dirty="0">
                <a:solidFill>
                  <a:schemeClr val="tx1">
                    <a:lumMod val="65000"/>
                    <a:lumOff val="35000"/>
                  </a:schemeClr>
                </a:solidFill>
              </a:rPr>
              <a:t>.) Its implementation related to supplanting salaries and benefits is summarized below. </a:t>
            </a:r>
            <a:r>
              <a:rPr lang="en-US" sz="1500" i="1" dirty="0">
                <a:solidFill>
                  <a:schemeClr val="tx1">
                    <a:lumMod val="65000"/>
                    <a:lumOff val="35000"/>
                  </a:schemeClr>
                </a:solidFill>
              </a:rPr>
              <a:t>Note that one of the specific cost items, specifically 2 CFR 200.444, states that a local government may not use federal grant funds to pay for general government expenditures. However, in this case the ARP/CSLFRF expressly allows a local government to use its revenue replacement funds for these types of expenditures, which effectively overrides this UG provision.</a:t>
            </a:r>
            <a:endParaRPr lang="en-US" sz="1500" dirty="0">
              <a:solidFill>
                <a:schemeClr val="tx1">
                  <a:lumMod val="65000"/>
                  <a:lumOff val="35000"/>
                </a:schemeClr>
              </a:solidFill>
            </a:endParaRPr>
          </a:p>
          <a:p>
            <a:pPr>
              <a:spcBef>
                <a:spcPts val="1200"/>
              </a:spcBef>
            </a:pPr>
            <a:r>
              <a:rPr lang="en-US" sz="1500" b="1" dirty="0">
                <a:solidFill>
                  <a:schemeClr val="tx1">
                    <a:lumMod val="65000"/>
                    <a:lumOff val="35000"/>
                  </a:schemeClr>
                </a:solidFill>
              </a:rPr>
              <a:t>Civil Rights Compliance.</a:t>
            </a:r>
            <a:r>
              <a:rPr lang="en-US" sz="1500" dirty="0">
                <a:solidFill>
                  <a:schemeClr val="tx1">
                    <a:lumMod val="65000"/>
                    <a:lumOff val="35000"/>
                  </a:schemeClr>
                </a:solidFill>
              </a:rPr>
              <a:t> This policy reaffirms the local government’s commitment to compliance with federal civil rights laws and establishes processes for reporting potential violations and tracking complaints and resolutions. (</a:t>
            </a:r>
            <a:r>
              <a:rPr lang="en-US" sz="1500" b="1" u="sng" dirty="0">
                <a:solidFill>
                  <a:schemeClr val="tx1">
                    <a:lumMod val="65000"/>
                    <a:lumOff val="35000"/>
                  </a:schemeClr>
                </a:solidFill>
                <a:hlinkClick r:id="rId10">
                  <a:extLst>
                    <a:ext uri="{A12FA001-AC4F-418D-AE19-62706E023703}">
                      <ahyp:hlinkClr xmlns:ahyp="http://schemas.microsoft.com/office/drawing/2018/hyperlinkcolor" val="tx"/>
                    </a:ext>
                  </a:extLst>
                </a:hlinkClick>
              </a:rPr>
              <a:t>Sample policy here</a:t>
            </a:r>
            <a:r>
              <a:rPr lang="en-US" sz="1500" dirty="0">
                <a:solidFill>
                  <a:schemeClr val="tx1">
                    <a:lumMod val="65000"/>
                    <a:lumOff val="35000"/>
                  </a:schemeClr>
                </a:solidFill>
              </a:rPr>
              <a:t>.)</a:t>
            </a:r>
          </a:p>
          <a:p>
            <a:pPr>
              <a:spcBef>
                <a:spcPts val="1200"/>
              </a:spcBef>
            </a:pPr>
            <a:r>
              <a:rPr lang="en-US" sz="1500" b="1" dirty="0">
                <a:solidFill>
                  <a:schemeClr val="tx1">
                    <a:lumMod val="65000"/>
                    <a:lumOff val="35000"/>
                  </a:schemeClr>
                </a:solidFill>
              </a:rPr>
              <a:t>Conflict of Interest.</a:t>
            </a:r>
            <a:r>
              <a:rPr lang="en-US" sz="1500" dirty="0">
                <a:solidFill>
                  <a:schemeClr val="tx1">
                    <a:lumMod val="65000"/>
                    <a:lumOff val="35000"/>
                  </a:schemeClr>
                </a:solidFill>
              </a:rPr>
              <a:t> The UG requires recipients and subrecipients of federal financial assistance to maintain written standards of conduct covering conflicts of interest and governing the actions of its employees engaged in the selection, award, and administration of contracts. (</a:t>
            </a:r>
            <a:r>
              <a:rPr lang="en-US" sz="1500" b="1" u="sng" dirty="0">
                <a:solidFill>
                  <a:schemeClr val="tx1">
                    <a:lumMod val="65000"/>
                    <a:lumOff val="35000"/>
                  </a:schemeClr>
                </a:solidFill>
                <a:hlinkClick r:id="rId11">
                  <a:extLst>
                    <a:ext uri="{A12FA001-AC4F-418D-AE19-62706E023703}">
                      <ahyp:hlinkClr xmlns:ahyp="http://schemas.microsoft.com/office/drawing/2018/hyperlinkcolor" val="tx"/>
                    </a:ext>
                  </a:extLst>
                </a:hlinkClick>
              </a:rPr>
              <a:t>Sample policy here</a:t>
            </a:r>
            <a:r>
              <a:rPr lang="en-US" sz="1500" dirty="0">
                <a:solidFill>
                  <a:schemeClr val="tx1">
                    <a:lumMod val="65000"/>
                    <a:lumOff val="35000"/>
                  </a:schemeClr>
                </a:solidFill>
              </a:rPr>
              <a:t>.)</a:t>
            </a:r>
          </a:p>
        </p:txBody>
      </p:sp>
    </p:spTree>
    <p:extLst>
      <p:ext uri="{BB962C8B-B14F-4D97-AF65-F5344CB8AC3E}">
        <p14:creationId xmlns:p14="http://schemas.microsoft.com/office/powerpoint/2010/main" val="1737283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0C5A704-6235-7F43-8572-89FE9026AF08}"/>
              </a:ext>
            </a:extLst>
          </p:cNvPr>
          <p:cNvGraphicFramePr>
            <a:graphicFrameLocks noGrp="1"/>
          </p:cNvGraphicFramePr>
          <p:nvPr>
            <p:ph idx="1"/>
          </p:nvPr>
        </p:nvGraphicFramePr>
        <p:xfrm>
          <a:off x="-590309" y="1649393"/>
          <a:ext cx="3761772" cy="52086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E524C8D2-CD74-9948-B104-BF47E97B7F0B}"/>
              </a:ext>
            </a:extLst>
          </p:cNvPr>
          <p:cNvSpPr/>
          <p:nvPr/>
        </p:nvSpPr>
        <p:spPr>
          <a:xfrm>
            <a:off x="0" y="0"/>
            <a:ext cx="12192000" cy="163203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5 Steps to Supplanting Salaries and Benefits</a:t>
            </a:r>
          </a:p>
        </p:txBody>
      </p:sp>
      <p:sp>
        <p:nvSpPr>
          <p:cNvPr id="2" name="Rectangle 1">
            <a:extLst>
              <a:ext uri="{FF2B5EF4-FFF2-40B4-BE49-F238E27FC236}">
                <a16:creationId xmlns:a16="http://schemas.microsoft.com/office/drawing/2014/main" id="{22E9C5B7-E313-CA46-B747-5794019799EF}"/>
              </a:ext>
            </a:extLst>
          </p:cNvPr>
          <p:cNvSpPr/>
          <p:nvPr/>
        </p:nvSpPr>
        <p:spPr>
          <a:xfrm>
            <a:off x="2650603" y="1649393"/>
            <a:ext cx="9541397" cy="5208607"/>
          </a:xfrm>
          <a:prstGeom prst="rect">
            <a:avLst/>
          </a:prstGeom>
          <a:solidFill>
            <a:schemeClr val="accent4">
              <a:lumMod val="40000"/>
              <a:lumOff val="60000"/>
            </a:schemeClr>
          </a:solidFill>
          <a:ln>
            <a:noFill/>
          </a:ln>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1700" b="1" dirty="0">
                <a:solidFill>
                  <a:schemeClr val="tx1">
                    <a:lumMod val="65000"/>
                    <a:lumOff val="35000"/>
                  </a:schemeClr>
                </a:solidFill>
              </a:rPr>
              <a:t>Document eligibility determination for salary and benefit costs as part of the provision of government services.</a:t>
            </a:r>
            <a:r>
              <a:rPr lang="en-US" sz="1700" dirty="0">
                <a:solidFill>
                  <a:schemeClr val="tx1">
                    <a:lumMod val="65000"/>
                    <a:lumOff val="35000"/>
                  </a:schemeClr>
                </a:solidFill>
              </a:rPr>
              <a:t> This is a simple process that can be accomplished with this </a:t>
            </a:r>
            <a:r>
              <a:rPr lang="en-US" sz="1700" b="1" u="sng" dirty="0">
                <a:solidFill>
                  <a:schemeClr val="tx1">
                    <a:lumMod val="65000"/>
                    <a:lumOff val="35000"/>
                  </a:schemeClr>
                </a:solidFill>
                <a:hlinkClick r:id="rId7">
                  <a:extLst>
                    <a:ext uri="{A12FA001-AC4F-418D-AE19-62706E023703}">
                      <ahyp:hlinkClr xmlns:ahyp="http://schemas.microsoft.com/office/drawing/2018/hyperlinkcolor" val="tx"/>
                    </a:ext>
                  </a:extLst>
                </a:hlinkClick>
              </a:rPr>
              <a:t>Sample Form</a:t>
            </a:r>
            <a:r>
              <a:rPr lang="en-US" sz="1700" b="1" dirty="0">
                <a:solidFill>
                  <a:schemeClr val="tx1">
                    <a:lumMod val="65000"/>
                    <a:lumOff val="35000"/>
                  </a:schemeClr>
                </a:solidFill>
              </a:rPr>
              <a:t>.</a:t>
            </a:r>
          </a:p>
          <a:p>
            <a:endParaRPr lang="en-US" sz="1700" dirty="0">
              <a:solidFill>
                <a:schemeClr val="tx1">
                  <a:lumMod val="65000"/>
                  <a:lumOff val="35000"/>
                </a:schemeClr>
              </a:solidFill>
            </a:endParaRPr>
          </a:p>
          <a:p>
            <a:r>
              <a:rPr lang="en-US" sz="1700" b="1" dirty="0">
                <a:solidFill>
                  <a:schemeClr val="tx1">
                    <a:lumMod val="65000"/>
                    <a:lumOff val="35000"/>
                  </a:schemeClr>
                </a:solidFill>
              </a:rPr>
              <a:t>Document basic allowable cost review for salary and benefit costs</a:t>
            </a:r>
            <a:r>
              <a:rPr lang="en-US" sz="1700" dirty="0">
                <a:solidFill>
                  <a:schemeClr val="tx1">
                    <a:lumMod val="65000"/>
                    <a:lumOff val="35000"/>
                  </a:schemeClr>
                </a:solidFill>
              </a:rPr>
              <a:t>. This is also a simple process that can be accomplished with the same </a:t>
            </a:r>
            <a:r>
              <a:rPr lang="en-US" sz="1700" b="1" u="sng" dirty="0">
                <a:solidFill>
                  <a:schemeClr val="tx1">
                    <a:lumMod val="65000"/>
                    <a:lumOff val="35000"/>
                  </a:schemeClr>
                </a:solidFill>
                <a:hlinkClick r:id="rId7">
                  <a:extLst>
                    <a:ext uri="{A12FA001-AC4F-418D-AE19-62706E023703}">
                      <ahyp:hlinkClr xmlns:ahyp="http://schemas.microsoft.com/office/drawing/2018/hyperlinkcolor" val="tx"/>
                    </a:ext>
                  </a:extLst>
                </a:hlinkClick>
              </a:rPr>
              <a:t>Sample Form</a:t>
            </a:r>
            <a:r>
              <a:rPr lang="en-US" sz="1700" dirty="0">
                <a:solidFill>
                  <a:schemeClr val="tx1">
                    <a:lumMod val="65000"/>
                    <a:lumOff val="35000"/>
                  </a:schemeClr>
                </a:solidFill>
              </a:rPr>
              <a:t> as the eligibility determination. It ensures that only allowable (and properly documented) salaries and benefits are covered with the grant funds.</a:t>
            </a:r>
          </a:p>
          <a:p>
            <a:endParaRPr lang="en-US" sz="1700" dirty="0">
              <a:solidFill>
                <a:schemeClr val="tx1">
                  <a:lumMod val="65000"/>
                  <a:lumOff val="35000"/>
                </a:schemeClr>
              </a:solidFill>
            </a:endParaRPr>
          </a:p>
          <a:p>
            <a:r>
              <a:rPr lang="en-US" sz="1700" b="1" dirty="0">
                <a:solidFill>
                  <a:schemeClr val="tx1">
                    <a:lumMod val="65000"/>
                    <a:lumOff val="35000"/>
                  </a:schemeClr>
                </a:solidFill>
              </a:rPr>
              <a:t>Collect and retain required documentation for covered salary and benefit costs</a:t>
            </a:r>
            <a:r>
              <a:rPr lang="en-US" sz="1700" dirty="0">
                <a:solidFill>
                  <a:schemeClr val="tx1">
                    <a:lumMod val="65000"/>
                    <a:lumOff val="35000"/>
                  </a:schemeClr>
                </a:solidFill>
              </a:rPr>
              <a:t>. To meet the allowable cost requirements for compensation, 2 CFR 200.430(</a:t>
            </a:r>
            <a:r>
              <a:rPr lang="en-US" sz="1700" dirty="0" err="1">
                <a:solidFill>
                  <a:schemeClr val="tx1">
                    <a:lumMod val="65000"/>
                    <a:lumOff val="35000"/>
                  </a:schemeClr>
                </a:solidFill>
              </a:rPr>
              <a:t>i</a:t>
            </a:r>
            <a:r>
              <a:rPr lang="en-US" sz="1700" dirty="0">
                <a:solidFill>
                  <a:schemeClr val="tx1">
                    <a:lumMod val="65000"/>
                    <a:lumOff val="35000"/>
                  </a:schemeClr>
                </a:solidFill>
              </a:rPr>
              <a:t>), a local government must retain the following documents/information as part of the project file:</a:t>
            </a:r>
          </a:p>
          <a:p>
            <a:endParaRPr lang="en-US" sz="1700" dirty="0">
              <a:solidFill>
                <a:schemeClr val="tx1">
                  <a:lumMod val="65000"/>
                  <a:lumOff val="35000"/>
                </a:schemeClr>
              </a:solidFill>
            </a:endParaRPr>
          </a:p>
          <a:p>
            <a:pPr marL="285750" indent="-285750">
              <a:buFont typeface="Arial" panose="020B0604020202020204" pitchFamily="34" charset="0"/>
              <a:buChar char="•"/>
            </a:pPr>
            <a:r>
              <a:rPr lang="en-US" sz="1700" dirty="0">
                <a:solidFill>
                  <a:schemeClr val="tx1">
                    <a:lumMod val="65000"/>
                    <a:lumOff val="35000"/>
                  </a:schemeClr>
                </a:solidFill>
              </a:rPr>
              <a:t>Pay classification policy or other written documentation of covered employees’ salaries.</a:t>
            </a:r>
          </a:p>
          <a:p>
            <a:pPr marL="285750" indent="-285750">
              <a:buFont typeface="Arial" panose="020B0604020202020204" pitchFamily="34" charset="0"/>
              <a:buChar char="•"/>
            </a:pPr>
            <a:r>
              <a:rPr lang="en-US" sz="1700" dirty="0">
                <a:solidFill>
                  <a:schemeClr val="tx1">
                    <a:lumMod val="65000"/>
                    <a:lumOff val="35000"/>
                  </a:schemeClr>
                </a:solidFill>
              </a:rPr>
              <a:t>Written benefits policy.</a:t>
            </a:r>
          </a:p>
          <a:p>
            <a:pPr marL="285750" indent="-285750">
              <a:buFont typeface="Arial" panose="020B0604020202020204" pitchFamily="34" charset="0"/>
              <a:buChar char="•"/>
            </a:pPr>
            <a:r>
              <a:rPr lang="en-US" sz="1700" dirty="0">
                <a:solidFill>
                  <a:schemeClr val="tx1">
                    <a:lumMod val="65000"/>
                    <a:lumOff val="35000"/>
                  </a:schemeClr>
                </a:solidFill>
              </a:rPr>
              <a:t>Payroll records for all salaries/benefits that are paid for directly or reimbursed with ARP/CSLFRF funds.</a:t>
            </a:r>
          </a:p>
          <a:p>
            <a:pPr marL="285750" indent="-285750">
              <a:buFont typeface="Arial" panose="020B0604020202020204" pitchFamily="34" charset="0"/>
              <a:buChar char="•"/>
            </a:pPr>
            <a:r>
              <a:rPr lang="en-US" sz="1700" dirty="0">
                <a:solidFill>
                  <a:schemeClr val="tx1">
                    <a:lumMod val="65000"/>
                    <a:lumOff val="35000"/>
                  </a:schemeClr>
                </a:solidFill>
              </a:rPr>
              <a:t>Timesheets for all nonexempt employees whose salaries/benefits are paid for directly or reimbursed with ARP/CSLFRF funds.</a:t>
            </a:r>
          </a:p>
          <a:p>
            <a:pPr marL="285750" indent="-285750">
              <a:buFont typeface="Arial" panose="020B0604020202020204" pitchFamily="34" charset="0"/>
              <a:buChar char="•"/>
            </a:pPr>
            <a:r>
              <a:rPr lang="en-US" sz="1700" dirty="0">
                <a:solidFill>
                  <a:schemeClr val="tx1">
                    <a:lumMod val="65000"/>
                    <a:lumOff val="35000"/>
                  </a:schemeClr>
                </a:solidFill>
              </a:rPr>
              <a:t>Annual effort certification forms for all employees whose salaries/benefits are paid for directly or reimbursed with ARP/CSLFRF funds, or equivalent documentation. (Sample certification form </a:t>
            </a:r>
            <a:r>
              <a:rPr lang="en-US" sz="1700" b="1" u="sng" dirty="0">
                <a:solidFill>
                  <a:schemeClr val="tx1">
                    <a:lumMod val="65000"/>
                    <a:lumOff val="35000"/>
                  </a:schemeClr>
                </a:solidFill>
                <a:hlinkClick r:id="rId8">
                  <a:extLst>
                    <a:ext uri="{A12FA001-AC4F-418D-AE19-62706E023703}">
                      <ahyp:hlinkClr xmlns:ahyp="http://schemas.microsoft.com/office/drawing/2018/hyperlinkcolor" val="tx"/>
                    </a:ext>
                  </a:extLst>
                </a:hlinkClick>
              </a:rPr>
              <a:t>here</a:t>
            </a:r>
            <a:r>
              <a:rPr lang="en-US" sz="1700" dirty="0">
                <a:solidFill>
                  <a:schemeClr val="tx1">
                    <a:lumMod val="65000"/>
                    <a:lumOff val="35000"/>
                  </a:schemeClr>
                </a:solidFill>
              </a:rPr>
              <a:t>.)</a:t>
            </a:r>
          </a:p>
        </p:txBody>
      </p:sp>
    </p:spTree>
    <p:extLst>
      <p:ext uri="{BB962C8B-B14F-4D97-AF65-F5344CB8AC3E}">
        <p14:creationId xmlns:p14="http://schemas.microsoft.com/office/powerpoint/2010/main" val="15985701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0C5A704-6235-7F43-8572-89FE9026AF08}"/>
              </a:ext>
            </a:extLst>
          </p:cNvPr>
          <p:cNvGraphicFramePr>
            <a:graphicFrameLocks noGrp="1"/>
          </p:cNvGraphicFramePr>
          <p:nvPr>
            <p:ph idx="1"/>
          </p:nvPr>
        </p:nvGraphicFramePr>
        <p:xfrm>
          <a:off x="-590309" y="1649393"/>
          <a:ext cx="3761772" cy="52086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E524C8D2-CD74-9948-B104-BF47E97B7F0B}"/>
              </a:ext>
            </a:extLst>
          </p:cNvPr>
          <p:cNvSpPr/>
          <p:nvPr/>
        </p:nvSpPr>
        <p:spPr>
          <a:xfrm>
            <a:off x="0" y="0"/>
            <a:ext cx="5784179" cy="163203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5 Steps to Supplanting Salaries and Benefits</a:t>
            </a:r>
          </a:p>
        </p:txBody>
      </p:sp>
      <p:sp>
        <p:nvSpPr>
          <p:cNvPr id="2" name="Rectangle 1">
            <a:extLst>
              <a:ext uri="{FF2B5EF4-FFF2-40B4-BE49-F238E27FC236}">
                <a16:creationId xmlns:a16="http://schemas.microsoft.com/office/drawing/2014/main" id="{22E9C5B7-E313-CA46-B747-5794019799EF}"/>
              </a:ext>
            </a:extLst>
          </p:cNvPr>
          <p:cNvSpPr/>
          <p:nvPr/>
        </p:nvSpPr>
        <p:spPr>
          <a:xfrm>
            <a:off x="2650604" y="1649393"/>
            <a:ext cx="3133576" cy="5208607"/>
          </a:xfrm>
          <a:prstGeom prst="rect">
            <a:avLst/>
          </a:prstGeom>
          <a:solidFill>
            <a:schemeClr val="accent5">
              <a:lumMod val="40000"/>
              <a:lumOff val="60000"/>
            </a:schemeClr>
          </a:solidFill>
          <a:ln>
            <a:noFill/>
          </a:ln>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400" dirty="0">
                <a:solidFill>
                  <a:schemeClr val="tx1">
                    <a:lumMod val="65000"/>
                    <a:lumOff val="35000"/>
                  </a:schemeClr>
                </a:solidFill>
              </a:rPr>
              <a:t>Maintain all policies and required documentation for at least 5 years after end of award term (December 31, 2031)</a:t>
            </a:r>
          </a:p>
          <a:p>
            <a:endParaRPr lang="en-US" sz="2400" dirty="0">
              <a:solidFill>
                <a:schemeClr val="tx1">
                  <a:lumMod val="65000"/>
                  <a:lumOff val="35000"/>
                </a:schemeClr>
              </a:solidFill>
            </a:endParaRPr>
          </a:p>
          <a:p>
            <a:r>
              <a:rPr lang="en-US" sz="2400" dirty="0">
                <a:solidFill>
                  <a:schemeClr val="tx1">
                    <a:lumMod val="65000"/>
                    <a:lumOff val="35000"/>
                  </a:schemeClr>
                </a:solidFill>
              </a:rPr>
              <a:t>Complete periodic P&amp;E reports until end of award term</a:t>
            </a:r>
          </a:p>
          <a:p>
            <a:endParaRPr lang="en-US" sz="2200" dirty="0">
              <a:solidFill>
                <a:schemeClr val="tx1">
                  <a:lumMod val="65000"/>
                  <a:lumOff val="35000"/>
                </a:schemeClr>
              </a:solidFill>
            </a:endParaRPr>
          </a:p>
          <a:p>
            <a:endParaRPr lang="en-US" sz="2200" dirty="0">
              <a:solidFill>
                <a:schemeClr val="tx1">
                  <a:lumMod val="65000"/>
                  <a:lumOff val="35000"/>
                </a:schemeClr>
              </a:solidFill>
            </a:endParaRPr>
          </a:p>
          <a:p>
            <a:endParaRPr lang="en-US" sz="2200" dirty="0">
              <a:solidFill>
                <a:schemeClr val="tx1">
                  <a:lumMod val="65000"/>
                  <a:lumOff val="35000"/>
                </a:schemeClr>
              </a:solidFill>
            </a:endParaRPr>
          </a:p>
          <a:p>
            <a:endParaRPr lang="en-US" sz="1700" dirty="0">
              <a:solidFill>
                <a:schemeClr val="tx1">
                  <a:lumMod val="65000"/>
                  <a:lumOff val="35000"/>
                </a:schemeClr>
              </a:solidFill>
            </a:endParaRPr>
          </a:p>
        </p:txBody>
      </p:sp>
      <p:pic>
        <p:nvPicPr>
          <p:cNvPr id="6" name="Picture 5" descr="A picture containing timeline&#10;&#10;Description automatically generated">
            <a:extLst>
              <a:ext uri="{FF2B5EF4-FFF2-40B4-BE49-F238E27FC236}">
                <a16:creationId xmlns:a16="http://schemas.microsoft.com/office/drawing/2014/main" id="{3006A006-CA80-734F-8A1B-42D51427F480}"/>
              </a:ext>
            </a:extLst>
          </p:cNvPr>
          <p:cNvPicPr>
            <a:picLocks noChangeAspect="1"/>
          </p:cNvPicPr>
          <p:nvPr/>
        </p:nvPicPr>
        <p:blipFill>
          <a:blip r:embed="rId7"/>
          <a:stretch>
            <a:fillRect/>
          </a:stretch>
        </p:blipFill>
        <p:spPr>
          <a:xfrm>
            <a:off x="5784179" y="0"/>
            <a:ext cx="6472719" cy="6858000"/>
          </a:xfrm>
          <a:prstGeom prst="rect">
            <a:avLst/>
          </a:prstGeom>
        </p:spPr>
      </p:pic>
    </p:spTree>
    <p:extLst>
      <p:ext uri="{BB962C8B-B14F-4D97-AF65-F5344CB8AC3E}">
        <p14:creationId xmlns:p14="http://schemas.microsoft.com/office/powerpoint/2010/main" val="3137643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0C5A704-6235-7F43-8572-89FE9026AF08}"/>
              </a:ext>
            </a:extLst>
          </p:cNvPr>
          <p:cNvGraphicFramePr>
            <a:graphicFrameLocks noGrp="1"/>
          </p:cNvGraphicFramePr>
          <p:nvPr>
            <p:ph idx="1"/>
          </p:nvPr>
        </p:nvGraphicFramePr>
        <p:xfrm>
          <a:off x="-590309" y="1649393"/>
          <a:ext cx="3761772" cy="52086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E524C8D2-CD74-9948-B104-BF47E97B7F0B}"/>
              </a:ext>
            </a:extLst>
          </p:cNvPr>
          <p:cNvSpPr/>
          <p:nvPr/>
        </p:nvSpPr>
        <p:spPr>
          <a:xfrm>
            <a:off x="0" y="0"/>
            <a:ext cx="12192000" cy="163203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5 Steps to Supplanting Salaries and Benefits</a:t>
            </a:r>
          </a:p>
        </p:txBody>
      </p:sp>
      <p:sp>
        <p:nvSpPr>
          <p:cNvPr id="2" name="Rectangle 1">
            <a:extLst>
              <a:ext uri="{FF2B5EF4-FFF2-40B4-BE49-F238E27FC236}">
                <a16:creationId xmlns:a16="http://schemas.microsoft.com/office/drawing/2014/main" id="{22E9C5B7-E313-CA46-B747-5794019799EF}"/>
              </a:ext>
            </a:extLst>
          </p:cNvPr>
          <p:cNvSpPr/>
          <p:nvPr/>
        </p:nvSpPr>
        <p:spPr>
          <a:xfrm>
            <a:off x="2650603" y="1649393"/>
            <a:ext cx="9541397" cy="5208607"/>
          </a:xfrm>
          <a:prstGeom prst="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400" dirty="0">
                <a:solidFill>
                  <a:schemeClr val="tx1">
                    <a:lumMod val="65000"/>
                    <a:lumOff val="35000"/>
                  </a:schemeClr>
                </a:solidFill>
              </a:rPr>
              <a:t>Adopt grant project ordinance appropriating ARP/CSLFRF for salaries and benefits</a:t>
            </a:r>
          </a:p>
          <a:p>
            <a:pPr marL="342900" indent="-342900">
              <a:buFont typeface="Arial" panose="020B0604020202020204" pitchFamily="34" charset="0"/>
              <a:buChar char="•"/>
            </a:pPr>
            <a:r>
              <a:rPr lang="en-US" sz="2400" dirty="0">
                <a:solidFill>
                  <a:schemeClr val="tx1">
                    <a:lumMod val="65000"/>
                    <a:lumOff val="35000"/>
                  </a:schemeClr>
                </a:solidFill>
              </a:rPr>
              <a:t>If reimbursements, no further budget action</a:t>
            </a:r>
          </a:p>
          <a:p>
            <a:pPr marL="342900" indent="-342900">
              <a:buFont typeface="Arial" panose="020B0604020202020204" pitchFamily="34" charset="0"/>
              <a:buChar char="•"/>
            </a:pPr>
            <a:r>
              <a:rPr lang="en-US" sz="2400" dirty="0">
                <a:solidFill>
                  <a:schemeClr val="tx1">
                    <a:lumMod val="65000"/>
                    <a:lumOff val="35000"/>
                  </a:schemeClr>
                </a:solidFill>
              </a:rPr>
              <a:t>If future expenditures, amend grant project ordinance to move appropriation to annual budget ordinance</a:t>
            </a:r>
          </a:p>
          <a:p>
            <a:endParaRPr lang="en-US" sz="2400" dirty="0">
              <a:solidFill>
                <a:schemeClr val="tx1">
                  <a:lumMod val="65000"/>
                  <a:lumOff val="35000"/>
                </a:schemeClr>
              </a:solidFill>
            </a:endParaRPr>
          </a:p>
          <a:p>
            <a:r>
              <a:rPr lang="en-US" sz="2400" dirty="0">
                <a:solidFill>
                  <a:schemeClr val="tx1">
                    <a:lumMod val="65000"/>
                    <a:lumOff val="35000"/>
                  </a:schemeClr>
                </a:solidFill>
              </a:rPr>
              <a:t>See </a:t>
            </a:r>
            <a:r>
              <a:rPr lang="en-US" sz="2400" dirty="0">
                <a:solidFill>
                  <a:schemeClr val="tx1">
                    <a:lumMod val="65000"/>
                    <a:lumOff val="35000"/>
                  </a:schemeClr>
                </a:solidFill>
                <a:hlinkClick r:id="rId7"/>
              </a:rPr>
              <a:t>this post </a:t>
            </a:r>
            <a:r>
              <a:rPr lang="en-US" sz="2400" dirty="0">
                <a:solidFill>
                  <a:schemeClr val="tx1">
                    <a:lumMod val="65000"/>
                    <a:lumOff val="35000"/>
                  </a:schemeClr>
                </a:solidFill>
              </a:rPr>
              <a:t>for sample budgets and amendments</a:t>
            </a:r>
          </a:p>
          <a:p>
            <a:pPr marL="342900" indent="-342900">
              <a:buFont typeface="Arial" panose="020B0604020202020204" pitchFamily="34" charset="0"/>
              <a:buChar char="•"/>
            </a:pPr>
            <a:endParaRPr lang="en-US" sz="2400" dirty="0">
              <a:solidFill>
                <a:schemeClr val="tx1">
                  <a:lumMod val="65000"/>
                  <a:lumOff val="35000"/>
                </a:schemeClr>
              </a:solidFill>
            </a:endParaRPr>
          </a:p>
          <a:p>
            <a:r>
              <a:rPr lang="en-US" sz="2400" dirty="0">
                <a:solidFill>
                  <a:schemeClr val="tx1">
                    <a:lumMod val="65000"/>
                    <a:lumOff val="35000"/>
                  </a:schemeClr>
                </a:solidFill>
              </a:rPr>
              <a:t>Follow Local Government Budget &amp; Fiscal Control Act for cash management, investments, obligations, and disbursements.</a:t>
            </a:r>
          </a:p>
          <a:p>
            <a:endParaRPr lang="en-US" sz="2200" dirty="0">
              <a:solidFill>
                <a:schemeClr val="tx1">
                  <a:lumMod val="65000"/>
                  <a:lumOff val="35000"/>
                </a:schemeClr>
              </a:solidFill>
            </a:endParaRPr>
          </a:p>
          <a:p>
            <a:endParaRPr lang="en-US" sz="2200" dirty="0">
              <a:solidFill>
                <a:schemeClr val="tx1">
                  <a:lumMod val="65000"/>
                  <a:lumOff val="35000"/>
                </a:schemeClr>
              </a:solidFill>
            </a:endParaRPr>
          </a:p>
          <a:p>
            <a:endParaRPr lang="en-US" sz="2200" dirty="0">
              <a:solidFill>
                <a:schemeClr val="tx1">
                  <a:lumMod val="65000"/>
                  <a:lumOff val="35000"/>
                </a:schemeClr>
              </a:solidFill>
            </a:endParaRPr>
          </a:p>
          <a:p>
            <a:endParaRPr lang="en-US" sz="1700" dirty="0">
              <a:solidFill>
                <a:schemeClr val="tx1">
                  <a:lumMod val="65000"/>
                  <a:lumOff val="35000"/>
                </a:schemeClr>
              </a:solidFill>
            </a:endParaRPr>
          </a:p>
        </p:txBody>
      </p:sp>
    </p:spTree>
    <p:extLst>
      <p:ext uri="{BB962C8B-B14F-4D97-AF65-F5344CB8AC3E}">
        <p14:creationId xmlns:p14="http://schemas.microsoft.com/office/powerpoint/2010/main" val="7495944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F4A9AC-5CA3-C042-8232-4A8B165A36C5}"/>
              </a:ext>
            </a:extLst>
          </p:cNvPr>
          <p:cNvSpPr/>
          <p:nvPr/>
        </p:nvSpPr>
        <p:spPr>
          <a:xfrm>
            <a:off x="1587" y="19443"/>
            <a:ext cx="12188825" cy="1323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solidFill>
                <a:schemeClr val="accent4"/>
              </a:solidFill>
            </a:endParaRPr>
          </a:p>
        </p:txBody>
      </p:sp>
      <p:sp>
        <p:nvSpPr>
          <p:cNvPr id="2" name="Title 1">
            <a:extLst>
              <a:ext uri="{FF2B5EF4-FFF2-40B4-BE49-F238E27FC236}">
                <a16:creationId xmlns:a16="http://schemas.microsoft.com/office/drawing/2014/main" id="{CF5B1A9C-177B-5B48-B815-E11CABBBA97F}"/>
              </a:ext>
            </a:extLst>
          </p:cNvPr>
          <p:cNvSpPr>
            <a:spLocks noGrp="1"/>
          </p:cNvSpPr>
          <p:nvPr>
            <p:ph type="title"/>
          </p:nvPr>
        </p:nvSpPr>
        <p:spPr>
          <a:xfrm>
            <a:off x="644886" y="188640"/>
            <a:ext cx="10902226" cy="1135441"/>
          </a:xfrm>
        </p:spPr>
        <p:txBody>
          <a:bodyPr>
            <a:normAutofit/>
          </a:bodyPr>
          <a:lstStyle/>
          <a:p>
            <a:pPr algn="ctr"/>
            <a:r>
              <a:rPr lang="en-US" sz="4799" dirty="0">
                <a:solidFill>
                  <a:schemeClr val="bg1"/>
                </a:solidFill>
              </a:rPr>
              <a:t>Premium Pay</a:t>
            </a:r>
          </a:p>
        </p:txBody>
      </p:sp>
      <p:sp>
        <p:nvSpPr>
          <p:cNvPr id="5" name="Rectangle 4">
            <a:extLst>
              <a:ext uri="{FF2B5EF4-FFF2-40B4-BE49-F238E27FC236}">
                <a16:creationId xmlns:a16="http://schemas.microsoft.com/office/drawing/2014/main" id="{6A8171CC-5960-A844-8D0B-9810435B5F09}"/>
              </a:ext>
            </a:extLst>
          </p:cNvPr>
          <p:cNvSpPr/>
          <p:nvPr/>
        </p:nvSpPr>
        <p:spPr>
          <a:xfrm>
            <a:off x="3218512" y="1476936"/>
            <a:ext cx="8863319" cy="5226149"/>
          </a:xfrm>
          <a:prstGeom prst="rect">
            <a:avLst/>
          </a:prstGeom>
          <a:solidFill>
            <a:schemeClr val="accent6">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9" dirty="0">
              <a:solidFill>
                <a:schemeClr val="bg1"/>
              </a:solidFill>
            </a:endParaRPr>
          </a:p>
          <a:p>
            <a:pPr>
              <a:spcBef>
                <a:spcPts val="1200"/>
              </a:spcBef>
            </a:pPr>
            <a:endParaRPr lang="en-US" sz="1600" dirty="0">
              <a:solidFill>
                <a:schemeClr val="tx1">
                  <a:lumMod val="65000"/>
                  <a:lumOff val="35000"/>
                </a:schemeClr>
              </a:solidFill>
            </a:endParaRPr>
          </a:p>
          <a:p>
            <a:pPr marL="285664" indent="-285664">
              <a:spcBef>
                <a:spcPts val="600"/>
              </a:spcBef>
              <a:buFont typeface="Arial" panose="020B0604020202020204" pitchFamily="34" charset="0"/>
              <a:buChar char="•"/>
            </a:pPr>
            <a:r>
              <a:rPr lang="en-US" sz="2000" dirty="0">
                <a:solidFill>
                  <a:schemeClr val="tx1">
                    <a:lumMod val="65000"/>
                    <a:lumOff val="35000"/>
                  </a:schemeClr>
                </a:solidFill>
              </a:rPr>
              <a:t>May award premium pay to any local government employee who performed essential work during the pandemic</a:t>
            </a:r>
          </a:p>
          <a:p>
            <a:pPr marL="742864" lvl="1" indent="-285664">
              <a:spcBef>
                <a:spcPts val="600"/>
              </a:spcBef>
              <a:buFont typeface="Arial" panose="020B0604020202020204" pitchFamily="34" charset="0"/>
              <a:buChar char="•"/>
            </a:pPr>
            <a:r>
              <a:rPr lang="en-US" sz="2000" dirty="0">
                <a:solidFill>
                  <a:schemeClr val="tx1">
                    <a:lumMod val="65000"/>
                    <a:lumOff val="35000"/>
                  </a:schemeClr>
                </a:solidFill>
              </a:rPr>
              <a:t>Essential work is work that is performed in person with regular interactions with others (including co-workers) OR regularly handling items handled by others</a:t>
            </a:r>
          </a:p>
          <a:p>
            <a:pPr marL="800100" lvl="1" indent="-342900">
              <a:spcBef>
                <a:spcPts val="600"/>
              </a:spcBef>
              <a:buFont typeface="Arial" panose="020B0604020202020204" pitchFamily="34" charset="0"/>
              <a:buChar char="•"/>
            </a:pPr>
            <a:r>
              <a:rPr lang="en-US" sz="2000" dirty="0">
                <a:solidFill>
                  <a:schemeClr val="tx1">
                    <a:lumMod val="65000"/>
                    <a:lumOff val="35000"/>
                  </a:schemeClr>
                </a:solidFill>
              </a:rPr>
              <a:t>Must target low- or moderate-income employees OR be able to provide justification for including higher income employees based on their special risks due to COVID</a:t>
            </a:r>
          </a:p>
          <a:p>
            <a:pPr marL="1552575" lvl="2" indent="-487363">
              <a:spcBef>
                <a:spcPts val="600"/>
              </a:spcBef>
              <a:buFont typeface="Arial" panose="020B0604020202020204" pitchFamily="34" charset="0"/>
              <a:buChar char="•"/>
            </a:pPr>
            <a:r>
              <a:rPr lang="en-US" sz="2000" dirty="0">
                <a:solidFill>
                  <a:schemeClr val="tx1">
                    <a:lumMod val="65000"/>
                    <a:lumOff val="35000"/>
                  </a:schemeClr>
                </a:solidFill>
              </a:rPr>
              <a:t>Employee NOT EXEMPT from FLSA overtime provisions OR</a:t>
            </a:r>
          </a:p>
          <a:p>
            <a:pPr marL="1552575" lvl="2" indent="-487363">
              <a:spcBef>
                <a:spcPts val="600"/>
              </a:spcBef>
              <a:buFont typeface="Arial" panose="020B0604020202020204" pitchFamily="34" charset="0"/>
              <a:buChar char="•"/>
            </a:pPr>
            <a:r>
              <a:rPr lang="en-US" sz="2000" dirty="0">
                <a:solidFill>
                  <a:schemeClr val="tx1">
                    <a:lumMod val="65000"/>
                    <a:lumOff val="35000"/>
                  </a:schemeClr>
                </a:solidFill>
              </a:rPr>
              <a:t>Employee’s total wages and remuneration does not exceed 150% of the state or county average for all occupations, whichever is higher</a:t>
            </a:r>
          </a:p>
          <a:p>
            <a:pPr marL="285664" indent="-285664">
              <a:spcBef>
                <a:spcPts val="600"/>
              </a:spcBef>
              <a:buFont typeface="Arial" panose="020B0604020202020204" pitchFamily="34" charset="0"/>
              <a:buChar char="•"/>
            </a:pPr>
            <a:r>
              <a:rPr lang="en-US" sz="2000" dirty="0">
                <a:solidFill>
                  <a:schemeClr val="tx1">
                    <a:lumMod val="65000"/>
                    <a:lumOff val="35000"/>
                  </a:schemeClr>
                </a:solidFill>
              </a:rPr>
              <a:t>$13 / hour &amp; $25K total maximums</a:t>
            </a:r>
          </a:p>
          <a:p>
            <a:pPr marL="285664" indent="-285664">
              <a:spcBef>
                <a:spcPts val="600"/>
              </a:spcBef>
              <a:buFont typeface="Arial" panose="020B0604020202020204" pitchFamily="34" charset="0"/>
              <a:buChar char="•"/>
            </a:pPr>
            <a:r>
              <a:rPr lang="en-US" sz="2000" dirty="0">
                <a:solidFill>
                  <a:schemeClr val="tx1">
                    <a:lumMod val="65000"/>
                    <a:lumOff val="35000"/>
                  </a:schemeClr>
                </a:solidFill>
              </a:rPr>
              <a:t>May pay retroactively back to January 27, 2020 or prospectively until December 31, 2024, but must be for work actually performed (no pre-payments)</a:t>
            </a:r>
          </a:p>
          <a:p>
            <a:pPr marL="285664" indent="-285664">
              <a:spcBef>
                <a:spcPts val="600"/>
              </a:spcBef>
              <a:buFont typeface="Arial" panose="020B0604020202020204" pitchFamily="34" charset="0"/>
              <a:buChar char="•"/>
            </a:pPr>
            <a:endParaRPr lang="en-US" sz="2000" dirty="0">
              <a:solidFill>
                <a:schemeClr val="tx1">
                  <a:lumMod val="65000"/>
                  <a:lumOff val="35000"/>
                </a:schemeClr>
              </a:solidFill>
            </a:endParaRPr>
          </a:p>
          <a:p>
            <a:pPr marL="285664" indent="-285664">
              <a:spcBef>
                <a:spcPts val="1200"/>
              </a:spcBef>
              <a:buFont typeface="Arial" panose="020B0604020202020204" pitchFamily="34" charset="0"/>
              <a:buChar char="•"/>
            </a:pPr>
            <a:endParaRPr lang="en-US" sz="2399" dirty="0">
              <a:solidFill>
                <a:schemeClr val="tx1">
                  <a:lumMod val="65000"/>
                  <a:lumOff val="35000"/>
                </a:schemeClr>
              </a:solidFill>
            </a:endParaRPr>
          </a:p>
        </p:txBody>
      </p:sp>
      <p:sp>
        <p:nvSpPr>
          <p:cNvPr id="9" name="Rectangle 8">
            <a:extLst>
              <a:ext uri="{FF2B5EF4-FFF2-40B4-BE49-F238E27FC236}">
                <a16:creationId xmlns:a16="http://schemas.microsoft.com/office/drawing/2014/main" id="{49D2C511-9231-444F-901B-403EA38E7C9C}"/>
              </a:ext>
            </a:extLst>
          </p:cNvPr>
          <p:cNvSpPr/>
          <p:nvPr/>
        </p:nvSpPr>
        <p:spPr>
          <a:xfrm>
            <a:off x="1" y="1443210"/>
            <a:ext cx="3095740" cy="5226150"/>
          </a:xfrm>
          <a:prstGeom prst="rect">
            <a:avLst/>
          </a:prstGeom>
          <a:solidFill>
            <a:schemeClr val="accent3">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a:spcBef>
                <a:spcPts val="1200"/>
              </a:spcBef>
            </a:pPr>
            <a:r>
              <a:rPr lang="en-US" sz="2400" dirty="0">
                <a:solidFill>
                  <a:schemeClr val="tx1">
                    <a:lumMod val="65000"/>
                    <a:lumOff val="35000"/>
                  </a:schemeClr>
                </a:solidFill>
              </a:rPr>
              <a:t>May provide </a:t>
            </a:r>
            <a:r>
              <a:rPr lang="en-US" sz="2400" b="1" dirty="0">
                <a:solidFill>
                  <a:schemeClr val="tx1">
                    <a:lumMod val="65000"/>
                    <a:lumOff val="35000"/>
                  </a:schemeClr>
                </a:solidFill>
              </a:rPr>
              <a:t>subaward</a:t>
            </a:r>
            <a:r>
              <a:rPr lang="en-US" sz="2400" dirty="0">
                <a:solidFill>
                  <a:schemeClr val="tx1">
                    <a:lumMod val="65000"/>
                    <a:lumOff val="35000"/>
                  </a:schemeClr>
                </a:solidFill>
              </a:rPr>
              <a:t> to nonprofit fire departments, rescue squads, or similar entities to provide premium pay to their employees –must be for work that LG has state statutory authority to perform itself and that is also eligible under ARP/CSLFRF </a:t>
            </a:r>
          </a:p>
        </p:txBody>
      </p:sp>
      <p:sp>
        <p:nvSpPr>
          <p:cNvPr id="6" name="Pentagon 5">
            <a:extLst>
              <a:ext uri="{FF2B5EF4-FFF2-40B4-BE49-F238E27FC236}">
                <a16:creationId xmlns:a16="http://schemas.microsoft.com/office/drawing/2014/main" id="{36F992FB-CC6D-2B47-BE2E-4336A81B5B37}"/>
              </a:ext>
            </a:extLst>
          </p:cNvPr>
          <p:cNvSpPr/>
          <p:nvPr/>
        </p:nvSpPr>
        <p:spPr>
          <a:xfrm>
            <a:off x="2992764" y="4261052"/>
            <a:ext cx="1805940" cy="1017270"/>
          </a:xfrm>
          <a:prstGeom prst="homePlate">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Low- or moderate- income criteria</a:t>
            </a:r>
          </a:p>
        </p:txBody>
      </p:sp>
    </p:spTree>
    <p:extLst>
      <p:ext uri="{BB962C8B-B14F-4D97-AF65-F5344CB8AC3E}">
        <p14:creationId xmlns:p14="http://schemas.microsoft.com/office/powerpoint/2010/main" val="127177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F4A9AC-5CA3-C042-8232-4A8B165A36C5}"/>
              </a:ext>
            </a:extLst>
          </p:cNvPr>
          <p:cNvSpPr/>
          <p:nvPr/>
        </p:nvSpPr>
        <p:spPr>
          <a:xfrm>
            <a:off x="1588" y="893"/>
            <a:ext cx="12188825" cy="15708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solidFill>
                <a:schemeClr val="accent4"/>
              </a:solidFill>
            </a:endParaRPr>
          </a:p>
        </p:txBody>
      </p:sp>
      <p:sp>
        <p:nvSpPr>
          <p:cNvPr id="2" name="Title 1">
            <a:extLst>
              <a:ext uri="{FF2B5EF4-FFF2-40B4-BE49-F238E27FC236}">
                <a16:creationId xmlns:a16="http://schemas.microsoft.com/office/drawing/2014/main" id="{CF5B1A9C-177B-5B48-B815-E11CABBBA97F}"/>
              </a:ext>
            </a:extLst>
          </p:cNvPr>
          <p:cNvSpPr>
            <a:spLocks noGrp="1"/>
          </p:cNvSpPr>
          <p:nvPr>
            <p:ph type="title"/>
          </p:nvPr>
        </p:nvSpPr>
        <p:spPr>
          <a:xfrm>
            <a:off x="644887" y="175936"/>
            <a:ext cx="10902226" cy="1135441"/>
          </a:xfrm>
        </p:spPr>
        <p:txBody>
          <a:bodyPr>
            <a:normAutofit/>
          </a:bodyPr>
          <a:lstStyle/>
          <a:p>
            <a:pPr algn="ctr"/>
            <a:r>
              <a:rPr lang="en-US" sz="4799" dirty="0">
                <a:solidFill>
                  <a:schemeClr val="bg1"/>
                </a:solidFill>
              </a:rPr>
              <a:t>Necessary Water/Sewer/Stormwater</a:t>
            </a:r>
          </a:p>
        </p:txBody>
      </p:sp>
      <p:sp>
        <p:nvSpPr>
          <p:cNvPr id="5" name="Rectangle 4">
            <a:extLst>
              <a:ext uri="{FF2B5EF4-FFF2-40B4-BE49-F238E27FC236}">
                <a16:creationId xmlns:a16="http://schemas.microsoft.com/office/drawing/2014/main" id="{6A8171CC-5960-A844-8D0B-9810435B5F09}"/>
              </a:ext>
            </a:extLst>
          </p:cNvPr>
          <p:cNvSpPr/>
          <p:nvPr/>
        </p:nvSpPr>
        <p:spPr>
          <a:xfrm>
            <a:off x="0" y="1571703"/>
            <a:ext cx="3280410" cy="5285404"/>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9" dirty="0">
              <a:solidFill>
                <a:schemeClr val="bg1"/>
              </a:solidFill>
            </a:endParaRPr>
          </a:p>
          <a:p>
            <a:pPr>
              <a:spcBef>
                <a:spcPts val="1200"/>
              </a:spcBef>
            </a:pPr>
            <a:endParaRPr lang="en-US" sz="2399" dirty="0">
              <a:solidFill>
                <a:schemeClr val="bg1"/>
              </a:solidFill>
            </a:endParaRPr>
          </a:p>
          <a:p>
            <a:pPr algn="ctr">
              <a:spcBef>
                <a:spcPts val="1200"/>
              </a:spcBef>
            </a:pPr>
            <a:r>
              <a:rPr lang="en-US" sz="3200" dirty="0">
                <a:solidFill>
                  <a:schemeClr val="bg1"/>
                </a:solidFill>
              </a:rPr>
              <a:t>Presumed Eligible: Projects allowed under CWSRF and DWSRF programs</a:t>
            </a:r>
          </a:p>
          <a:p>
            <a:pPr algn="ctr">
              <a:spcBef>
                <a:spcPts val="1200"/>
              </a:spcBef>
            </a:pPr>
            <a:endParaRPr lang="en-US" sz="3200" dirty="0">
              <a:solidFill>
                <a:schemeClr val="bg1"/>
              </a:solidFill>
            </a:endParaRPr>
          </a:p>
          <a:p>
            <a:pPr>
              <a:spcBef>
                <a:spcPts val="1200"/>
              </a:spcBef>
            </a:pPr>
            <a:endParaRPr lang="en-US" sz="2399" dirty="0">
              <a:solidFill>
                <a:schemeClr val="bg1"/>
              </a:solidFill>
            </a:endParaRPr>
          </a:p>
          <a:p>
            <a:pPr marL="285664" indent="-285664">
              <a:spcBef>
                <a:spcPts val="1200"/>
              </a:spcBef>
              <a:buFont typeface="Arial" panose="020B0604020202020204" pitchFamily="34" charset="0"/>
              <a:buChar char="•"/>
            </a:pPr>
            <a:endParaRPr lang="en-US" sz="2399" dirty="0">
              <a:solidFill>
                <a:schemeClr val="tx1">
                  <a:lumMod val="65000"/>
                  <a:lumOff val="35000"/>
                </a:schemeClr>
              </a:solidFill>
            </a:endParaRPr>
          </a:p>
        </p:txBody>
      </p:sp>
      <p:pic>
        <p:nvPicPr>
          <p:cNvPr id="6" name="Picture 5" descr="A picture containing text&#10;&#10;Description automatically generated">
            <a:extLst>
              <a:ext uri="{FF2B5EF4-FFF2-40B4-BE49-F238E27FC236}">
                <a16:creationId xmlns:a16="http://schemas.microsoft.com/office/drawing/2014/main" id="{24B58CF7-A615-6247-8CD2-6CD264506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7731" y="1613476"/>
            <a:ext cx="6485375" cy="5068588"/>
          </a:xfrm>
          <a:prstGeom prst="rect">
            <a:avLst/>
          </a:prstGeom>
        </p:spPr>
      </p:pic>
      <p:sp>
        <p:nvSpPr>
          <p:cNvPr id="3" name="Rectangle 2">
            <a:extLst>
              <a:ext uri="{FF2B5EF4-FFF2-40B4-BE49-F238E27FC236}">
                <a16:creationId xmlns:a16="http://schemas.microsoft.com/office/drawing/2014/main" id="{483549FE-7725-C04D-B953-7EB26CC8C574}"/>
              </a:ext>
            </a:extLst>
          </p:cNvPr>
          <p:cNvSpPr/>
          <p:nvPr/>
        </p:nvSpPr>
        <p:spPr>
          <a:xfrm>
            <a:off x="9426385" y="1571703"/>
            <a:ext cx="2765615" cy="5243631"/>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Special labor requirements for projects with estimated costs over $10 million</a:t>
            </a:r>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p:txBody>
      </p:sp>
      <p:sp>
        <p:nvSpPr>
          <p:cNvPr id="8" name="Left Arrow 7">
            <a:extLst>
              <a:ext uri="{FF2B5EF4-FFF2-40B4-BE49-F238E27FC236}">
                <a16:creationId xmlns:a16="http://schemas.microsoft.com/office/drawing/2014/main" id="{61418EB2-7D75-6543-B9A8-88449B8AAE31}"/>
              </a:ext>
            </a:extLst>
          </p:cNvPr>
          <p:cNvSpPr/>
          <p:nvPr/>
        </p:nvSpPr>
        <p:spPr>
          <a:xfrm rot="19716734">
            <a:off x="9281375" y="4932309"/>
            <a:ext cx="2266894" cy="1115301"/>
          </a:xfrm>
          <a:prstGeom prst="leftArrow">
            <a:avLst/>
          </a:prstGeom>
          <a:solidFill>
            <a:schemeClr val="accent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718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F4A9AC-5CA3-C042-8232-4A8B165A36C5}"/>
              </a:ext>
            </a:extLst>
          </p:cNvPr>
          <p:cNvSpPr/>
          <p:nvPr/>
        </p:nvSpPr>
        <p:spPr>
          <a:xfrm>
            <a:off x="1588" y="893"/>
            <a:ext cx="12188825" cy="13104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solidFill>
                <a:schemeClr val="accent4"/>
              </a:solidFill>
            </a:endParaRPr>
          </a:p>
        </p:txBody>
      </p:sp>
      <p:sp>
        <p:nvSpPr>
          <p:cNvPr id="2" name="Title 1">
            <a:extLst>
              <a:ext uri="{FF2B5EF4-FFF2-40B4-BE49-F238E27FC236}">
                <a16:creationId xmlns:a16="http://schemas.microsoft.com/office/drawing/2014/main" id="{CF5B1A9C-177B-5B48-B815-E11CABBBA97F}"/>
              </a:ext>
            </a:extLst>
          </p:cNvPr>
          <p:cNvSpPr>
            <a:spLocks noGrp="1"/>
          </p:cNvSpPr>
          <p:nvPr>
            <p:ph type="title"/>
          </p:nvPr>
        </p:nvSpPr>
        <p:spPr>
          <a:xfrm>
            <a:off x="644887" y="175937"/>
            <a:ext cx="10902226" cy="991852"/>
          </a:xfrm>
        </p:spPr>
        <p:txBody>
          <a:bodyPr>
            <a:normAutofit/>
          </a:bodyPr>
          <a:lstStyle/>
          <a:p>
            <a:pPr algn="ctr"/>
            <a:r>
              <a:rPr lang="en-US" sz="4799" dirty="0">
                <a:solidFill>
                  <a:schemeClr val="bg1"/>
                </a:solidFill>
              </a:rPr>
              <a:t>Necessary Broadband (for Counties)</a:t>
            </a:r>
          </a:p>
        </p:txBody>
      </p:sp>
      <p:sp>
        <p:nvSpPr>
          <p:cNvPr id="5" name="Rectangle 4">
            <a:extLst>
              <a:ext uri="{FF2B5EF4-FFF2-40B4-BE49-F238E27FC236}">
                <a16:creationId xmlns:a16="http://schemas.microsoft.com/office/drawing/2014/main" id="{6A8171CC-5960-A844-8D0B-9810435B5F09}"/>
              </a:ext>
            </a:extLst>
          </p:cNvPr>
          <p:cNvSpPr/>
          <p:nvPr/>
        </p:nvSpPr>
        <p:spPr>
          <a:xfrm>
            <a:off x="332808" y="1444730"/>
            <a:ext cx="3698134" cy="3303733"/>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9" dirty="0">
              <a:solidFill>
                <a:schemeClr val="bg1"/>
              </a:solidFill>
            </a:endParaRPr>
          </a:p>
          <a:p>
            <a:pPr>
              <a:spcBef>
                <a:spcPts val="1200"/>
              </a:spcBef>
            </a:pPr>
            <a:endParaRPr lang="en-US" sz="2399" dirty="0">
              <a:solidFill>
                <a:schemeClr val="bg1"/>
              </a:solidFill>
            </a:endParaRPr>
          </a:p>
          <a:p>
            <a:pPr algn="ctr">
              <a:spcBef>
                <a:spcPts val="1200"/>
              </a:spcBef>
            </a:pPr>
            <a:r>
              <a:rPr lang="en-US" sz="2000" dirty="0">
                <a:solidFill>
                  <a:schemeClr val="bg1"/>
                </a:solidFill>
              </a:rPr>
              <a:t>Go it Alone</a:t>
            </a:r>
          </a:p>
          <a:p>
            <a:pPr>
              <a:spcBef>
                <a:spcPts val="1200"/>
              </a:spcBef>
            </a:pPr>
            <a:r>
              <a:rPr lang="en-US" sz="1600" dirty="0">
                <a:solidFill>
                  <a:schemeClr val="bg1"/>
                </a:solidFill>
              </a:rPr>
              <a:t>153A-459</a:t>
            </a:r>
          </a:p>
          <a:p>
            <a:pPr>
              <a:spcBef>
                <a:spcPts val="1200"/>
              </a:spcBef>
            </a:pPr>
            <a:r>
              <a:rPr lang="en-US" sz="1600" dirty="0">
                <a:solidFill>
                  <a:schemeClr val="bg1"/>
                </a:solidFill>
              </a:rPr>
              <a:t>Use ARP/CSLFRF funds or general revenues (not property taxes) to make grants to private providers for unserved areas </a:t>
            </a:r>
          </a:p>
          <a:p>
            <a:pPr>
              <a:spcBef>
                <a:spcPts val="1200"/>
              </a:spcBef>
            </a:pPr>
            <a:r>
              <a:rPr lang="en-US" sz="1600" dirty="0">
                <a:solidFill>
                  <a:schemeClr val="bg1"/>
                </a:solidFill>
              </a:rPr>
              <a:t>Unserved areas only</a:t>
            </a:r>
          </a:p>
          <a:p>
            <a:pPr>
              <a:spcBef>
                <a:spcPts val="1200"/>
              </a:spcBef>
            </a:pPr>
            <a:r>
              <a:rPr lang="en-US" sz="1600" dirty="0">
                <a:solidFill>
                  <a:schemeClr val="bg1"/>
                </a:solidFill>
              </a:rPr>
              <a:t>RFP process to select ISP</a:t>
            </a:r>
          </a:p>
          <a:p>
            <a:pPr>
              <a:spcBef>
                <a:spcPts val="1200"/>
              </a:spcBef>
            </a:pPr>
            <a:endParaRPr lang="en-US" sz="4400" dirty="0">
              <a:solidFill>
                <a:schemeClr val="bg1"/>
              </a:solidFill>
            </a:endParaRPr>
          </a:p>
          <a:p>
            <a:pPr marL="285664" indent="-285664">
              <a:spcBef>
                <a:spcPts val="1200"/>
              </a:spcBef>
              <a:buFont typeface="Arial" panose="020B0604020202020204" pitchFamily="34" charset="0"/>
              <a:buChar char="•"/>
            </a:pPr>
            <a:endParaRPr lang="en-US" sz="2399" dirty="0">
              <a:solidFill>
                <a:schemeClr val="tx1">
                  <a:lumMod val="65000"/>
                  <a:lumOff val="35000"/>
                </a:schemeClr>
              </a:solidFill>
            </a:endParaRPr>
          </a:p>
        </p:txBody>
      </p:sp>
      <p:sp>
        <p:nvSpPr>
          <p:cNvPr id="10" name="Rectangle 9">
            <a:extLst>
              <a:ext uri="{FF2B5EF4-FFF2-40B4-BE49-F238E27FC236}">
                <a16:creationId xmlns:a16="http://schemas.microsoft.com/office/drawing/2014/main" id="{3D2668F0-F5F7-6E46-B5BA-D5A844BE9082}"/>
              </a:ext>
            </a:extLst>
          </p:cNvPr>
          <p:cNvSpPr/>
          <p:nvPr/>
        </p:nvSpPr>
        <p:spPr>
          <a:xfrm>
            <a:off x="4277264" y="1398897"/>
            <a:ext cx="3698133" cy="3349566"/>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2000" dirty="0">
                <a:solidFill>
                  <a:schemeClr val="bg1"/>
                </a:solidFill>
              </a:rPr>
              <a:t>GREAT Grant</a:t>
            </a:r>
          </a:p>
          <a:p>
            <a:pPr>
              <a:spcBef>
                <a:spcPts val="600"/>
              </a:spcBef>
            </a:pPr>
            <a:r>
              <a:rPr lang="en-US" sz="1600" dirty="0">
                <a:solidFill>
                  <a:schemeClr val="bg1"/>
                </a:solidFill>
              </a:rPr>
              <a:t>Unserved areas only</a:t>
            </a:r>
          </a:p>
          <a:p>
            <a:pPr>
              <a:spcBef>
                <a:spcPts val="600"/>
              </a:spcBef>
            </a:pPr>
            <a:r>
              <a:rPr lang="en-US" sz="1600" dirty="0">
                <a:solidFill>
                  <a:schemeClr val="bg1"/>
                </a:solidFill>
              </a:rPr>
              <a:t>County commits to provide matching funding</a:t>
            </a:r>
          </a:p>
          <a:p>
            <a:pPr>
              <a:spcBef>
                <a:spcPts val="600"/>
              </a:spcBef>
            </a:pPr>
            <a:r>
              <a:rPr lang="en-US" sz="1600" dirty="0">
                <a:solidFill>
                  <a:schemeClr val="bg1"/>
                </a:solidFill>
              </a:rPr>
              <a:t>State selects ISP</a:t>
            </a:r>
          </a:p>
          <a:p>
            <a:pPr>
              <a:spcBef>
                <a:spcPts val="600"/>
              </a:spcBef>
            </a:pPr>
            <a:r>
              <a:rPr lang="en-US" sz="1600" dirty="0">
                <a:solidFill>
                  <a:schemeClr val="bg1"/>
                </a:solidFill>
              </a:rPr>
              <a:t>State and county separately contract with ISP (subawards)</a:t>
            </a:r>
          </a:p>
          <a:p>
            <a:pPr>
              <a:spcBef>
                <a:spcPts val="600"/>
              </a:spcBef>
            </a:pPr>
            <a:endParaRPr lang="en-US" sz="1600" dirty="0">
              <a:solidFill>
                <a:schemeClr val="bg1"/>
              </a:solidFill>
            </a:endParaRPr>
          </a:p>
          <a:p>
            <a:pPr>
              <a:spcBef>
                <a:spcPts val="600"/>
              </a:spcBef>
            </a:pPr>
            <a:endParaRPr lang="en-US" sz="1600" dirty="0">
              <a:solidFill>
                <a:schemeClr val="bg1"/>
              </a:solidFill>
            </a:endParaRPr>
          </a:p>
          <a:p>
            <a:pPr>
              <a:spcBef>
                <a:spcPts val="600"/>
              </a:spcBef>
            </a:pPr>
            <a:endParaRPr lang="en-US" sz="1600" dirty="0">
              <a:solidFill>
                <a:schemeClr val="bg1"/>
              </a:solidFill>
            </a:endParaRPr>
          </a:p>
        </p:txBody>
      </p:sp>
      <p:sp>
        <p:nvSpPr>
          <p:cNvPr id="11" name="Rectangle 10">
            <a:extLst>
              <a:ext uri="{FF2B5EF4-FFF2-40B4-BE49-F238E27FC236}">
                <a16:creationId xmlns:a16="http://schemas.microsoft.com/office/drawing/2014/main" id="{EA737942-33C7-3A4A-BAAE-504107C1DC53}"/>
              </a:ext>
            </a:extLst>
          </p:cNvPr>
          <p:cNvSpPr/>
          <p:nvPr/>
        </p:nvSpPr>
        <p:spPr>
          <a:xfrm>
            <a:off x="8221719" y="1398896"/>
            <a:ext cx="3698133" cy="3349565"/>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9" dirty="0">
              <a:solidFill>
                <a:schemeClr val="bg1"/>
              </a:solidFill>
            </a:endParaRPr>
          </a:p>
          <a:p>
            <a:pPr algn="ctr">
              <a:spcBef>
                <a:spcPts val="1200"/>
              </a:spcBef>
            </a:pPr>
            <a:r>
              <a:rPr lang="en-US" sz="2000" dirty="0">
                <a:solidFill>
                  <a:schemeClr val="bg1"/>
                </a:solidFill>
              </a:rPr>
              <a:t>CAB</a:t>
            </a:r>
          </a:p>
          <a:p>
            <a:pPr>
              <a:spcBef>
                <a:spcPts val="1200"/>
              </a:spcBef>
            </a:pPr>
            <a:r>
              <a:rPr lang="en-US" sz="1600" dirty="0">
                <a:solidFill>
                  <a:schemeClr val="bg1"/>
                </a:solidFill>
              </a:rPr>
              <a:t>For unserved areas</a:t>
            </a:r>
          </a:p>
          <a:p>
            <a:pPr>
              <a:spcBef>
                <a:spcPts val="1200"/>
              </a:spcBef>
            </a:pPr>
            <a:r>
              <a:rPr lang="en-US" sz="1600" dirty="0">
                <a:solidFill>
                  <a:schemeClr val="bg1"/>
                </a:solidFill>
              </a:rPr>
              <a:t>County identifies needs and contracts with State</a:t>
            </a:r>
          </a:p>
          <a:p>
            <a:pPr>
              <a:spcBef>
                <a:spcPts val="1200"/>
              </a:spcBef>
            </a:pPr>
            <a:r>
              <a:rPr lang="en-US" sz="1600" dirty="0">
                <a:solidFill>
                  <a:schemeClr val="bg1"/>
                </a:solidFill>
              </a:rPr>
              <a:t>State contracts with ISP</a:t>
            </a:r>
          </a:p>
          <a:p>
            <a:pPr>
              <a:spcBef>
                <a:spcPts val="1200"/>
              </a:spcBef>
            </a:pPr>
            <a:endParaRPr lang="en-US" sz="2399" dirty="0">
              <a:solidFill>
                <a:schemeClr val="bg1"/>
              </a:solidFill>
            </a:endParaRPr>
          </a:p>
          <a:p>
            <a:pPr>
              <a:spcBef>
                <a:spcPts val="1200"/>
              </a:spcBef>
            </a:pPr>
            <a:endParaRPr lang="en-US" sz="2399" dirty="0">
              <a:solidFill>
                <a:schemeClr val="bg1"/>
              </a:solidFill>
            </a:endParaRPr>
          </a:p>
          <a:p>
            <a:pPr>
              <a:spcBef>
                <a:spcPts val="1200"/>
              </a:spcBef>
            </a:pPr>
            <a:endParaRPr lang="en-US" sz="800" dirty="0">
              <a:solidFill>
                <a:schemeClr val="bg1"/>
              </a:solidFill>
            </a:endParaRPr>
          </a:p>
          <a:p>
            <a:pPr marL="285664" indent="-285664">
              <a:spcBef>
                <a:spcPts val="1200"/>
              </a:spcBef>
              <a:buFont typeface="Arial" panose="020B0604020202020204" pitchFamily="34" charset="0"/>
              <a:buChar char="•"/>
            </a:pPr>
            <a:endParaRPr lang="en-US" sz="2399" dirty="0">
              <a:solidFill>
                <a:schemeClr val="tx1">
                  <a:lumMod val="65000"/>
                  <a:lumOff val="35000"/>
                </a:schemeClr>
              </a:solidFill>
            </a:endParaRPr>
          </a:p>
        </p:txBody>
      </p:sp>
      <p:sp>
        <p:nvSpPr>
          <p:cNvPr id="3" name="Rectangle 2">
            <a:extLst>
              <a:ext uri="{FF2B5EF4-FFF2-40B4-BE49-F238E27FC236}">
                <a16:creationId xmlns:a16="http://schemas.microsoft.com/office/drawing/2014/main" id="{5C792AAE-9BC7-B04A-B37B-B2C07EA3998D}"/>
              </a:ext>
            </a:extLst>
          </p:cNvPr>
          <p:cNvSpPr/>
          <p:nvPr/>
        </p:nvSpPr>
        <p:spPr>
          <a:xfrm>
            <a:off x="0" y="4865914"/>
            <a:ext cx="12188824" cy="199208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238125" algn="ctr">
              <a:spcBef>
                <a:spcPts val="1200"/>
              </a:spcBef>
            </a:pPr>
            <a:r>
              <a:rPr lang="en-US" sz="3200" dirty="0"/>
              <a:t>May also fund broadband with Revenue Replacement ARP/CSLFRF funds (if Go It Alone, fewer restrictions on ISP)</a:t>
            </a:r>
          </a:p>
          <a:p>
            <a:pPr marL="238125">
              <a:spcBef>
                <a:spcPts val="1200"/>
              </a:spcBef>
            </a:pPr>
            <a:endParaRPr lang="en-US" dirty="0"/>
          </a:p>
        </p:txBody>
      </p:sp>
    </p:spTree>
    <p:extLst>
      <p:ext uri="{BB962C8B-B14F-4D97-AF65-F5344CB8AC3E}">
        <p14:creationId xmlns:p14="http://schemas.microsoft.com/office/powerpoint/2010/main" val="2833779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FED86B2-C81F-0F46-A87A-360991C2AF02}"/>
              </a:ext>
            </a:extLst>
          </p:cNvPr>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2FF000E0-B44D-4943-8186-B77C58C1BA3D}"/>
              </a:ext>
            </a:extLst>
          </p:cNvPr>
          <p:cNvSpPr>
            <a:spLocks noGrp="1"/>
          </p:cNvSpPr>
          <p:nvPr>
            <p:ph type="title"/>
          </p:nvPr>
        </p:nvSpPr>
        <p:spPr>
          <a:xfrm>
            <a:off x="838200" y="-251460"/>
            <a:ext cx="10515600" cy="1325563"/>
          </a:xfrm>
        </p:spPr>
        <p:txBody>
          <a:bodyPr/>
          <a:lstStyle/>
          <a:p>
            <a:pPr algn="ctr"/>
            <a:r>
              <a:rPr lang="en-US" dirty="0">
                <a:solidFill>
                  <a:schemeClr val="bg1"/>
                </a:solidFill>
              </a:rPr>
              <a:t>Compliance Requirements</a:t>
            </a:r>
          </a:p>
        </p:txBody>
      </p:sp>
      <p:graphicFrame>
        <p:nvGraphicFramePr>
          <p:cNvPr id="4" name="Table 4">
            <a:extLst>
              <a:ext uri="{FF2B5EF4-FFF2-40B4-BE49-F238E27FC236}">
                <a16:creationId xmlns:a16="http://schemas.microsoft.com/office/drawing/2014/main" id="{D5ACF939-9DAA-344A-92C4-459D57C0DABE}"/>
              </a:ext>
            </a:extLst>
          </p:cNvPr>
          <p:cNvGraphicFramePr>
            <a:graphicFrameLocks noGrp="1"/>
          </p:cNvGraphicFramePr>
          <p:nvPr>
            <p:ph idx="1"/>
          </p:nvPr>
        </p:nvGraphicFramePr>
        <p:xfrm>
          <a:off x="0" y="773543"/>
          <a:ext cx="12192000" cy="455676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4064000">
                  <a:extLst>
                    <a:ext uri="{9D8B030D-6E8A-4147-A177-3AD203B41FA5}">
                      <a16:colId xmlns:a16="http://schemas.microsoft.com/office/drawing/2014/main" val="2461308859"/>
                    </a:ext>
                  </a:extLst>
                </a:gridCol>
                <a:gridCol w="4064000">
                  <a:extLst>
                    <a:ext uri="{9D8B030D-6E8A-4147-A177-3AD203B41FA5}">
                      <a16:colId xmlns:a16="http://schemas.microsoft.com/office/drawing/2014/main" val="435555440"/>
                    </a:ext>
                  </a:extLst>
                </a:gridCol>
                <a:gridCol w="4064000">
                  <a:extLst>
                    <a:ext uri="{9D8B030D-6E8A-4147-A177-3AD203B41FA5}">
                      <a16:colId xmlns:a16="http://schemas.microsoft.com/office/drawing/2014/main" val="2496405590"/>
                    </a:ext>
                  </a:extLst>
                </a:gridCol>
              </a:tblGrid>
              <a:tr h="309137">
                <a:tc>
                  <a:txBody>
                    <a:bodyPr/>
                    <a:lstStyle/>
                    <a:p>
                      <a:pPr algn="ctr"/>
                      <a:r>
                        <a:rPr lang="en-US" sz="1600" dirty="0"/>
                        <a:t>Award Terms</a:t>
                      </a:r>
                    </a:p>
                  </a:txBody>
                  <a:tcPr/>
                </a:tc>
                <a:tc>
                  <a:txBody>
                    <a:bodyPr/>
                    <a:lstStyle/>
                    <a:p>
                      <a:pPr algn="ctr"/>
                      <a:r>
                        <a:rPr lang="en-US" dirty="0"/>
                        <a:t>Prohibited Expenditures</a:t>
                      </a:r>
                    </a:p>
                  </a:txBody>
                  <a:tcPr/>
                </a:tc>
                <a:tc>
                  <a:txBody>
                    <a:bodyPr/>
                    <a:lstStyle/>
                    <a:p>
                      <a:pPr algn="ctr"/>
                      <a:r>
                        <a:rPr lang="en-US" dirty="0"/>
                        <a:t>Uniform Guidance</a:t>
                      </a:r>
                    </a:p>
                  </a:txBody>
                  <a:tcPr/>
                </a:tc>
                <a:extLst>
                  <a:ext uri="{0D108BD9-81ED-4DB2-BD59-A6C34878D82A}">
                    <a16:rowId xmlns:a16="http://schemas.microsoft.com/office/drawing/2014/main" val="3392893364"/>
                  </a:ext>
                </a:extLst>
              </a:tr>
              <a:tr h="3657390">
                <a:tc>
                  <a:txBody>
                    <a:bodyPr/>
                    <a:lstStyle/>
                    <a:p>
                      <a:pPr>
                        <a:spcBef>
                          <a:spcPts val="600"/>
                        </a:spcBef>
                      </a:pPr>
                      <a:r>
                        <a:rPr lang="en-US" sz="1600" dirty="0"/>
                        <a:t>All funds obligated by December 31, 2024 &amp; fully expended by December 31, 2026</a:t>
                      </a:r>
                    </a:p>
                    <a:p>
                      <a:pPr>
                        <a:spcBef>
                          <a:spcPts val="600"/>
                        </a:spcBef>
                      </a:pPr>
                      <a:r>
                        <a:rPr lang="en-US" sz="1600" dirty="0"/>
                        <a:t>Reporting requirements</a:t>
                      </a:r>
                    </a:p>
                    <a:p>
                      <a:pPr lvl="1">
                        <a:spcBef>
                          <a:spcPts val="600"/>
                        </a:spcBef>
                      </a:pPr>
                      <a:r>
                        <a:rPr lang="en-US" sz="1600" dirty="0"/>
                        <a:t>Project &amp; Expenditure reports (quarterly or yearly, depending on size)</a:t>
                      </a:r>
                    </a:p>
                    <a:p>
                      <a:pPr lvl="1">
                        <a:spcBef>
                          <a:spcPts val="600"/>
                        </a:spcBef>
                      </a:pPr>
                      <a:r>
                        <a:rPr lang="en-US" sz="1600" dirty="0"/>
                        <a:t>Performance Plan reports (for largest units only)</a:t>
                      </a:r>
                    </a:p>
                    <a:p>
                      <a:pPr>
                        <a:spcBef>
                          <a:spcPts val="600"/>
                        </a:spcBef>
                      </a:pPr>
                      <a:r>
                        <a:rPr lang="en-US" sz="1600" dirty="0"/>
                        <a:t>Civil rights compliance / nondiscrimination policy </a:t>
                      </a:r>
                    </a:p>
                    <a:p>
                      <a:pPr>
                        <a:spcBef>
                          <a:spcPts val="600"/>
                        </a:spcBef>
                      </a:pPr>
                      <a:r>
                        <a:rPr lang="en-US" sz="1600" dirty="0"/>
                        <a:t>Compliance with all applicable Uniform Guidance provisions</a:t>
                      </a:r>
                    </a:p>
                    <a:p>
                      <a:pPr>
                        <a:spcBef>
                          <a:spcPts val="600"/>
                        </a:spcBef>
                      </a:pPr>
                      <a:r>
                        <a:rPr lang="en-US" sz="1600" dirty="0"/>
                        <a:t>Records retention policy with retention for at least 5 years after award term ends</a:t>
                      </a:r>
                    </a:p>
                    <a:p>
                      <a:pPr>
                        <a:spcBef>
                          <a:spcPts val="600"/>
                        </a:spcBef>
                      </a:pPr>
                      <a:r>
                        <a:rPr lang="en-US" sz="1600" dirty="0"/>
                        <a:t>Special audit requirements</a:t>
                      </a:r>
                    </a:p>
                  </a:txBody>
                  <a:tcPr/>
                </a:tc>
                <a:tc>
                  <a:txBody>
                    <a:bodyPr/>
                    <a:lstStyle/>
                    <a:p>
                      <a:pPr>
                        <a:spcBef>
                          <a:spcPts val="600"/>
                        </a:spcBef>
                      </a:pPr>
                      <a:r>
                        <a:rPr lang="en-US" sz="1800" dirty="0"/>
                        <a:t>NO: Pension fund contributions</a:t>
                      </a:r>
                    </a:p>
                    <a:p>
                      <a:pPr>
                        <a:spcBef>
                          <a:spcPts val="600"/>
                        </a:spcBef>
                      </a:pPr>
                      <a:r>
                        <a:rPr lang="en-US" sz="1800" dirty="0"/>
                        <a:t>NO: Borrowing money</a:t>
                      </a:r>
                    </a:p>
                    <a:p>
                      <a:pPr>
                        <a:spcBef>
                          <a:spcPts val="600"/>
                        </a:spcBef>
                      </a:pPr>
                      <a:r>
                        <a:rPr lang="en-US" sz="1800" dirty="0"/>
                        <a:t>NO: Financial reserves / rainy day fund</a:t>
                      </a:r>
                    </a:p>
                    <a:p>
                      <a:pPr>
                        <a:spcBef>
                          <a:spcPts val="600"/>
                        </a:spcBef>
                      </a:pPr>
                      <a:r>
                        <a:rPr lang="en-US" sz="1800" dirty="0"/>
                        <a:t>NO: Settlement/judgement/consent decree</a:t>
                      </a:r>
                    </a:p>
                    <a:p>
                      <a:pPr>
                        <a:spcBef>
                          <a:spcPts val="600"/>
                        </a:spcBef>
                      </a:pPr>
                      <a:r>
                        <a:rPr lang="en-US" sz="1800" dirty="0"/>
                        <a:t>NO: Undermines or discourages compliance with CDC guidelines</a:t>
                      </a:r>
                    </a:p>
                    <a:p>
                      <a:pPr>
                        <a:spcBef>
                          <a:spcPts val="600"/>
                        </a:spcBef>
                      </a:pPr>
                      <a:r>
                        <a:rPr lang="en-US" sz="1800" dirty="0"/>
                        <a:t>NO: Violates conflict of interest provisions</a:t>
                      </a:r>
                    </a:p>
                    <a:p>
                      <a:pPr>
                        <a:spcBef>
                          <a:spcPts val="600"/>
                        </a:spcBef>
                      </a:pPr>
                      <a:r>
                        <a:rPr lang="en-US" sz="1800" dirty="0"/>
                        <a:t>NO: Violates state law or other federal laws and regulations, including applicable Uniform Guidance</a:t>
                      </a:r>
                    </a:p>
                    <a:p>
                      <a:pPr>
                        <a:spcBef>
                          <a:spcPts val="600"/>
                        </a:spcBef>
                      </a:pPr>
                      <a:endParaRPr lang="en-US" dirty="0"/>
                    </a:p>
                  </a:txBody>
                  <a:tcPr/>
                </a:tc>
                <a:tc>
                  <a:txBody>
                    <a:bodyPr/>
                    <a:lstStyle/>
                    <a:p>
                      <a:pPr marL="66675" lvl="1" indent="0">
                        <a:spcBef>
                          <a:spcPts val="600"/>
                        </a:spcBef>
                        <a:buFont typeface="Arial" panose="020B0604020202020204" pitchFamily="34" charset="0"/>
                        <a:buNone/>
                        <a:tabLst/>
                      </a:pPr>
                      <a:r>
                        <a:rPr lang="en-US" sz="1800" b="0" dirty="0">
                          <a:solidFill>
                            <a:schemeClr val="tx1"/>
                          </a:solidFill>
                        </a:rPr>
                        <a:t>General Financial Management</a:t>
                      </a:r>
                    </a:p>
                    <a:p>
                      <a:pPr marL="66675" lvl="1" indent="0">
                        <a:spcBef>
                          <a:spcPts val="0"/>
                        </a:spcBef>
                        <a:buFont typeface="Arial" panose="020B0604020202020204" pitchFamily="34" charset="0"/>
                        <a:buNone/>
                        <a:tabLst/>
                      </a:pPr>
                      <a:r>
                        <a:rPr lang="en-US" sz="1800" b="0" dirty="0">
                          <a:solidFill>
                            <a:schemeClr val="tx1"/>
                          </a:solidFill>
                        </a:rPr>
                        <a:t>Internal Controls </a:t>
                      </a:r>
                    </a:p>
                    <a:p>
                      <a:pPr marL="66675" lvl="1" indent="0">
                        <a:spcBef>
                          <a:spcPts val="0"/>
                        </a:spcBef>
                        <a:buFont typeface="Arial" panose="020B0604020202020204" pitchFamily="34" charset="0"/>
                        <a:buNone/>
                        <a:tabLst/>
                      </a:pPr>
                      <a:r>
                        <a:rPr lang="en-US" sz="1800" b="0" dirty="0">
                          <a:solidFill>
                            <a:schemeClr val="tx1"/>
                          </a:solidFill>
                        </a:rPr>
                        <a:t>Eligible Projects Determination &amp; Documentation Policy</a:t>
                      </a:r>
                    </a:p>
                    <a:p>
                      <a:pPr marL="66675" lvl="1" indent="0">
                        <a:spcBef>
                          <a:spcPts val="0"/>
                        </a:spcBef>
                        <a:buFont typeface="Arial" panose="020B0604020202020204" pitchFamily="34" charset="0"/>
                        <a:buNone/>
                        <a:tabLst/>
                      </a:pPr>
                      <a:r>
                        <a:rPr lang="en-US" sz="1800" b="0" dirty="0">
                          <a:solidFill>
                            <a:schemeClr val="tx1"/>
                          </a:solidFill>
                        </a:rPr>
                        <a:t>Cost Principles/Allowable Costs Policy </a:t>
                      </a:r>
                    </a:p>
                    <a:p>
                      <a:pPr marL="66675" lvl="1" indent="0">
                        <a:lnSpc>
                          <a:spcPct val="120000"/>
                        </a:lnSpc>
                        <a:spcBef>
                          <a:spcPts val="0"/>
                        </a:spcBef>
                        <a:buFont typeface="Arial" panose="020B0604020202020204" pitchFamily="34" charset="0"/>
                        <a:buNone/>
                        <a:tabLst/>
                      </a:pPr>
                      <a:endParaRPr lang="en-US" sz="1800" b="0" dirty="0">
                        <a:solidFill>
                          <a:schemeClr val="tx1"/>
                        </a:solidFill>
                      </a:endParaRPr>
                    </a:p>
                    <a:p>
                      <a:pPr marL="66675" lvl="1" indent="0">
                        <a:lnSpc>
                          <a:spcPct val="100000"/>
                        </a:lnSpc>
                        <a:spcBef>
                          <a:spcPts val="0"/>
                        </a:spcBef>
                        <a:buFont typeface="Arial" panose="020B0604020202020204" pitchFamily="34" charset="0"/>
                        <a:buNone/>
                        <a:tabLst/>
                      </a:pPr>
                      <a:endParaRPr lang="en-US" sz="900" b="0" dirty="0">
                        <a:solidFill>
                          <a:schemeClr val="tx1"/>
                        </a:solidFill>
                      </a:endParaRPr>
                    </a:p>
                    <a:p>
                      <a:pPr marL="66675" lvl="1" indent="0">
                        <a:lnSpc>
                          <a:spcPct val="100000"/>
                        </a:lnSpc>
                        <a:spcBef>
                          <a:spcPts val="0"/>
                        </a:spcBef>
                        <a:buFont typeface="Arial" panose="020B0604020202020204" pitchFamily="34" charset="0"/>
                        <a:buNone/>
                        <a:tabLst/>
                      </a:pPr>
                      <a:endParaRPr lang="en-US" sz="1000" b="0" dirty="0">
                        <a:solidFill>
                          <a:schemeClr val="tx1"/>
                        </a:solidFill>
                      </a:endParaRPr>
                    </a:p>
                    <a:p>
                      <a:pPr marL="66675" lvl="1" indent="0">
                        <a:lnSpc>
                          <a:spcPct val="100000"/>
                        </a:lnSpc>
                        <a:spcBef>
                          <a:spcPts val="0"/>
                        </a:spcBef>
                        <a:buFont typeface="Arial" panose="020B0604020202020204" pitchFamily="34" charset="0"/>
                        <a:buNone/>
                        <a:tabLst/>
                      </a:pPr>
                      <a:r>
                        <a:rPr lang="en-US" sz="1800" b="0" dirty="0">
                          <a:solidFill>
                            <a:schemeClr val="tx1"/>
                          </a:solidFill>
                        </a:rPr>
                        <a:t>Procurement, Suspension, &amp; Debarment Policy </a:t>
                      </a:r>
                    </a:p>
                    <a:p>
                      <a:pPr marL="66675" lvl="1" indent="0">
                        <a:lnSpc>
                          <a:spcPct val="100000"/>
                        </a:lnSpc>
                        <a:spcBef>
                          <a:spcPts val="0"/>
                        </a:spcBef>
                        <a:buFont typeface="Arial" panose="020B0604020202020204" pitchFamily="34" charset="0"/>
                        <a:buNone/>
                        <a:tabLst/>
                      </a:pPr>
                      <a:r>
                        <a:rPr lang="en-US" sz="1800" b="0" dirty="0">
                          <a:solidFill>
                            <a:schemeClr val="tx1"/>
                          </a:solidFill>
                        </a:rPr>
                        <a:t>Subaward Policy </a:t>
                      </a:r>
                    </a:p>
                    <a:p>
                      <a:pPr marL="66675" lvl="1" indent="0">
                        <a:lnSpc>
                          <a:spcPct val="100000"/>
                        </a:lnSpc>
                        <a:spcBef>
                          <a:spcPts val="0"/>
                        </a:spcBef>
                        <a:buFont typeface="Arial" panose="020B0604020202020204" pitchFamily="34" charset="0"/>
                        <a:buNone/>
                        <a:tabLst/>
                      </a:pPr>
                      <a:r>
                        <a:rPr lang="en-US" sz="1800" b="0" dirty="0">
                          <a:solidFill>
                            <a:schemeClr val="tx1"/>
                          </a:solidFill>
                        </a:rPr>
                        <a:t>Program Income Policy </a:t>
                      </a:r>
                    </a:p>
                    <a:p>
                      <a:pPr marL="66675" lvl="1" indent="0">
                        <a:lnSpc>
                          <a:spcPct val="100000"/>
                        </a:lnSpc>
                        <a:spcBef>
                          <a:spcPts val="0"/>
                        </a:spcBef>
                        <a:buFont typeface="Arial" panose="020B0604020202020204" pitchFamily="34" charset="0"/>
                        <a:buNone/>
                        <a:tabLst/>
                      </a:pPr>
                      <a:r>
                        <a:rPr lang="en-US" sz="1800" b="0" dirty="0">
                          <a:solidFill>
                            <a:schemeClr val="tx1"/>
                          </a:solidFill>
                        </a:rPr>
                        <a:t>Property Management Policy </a:t>
                      </a:r>
                    </a:p>
                    <a:p>
                      <a:pPr marL="66675" lvl="1" indent="0">
                        <a:lnSpc>
                          <a:spcPct val="100000"/>
                        </a:lnSpc>
                        <a:spcBef>
                          <a:spcPts val="0"/>
                        </a:spcBef>
                        <a:buFont typeface="Arial" panose="020B0604020202020204" pitchFamily="34" charset="0"/>
                        <a:buNone/>
                        <a:tabLst/>
                      </a:pPr>
                      <a:endParaRPr lang="en-US" sz="1800" b="0" dirty="0"/>
                    </a:p>
                  </a:txBody>
                  <a:tcPr/>
                </a:tc>
                <a:extLst>
                  <a:ext uri="{0D108BD9-81ED-4DB2-BD59-A6C34878D82A}">
                    <a16:rowId xmlns:a16="http://schemas.microsoft.com/office/drawing/2014/main" val="4206498764"/>
                  </a:ext>
                </a:extLst>
              </a:tr>
            </a:tbl>
          </a:graphicData>
        </a:graphic>
      </p:graphicFrame>
      <p:sp>
        <p:nvSpPr>
          <p:cNvPr id="3" name="Up Arrow Callout 2">
            <a:extLst>
              <a:ext uri="{FF2B5EF4-FFF2-40B4-BE49-F238E27FC236}">
                <a16:creationId xmlns:a16="http://schemas.microsoft.com/office/drawing/2014/main" id="{11710E80-C0B8-4D4D-A3AF-AAFB07A6F3B0}"/>
              </a:ext>
            </a:extLst>
          </p:cNvPr>
          <p:cNvSpPr/>
          <p:nvPr/>
        </p:nvSpPr>
        <p:spPr>
          <a:xfrm>
            <a:off x="914401" y="4965824"/>
            <a:ext cx="3201220" cy="1845672"/>
          </a:xfrm>
          <a:prstGeom prst="upArrowCallout">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local government agreed to as condition of receiving funds. </a:t>
            </a:r>
            <a:r>
              <a:rPr lang="en-US" b="1" dirty="0"/>
              <a:t>Applies to ALL categories.</a:t>
            </a:r>
          </a:p>
        </p:txBody>
      </p:sp>
      <p:sp>
        <p:nvSpPr>
          <p:cNvPr id="5" name="Up Arrow Callout 4">
            <a:extLst>
              <a:ext uri="{FF2B5EF4-FFF2-40B4-BE49-F238E27FC236}">
                <a16:creationId xmlns:a16="http://schemas.microsoft.com/office/drawing/2014/main" id="{A2A6E63D-9BAF-FC46-A49C-7F91A57F233F}"/>
              </a:ext>
            </a:extLst>
          </p:cNvPr>
          <p:cNvSpPr/>
          <p:nvPr/>
        </p:nvSpPr>
        <p:spPr>
          <a:xfrm>
            <a:off x="5131398" y="4965824"/>
            <a:ext cx="3024238" cy="1892176"/>
          </a:xfrm>
          <a:prstGeom prst="upArrowCallout">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Final Rule prohibits certain expenditures no matter what. </a:t>
            </a:r>
            <a:r>
              <a:rPr lang="en-US" b="1" dirty="0"/>
              <a:t>Applies to ALL categories</a:t>
            </a:r>
          </a:p>
        </p:txBody>
      </p:sp>
      <p:sp>
        <p:nvSpPr>
          <p:cNvPr id="7" name="Rounded Rectangle 6">
            <a:extLst>
              <a:ext uri="{FF2B5EF4-FFF2-40B4-BE49-F238E27FC236}">
                <a16:creationId xmlns:a16="http://schemas.microsoft.com/office/drawing/2014/main" id="{3C2E6922-1864-374F-B7C2-3A54FFF374E8}"/>
              </a:ext>
            </a:extLst>
          </p:cNvPr>
          <p:cNvSpPr/>
          <p:nvPr/>
        </p:nvSpPr>
        <p:spPr>
          <a:xfrm>
            <a:off x="8231240" y="1074103"/>
            <a:ext cx="3856376" cy="2069930"/>
          </a:xfrm>
          <a:prstGeom prst="round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b="1" dirty="0"/>
              <a:t>Applies to ALL projects</a:t>
            </a:r>
          </a:p>
        </p:txBody>
      </p:sp>
      <p:sp>
        <p:nvSpPr>
          <p:cNvPr id="8" name="Rounded Rectangle 7">
            <a:extLst>
              <a:ext uri="{FF2B5EF4-FFF2-40B4-BE49-F238E27FC236}">
                <a16:creationId xmlns:a16="http://schemas.microsoft.com/office/drawing/2014/main" id="{2D5597F0-B3E2-C642-A3C0-0F65E8E7E5E7}"/>
              </a:ext>
            </a:extLst>
          </p:cNvPr>
          <p:cNvSpPr/>
          <p:nvPr/>
        </p:nvSpPr>
        <p:spPr>
          <a:xfrm>
            <a:off x="8231240" y="3209991"/>
            <a:ext cx="3856376" cy="1892176"/>
          </a:xfrm>
          <a:prstGeom prst="round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b="1" dirty="0"/>
              <a:t>Applies ONLY TO SOME projects</a:t>
            </a:r>
          </a:p>
        </p:txBody>
      </p:sp>
      <p:sp>
        <p:nvSpPr>
          <p:cNvPr id="6" name="Up Arrow Callout 5">
            <a:extLst>
              <a:ext uri="{FF2B5EF4-FFF2-40B4-BE49-F238E27FC236}">
                <a16:creationId xmlns:a16="http://schemas.microsoft.com/office/drawing/2014/main" id="{F8B1A6BA-8AAA-E441-8804-D7E9ABAEF277}"/>
              </a:ext>
            </a:extLst>
          </p:cNvPr>
          <p:cNvSpPr/>
          <p:nvPr/>
        </p:nvSpPr>
        <p:spPr>
          <a:xfrm>
            <a:off x="9171414" y="4965824"/>
            <a:ext cx="3072778" cy="1892176"/>
          </a:xfrm>
          <a:prstGeom prst="upArrowCallout">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Set of federal compliance regulations that apply to federal awards.</a:t>
            </a:r>
          </a:p>
        </p:txBody>
      </p:sp>
    </p:spTree>
    <p:extLst>
      <p:ext uri="{BB962C8B-B14F-4D97-AF65-F5344CB8AC3E}">
        <p14:creationId xmlns:p14="http://schemas.microsoft.com/office/powerpoint/2010/main" val="10677099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10B3EF-8431-3A4B-A09C-141BF1EE4C8A}"/>
              </a:ext>
            </a:extLst>
          </p:cNvPr>
          <p:cNvSpPr/>
          <p:nvPr/>
        </p:nvSpPr>
        <p:spPr>
          <a:xfrm>
            <a:off x="0" y="1456540"/>
            <a:ext cx="3371850" cy="5401460"/>
          </a:xfrm>
          <a:prstGeom prst="rect">
            <a:avLst/>
          </a:prstGeom>
          <a:solidFill>
            <a:schemeClr val="accent3">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6538"/>
            <a:r>
              <a:rPr lang="en-US" sz="2000" dirty="0">
                <a:solidFill>
                  <a:sysClr val="windowText" lastClr="000000"/>
                </a:solidFill>
              </a:rPr>
              <a:t>General Analysis</a:t>
            </a:r>
          </a:p>
          <a:p>
            <a:pPr marL="236538"/>
            <a:endParaRPr lang="en-US" sz="900" dirty="0">
              <a:solidFill>
                <a:sysClr val="windowText" lastClr="000000"/>
              </a:solidFill>
            </a:endParaRPr>
          </a:p>
          <a:p>
            <a:pPr marL="236538"/>
            <a:r>
              <a:rPr lang="en-US" sz="2000" dirty="0">
                <a:solidFill>
                  <a:sysClr val="windowText" lastClr="000000"/>
                </a:solidFill>
              </a:rPr>
              <a:t>Program, service, capital expenditure eligible if LG identifies harm or impact to beneficiary or class caused or exacerbated by COVID or its negative economic impacts AND the program, service, or capital expenditure responds to the harm.</a:t>
            </a:r>
          </a:p>
          <a:p>
            <a:pPr marL="236538"/>
            <a:endParaRPr lang="en-US" sz="2000" dirty="0">
              <a:solidFill>
                <a:sysClr val="windowText" lastClr="000000"/>
              </a:solidFill>
            </a:endParaRPr>
          </a:p>
          <a:p>
            <a:pPr algn="ctr"/>
            <a:endParaRPr lang="en-US" dirty="0"/>
          </a:p>
          <a:p>
            <a:pPr algn="ctr"/>
            <a:endParaRPr lang="en-US" dirty="0"/>
          </a:p>
          <a:p>
            <a:pPr algn="ctr"/>
            <a:endParaRPr lang="en-US" dirty="0"/>
          </a:p>
          <a:p>
            <a:pPr algn="ctr"/>
            <a:endParaRPr lang="en-US" dirty="0"/>
          </a:p>
          <a:p>
            <a:pPr algn="ctr"/>
            <a:endParaRPr lang="en-US" dirty="0"/>
          </a:p>
        </p:txBody>
      </p:sp>
      <p:sp>
        <p:nvSpPr>
          <p:cNvPr id="2" name="Rectangle 1">
            <a:extLst>
              <a:ext uri="{FF2B5EF4-FFF2-40B4-BE49-F238E27FC236}">
                <a16:creationId xmlns:a16="http://schemas.microsoft.com/office/drawing/2014/main" id="{3063E8B6-C661-814A-8CA1-02527D1E7AD0}"/>
              </a:ext>
            </a:extLst>
          </p:cNvPr>
          <p:cNvSpPr/>
          <p:nvPr/>
        </p:nvSpPr>
        <p:spPr>
          <a:xfrm>
            <a:off x="0" y="0"/>
            <a:ext cx="12192000" cy="144321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87AA707-84DB-394E-9E85-4D95A89B746F}"/>
              </a:ext>
            </a:extLst>
          </p:cNvPr>
          <p:cNvSpPr>
            <a:spLocks noGrp="1"/>
          </p:cNvSpPr>
          <p:nvPr>
            <p:ph type="title"/>
          </p:nvPr>
        </p:nvSpPr>
        <p:spPr>
          <a:xfrm>
            <a:off x="182645" y="261633"/>
            <a:ext cx="11826710" cy="711081"/>
          </a:xfrm>
        </p:spPr>
        <p:txBody>
          <a:bodyPr>
            <a:normAutofit/>
          </a:bodyPr>
          <a:lstStyle/>
          <a:p>
            <a:pPr algn="ctr"/>
            <a:r>
              <a:rPr lang="en-US" dirty="0">
                <a:solidFill>
                  <a:schemeClr val="bg1"/>
                </a:solidFill>
              </a:rPr>
              <a:t>Address COVID &amp; Negative Economic Impact</a:t>
            </a:r>
          </a:p>
        </p:txBody>
      </p:sp>
      <p:graphicFrame>
        <p:nvGraphicFramePr>
          <p:cNvPr id="7" name="Content Placeholder 6">
            <a:extLst>
              <a:ext uri="{FF2B5EF4-FFF2-40B4-BE49-F238E27FC236}">
                <a16:creationId xmlns:a16="http://schemas.microsoft.com/office/drawing/2014/main" id="{8A7C9456-269F-CF44-AD15-E029603B8555}"/>
              </a:ext>
            </a:extLst>
          </p:cNvPr>
          <p:cNvGraphicFramePr>
            <a:graphicFrameLocks noGrp="1"/>
          </p:cNvGraphicFramePr>
          <p:nvPr>
            <p:ph idx="1"/>
          </p:nvPr>
        </p:nvGraphicFramePr>
        <p:xfrm>
          <a:off x="3127628" y="1456539"/>
          <a:ext cx="9064372" cy="53227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C029EB00-7C6E-4E42-AF53-398475AB584C}"/>
              </a:ext>
            </a:extLst>
          </p:cNvPr>
          <p:cNvSpPr/>
          <p:nvPr/>
        </p:nvSpPr>
        <p:spPr>
          <a:xfrm>
            <a:off x="40005" y="5236197"/>
            <a:ext cx="3291840" cy="1543050"/>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hlinkClick r:id="rId7">
                  <a:extLst>
                    <a:ext uri="{A12FA001-AC4F-418D-AE19-62706E023703}">
                      <ahyp:hlinkClr xmlns:ahyp="http://schemas.microsoft.com/office/drawing/2018/hyperlinkcolor" val="tx"/>
                    </a:ext>
                  </a:extLst>
                </a:hlinkClick>
              </a:rPr>
              <a:t>Navigating affordable housing projects under state law </a:t>
            </a:r>
            <a:r>
              <a:rPr lang="en-US" dirty="0"/>
              <a:t>(by Tyler Mulligan)</a:t>
            </a:r>
          </a:p>
        </p:txBody>
      </p:sp>
    </p:spTree>
    <p:extLst>
      <p:ext uri="{BB962C8B-B14F-4D97-AF65-F5344CB8AC3E}">
        <p14:creationId xmlns:p14="http://schemas.microsoft.com/office/powerpoint/2010/main" val="4131640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10B3EF-8431-3A4B-A09C-141BF1EE4C8A}"/>
              </a:ext>
            </a:extLst>
          </p:cNvPr>
          <p:cNvSpPr/>
          <p:nvPr/>
        </p:nvSpPr>
        <p:spPr>
          <a:xfrm>
            <a:off x="0" y="1456540"/>
            <a:ext cx="3371850" cy="5401460"/>
          </a:xfrm>
          <a:prstGeom prst="rect">
            <a:avLst/>
          </a:prstGeom>
          <a:solidFill>
            <a:schemeClr val="accent3">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6538"/>
            <a:r>
              <a:rPr lang="en-US" sz="2000" dirty="0">
                <a:solidFill>
                  <a:sysClr val="windowText" lastClr="000000"/>
                </a:solidFill>
              </a:rPr>
              <a:t>General Analysis</a:t>
            </a:r>
          </a:p>
          <a:p>
            <a:pPr marL="236538"/>
            <a:endParaRPr lang="en-US" sz="900" dirty="0">
              <a:solidFill>
                <a:sysClr val="windowText" lastClr="000000"/>
              </a:solidFill>
            </a:endParaRPr>
          </a:p>
          <a:p>
            <a:pPr marL="236538"/>
            <a:r>
              <a:rPr lang="en-US" sz="2000" dirty="0">
                <a:solidFill>
                  <a:sysClr val="windowText" lastClr="000000"/>
                </a:solidFill>
              </a:rPr>
              <a:t>Program, service, capital expenditure eligible if LG identifies harm or impact to beneficiary or class caused or exacerbated by COVID or its negative economic impacts AND the program, service, or capital expenditure responds to the harm.</a:t>
            </a:r>
          </a:p>
          <a:p>
            <a:pPr marL="236538"/>
            <a:endParaRPr lang="en-US" sz="2000" dirty="0">
              <a:solidFill>
                <a:sysClr val="windowText" lastClr="000000"/>
              </a:solidFill>
            </a:endParaRPr>
          </a:p>
          <a:p>
            <a:pPr algn="ctr"/>
            <a:endParaRPr lang="en-US" dirty="0"/>
          </a:p>
          <a:p>
            <a:pPr algn="ctr"/>
            <a:endParaRPr lang="en-US" dirty="0"/>
          </a:p>
          <a:p>
            <a:pPr algn="ctr"/>
            <a:endParaRPr lang="en-US" dirty="0"/>
          </a:p>
          <a:p>
            <a:pPr algn="ctr"/>
            <a:endParaRPr lang="en-US" dirty="0"/>
          </a:p>
          <a:p>
            <a:pPr algn="ctr"/>
            <a:endParaRPr lang="en-US" dirty="0"/>
          </a:p>
        </p:txBody>
      </p:sp>
      <p:sp>
        <p:nvSpPr>
          <p:cNvPr id="2" name="Rectangle 1">
            <a:extLst>
              <a:ext uri="{FF2B5EF4-FFF2-40B4-BE49-F238E27FC236}">
                <a16:creationId xmlns:a16="http://schemas.microsoft.com/office/drawing/2014/main" id="{3063E8B6-C661-814A-8CA1-02527D1E7AD0}"/>
              </a:ext>
            </a:extLst>
          </p:cNvPr>
          <p:cNvSpPr/>
          <p:nvPr/>
        </p:nvSpPr>
        <p:spPr>
          <a:xfrm>
            <a:off x="0" y="0"/>
            <a:ext cx="12192000" cy="144321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87AA707-84DB-394E-9E85-4D95A89B746F}"/>
              </a:ext>
            </a:extLst>
          </p:cNvPr>
          <p:cNvSpPr>
            <a:spLocks noGrp="1"/>
          </p:cNvSpPr>
          <p:nvPr>
            <p:ph type="title"/>
          </p:nvPr>
        </p:nvSpPr>
        <p:spPr>
          <a:xfrm>
            <a:off x="182645" y="261633"/>
            <a:ext cx="11826710" cy="711081"/>
          </a:xfrm>
        </p:spPr>
        <p:txBody>
          <a:bodyPr>
            <a:normAutofit/>
          </a:bodyPr>
          <a:lstStyle/>
          <a:p>
            <a:pPr algn="ctr"/>
            <a:r>
              <a:rPr lang="en-US" dirty="0">
                <a:solidFill>
                  <a:schemeClr val="bg1"/>
                </a:solidFill>
              </a:rPr>
              <a:t>Address COVID &amp; Negative Economic Impact</a:t>
            </a:r>
          </a:p>
        </p:txBody>
      </p:sp>
      <p:graphicFrame>
        <p:nvGraphicFramePr>
          <p:cNvPr id="7" name="Content Placeholder 6">
            <a:extLst>
              <a:ext uri="{FF2B5EF4-FFF2-40B4-BE49-F238E27FC236}">
                <a16:creationId xmlns:a16="http://schemas.microsoft.com/office/drawing/2014/main" id="{8A7C9456-269F-CF44-AD15-E029603B8555}"/>
              </a:ext>
            </a:extLst>
          </p:cNvPr>
          <p:cNvGraphicFramePr>
            <a:graphicFrameLocks noGrp="1"/>
          </p:cNvGraphicFramePr>
          <p:nvPr>
            <p:ph idx="1"/>
          </p:nvPr>
        </p:nvGraphicFramePr>
        <p:xfrm>
          <a:off x="3127628" y="1456539"/>
          <a:ext cx="9064372" cy="53227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C029EB00-7C6E-4E42-AF53-398475AB584C}"/>
              </a:ext>
            </a:extLst>
          </p:cNvPr>
          <p:cNvSpPr/>
          <p:nvPr/>
        </p:nvSpPr>
        <p:spPr>
          <a:xfrm>
            <a:off x="40005" y="5236197"/>
            <a:ext cx="3291840" cy="1543050"/>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hlinkClick r:id="rId7">
                  <a:extLst>
                    <a:ext uri="{A12FA001-AC4F-418D-AE19-62706E023703}">
                      <ahyp:hlinkClr xmlns:ahyp="http://schemas.microsoft.com/office/drawing/2018/hyperlinkcolor" val="tx"/>
                    </a:ext>
                  </a:extLst>
                </a:hlinkClick>
              </a:rPr>
              <a:t>Navigating affordable housing projects under state law </a:t>
            </a:r>
            <a:r>
              <a:rPr lang="en-US" dirty="0"/>
              <a:t>(by Tyler Mulligan)</a:t>
            </a:r>
          </a:p>
        </p:txBody>
      </p:sp>
      <p:sp>
        <p:nvSpPr>
          <p:cNvPr id="4" name="Pentagon 3">
            <a:extLst>
              <a:ext uri="{FF2B5EF4-FFF2-40B4-BE49-F238E27FC236}">
                <a16:creationId xmlns:a16="http://schemas.microsoft.com/office/drawing/2014/main" id="{A36DF938-950D-CB47-9885-F644EC2E0B41}"/>
              </a:ext>
            </a:extLst>
          </p:cNvPr>
          <p:cNvSpPr/>
          <p:nvPr/>
        </p:nvSpPr>
        <p:spPr>
          <a:xfrm>
            <a:off x="0" y="3248020"/>
            <a:ext cx="4720590" cy="3635997"/>
          </a:xfrm>
          <a:prstGeom prst="homePlate">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lumMod val="65000"/>
                    <a:lumOff val="35000"/>
                  </a:schemeClr>
                </a:solidFill>
              </a:rPr>
              <a:t>The final rule presumes that all enumerated eligible uses for programs and services, including COVID-19 mitigation and prevention programs and services, are reasonably proportional responses to the harm identified unless a response is grossly disproportionate to the type or extent of harm experienced. </a:t>
            </a:r>
            <a:endParaRPr lang="en-US" sz="2000" dirty="0">
              <a:solidFill>
                <a:schemeClr val="tx1">
                  <a:lumMod val="65000"/>
                  <a:lumOff val="35000"/>
                </a:schemeClr>
              </a:solidFill>
              <a:effectLst/>
            </a:endParaRPr>
          </a:p>
        </p:txBody>
      </p:sp>
    </p:spTree>
    <p:extLst>
      <p:ext uri="{BB962C8B-B14F-4D97-AF65-F5344CB8AC3E}">
        <p14:creationId xmlns:p14="http://schemas.microsoft.com/office/powerpoint/2010/main" val="19786407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58FF9-31DB-0948-9C81-624ECF559A48}"/>
              </a:ext>
            </a:extLst>
          </p:cNvPr>
          <p:cNvSpPr>
            <a:spLocks noGrp="1"/>
          </p:cNvSpPr>
          <p:nvPr>
            <p:ph type="title"/>
          </p:nvPr>
        </p:nvSpPr>
        <p:spPr>
          <a:xfrm>
            <a:off x="467809" y="686863"/>
            <a:ext cx="3413479" cy="3534226"/>
          </a:xfrm>
          <a:solidFill>
            <a:srgbClr val="7030A0"/>
          </a:solidFill>
          <a:effectLst>
            <a:outerShdw blurRad="50800" dist="38100" dir="8100000" algn="tr" rotWithShape="0">
              <a:prstClr val="black">
                <a:alpha val="40000"/>
              </a:prstClr>
            </a:outerShdw>
          </a:effectLst>
        </p:spPr>
        <p:txBody>
          <a:bodyPr>
            <a:normAutofit/>
          </a:bodyPr>
          <a:lstStyle/>
          <a:p>
            <a:pPr marL="176213" algn="ctr"/>
            <a:r>
              <a:rPr lang="en-US" sz="3800" dirty="0">
                <a:solidFill>
                  <a:srgbClr val="FFFFFF"/>
                </a:solidFill>
              </a:rPr>
              <a:t>Public Sector Capacity &amp; Workforce</a:t>
            </a:r>
          </a:p>
        </p:txBody>
      </p:sp>
      <p:sp>
        <p:nvSpPr>
          <p:cNvPr id="3" name="Content Placeholder 2">
            <a:extLst>
              <a:ext uri="{FF2B5EF4-FFF2-40B4-BE49-F238E27FC236}">
                <a16:creationId xmlns:a16="http://schemas.microsoft.com/office/drawing/2014/main" id="{FBCB00CD-877B-AB42-8926-58C44002F26A}"/>
              </a:ext>
            </a:extLst>
          </p:cNvPr>
          <p:cNvSpPr>
            <a:spLocks noGrp="1"/>
          </p:cNvSpPr>
          <p:nvPr>
            <p:ph idx="1"/>
          </p:nvPr>
        </p:nvSpPr>
        <p:spPr>
          <a:xfrm>
            <a:off x="4049487" y="188687"/>
            <a:ext cx="7910284" cy="7257142"/>
          </a:xfrm>
        </p:spPr>
        <p:txBody>
          <a:bodyPr anchor="ctr">
            <a:normAutofit/>
          </a:bodyPr>
          <a:lstStyle/>
          <a:p>
            <a:pPr>
              <a:spcBef>
                <a:spcPts val="984"/>
              </a:spcBef>
            </a:pPr>
            <a:r>
              <a:rPr lang="en-US" sz="1900" dirty="0"/>
              <a:t>Payroll and covered benefit expenses for public safety, public health, health care, human services, and similar employees to the extent that the employee’s time is spent mitigating or responding to the COVID-19 public health emergency; </a:t>
            </a:r>
          </a:p>
          <a:p>
            <a:pPr>
              <a:spcBef>
                <a:spcPts val="984"/>
              </a:spcBef>
            </a:pPr>
            <a:r>
              <a:rPr lang="en-US" sz="1900" dirty="0"/>
              <a:t>Payroll, covered benefit, and other costs associated with programs or services to support the public sector workforce and with the LG: </a:t>
            </a:r>
          </a:p>
          <a:p>
            <a:pPr marL="609494" lvl="1" indent="0">
              <a:spcBef>
                <a:spcPts val="984"/>
              </a:spcBef>
              <a:buNone/>
            </a:pPr>
            <a:r>
              <a:rPr lang="en-US" sz="1900" dirty="0"/>
              <a:t>Hiring or rehiring staff to fill budgeted full-time equivalent positions that existed on January 27, 2020 but that were unfilled or eliminated as of March 3, 2021; or </a:t>
            </a:r>
          </a:p>
          <a:p>
            <a:pPr marL="609494" lvl="1" indent="0">
              <a:spcBef>
                <a:spcPts val="984"/>
              </a:spcBef>
              <a:buNone/>
            </a:pPr>
            <a:r>
              <a:rPr lang="en-US" sz="1900" dirty="0"/>
              <a:t>Increasing the number of its budgeted full-time equivalent employees by up to the difference between the number of its budgeted full-time equivalent employees on January 27, 2020, multiplied by 1.075, and the number of its budgeted full-time equivalent employees on March 3, 2021, provided that funds shall only be used for additional budgeted full-time equivalent employees above the recipient’s number of budgeted full-time equivalent employees as of March 3, 2021; </a:t>
            </a:r>
          </a:p>
          <a:p>
            <a:pPr>
              <a:spcBef>
                <a:spcPts val="984"/>
              </a:spcBef>
            </a:pPr>
            <a:r>
              <a:rPr lang="en-US" sz="1900" dirty="0"/>
              <a:t>Costs to improve the design and execution of programs responding to the COVID-19 pandemic and to administer or improve the efficacy of programs addressing the public health emergency or its negative economic impacts</a:t>
            </a:r>
          </a:p>
          <a:p>
            <a:pPr>
              <a:spcBef>
                <a:spcPts val="984"/>
              </a:spcBef>
            </a:pPr>
            <a:r>
              <a:rPr lang="en-US" sz="1900" dirty="0"/>
              <a:t>Costs associated with addressing administrative needs of recipient governments that were caused or exacerbated by the pandemic. </a:t>
            </a:r>
          </a:p>
          <a:p>
            <a:pPr>
              <a:lnSpc>
                <a:spcPct val="90000"/>
              </a:lnSpc>
            </a:pPr>
            <a:endParaRPr lang="en-US" sz="1600" dirty="0"/>
          </a:p>
          <a:p>
            <a:pPr>
              <a:lnSpc>
                <a:spcPct val="90000"/>
              </a:lnSpc>
            </a:pPr>
            <a:endParaRPr lang="en-US" sz="1600" dirty="0"/>
          </a:p>
        </p:txBody>
      </p:sp>
      <p:sp>
        <p:nvSpPr>
          <p:cNvPr id="4" name="Rectangle 3">
            <a:extLst>
              <a:ext uri="{FF2B5EF4-FFF2-40B4-BE49-F238E27FC236}">
                <a16:creationId xmlns:a16="http://schemas.microsoft.com/office/drawing/2014/main" id="{8E227E72-4E65-BD4A-B04B-209427A89016}"/>
              </a:ext>
            </a:extLst>
          </p:cNvPr>
          <p:cNvSpPr/>
          <p:nvPr/>
        </p:nvSpPr>
        <p:spPr>
          <a:xfrm>
            <a:off x="467809" y="4419227"/>
            <a:ext cx="3413480" cy="19798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16707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995B80-E94E-9346-A5CE-7A49026182D1}"/>
              </a:ext>
            </a:extLst>
          </p:cNvPr>
          <p:cNvSpPr/>
          <p:nvPr/>
        </p:nvSpPr>
        <p:spPr>
          <a:xfrm>
            <a:off x="1588" y="0"/>
            <a:ext cx="12176124" cy="128037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927192-24BC-C245-B649-37372EBCA033}"/>
              </a:ext>
            </a:extLst>
          </p:cNvPr>
          <p:cNvSpPr>
            <a:spLocks noGrp="1"/>
          </p:cNvSpPr>
          <p:nvPr>
            <p:ph type="title"/>
          </p:nvPr>
        </p:nvSpPr>
        <p:spPr>
          <a:xfrm>
            <a:off x="838200" y="72115"/>
            <a:ext cx="10515600" cy="1208257"/>
          </a:xfrm>
        </p:spPr>
        <p:txBody>
          <a:bodyPr>
            <a:normAutofit/>
          </a:bodyPr>
          <a:lstStyle/>
          <a:p>
            <a:pPr algn="ctr"/>
            <a:r>
              <a:rPr lang="en-US" sz="4000" dirty="0">
                <a:solidFill>
                  <a:schemeClr val="bg1"/>
                </a:solidFill>
              </a:rPr>
              <a:t>Capital Outlay for Address COVID and </a:t>
            </a:r>
            <a:br>
              <a:rPr lang="en-US" sz="4000" dirty="0">
                <a:solidFill>
                  <a:schemeClr val="bg1"/>
                </a:solidFill>
              </a:rPr>
            </a:br>
            <a:r>
              <a:rPr lang="en-US" sz="4000" dirty="0">
                <a:solidFill>
                  <a:schemeClr val="bg1"/>
                </a:solidFill>
              </a:rPr>
              <a:t>Negative Economic Impact Category </a:t>
            </a:r>
          </a:p>
        </p:txBody>
      </p:sp>
      <p:pic>
        <p:nvPicPr>
          <p:cNvPr id="1025" name="Picture 1" descr="page422image32070208">
            <a:extLst>
              <a:ext uri="{FF2B5EF4-FFF2-40B4-BE49-F238E27FC236}">
                <a16:creationId xmlns:a16="http://schemas.microsoft.com/office/drawing/2014/main" id="{5162B1EB-EFD6-9E46-873B-869C947F2C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71" y="2632840"/>
            <a:ext cx="12700" cy="698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422image32074624">
            <a:extLst>
              <a:ext uri="{FF2B5EF4-FFF2-40B4-BE49-F238E27FC236}">
                <a16:creationId xmlns:a16="http://schemas.microsoft.com/office/drawing/2014/main" id="{0F977DEE-4EF1-6E4D-B963-F3213A5413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71" y="2632840"/>
            <a:ext cx="12700" cy="6988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422image32068480">
            <a:extLst>
              <a:ext uri="{FF2B5EF4-FFF2-40B4-BE49-F238E27FC236}">
                <a16:creationId xmlns:a16="http://schemas.microsoft.com/office/drawing/2014/main" id="{D79B82FD-93FA-E44B-BE90-21564D4FB6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71" y="2632840"/>
            <a:ext cx="12700" cy="698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C917295-6CB0-2643-B11F-4E0638CAF6DB}"/>
              </a:ext>
            </a:extLst>
          </p:cNvPr>
          <p:cNvSpPr/>
          <p:nvPr/>
        </p:nvSpPr>
        <p:spPr>
          <a:xfrm>
            <a:off x="206247" y="4869160"/>
            <a:ext cx="11855053" cy="1829704"/>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000" dirty="0"/>
              <a:t>Written justification must include the following elements: </a:t>
            </a:r>
          </a:p>
          <a:p>
            <a:endParaRPr lang="en-US" sz="800" dirty="0"/>
          </a:p>
          <a:p>
            <a:pPr marL="342900" indent="-342900">
              <a:buFont typeface="Arial" panose="020B0604020202020204" pitchFamily="34" charset="0"/>
              <a:buChar char="•"/>
            </a:pPr>
            <a:r>
              <a:rPr lang="en-US" sz="2000" dirty="0"/>
              <a:t>Describe the harm or need to be addressed;</a:t>
            </a:r>
          </a:p>
          <a:p>
            <a:pPr marL="342900" indent="-342900">
              <a:buFont typeface="Arial" panose="020B0604020202020204" pitchFamily="34" charset="0"/>
              <a:buChar char="•"/>
            </a:pPr>
            <a:r>
              <a:rPr lang="en-US" sz="2000" dirty="0"/>
              <a:t>Explain why a capital expenditure is appropriate; and</a:t>
            </a:r>
          </a:p>
          <a:p>
            <a:pPr marL="342900" indent="-342900">
              <a:buFont typeface="Arial" panose="020B0604020202020204" pitchFamily="34" charset="0"/>
              <a:buChar char="•"/>
            </a:pPr>
            <a:r>
              <a:rPr lang="en-US" sz="2000" dirty="0"/>
              <a:t>Compare the proposed capital expenditure to at least two alternative capital expenditures and demonstrate why the proposed capital expenditure is superior. </a:t>
            </a:r>
          </a:p>
        </p:txBody>
      </p:sp>
      <p:graphicFrame>
        <p:nvGraphicFramePr>
          <p:cNvPr id="4" name="Content Placeholder 3">
            <a:extLst>
              <a:ext uri="{FF2B5EF4-FFF2-40B4-BE49-F238E27FC236}">
                <a16:creationId xmlns:a16="http://schemas.microsoft.com/office/drawing/2014/main" id="{9E5AC33D-B890-CF4C-979E-2785B1C01806}"/>
              </a:ext>
            </a:extLst>
          </p:cNvPr>
          <p:cNvGraphicFramePr>
            <a:graphicFrameLocks noGrp="1"/>
          </p:cNvGraphicFramePr>
          <p:nvPr>
            <p:ph idx="1"/>
          </p:nvPr>
        </p:nvGraphicFramePr>
        <p:xfrm>
          <a:off x="591531" y="1397678"/>
          <a:ext cx="11084484" cy="3298277"/>
        </p:xfrm>
        <a:graphic>
          <a:graphicData uri="http://schemas.openxmlformats.org/drawingml/2006/table">
            <a:tbl>
              <a:tblPr/>
              <a:tblGrid>
                <a:gridCol w="3694828">
                  <a:extLst>
                    <a:ext uri="{9D8B030D-6E8A-4147-A177-3AD203B41FA5}">
                      <a16:colId xmlns:a16="http://schemas.microsoft.com/office/drawing/2014/main" val="1911408063"/>
                    </a:ext>
                  </a:extLst>
                </a:gridCol>
                <a:gridCol w="3694828">
                  <a:extLst>
                    <a:ext uri="{9D8B030D-6E8A-4147-A177-3AD203B41FA5}">
                      <a16:colId xmlns:a16="http://schemas.microsoft.com/office/drawing/2014/main" val="3987541854"/>
                    </a:ext>
                  </a:extLst>
                </a:gridCol>
                <a:gridCol w="3694828">
                  <a:extLst>
                    <a:ext uri="{9D8B030D-6E8A-4147-A177-3AD203B41FA5}">
                      <a16:colId xmlns:a16="http://schemas.microsoft.com/office/drawing/2014/main" val="2589204561"/>
                    </a:ext>
                  </a:extLst>
                </a:gridCol>
              </a:tblGrid>
              <a:tr h="647108">
                <a:tc>
                  <a:txBody>
                    <a:bodyPr/>
                    <a:lstStyle/>
                    <a:p>
                      <a:r>
                        <a:rPr lang="en-US" sz="1800" b="1" dirty="0">
                          <a:effectLst/>
                          <a:latin typeface="TimesNewRomanPS"/>
                        </a:rPr>
                        <a:t>If a project has total expected capital expenditures of </a:t>
                      </a:r>
                      <a:endParaRPr lang="en-US" sz="1800" dirty="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800" b="1" dirty="0">
                          <a:effectLst/>
                          <a:latin typeface="TimesNewRomanPS"/>
                        </a:rPr>
                        <a:t>and the use is enumerated in (b)(3), then </a:t>
                      </a:r>
                      <a:endParaRPr lang="en-US" sz="1800" dirty="0">
                        <a:effectLst/>
                      </a:endParaRPr>
                    </a:p>
                  </a:txBody>
                  <a:tcPr anchor="ctr">
                    <a:lnL w="6096"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800" b="1">
                          <a:effectLst/>
                          <a:latin typeface="TimesNewRomanPS"/>
                        </a:rPr>
                        <a:t>and the use is not enumerated in (b)(3), then </a:t>
                      </a:r>
                      <a:endParaRPr lang="en-US" sz="1800">
                        <a:effectLst/>
                      </a:endParaRPr>
                    </a:p>
                  </a:txBody>
                  <a:tcPr anchor="ctr">
                    <a:lnL w="6083"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0343359"/>
                  </a:ext>
                </a:extLst>
              </a:tr>
              <a:tr h="521030">
                <a:tc>
                  <a:txBody>
                    <a:bodyPr/>
                    <a:lstStyle/>
                    <a:p>
                      <a:r>
                        <a:rPr lang="en-US" sz="1800" dirty="0">
                          <a:effectLst/>
                          <a:latin typeface="TimesNewRomanPSMT"/>
                        </a:rPr>
                        <a:t>Less than $1 million </a:t>
                      </a:r>
                      <a:endParaRPr lang="en-US" sz="1800" dirty="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r>
                        <a:rPr lang="en-US" sz="1800">
                          <a:effectLst/>
                          <a:latin typeface="TimesNewRomanPSMT"/>
                        </a:rPr>
                        <a:t>No Written Justification required </a:t>
                      </a:r>
                      <a:endParaRPr lang="en-US" sz="1800">
                        <a:effectLst/>
                      </a:endParaRPr>
                    </a:p>
                  </a:txBody>
                  <a:tcPr anchor="ctr">
                    <a:lnL w="6096"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r>
                        <a:rPr lang="en-US" sz="1800">
                          <a:effectLst/>
                          <a:latin typeface="TimesNewRomanPSMT"/>
                        </a:rPr>
                        <a:t>No Written Justification required </a:t>
                      </a:r>
                      <a:endParaRPr lang="en-US" sz="1800">
                        <a:effectLst/>
                      </a:endParaRPr>
                    </a:p>
                  </a:txBody>
                  <a:tcPr anchor="ctr">
                    <a:lnL w="6083"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6895308"/>
                  </a:ext>
                </a:extLst>
              </a:tr>
              <a:tr h="1215739">
                <a:tc>
                  <a:txBody>
                    <a:bodyPr/>
                    <a:lstStyle/>
                    <a:p>
                      <a:r>
                        <a:rPr lang="en-US" sz="1800" dirty="0">
                          <a:effectLst/>
                          <a:latin typeface="TimesNewRomanPSMT"/>
                        </a:rPr>
                        <a:t>Greater than or equal to $1 million, but less than $10 million </a:t>
                      </a:r>
                      <a:endParaRPr lang="en-US" sz="1800" dirty="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r>
                        <a:rPr lang="en-US" sz="1800" dirty="0">
                          <a:effectLst/>
                          <a:latin typeface="TimesNewRomanPSMT"/>
                        </a:rPr>
                        <a:t>Written Justification required but recipients are not required to submit as part of regular reporting to Treasury </a:t>
                      </a:r>
                      <a:endParaRPr lang="en-US" sz="1800" dirty="0">
                        <a:effectLst/>
                      </a:endParaRPr>
                    </a:p>
                  </a:txBody>
                  <a:tcPr anchor="ctr">
                    <a:lnL w="6096"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rowSpan="2">
                  <a:txBody>
                    <a:bodyPr/>
                    <a:lstStyle/>
                    <a:p>
                      <a:r>
                        <a:rPr lang="en-US" sz="1800" dirty="0">
                          <a:effectLst/>
                          <a:latin typeface="TimesNewRomanPSMT"/>
                        </a:rPr>
                        <a:t>Written Justification required and recipients must submit as part of regular reporting to Treasury </a:t>
                      </a:r>
                      <a:endParaRPr lang="en-US" sz="1800" dirty="0">
                        <a:effectLst/>
                      </a:endParaRPr>
                    </a:p>
                  </a:txBody>
                  <a:tcPr anchor="ctr">
                    <a:lnL w="6083"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2327210"/>
                  </a:ext>
                </a:extLst>
              </a:tr>
              <a:tr h="774252">
                <a:tc>
                  <a:txBody>
                    <a:bodyPr/>
                    <a:lstStyle/>
                    <a:p>
                      <a:r>
                        <a:rPr lang="en-US" sz="1800" dirty="0">
                          <a:effectLst/>
                          <a:latin typeface="TimesNewRomanPSMT"/>
                        </a:rPr>
                        <a:t>$10 million or more </a:t>
                      </a:r>
                      <a:endParaRPr lang="en-US" sz="1800" dirty="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800" dirty="0">
                          <a:effectLst/>
                          <a:latin typeface="TimesNewRomanPSMT"/>
                        </a:rPr>
                        <a:t>Written Justification required and recipients must submit as part of regular reporting to Treasury </a:t>
                      </a:r>
                      <a:endParaRPr lang="en-US" sz="1800" dirty="0">
                        <a:effectLst/>
                      </a:endParaRPr>
                    </a:p>
                  </a:txBody>
                  <a:tcPr anchor="ctr">
                    <a:lnL w="6096"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253967795"/>
                  </a:ext>
                </a:extLst>
              </a:tr>
            </a:tbl>
          </a:graphicData>
        </a:graphic>
      </p:graphicFrame>
    </p:spTree>
    <p:extLst>
      <p:ext uri="{BB962C8B-B14F-4D97-AF65-F5344CB8AC3E}">
        <p14:creationId xmlns:p14="http://schemas.microsoft.com/office/powerpoint/2010/main" val="19219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pplication, table&#10;&#10;Description automatically generated">
            <a:extLst>
              <a:ext uri="{FF2B5EF4-FFF2-40B4-BE49-F238E27FC236}">
                <a16:creationId xmlns:a16="http://schemas.microsoft.com/office/drawing/2014/main" id="{D90240C8-3C97-034A-9ADE-868400804723}"/>
              </a:ext>
            </a:extLst>
          </p:cNvPr>
          <p:cNvPicPr>
            <a:picLocks noChangeAspect="1"/>
          </p:cNvPicPr>
          <p:nvPr/>
        </p:nvPicPr>
        <p:blipFill>
          <a:blip r:embed="rId3"/>
          <a:stretch>
            <a:fillRect/>
          </a:stretch>
        </p:blipFill>
        <p:spPr>
          <a:xfrm>
            <a:off x="0" y="282121"/>
            <a:ext cx="6297287" cy="6293758"/>
          </a:xfrm>
          <a:prstGeom prst="rect">
            <a:avLst/>
          </a:prstGeom>
          <a:effectLst>
            <a:outerShdw blurRad="50800" dist="38100" dir="8100000" algn="tr" rotWithShape="0">
              <a:prstClr val="black">
                <a:alpha val="40000"/>
              </a:prstClr>
            </a:outerShdw>
          </a:effectLst>
        </p:spPr>
      </p:pic>
      <p:sp>
        <p:nvSpPr>
          <p:cNvPr id="15" name="Pentagon 14">
            <a:extLst>
              <a:ext uri="{FF2B5EF4-FFF2-40B4-BE49-F238E27FC236}">
                <a16:creationId xmlns:a16="http://schemas.microsoft.com/office/drawing/2014/main" id="{0D1444BE-DE20-2D49-89DB-C0A1DD2D5E1A}"/>
              </a:ext>
            </a:extLst>
          </p:cNvPr>
          <p:cNvSpPr/>
          <p:nvPr/>
        </p:nvSpPr>
        <p:spPr>
          <a:xfrm flipH="1">
            <a:off x="6127011" y="0"/>
            <a:ext cx="6064988" cy="3429000"/>
          </a:xfrm>
          <a:prstGeom prst="homePlate">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3825" algn="ctr"/>
            <a:r>
              <a:rPr lang="en-US" sz="2400" dirty="0"/>
              <a:t>Compliance Guide Lists Expenditure Categories (EC) within each broad grouping. Local government must align each project with 1 (and only 1) EC</a:t>
            </a:r>
          </a:p>
        </p:txBody>
      </p:sp>
      <p:sp>
        <p:nvSpPr>
          <p:cNvPr id="16" name="Pentagon 15">
            <a:extLst>
              <a:ext uri="{FF2B5EF4-FFF2-40B4-BE49-F238E27FC236}">
                <a16:creationId xmlns:a16="http://schemas.microsoft.com/office/drawing/2014/main" id="{A5937F16-489B-684C-A75B-B48735A8D1A2}"/>
              </a:ext>
            </a:extLst>
          </p:cNvPr>
          <p:cNvSpPr/>
          <p:nvPr/>
        </p:nvSpPr>
        <p:spPr>
          <a:xfrm flipH="1">
            <a:off x="6127012" y="3429000"/>
            <a:ext cx="6064988" cy="3429000"/>
          </a:xfrm>
          <a:prstGeom prst="homePlate">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3550" algn="ctr">
              <a:spcBef>
                <a:spcPts val="600"/>
              </a:spcBef>
            </a:pPr>
            <a:r>
              <a:rPr lang="en-US" sz="2400" dirty="0"/>
              <a:t>* Projects that local government will report on amount of funds spent on evidenced-based projects</a:t>
            </a:r>
          </a:p>
          <a:p>
            <a:pPr marL="236538" algn="ctr">
              <a:spcBef>
                <a:spcPts val="600"/>
              </a:spcBef>
            </a:pPr>
            <a:endParaRPr lang="en-US" sz="800" dirty="0"/>
          </a:p>
          <a:p>
            <a:pPr marL="236538" algn="ctr">
              <a:spcBef>
                <a:spcPts val="600"/>
              </a:spcBef>
            </a:pPr>
            <a:r>
              <a:rPr lang="en-US" sz="2400" dirty="0"/>
              <a:t>^ Projects that local government will report on number of disproportionately impacted beneficiaries</a:t>
            </a:r>
          </a:p>
        </p:txBody>
      </p:sp>
    </p:spTree>
    <p:extLst>
      <p:ext uri="{BB962C8B-B14F-4D97-AF65-F5344CB8AC3E}">
        <p14:creationId xmlns:p14="http://schemas.microsoft.com/office/powerpoint/2010/main" val="16496273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Filling out forms on a table">
            <a:extLst>
              <a:ext uri="{FF2B5EF4-FFF2-40B4-BE49-F238E27FC236}">
                <a16:creationId xmlns:a16="http://schemas.microsoft.com/office/drawing/2014/main" id="{51989E37-EAF1-2F4B-8987-6B7D827CB9DD}"/>
              </a:ext>
            </a:extLst>
          </p:cNvPr>
          <p:cNvPicPr>
            <a:picLocks noChangeAspect="1"/>
          </p:cNvPicPr>
          <p:nvPr/>
        </p:nvPicPr>
        <p:blipFill rotWithShape="1">
          <a:blip r:embed="rId2"/>
          <a:srcRect l="9091" t="23391"/>
          <a:stretch/>
        </p:blipFill>
        <p:spPr>
          <a:xfrm>
            <a:off x="20" y="10"/>
            <a:ext cx="12191980" cy="6857990"/>
          </a:xfrm>
          <a:prstGeom prst="rect">
            <a:avLst/>
          </a:prstGeom>
        </p:spPr>
      </p:pic>
      <p:sp>
        <p:nvSpPr>
          <p:cNvPr id="21" name="Rectangle 13">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8C8D9936-5B2E-004B-ACEA-D5FB01E0609B}"/>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dirty="0"/>
              <a:t>Other Uniform Guidance Requirements</a:t>
            </a:r>
          </a:p>
        </p:txBody>
      </p:sp>
      <p:sp>
        <p:nvSpPr>
          <p:cNvPr id="22" name="Rectangle: Rounded Corners 15">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464917"/>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FED86B2-C81F-0F46-A87A-360991C2AF02}"/>
              </a:ext>
            </a:extLst>
          </p:cNvPr>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2FF000E0-B44D-4943-8186-B77C58C1BA3D}"/>
              </a:ext>
            </a:extLst>
          </p:cNvPr>
          <p:cNvSpPr>
            <a:spLocks noGrp="1"/>
          </p:cNvSpPr>
          <p:nvPr>
            <p:ph type="title"/>
          </p:nvPr>
        </p:nvSpPr>
        <p:spPr>
          <a:xfrm>
            <a:off x="838200" y="-251460"/>
            <a:ext cx="10515600" cy="1325563"/>
          </a:xfrm>
        </p:spPr>
        <p:txBody>
          <a:bodyPr/>
          <a:lstStyle/>
          <a:p>
            <a:pPr algn="ctr"/>
            <a:r>
              <a:rPr lang="en-US" dirty="0">
                <a:solidFill>
                  <a:schemeClr val="bg1"/>
                </a:solidFill>
              </a:rPr>
              <a:t>Compliance Requirements</a:t>
            </a:r>
          </a:p>
        </p:txBody>
      </p:sp>
      <p:graphicFrame>
        <p:nvGraphicFramePr>
          <p:cNvPr id="4" name="Table 4">
            <a:extLst>
              <a:ext uri="{FF2B5EF4-FFF2-40B4-BE49-F238E27FC236}">
                <a16:creationId xmlns:a16="http://schemas.microsoft.com/office/drawing/2014/main" id="{D5ACF939-9DAA-344A-92C4-459D57C0DABE}"/>
              </a:ext>
            </a:extLst>
          </p:cNvPr>
          <p:cNvGraphicFramePr>
            <a:graphicFrameLocks noGrp="1"/>
          </p:cNvGraphicFramePr>
          <p:nvPr>
            <p:ph idx="1"/>
          </p:nvPr>
        </p:nvGraphicFramePr>
        <p:xfrm>
          <a:off x="0" y="773543"/>
          <a:ext cx="12192000" cy="455676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4064000">
                  <a:extLst>
                    <a:ext uri="{9D8B030D-6E8A-4147-A177-3AD203B41FA5}">
                      <a16:colId xmlns:a16="http://schemas.microsoft.com/office/drawing/2014/main" val="2461308859"/>
                    </a:ext>
                  </a:extLst>
                </a:gridCol>
                <a:gridCol w="4064000">
                  <a:extLst>
                    <a:ext uri="{9D8B030D-6E8A-4147-A177-3AD203B41FA5}">
                      <a16:colId xmlns:a16="http://schemas.microsoft.com/office/drawing/2014/main" val="435555440"/>
                    </a:ext>
                  </a:extLst>
                </a:gridCol>
                <a:gridCol w="4064000">
                  <a:extLst>
                    <a:ext uri="{9D8B030D-6E8A-4147-A177-3AD203B41FA5}">
                      <a16:colId xmlns:a16="http://schemas.microsoft.com/office/drawing/2014/main" val="2496405590"/>
                    </a:ext>
                  </a:extLst>
                </a:gridCol>
              </a:tblGrid>
              <a:tr h="309137">
                <a:tc>
                  <a:txBody>
                    <a:bodyPr/>
                    <a:lstStyle/>
                    <a:p>
                      <a:pPr algn="ctr"/>
                      <a:r>
                        <a:rPr lang="en-US" sz="1600" dirty="0"/>
                        <a:t>Award Terms</a:t>
                      </a:r>
                    </a:p>
                  </a:txBody>
                  <a:tcPr/>
                </a:tc>
                <a:tc>
                  <a:txBody>
                    <a:bodyPr/>
                    <a:lstStyle/>
                    <a:p>
                      <a:pPr algn="ctr"/>
                      <a:r>
                        <a:rPr lang="en-US" dirty="0"/>
                        <a:t>Prohibited Expenditures</a:t>
                      </a:r>
                    </a:p>
                  </a:txBody>
                  <a:tcPr/>
                </a:tc>
                <a:tc>
                  <a:txBody>
                    <a:bodyPr/>
                    <a:lstStyle/>
                    <a:p>
                      <a:pPr algn="ctr"/>
                      <a:r>
                        <a:rPr lang="en-US" dirty="0"/>
                        <a:t>Uniform Guidance</a:t>
                      </a:r>
                    </a:p>
                  </a:txBody>
                  <a:tcPr/>
                </a:tc>
                <a:extLst>
                  <a:ext uri="{0D108BD9-81ED-4DB2-BD59-A6C34878D82A}">
                    <a16:rowId xmlns:a16="http://schemas.microsoft.com/office/drawing/2014/main" val="3392893364"/>
                  </a:ext>
                </a:extLst>
              </a:tr>
              <a:tr h="3657390">
                <a:tc>
                  <a:txBody>
                    <a:bodyPr/>
                    <a:lstStyle/>
                    <a:p>
                      <a:pPr>
                        <a:spcBef>
                          <a:spcPts val="600"/>
                        </a:spcBef>
                      </a:pPr>
                      <a:r>
                        <a:rPr lang="en-US" sz="1600" dirty="0"/>
                        <a:t>All funds obligated by December 31, 2024 &amp; fully expended by December 31, 2026</a:t>
                      </a:r>
                    </a:p>
                    <a:p>
                      <a:pPr>
                        <a:spcBef>
                          <a:spcPts val="600"/>
                        </a:spcBef>
                      </a:pPr>
                      <a:r>
                        <a:rPr lang="en-US" sz="1600" dirty="0"/>
                        <a:t>Reporting requirements</a:t>
                      </a:r>
                    </a:p>
                    <a:p>
                      <a:pPr lvl="1">
                        <a:spcBef>
                          <a:spcPts val="600"/>
                        </a:spcBef>
                      </a:pPr>
                      <a:r>
                        <a:rPr lang="en-US" sz="1600" dirty="0"/>
                        <a:t>Project &amp; Expenditure reports (quarterly or yearly, depending on size)</a:t>
                      </a:r>
                    </a:p>
                    <a:p>
                      <a:pPr lvl="1">
                        <a:spcBef>
                          <a:spcPts val="600"/>
                        </a:spcBef>
                      </a:pPr>
                      <a:r>
                        <a:rPr lang="en-US" sz="1600" dirty="0"/>
                        <a:t>Performance Plan reports (for largest units only)</a:t>
                      </a:r>
                    </a:p>
                    <a:p>
                      <a:pPr>
                        <a:spcBef>
                          <a:spcPts val="600"/>
                        </a:spcBef>
                      </a:pPr>
                      <a:r>
                        <a:rPr lang="en-US" sz="1600" dirty="0"/>
                        <a:t>Civil rights compliance / nondiscrimination policy </a:t>
                      </a:r>
                    </a:p>
                    <a:p>
                      <a:pPr>
                        <a:spcBef>
                          <a:spcPts val="600"/>
                        </a:spcBef>
                      </a:pPr>
                      <a:r>
                        <a:rPr lang="en-US" sz="1600" dirty="0"/>
                        <a:t>Compliance with all applicable Uniform Guidance provisions</a:t>
                      </a:r>
                    </a:p>
                    <a:p>
                      <a:pPr>
                        <a:spcBef>
                          <a:spcPts val="600"/>
                        </a:spcBef>
                      </a:pPr>
                      <a:r>
                        <a:rPr lang="en-US" sz="1600" dirty="0"/>
                        <a:t>Records retention policy with retention for at least 5 years after award term ends</a:t>
                      </a:r>
                    </a:p>
                    <a:p>
                      <a:pPr>
                        <a:spcBef>
                          <a:spcPts val="600"/>
                        </a:spcBef>
                      </a:pPr>
                      <a:r>
                        <a:rPr lang="en-US" sz="1600" dirty="0"/>
                        <a:t>Special audit requirements</a:t>
                      </a:r>
                    </a:p>
                  </a:txBody>
                  <a:tcPr/>
                </a:tc>
                <a:tc>
                  <a:txBody>
                    <a:bodyPr/>
                    <a:lstStyle/>
                    <a:p>
                      <a:pPr>
                        <a:spcBef>
                          <a:spcPts val="600"/>
                        </a:spcBef>
                      </a:pPr>
                      <a:r>
                        <a:rPr lang="en-US" sz="1800" dirty="0"/>
                        <a:t>NO: Pension fund contributions</a:t>
                      </a:r>
                    </a:p>
                    <a:p>
                      <a:pPr>
                        <a:spcBef>
                          <a:spcPts val="600"/>
                        </a:spcBef>
                      </a:pPr>
                      <a:r>
                        <a:rPr lang="en-US" sz="1800" dirty="0"/>
                        <a:t>NO: Borrowing money</a:t>
                      </a:r>
                    </a:p>
                    <a:p>
                      <a:pPr>
                        <a:spcBef>
                          <a:spcPts val="600"/>
                        </a:spcBef>
                      </a:pPr>
                      <a:r>
                        <a:rPr lang="en-US" sz="1800" dirty="0"/>
                        <a:t>NO: Financial reserves / rainy day fund</a:t>
                      </a:r>
                    </a:p>
                    <a:p>
                      <a:pPr>
                        <a:spcBef>
                          <a:spcPts val="600"/>
                        </a:spcBef>
                      </a:pPr>
                      <a:r>
                        <a:rPr lang="en-US" sz="1800" dirty="0"/>
                        <a:t>NO: Settlement/judgement/consent decree</a:t>
                      </a:r>
                    </a:p>
                    <a:p>
                      <a:pPr>
                        <a:spcBef>
                          <a:spcPts val="600"/>
                        </a:spcBef>
                      </a:pPr>
                      <a:r>
                        <a:rPr lang="en-US" sz="1800" dirty="0"/>
                        <a:t>NO: Undermines or discourages compliance with CDC guidelines</a:t>
                      </a:r>
                    </a:p>
                    <a:p>
                      <a:pPr>
                        <a:spcBef>
                          <a:spcPts val="600"/>
                        </a:spcBef>
                      </a:pPr>
                      <a:r>
                        <a:rPr lang="en-US" sz="1800" dirty="0"/>
                        <a:t>NO: Violates conflict of interest provisions</a:t>
                      </a:r>
                    </a:p>
                    <a:p>
                      <a:pPr>
                        <a:spcBef>
                          <a:spcPts val="600"/>
                        </a:spcBef>
                      </a:pPr>
                      <a:r>
                        <a:rPr lang="en-US" sz="1800" dirty="0"/>
                        <a:t>NO: Violates state law or other federal laws and regulations, including applicable Uniform Guidance</a:t>
                      </a:r>
                    </a:p>
                    <a:p>
                      <a:pPr>
                        <a:spcBef>
                          <a:spcPts val="600"/>
                        </a:spcBef>
                      </a:pPr>
                      <a:endParaRPr lang="en-US" dirty="0"/>
                    </a:p>
                  </a:txBody>
                  <a:tcPr/>
                </a:tc>
                <a:tc>
                  <a:txBody>
                    <a:bodyPr/>
                    <a:lstStyle/>
                    <a:p>
                      <a:pPr marL="66675" lvl="1" indent="0">
                        <a:spcBef>
                          <a:spcPts val="600"/>
                        </a:spcBef>
                        <a:buFont typeface="Arial" panose="020B0604020202020204" pitchFamily="34" charset="0"/>
                        <a:buNone/>
                        <a:tabLst/>
                      </a:pPr>
                      <a:r>
                        <a:rPr lang="en-US" sz="1800" b="0" dirty="0">
                          <a:solidFill>
                            <a:schemeClr val="tx1"/>
                          </a:solidFill>
                        </a:rPr>
                        <a:t>General Financial Management</a:t>
                      </a:r>
                    </a:p>
                    <a:p>
                      <a:pPr marL="66675" lvl="1" indent="0">
                        <a:spcBef>
                          <a:spcPts val="0"/>
                        </a:spcBef>
                        <a:buFont typeface="Arial" panose="020B0604020202020204" pitchFamily="34" charset="0"/>
                        <a:buNone/>
                        <a:tabLst/>
                      </a:pPr>
                      <a:r>
                        <a:rPr lang="en-US" sz="1800" b="0" dirty="0">
                          <a:solidFill>
                            <a:schemeClr val="tx1"/>
                          </a:solidFill>
                        </a:rPr>
                        <a:t>Internal Controls </a:t>
                      </a:r>
                    </a:p>
                    <a:p>
                      <a:pPr marL="66675" lvl="1" indent="0">
                        <a:spcBef>
                          <a:spcPts val="0"/>
                        </a:spcBef>
                        <a:buFont typeface="Arial" panose="020B0604020202020204" pitchFamily="34" charset="0"/>
                        <a:buNone/>
                        <a:tabLst/>
                      </a:pPr>
                      <a:r>
                        <a:rPr lang="en-US" sz="1800" b="0" dirty="0">
                          <a:solidFill>
                            <a:schemeClr val="tx1"/>
                          </a:solidFill>
                        </a:rPr>
                        <a:t>Eligible Projects Determination &amp; Documentation Policy</a:t>
                      </a:r>
                    </a:p>
                    <a:p>
                      <a:pPr marL="66675" lvl="1" indent="0">
                        <a:spcBef>
                          <a:spcPts val="0"/>
                        </a:spcBef>
                        <a:buFont typeface="Arial" panose="020B0604020202020204" pitchFamily="34" charset="0"/>
                        <a:buNone/>
                        <a:tabLst/>
                      </a:pPr>
                      <a:r>
                        <a:rPr lang="en-US" sz="1800" b="0" dirty="0">
                          <a:solidFill>
                            <a:schemeClr val="tx1"/>
                          </a:solidFill>
                        </a:rPr>
                        <a:t>Cost Principles/Allowable Costs Policy </a:t>
                      </a:r>
                    </a:p>
                    <a:p>
                      <a:pPr marL="66675" lvl="1" indent="0">
                        <a:lnSpc>
                          <a:spcPct val="120000"/>
                        </a:lnSpc>
                        <a:spcBef>
                          <a:spcPts val="0"/>
                        </a:spcBef>
                        <a:buFont typeface="Arial" panose="020B0604020202020204" pitchFamily="34" charset="0"/>
                        <a:buNone/>
                        <a:tabLst/>
                      </a:pPr>
                      <a:endParaRPr lang="en-US" sz="1800" b="0" dirty="0">
                        <a:solidFill>
                          <a:schemeClr val="tx1"/>
                        </a:solidFill>
                      </a:endParaRPr>
                    </a:p>
                    <a:p>
                      <a:pPr marL="66675" lvl="1" indent="0">
                        <a:lnSpc>
                          <a:spcPct val="100000"/>
                        </a:lnSpc>
                        <a:spcBef>
                          <a:spcPts val="0"/>
                        </a:spcBef>
                        <a:buFont typeface="Arial" panose="020B0604020202020204" pitchFamily="34" charset="0"/>
                        <a:buNone/>
                        <a:tabLst/>
                      </a:pPr>
                      <a:endParaRPr lang="en-US" sz="900" b="0" dirty="0">
                        <a:solidFill>
                          <a:schemeClr val="tx1"/>
                        </a:solidFill>
                      </a:endParaRPr>
                    </a:p>
                    <a:p>
                      <a:pPr marL="66675" lvl="1" indent="0">
                        <a:lnSpc>
                          <a:spcPct val="100000"/>
                        </a:lnSpc>
                        <a:spcBef>
                          <a:spcPts val="0"/>
                        </a:spcBef>
                        <a:buFont typeface="Arial" panose="020B0604020202020204" pitchFamily="34" charset="0"/>
                        <a:buNone/>
                        <a:tabLst/>
                      </a:pPr>
                      <a:endParaRPr lang="en-US" sz="1000" b="0" dirty="0">
                        <a:solidFill>
                          <a:schemeClr val="tx1"/>
                        </a:solidFill>
                      </a:endParaRPr>
                    </a:p>
                    <a:p>
                      <a:pPr marL="66675" lvl="1" indent="0">
                        <a:lnSpc>
                          <a:spcPct val="100000"/>
                        </a:lnSpc>
                        <a:spcBef>
                          <a:spcPts val="0"/>
                        </a:spcBef>
                        <a:buFont typeface="Arial" panose="020B0604020202020204" pitchFamily="34" charset="0"/>
                        <a:buNone/>
                        <a:tabLst/>
                      </a:pPr>
                      <a:r>
                        <a:rPr lang="en-US" sz="1800" b="0" dirty="0">
                          <a:solidFill>
                            <a:schemeClr val="tx1"/>
                          </a:solidFill>
                        </a:rPr>
                        <a:t>Procurement, Suspension, &amp; Debarment Policy </a:t>
                      </a:r>
                    </a:p>
                    <a:p>
                      <a:pPr marL="66675" lvl="1" indent="0">
                        <a:lnSpc>
                          <a:spcPct val="100000"/>
                        </a:lnSpc>
                        <a:spcBef>
                          <a:spcPts val="0"/>
                        </a:spcBef>
                        <a:buFont typeface="Arial" panose="020B0604020202020204" pitchFamily="34" charset="0"/>
                        <a:buNone/>
                        <a:tabLst/>
                      </a:pPr>
                      <a:r>
                        <a:rPr lang="en-US" sz="1800" b="0" dirty="0">
                          <a:solidFill>
                            <a:schemeClr val="tx1"/>
                          </a:solidFill>
                        </a:rPr>
                        <a:t>Subaward Policy </a:t>
                      </a:r>
                    </a:p>
                    <a:p>
                      <a:pPr marL="66675" lvl="1" indent="0">
                        <a:lnSpc>
                          <a:spcPct val="100000"/>
                        </a:lnSpc>
                        <a:spcBef>
                          <a:spcPts val="0"/>
                        </a:spcBef>
                        <a:buFont typeface="Arial" panose="020B0604020202020204" pitchFamily="34" charset="0"/>
                        <a:buNone/>
                        <a:tabLst/>
                      </a:pPr>
                      <a:r>
                        <a:rPr lang="en-US" sz="1800" b="0" dirty="0">
                          <a:solidFill>
                            <a:schemeClr val="tx1"/>
                          </a:solidFill>
                        </a:rPr>
                        <a:t>Program Income Policy </a:t>
                      </a:r>
                    </a:p>
                    <a:p>
                      <a:pPr marL="66675" lvl="1" indent="0">
                        <a:lnSpc>
                          <a:spcPct val="100000"/>
                        </a:lnSpc>
                        <a:spcBef>
                          <a:spcPts val="0"/>
                        </a:spcBef>
                        <a:buFont typeface="Arial" panose="020B0604020202020204" pitchFamily="34" charset="0"/>
                        <a:buNone/>
                        <a:tabLst/>
                      </a:pPr>
                      <a:r>
                        <a:rPr lang="en-US" sz="1800" b="0" dirty="0">
                          <a:solidFill>
                            <a:schemeClr val="tx1"/>
                          </a:solidFill>
                        </a:rPr>
                        <a:t>Property Management Policy </a:t>
                      </a:r>
                    </a:p>
                    <a:p>
                      <a:pPr marL="66675" lvl="1" indent="0">
                        <a:lnSpc>
                          <a:spcPct val="100000"/>
                        </a:lnSpc>
                        <a:spcBef>
                          <a:spcPts val="0"/>
                        </a:spcBef>
                        <a:buFont typeface="Arial" panose="020B0604020202020204" pitchFamily="34" charset="0"/>
                        <a:buNone/>
                        <a:tabLst/>
                      </a:pPr>
                      <a:endParaRPr lang="en-US" sz="1800" b="0" dirty="0"/>
                    </a:p>
                  </a:txBody>
                  <a:tcPr/>
                </a:tc>
                <a:extLst>
                  <a:ext uri="{0D108BD9-81ED-4DB2-BD59-A6C34878D82A}">
                    <a16:rowId xmlns:a16="http://schemas.microsoft.com/office/drawing/2014/main" val="4206498764"/>
                  </a:ext>
                </a:extLst>
              </a:tr>
            </a:tbl>
          </a:graphicData>
        </a:graphic>
      </p:graphicFrame>
      <p:sp>
        <p:nvSpPr>
          <p:cNvPr id="3" name="Up Arrow Callout 2">
            <a:extLst>
              <a:ext uri="{FF2B5EF4-FFF2-40B4-BE49-F238E27FC236}">
                <a16:creationId xmlns:a16="http://schemas.microsoft.com/office/drawing/2014/main" id="{11710E80-C0B8-4D4D-A3AF-AAFB07A6F3B0}"/>
              </a:ext>
            </a:extLst>
          </p:cNvPr>
          <p:cNvSpPr/>
          <p:nvPr/>
        </p:nvSpPr>
        <p:spPr>
          <a:xfrm>
            <a:off x="914401" y="4965824"/>
            <a:ext cx="3201220" cy="1845672"/>
          </a:xfrm>
          <a:prstGeom prst="upArrowCallout">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local government agreed to as condition of receiving funds. </a:t>
            </a:r>
            <a:r>
              <a:rPr lang="en-US" b="1" dirty="0"/>
              <a:t>Applies to ALL categories.</a:t>
            </a:r>
          </a:p>
        </p:txBody>
      </p:sp>
      <p:sp>
        <p:nvSpPr>
          <p:cNvPr id="5" name="Up Arrow Callout 4">
            <a:extLst>
              <a:ext uri="{FF2B5EF4-FFF2-40B4-BE49-F238E27FC236}">
                <a16:creationId xmlns:a16="http://schemas.microsoft.com/office/drawing/2014/main" id="{A2A6E63D-9BAF-FC46-A49C-7F91A57F233F}"/>
              </a:ext>
            </a:extLst>
          </p:cNvPr>
          <p:cNvSpPr/>
          <p:nvPr/>
        </p:nvSpPr>
        <p:spPr>
          <a:xfrm>
            <a:off x="5131398" y="4965824"/>
            <a:ext cx="3024238" cy="1892176"/>
          </a:xfrm>
          <a:prstGeom prst="upArrowCallout">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Final Rule prohibits certain expenditures no matter what. </a:t>
            </a:r>
            <a:r>
              <a:rPr lang="en-US" b="1" dirty="0"/>
              <a:t>Applies to ALL categories</a:t>
            </a:r>
          </a:p>
        </p:txBody>
      </p:sp>
      <p:sp>
        <p:nvSpPr>
          <p:cNvPr id="7" name="Rounded Rectangle 6">
            <a:extLst>
              <a:ext uri="{FF2B5EF4-FFF2-40B4-BE49-F238E27FC236}">
                <a16:creationId xmlns:a16="http://schemas.microsoft.com/office/drawing/2014/main" id="{3C2E6922-1864-374F-B7C2-3A54FFF374E8}"/>
              </a:ext>
            </a:extLst>
          </p:cNvPr>
          <p:cNvSpPr/>
          <p:nvPr/>
        </p:nvSpPr>
        <p:spPr>
          <a:xfrm>
            <a:off x="8231240" y="1074103"/>
            <a:ext cx="3856376" cy="2069930"/>
          </a:xfrm>
          <a:prstGeom prst="round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b="1" dirty="0"/>
              <a:t>Applies to ALL projects</a:t>
            </a:r>
          </a:p>
        </p:txBody>
      </p:sp>
      <p:sp>
        <p:nvSpPr>
          <p:cNvPr id="8" name="Rounded Rectangle 7">
            <a:extLst>
              <a:ext uri="{FF2B5EF4-FFF2-40B4-BE49-F238E27FC236}">
                <a16:creationId xmlns:a16="http://schemas.microsoft.com/office/drawing/2014/main" id="{2D5597F0-B3E2-C642-A3C0-0F65E8E7E5E7}"/>
              </a:ext>
            </a:extLst>
          </p:cNvPr>
          <p:cNvSpPr/>
          <p:nvPr/>
        </p:nvSpPr>
        <p:spPr>
          <a:xfrm>
            <a:off x="8231240" y="3209991"/>
            <a:ext cx="3856376" cy="1892176"/>
          </a:xfrm>
          <a:prstGeom prst="round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b="1" dirty="0"/>
              <a:t>Applies ONLY TO SOME projects</a:t>
            </a:r>
          </a:p>
        </p:txBody>
      </p:sp>
      <p:sp>
        <p:nvSpPr>
          <p:cNvPr id="6" name="Up Arrow Callout 5">
            <a:extLst>
              <a:ext uri="{FF2B5EF4-FFF2-40B4-BE49-F238E27FC236}">
                <a16:creationId xmlns:a16="http://schemas.microsoft.com/office/drawing/2014/main" id="{F8B1A6BA-8AAA-E441-8804-D7E9ABAEF277}"/>
              </a:ext>
            </a:extLst>
          </p:cNvPr>
          <p:cNvSpPr/>
          <p:nvPr/>
        </p:nvSpPr>
        <p:spPr>
          <a:xfrm>
            <a:off x="9171414" y="4965824"/>
            <a:ext cx="3072778" cy="1892176"/>
          </a:xfrm>
          <a:prstGeom prst="upArrowCallout">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Set of federal compliance regulations that apply to federal awards.</a:t>
            </a:r>
          </a:p>
        </p:txBody>
      </p:sp>
    </p:spTree>
    <p:extLst>
      <p:ext uri="{BB962C8B-B14F-4D97-AF65-F5344CB8AC3E}">
        <p14:creationId xmlns:p14="http://schemas.microsoft.com/office/powerpoint/2010/main" val="31802618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71DAC83E-36F4-634A-8FFC-1E8D1BBDF44D}"/>
              </a:ext>
            </a:extLst>
          </p:cNvPr>
          <p:cNvSpPr/>
          <p:nvPr/>
        </p:nvSpPr>
        <p:spPr>
          <a:xfrm>
            <a:off x="0" y="1"/>
            <a:ext cx="12065330" cy="135768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algn="ctr">
              <a:lnSpc>
                <a:spcPct val="90000"/>
              </a:lnSpc>
              <a:spcBef>
                <a:spcPct val="0"/>
              </a:spcBef>
              <a:spcAft>
                <a:spcPts val="600"/>
              </a:spcAft>
            </a:pPr>
            <a:r>
              <a:rPr lang="en-US" sz="5400" dirty="0">
                <a:solidFill>
                  <a:schemeClr val="tx1"/>
                </a:solidFill>
                <a:latin typeface="+mj-lt"/>
                <a:ea typeface="+mj-ea"/>
                <a:cs typeface="+mj-cs"/>
              </a:rPr>
              <a:t>   </a:t>
            </a:r>
            <a:r>
              <a:rPr lang="en-US" sz="4800" b="1" dirty="0">
                <a:solidFill>
                  <a:schemeClr val="bg1"/>
                </a:solidFill>
                <a:latin typeface="+mj-lt"/>
                <a:ea typeface="+mj-ea"/>
                <a:cs typeface="+mj-cs"/>
              </a:rPr>
              <a:t>UG: Program Income</a:t>
            </a:r>
          </a:p>
        </p:txBody>
      </p:sp>
      <p:sp>
        <p:nvSpPr>
          <p:cNvPr id="4" name="TextBox 3">
            <a:extLst>
              <a:ext uri="{FF2B5EF4-FFF2-40B4-BE49-F238E27FC236}">
                <a16:creationId xmlns:a16="http://schemas.microsoft.com/office/drawing/2014/main" id="{FE2E136C-095E-4F49-896D-2582379FCDFC}"/>
              </a:ext>
            </a:extLst>
          </p:cNvPr>
          <p:cNvSpPr txBox="1"/>
          <p:nvPr/>
        </p:nvSpPr>
        <p:spPr>
          <a:xfrm>
            <a:off x="1029693" y="1615563"/>
            <a:ext cx="10846077" cy="1357684"/>
          </a:xfrm>
          <a:prstGeom prst="rect">
            <a:avLst/>
          </a:prstGeom>
        </p:spPr>
        <p:txBody>
          <a:bodyPr vert="horz" lIns="91440" tIns="45720" rIns="91440" bIns="45720" rtlCol="0" anchor="t">
            <a:noAutofit/>
          </a:bodyPr>
          <a:lstStyle/>
          <a:p>
            <a:pPr>
              <a:lnSpc>
                <a:spcPct val="90000"/>
              </a:lnSpc>
              <a:spcAft>
                <a:spcPts val="600"/>
              </a:spcAft>
            </a:pPr>
            <a:r>
              <a:rPr lang="en-US" sz="3600" dirty="0"/>
              <a:t>Program Income is the gross income earned by the non-Federal entity that is directly generated by a supported activity or earned as a result of the Federal award during the period of performance. </a:t>
            </a:r>
          </a:p>
        </p:txBody>
      </p:sp>
      <p:sp>
        <p:nvSpPr>
          <p:cNvPr id="2" name="TextBox 1">
            <a:extLst>
              <a:ext uri="{FF2B5EF4-FFF2-40B4-BE49-F238E27FC236}">
                <a16:creationId xmlns:a16="http://schemas.microsoft.com/office/drawing/2014/main" id="{D61EE9AD-F4D3-4362-8519-B5EC9BAA2FCE}"/>
              </a:ext>
            </a:extLst>
          </p:cNvPr>
          <p:cNvSpPr txBox="1"/>
          <p:nvPr/>
        </p:nvSpPr>
        <p:spPr>
          <a:xfrm>
            <a:off x="200496" y="3884754"/>
            <a:ext cx="5787390" cy="2492990"/>
          </a:xfrm>
          <a:prstGeom prst="rect">
            <a:avLst/>
          </a:prstGeom>
          <a:solidFill>
            <a:schemeClr val="accent6">
              <a:lumMod val="20000"/>
              <a:lumOff val="80000"/>
            </a:schemeClr>
          </a:solidFill>
          <a:effectLst>
            <a:outerShdw blurRad="50800" dist="38100" dir="8100000" algn="tr" rotWithShape="0">
              <a:prstClr val="black">
                <a:alpha val="40000"/>
              </a:prstClr>
            </a:outerShdw>
          </a:effectLst>
        </p:spPr>
        <p:txBody>
          <a:bodyPr wrap="square" lIns="91440" tIns="45720" rIns="91440" bIns="45720" rtlCol="0" anchor="t">
            <a:spAutoFit/>
          </a:bodyPr>
          <a:lstStyle/>
          <a:p>
            <a:r>
              <a:rPr lang="en-US" sz="2000" b="1" dirty="0"/>
              <a:t>Includes:</a:t>
            </a:r>
          </a:p>
          <a:p>
            <a:pPr marL="285750" indent="-285750">
              <a:buFont typeface="Arial" panose="020B0604020202020204" pitchFamily="34" charset="0"/>
              <a:buChar char="•"/>
            </a:pPr>
            <a:r>
              <a:rPr lang="en-US" sz="2000" dirty="0"/>
              <a:t>Fees for services performed</a:t>
            </a:r>
            <a:endParaRPr lang="en-US" sz="2000" dirty="0">
              <a:cs typeface="Calibri"/>
            </a:endParaRPr>
          </a:p>
          <a:p>
            <a:pPr marL="285750" indent="-285750">
              <a:buFont typeface="Arial" panose="020B0604020202020204" pitchFamily="34" charset="0"/>
              <a:buChar char="•"/>
            </a:pPr>
            <a:r>
              <a:rPr lang="en-US" sz="2000" dirty="0"/>
              <a:t>Payments for the use of or rental of real or personal property</a:t>
            </a:r>
            <a:endParaRPr lang="en-US" sz="2000" dirty="0">
              <a:cs typeface="Calibri"/>
            </a:endParaRPr>
          </a:p>
          <a:p>
            <a:pPr marL="285750" indent="-285750">
              <a:buFont typeface="Arial" panose="020B0604020202020204" pitchFamily="34" charset="0"/>
              <a:buChar char="•"/>
            </a:pPr>
            <a:r>
              <a:rPr lang="en-US" sz="2000" dirty="0"/>
              <a:t>Payment of principal and interest on loans that mature on or before December 31, 2026</a:t>
            </a:r>
          </a:p>
          <a:p>
            <a:pPr marL="285750" indent="-285750">
              <a:buFont typeface="Arial" panose="020B0604020202020204" pitchFamily="34" charset="0"/>
              <a:buChar char="•"/>
            </a:pPr>
            <a:endParaRPr lang="en-US" sz="2000" dirty="0">
              <a:cs typeface="Calibri"/>
            </a:endParaRPr>
          </a:p>
          <a:p>
            <a:pPr marL="285750" indent="-285750">
              <a:buFont typeface="Arial" panose="020B0604020202020204" pitchFamily="34" charset="0"/>
              <a:buChar char="•"/>
            </a:pPr>
            <a:endParaRPr lang="en-US" sz="1600" dirty="0"/>
          </a:p>
        </p:txBody>
      </p:sp>
      <p:sp>
        <p:nvSpPr>
          <p:cNvPr id="3" name="TextBox 2">
            <a:extLst>
              <a:ext uri="{FF2B5EF4-FFF2-40B4-BE49-F238E27FC236}">
                <a16:creationId xmlns:a16="http://schemas.microsoft.com/office/drawing/2014/main" id="{FD085BFE-4A77-43A7-973D-2909C9502915}"/>
              </a:ext>
            </a:extLst>
          </p:cNvPr>
          <p:cNvSpPr txBox="1"/>
          <p:nvPr/>
        </p:nvSpPr>
        <p:spPr>
          <a:xfrm>
            <a:off x="6162204" y="3853976"/>
            <a:ext cx="5829300" cy="2523768"/>
          </a:xfrm>
          <a:prstGeom prst="rect">
            <a:avLst/>
          </a:prstGeom>
          <a:solidFill>
            <a:schemeClr val="accent5">
              <a:lumMod val="20000"/>
              <a:lumOff val="80000"/>
            </a:schemeClr>
          </a:solidFill>
          <a:effectLst>
            <a:outerShdw blurRad="50800" dist="38100" dir="8100000" algn="tr" rotWithShape="0">
              <a:prstClr val="black">
                <a:alpha val="40000"/>
              </a:prstClr>
            </a:outerShdw>
          </a:effectLst>
        </p:spPr>
        <p:txBody>
          <a:bodyPr wrap="square" rtlCol="0">
            <a:spAutoFit/>
          </a:bodyPr>
          <a:lstStyle/>
          <a:p>
            <a:r>
              <a:rPr lang="en-US" b="1" dirty="0"/>
              <a:t>Excludes:</a:t>
            </a:r>
          </a:p>
          <a:p>
            <a:pPr marL="285750" indent="-285750">
              <a:buFont typeface="Arial" panose="020B0604020202020204" pitchFamily="34" charset="0"/>
              <a:buChar char="•"/>
            </a:pPr>
            <a:r>
              <a:rPr lang="en-US" sz="2000" dirty="0"/>
              <a:t>Rebates, credits, discounts and interest earned on these</a:t>
            </a:r>
          </a:p>
          <a:p>
            <a:pPr marL="285750" indent="-285750">
              <a:buFont typeface="Arial" panose="020B0604020202020204" pitchFamily="34" charset="0"/>
              <a:buChar char="•"/>
            </a:pPr>
            <a:r>
              <a:rPr lang="en-US" sz="2000" dirty="0"/>
              <a:t>Governmental revenues (taxes, levies, fines)</a:t>
            </a:r>
          </a:p>
          <a:p>
            <a:pPr marL="285750" indent="-285750">
              <a:buFont typeface="Arial" panose="020B0604020202020204" pitchFamily="34" charset="0"/>
              <a:buChar char="•"/>
            </a:pPr>
            <a:r>
              <a:rPr lang="en-US" sz="2000" dirty="0"/>
              <a:t>Proceeds from the sale of real property, equipment, or supplies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8792515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03B857-15FA-B346-9588-B4DBEA957AF5}"/>
              </a:ext>
            </a:extLst>
          </p:cNvPr>
          <p:cNvSpPr/>
          <p:nvPr/>
        </p:nvSpPr>
        <p:spPr>
          <a:xfrm>
            <a:off x="0" y="1690690"/>
            <a:ext cx="4173968" cy="5167310"/>
          </a:xfrm>
          <a:prstGeom prst="rect">
            <a:avLst/>
          </a:prstGeom>
          <a:solidFill>
            <a:schemeClr val="accent6"/>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sz="2800" dirty="0"/>
          </a:p>
          <a:p>
            <a:pPr algn="ctr"/>
            <a:r>
              <a:rPr lang="en-US" sz="2800" dirty="0"/>
              <a:t>For treatment of loans funded with ARP/CSLFRF, see </a:t>
            </a:r>
            <a:r>
              <a:rPr lang="en-US" sz="2800" dirty="0">
                <a:hlinkClick r:id="rId3"/>
              </a:rPr>
              <a:t>FAQ 4.9</a:t>
            </a:r>
            <a:endParaRPr lang="en-US" sz="2800" dirty="0"/>
          </a:p>
        </p:txBody>
      </p:sp>
      <p:sp>
        <p:nvSpPr>
          <p:cNvPr id="76" name="Rectangle 75">
            <a:extLst>
              <a:ext uri="{FF2B5EF4-FFF2-40B4-BE49-F238E27FC236}">
                <a16:creationId xmlns:a16="http://schemas.microsoft.com/office/drawing/2014/main" id="{71DAC83E-36F4-634A-8FFC-1E8D1BBDF44D}"/>
              </a:ext>
            </a:extLst>
          </p:cNvPr>
          <p:cNvSpPr/>
          <p:nvPr/>
        </p:nvSpPr>
        <p:spPr>
          <a:xfrm>
            <a:off x="0" y="1"/>
            <a:ext cx="12192000" cy="169068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4800" b="1" kern="1200" dirty="0">
                <a:solidFill>
                  <a:schemeClr val="bg1"/>
                </a:solidFill>
                <a:latin typeface="+mj-lt"/>
                <a:ea typeface="+mj-ea"/>
                <a:cs typeface="+mj-cs"/>
              </a:rPr>
              <a:t>How is Program Income </a:t>
            </a:r>
            <a:r>
              <a:rPr lang="en-US" sz="4800" b="1" dirty="0">
                <a:solidFill>
                  <a:schemeClr val="bg1"/>
                </a:solidFill>
                <a:latin typeface="+mj-lt"/>
                <a:ea typeface="+mj-ea"/>
                <a:cs typeface="+mj-cs"/>
              </a:rPr>
              <a:t>Used</a:t>
            </a:r>
            <a:r>
              <a:rPr lang="en-US" sz="4800" b="1" kern="1200" dirty="0">
                <a:solidFill>
                  <a:schemeClr val="bg1"/>
                </a:solidFill>
                <a:latin typeface="+mj-lt"/>
                <a:ea typeface="+mj-ea"/>
                <a:cs typeface="+mj-cs"/>
              </a:rPr>
              <a:t>?</a:t>
            </a:r>
          </a:p>
        </p:txBody>
      </p:sp>
      <p:sp>
        <p:nvSpPr>
          <p:cNvPr id="4" name="TextBox 3">
            <a:extLst>
              <a:ext uri="{FF2B5EF4-FFF2-40B4-BE49-F238E27FC236}">
                <a16:creationId xmlns:a16="http://schemas.microsoft.com/office/drawing/2014/main" id="{FE2E136C-095E-4F49-896D-2582379FCDFC}"/>
              </a:ext>
            </a:extLst>
          </p:cNvPr>
          <p:cNvSpPr txBox="1"/>
          <p:nvPr/>
        </p:nvSpPr>
        <p:spPr>
          <a:xfrm>
            <a:off x="3692322" y="1869474"/>
            <a:ext cx="7650048" cy="4138788"/>
          </a:xfrm>
          <a:prstGeom prst="rect">
            <a:avLst/>
          </a:prstGeom>
        </p:spPr>
        <p:txBody>
          <a:bodyPr vert="horz" lIns="91440" tIns="45720" rIns="91440" bIns="45720" rtlCol="0" anchor="t">
            <a:normAutofit/>
          </a:bodyPr>
          <a:lstStyle/>
          <a:p>
            <a:pPr marL="228600">
              <a:lnSpc>
                <a:spcPct val="90000"/>
              </a:lnSpc>
              <a:spcAft>
                <a:spcPts val="600"/>
              </a:spcAft>
            </a:pPr>
            <a:endParaRPr lang="en-US" sz="2400" dirty="0">
              <a:cs typeface="Calibri"/>
            </a:endParaRPr>
          </a:p>
        </p:txBody>
      </p:sp>
      <p:sp>
        <p:nvSpPr>
          <p:cNvPr id="2" name="TextBox 1">
            <a:extLst>
              <a:ext uri="{FF2B5EF4-FFF2-40B4-BE49-F238E27FC236}">
                <a16:creationId xmlns:a16="http://schemas.microsoft.com/office/drawing/2014/main" id="{C99735E2-3D34-4BDC-9EC8-1F73F162E6A2}"/>
              </a:ext>
            </a:extLst>
          </p:cNvPr>
          <p:cNvSpPr txBox="1"/>
          <p:nvPr/>
        </p:nvSpPr>
        <p:spPr>
          <a:xfrm>
            <a:off x="4314929" y="1869474"/>
            <a:ext cx="7650048" cy="5232202"/>
          </a:xfrm>
          <a:prstGeom prst="rect">
            <a:avLst/>
          </a:prstGeom>
          <a:noFill/>
        </p:spPr>
        <p:txBody>
          <a:bodyPr wrap="square" lIns="91440" tIns="45720" rIns="91440" bIns="45720" rtlCol="0" anchor="t">
            <a:spAutoFit/>
          </a:bodyPr>
          <a:lstStyle/>
          <a:p>
            <a:pPr>
              <a:spcBef>
                <a:spcPts val="1200"/>
              </a:spcBef>
              <a:spcAft>
                <a:spcPts val="600"/>
              </a:spcAft>
            </a:pPr>
            <a:r>
              <a:rPr lang="en-US" sz="3200" dirty="0"/>
              <a:t>Program income is gross income (not net)</a:t>
            </a:r>
          </a:p>
          <a:p>
            <a:pPr>
              <a:spcBef>
                <a:spcPts val="1200"/>
              </a:spcBef>
              <a:spcAft>
                <a:spcPts val="600"/>
              </a:spcAft>
            </a:pPr>
            <a:r>
              <a:rPr lang="en-US" sz="3200" dirty="0"/>
              <a:t>Program income must be segregated and separately tracked and reported on</a:t>
            </a:r>
            <a:endParaRPr lang="en-US" sz="3200" dirty="0">
              <a:cs typeface="Calibri"/>
            </a:endParaRPr>
          </a:p>
          <a:p>
            <a:pPr>
              <a:spcBef>
                <a:spcPts val="1200"/>
              </a:spcBef>
              <a:spcAft>
                <a:spcPts val="600"/>
              </a:spcAft>
            </a:pPr>
            <a:r>
              <a:rPr lang="en-US" sz="3200" dirty="0"/>
              <a:t>Program income proceeds must be expended on an ARP/CSLFRF-eligible project</a:t>
            </a:r>
          </a:p>
          <a:p>
            <a:pPr>
              <a:spcBef>
                <a:spcPts val="1200"/>
              </a:spcBef>
              <a:spcAft>
                <a:spcPts val="600"/>
              </a:spcAft>
            </a:pPr>
            <a:r>
              <a:rPr lang="en-US" sz="3200" dirty="0"/>
              <a:t>Based on current guidance, must obligate program income by December 31, 2024 and expend by December 31, 2026</a:t>
            </a:r>
          </a:p>
          <a:p>
            <a:pPr>
              <a:spcAft>
                <a:spcPts val="600"/>
              </a:spcAft>
            </a:pPr>
            <a:endParaRPr lang="en-US" sz="2800" dirty="0"/>
          </a:p>
        </p:txBody>
      </p:sp>
      <p:sp>
        <p:nvSpPr>
          <p:cNvPr id="5" name="Pentagon 4">
            <a:extLst>
              <a:ext uri="{FF2B5EF4-FFF2-40B4-BE49-F238E27FC236}">
                <a16:creationId xmlns:a16="http://schemas.microsoft.com/office/drawing/2014/main" id="{438F046F-A065-1A4D-879B-44B571031352}"/>
              </a:ext>
            </a:extLst>
          </p:cNvPr>
          <p:cNvSpPr/>
          <p:nvPr/>
        </p:nvSpPr>
        <p:spPr>
          <a:xfrm>
            <a:off x="86062" y="2174784"/>
            <a:ext cx="4087906" cy="1944047"/>
          </a:xfrm>
          <a:prstGeom prst="homePlate">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New with Final Rule FAQs</a:t>
            </a:r>
          </a:p>
        </p:txBody>
      </p:sp>
    </p:spTree>
    <p:extLst>
      <p:ext uri="{BB962C8B-B14F-4D97-AF65-F5344CB8AC3E}">
        <p14:creationId xmlns:p14="http://schemas.microsoft.com/office/powerpoint/2010/main" val="230381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71DAC83E-36F4-634A-8FFC-1E8D1BBDF44D}"/>
              </a:ext>
            </a:extLst>
          </p:cNvPr>
          <p:cNvSpPr/>
          <p:nvPr/>
        </p:nvSpPr>
        <p:spPr>
          <a:xfrm>
            <a:off x="0" y="1"/>
            <a:ext cx="12065330" cy="167295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algn="ctr"/>
            <a:endParaRPr lang="en-US" sz="3600" dirty="0"/>
          </a:p>
        </p:txBody>
      </p:sp>
      <p:sp>
        <p:nvSpPr>
          <p:cNvPr id="4" name="TextBox 3">
            <a:extLst>
              <a:ext uri="{FF2B5EF4-FFF2-40B4-BE49-F238E27FC236}">
                <a16:creationId xmlns:a16="http://schemas.microsoft.com/office/drawing/2014/main" id="{FE2E136C-095E-4F49-896D-2582379FCDFC}"/>
              </a:ext>
            </a:extLst>
          </p:cNvPr>
          <p:cNvSpPr txBox="1"/>
          <p:nvPr/>
        </p:nvSpPr>
        <p:spPr>
          <a:xfrm>
            <a:off x="572493" y="2071316"/>
            <a:ext cx="7427949" cy="1270372"/>
          </a:xfrm>
          <a:prstGeom prst="rect">
            <a:avLst/>
          </a:prstGeom>
        </p:spPr>
        <p:txBody>
          <a:bodyPr vert="horz" lIns="91440" tIns="45720" rIns="91440" bIns="45720" rtlCol="0" anchor="t">
            <a:normAutofit/>
          </a:bodyPr>
          <a:lstStyle/>
          <a:p>
            <a:pPr>
              <a:lnSpc>
                <a:spcPct val="90000"/>
              </a:lnSpc>
              <a:spcAft>
                <a:spcPts val="600"/>
              </a:spcAft>
            </a:pPr>
            <a:endParaRPr lang="en-US" sz="2200" dirty="0">
              <a:cs typeface="Calibri"/>
            </a:endParaRPr>
          </a:p>
        </p:txBody>
      </p:sp>
      <p:sp>
        <p:nvSpPr>
          <p:cNvPr id="6" name="TextBox 5">
            <a:extLst>
              <a:ext uri="{FF2B5EF4-FFF2-40B4-BE49-F238E27FC236}">
                <a16:creationId xmlns:a16="http://schemas.microsoft.com/office/drawing/2014/main" id="{339201C3-0E63-4BA2-838E-1D0D48A91457}"/>
              </a:ext>
            </a:extLst>
          </p:cNvPr>
          <p:cNvSpPr txBox="1"/>
          <p:nvPr/>
        </p:nvSpPr>
        <p:spPr>
          <a:xfrm>
            <a:off x="827522" y="1851605"/>
            <a:ext cx="7426325"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ARP/CSLFRF used to fund a water/sewer infrastructure expansion project and will charge new rates. Are the rates charged a fee for service/program income? If so, what rates? What if it is a rehab project and existing rates do not change? </a:t>
            </a:r>
          </a:p>
          <a:p>
            <a:endParaRPr lang="en-US" dirty="0">
              <a:cs typeface="Calibri"/>
            </a:endParaRPr>
          </a:p>
          <a:p>
            <a:endParaRPr lang="en-US" dirty="0">
              <a:cs typeface="Calibri"/>
            </a:endParaRPr>
          </a:p>
          <a:p>
            <a:pPr marL="285750" indent="-285750">
              <a:buFont typeface="Arial" panose="020B0604020202020204" pitchFamily="34" charset="0"/>
              <a:buChar char="•"/>
            </a:pPr>
            <a:endParaRPr lang="en-US" dirty="0">
              <a:cs typeface="Calibri"/>
            </a:endParaRPr>
          </a:p>
          <a:p>
            <a:pPr marL="285750" indent="-285750">
              <a:buFont typeface="Arial" panose="020B0604020202020204" pitchFamily="34" charset="0"/>
              <a:buChar char="•"/>
            </a:pPr>
            <a:endParaRPr lang="en-US" dirty="0">
              <a:cs typeface="Calibri"/>
            </a:endParaRPr>
          </a:p>
          <a:p>
            <a:endParaRPr lang="en-US" dirty="0"/>
          </a:p>
          <a:p>
            <a:endParaRPr lang="en-US" dirty="0">
              <a:cs typeface="Calibri"/>
            </a:endParaRPr>
          </a:p>
          <a:p>
            <a:endParaRPr lang="en-US" dirty="0">
              <a:cs typeface="Calibri"/>
            </a:endParaRPr>
          </a:p>
          <a:p>
            <a:endParaRPr lang="en-US" dirty="0">
              <a:cs typeface="Calibri"/>
            </a:endParaRPr>
          </a:p>
        </p:txBody>
      </p:sp>
      <p:sp>
        <p:nvSpPr>
          <p:cNvPr id="2" name="TextBox 1">
            <a:extLst>
              <a:ext uri="{FF2B5EF4-FFF2-40B4-BE49-F238E27FC236}">
                <a16:creationId xmlns:a16="http://schemas.microsoft.com/office/drawing/2014/main" id="{9D4158CB-9AE1-4FC4-A66A-17A8364B9A97}"/>
              </a:ext>
            </a:extLst>
          </p:cNvPr>
          <p:cNvSpPr txBox="1"/>
          <p:nvPr/>
        </p:nvSpPr>
        <p:spPr>
          <a:xfrm>
            <a:off x="827522" y="3105729"/>
            <a:ext cx="7053262"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ARP/CSLFRF used to fund broadband through subaward. What about fees for broadband service earned by ISP?</a:t>
            </a:r>
          </a:p>
          <a:p>
            <a:pPr marL="285750" indent="-285750">
              <a:buFont typeface="Arial" panose="020B0604020202020204" pitchFamily="34" charset="0"/>
              <a:buChar char="•"/>
            </a:pPr>
            <a:r>
              <a:rPr lang="en-US" dirty="0">
                <a:cs typeface="Calibri"/>
                <a:hlinkClick r:id="rId3"/>
              </a:rPr>
              <a:t>Federal BTOP program example</a:t>
            </a:r>
            <a:r>
              <a:rPr lang="en-US" dirty="0">
                <a:cs typeface="Calibri"/>
              </a:rPr>
              <a:t>:</a:t>
            </a:r>
          </a:p>
          <a:p>
            <a:pPr lvl="1"/>
            <a:r>
              <a:rPr lang="en-US" sz="1200" i="1" dirty="0"/>
              <a:t>Examples of Program Income – Infrastructure Recipients: </a:t>
            </a:r>
          </a:p>
          <a:p>
            <a:pPr marL="628650" lvl="1" indent="-171450">
              <a:buFont typeface="Arial" panose="020B0604020202020204" pitchFamily="34" charset="0"/>
              <a:buChar char="•"/>
            </a:pPr>
            <a:r>
              <a:rPr lang="en-US" sz="1200" i="1" dirty="0"/>
              <a:t>Income from sale of previously unavailable services provided through BTOP-funded (including in-kind or match- funded) facilities, such as Internet access, voice-over-IP, or point-to-point connections. </a:t>
            </a:r>
          </a:p>
          <a:p>
            <a:pPr marL="628650" lvl="1" indent="-171450">
              <a:buFont typeface="Arial" panose="020B0604020202020204" pitchFamily="34" charset="0"/>
              <a:buChar char="•"/>
            </a:pPr>
            <a:r>
              <a:rPr lang="en-US" sz="1200" i="1" dirty="0"/>
              <a:t>Incremental income from the sale of upgraded services provided through BTOP-funded (including in-kind or match-funded) facilities. </a:t>
            </a:r>
          </a:p>
          <a:p>
            <a:pPr marL="628650" lvl="1" indent="-171450">
              <a:buFont typeface="Arial" panose="020B0604020202020204" pitchFamily="34" charset="0"/>
              <a:buChar char="•"/>
            </a:pPr>
            <a:r>
              <a:rPr lang="en-US" sz="1200" i="1" dirty="0"/>
              <a:t>Income from leasing BTOP-funded (or match-funded) facilities, such as dark or lit fiber indefeasible rights-of- use (IRUs), conduit or tower space, or rights-of-way. </a:t>
            </a:r>
          </a:p>
          <a:p>
            <a:pPr marL="628650" lvl="1" indent="-171450">
              <a:buFont typeface="Arial" panose="020B0604020202020204" pitchFamily="34" charset="0"/>
              <a:buChar char="•"/>
            </a:pPr>
            <a:r>
              <a:rPr lang="en-US" sz="1200" i="1" dirty="0"/>
              <a:t>Hookup fees or internal wiring for customers using the BTOP-funded facilities. </a:t>
            </a:r>
          </a:p>
          <a:p>
            <a:pPr lvl="2"/>
            <a:endParaRPr lang="en-US" i="1" dirty="0">
              <a:cs typeface="Calibri"/>
            </a:endParaRPr>
          </a:p>
          <a:p>
            <a:pPr marL="742950" lvl="1" indent="-285750">
              <a:buFont typeface="Arial" panose="020B0604020202020204" pitchFamily="34" charset="0"/>
              <a:buChar char="•"/>
            </a:pPr>
            <a:endParaRPr lang="en-US" dirty="0">
              <a:cs typeface="Calibri"/>
            </a:endParaRPr>
          </a:p>
        </p:txBody>
      </p:sp>
      <p:sp>
        <p:nvSpPr>
          <p:cNvPr id="3" name="TextBox 2">
            <a:extLst>
              <a:ext uri="{FF2B5EF4-FFF2-40B4-BE49-F238E27FC236}">
                <a16:creationId xmlns:a16="http://schemas.microsoft.com/office/drawing/2014/main" id="{64F09D1D-AC43-46F9-B0E4-059BF9854B1D}"/>
              </a:ext>
            </a:extLst>
          </p:cNvPr>
          <p:cNvSpPr txBox="1"/>
          <p:nvPr/>
        </p:nvSpPr>
        <p:spPr>
          <a:xfrm>
            <a:off x="827522" y="5630879"/>
            <a:ext cx="705326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ARP/CSLFRF used to fund the expansion of a medical facility designed to address public health disparities in a disproportionately impacted community. Are the fees collected for medical treatment program income?</a:t>
            </a:r>
          </a:p>
        </p:txBody>
      </p:sp>
      <p:sp>
        <p:nvSpPr>
          <p:cNvPr id="7" name="TextBox 6">
            <a:extLst>
              <a:ext uri="{FF2B5EF4-FFF2-40B4-BE49-F238E27FC236}">
                <a16:creationId xmlns:a16="http://schemas.microsoft.com/office/drawing/2014/main" id="{4B785CAA-A797-451B-A7BC-AB06260800E2}"/>
              </a:ext>
            </a:extLst>
          </p:cNvPr>
          <p:cNvSpPr txBox="1"/>
          <p:nvPr/>
        </p:nvSpPr>
        <p:spPr>
          <a:xfrm>
            <a:off x="319088" y="402583"/>
            <a:ext cx="10544655" cy="1046440"/>
          </a:xfrm>
          <a:prstGeom prst="rect">
            <a:avLst/>
          </a:prstGeom>
          <a:noFill/>
        </p:spPr>
        <p:txBody>
          <a:bodyPr wrap="square" rtlCol="0">
            <a:spAutoFit/>
          </a:bodyPr>
          <a:lstStyle/>
          <a:p>
            <a:pPr algn="ctr"/>
            <a:r>
              <a:rPr lang="en-US" sz="4400" dirty="0">
                <a:solidFill>
                  <a:schemeClr val="bg1"/>
                </a:solidFill>
                <a:cs typeface="Calibri"/>
              </a:rPr>
              <a:t>Potential Fee for Services Issues</a:t>
            </a:r>
            <a:endParaRPr lang="en-US" sz="4400" dirty="0">
              <a:solidFill>
                <a:schemeClr val="bg1"/>
              </a:solidFill>
            </a:endParaRPr>
          </a:p>
          <a:p>
            <a:endParaRPr lang="en-US" dirty="0"/>
          </a:p>
        </p:txBody>
      </p:sp>
      <p:sp>
        <p:nvSpPr>
          <p:cNvPr id="5" name="Rectangle 4">
            <a:extLst>
              <a:ext uri="{FF2B5EF4-FFF2-40B4-BE49-F238E27FC236}">
                <a16:creationId xmlns:a16="http://schemas.microsoft.com/office/drawing/2014/main" id="{7A801BAC-B7F3-3248-A371-1A3DE9006078}"/>
              </a:ext>
            </a:extLst>
          </p:cNvPr>
          <p:cNvSpPr/>
          <p:nvPr/>
        </p:nvSpPr>
        <p:spPr>
          <a:xfrm>
            <a:off x="8253847" y="1851606"/>
            <a:ext cx="3738723" cy="4709214"/>
          </a:xfrm>
          <a:prstGeom prst="rect">
            <a:avLst/>
          </a:prstGeom>
          <a:solidFill>
            <a:schemeClr val="accent6">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lnSpc>
                <a:spcPct val="90000"/>
              </a:lnSpc>
              <a:spcAft>
                <a:spcPts val="600"/>
              </a:spcAft>
            </a:pPr>
            <a:r>
              <a:rPr lang="en-US" sz="2800" dirty="0">
                <a:solidFill>
                  <a:schemeClr val="tx1"/>
                </a:solidFill>
              </a:rPr>
              <a:t>Program Income is the </a:t>
            </a:r>
            <a:r>
              <a:rPr lang="en-US" sz="2800" u="sng" dirty="0">
                <a:solidFill>
                  <a:schemeClr val="tx1"/>
                </a:solidFill>
              </a:rPr>
              <a:t>gross</a:t>
            </a:r>
            <a:r>
              <a:rPr lang="en-US" sz="2800" dirty="0">
                <a:solidFill>
                  <a:schemeClr val="tx1"/>
                </a:solidFill>
              </a:rPr>
              <a:t> income earned by the non-Federal entity that is directly generated by a supported activity or </a:t>
            </a:r>
            <a:r>
              <a:rPr lang="en-US" sz="2800" u="sng" dirty="0">
                <a:solidFill>
                  <a:schemeClr val="tx1"/>
                </a:solidFill>
              </a:rPr>
              <a:t>earned as a result of the Federal award during the period of performance</a:t>
            </a:r>
            <a:r>
              <a:rPr lang="en-US" sz="2800" dirty="0">
                <a:solidFill>
                  <a:schemeClr val="tx1"/>
                </a:solidFill>
              </a:rPr>
              <a:t>. </a:t>
            </a:r>
          </a:p>
        </p:txBody>
      </p:sp>
      <p:sp>
        <p:nvSpPr>
          <p:cNvPr id="8" name="Oval 7">
            <a:extLst>
              <a:ext uri="{FF2B5EF4-FFF2-40B4-BE49-F238E27FC236}">
                <a16:creationId xmlns:a16="http://schemas.microsoft.com/office/drawing/2014/main" id="{3F9B2553-118C-9045-B96A-0BC746CC7E61}"/>
              </a:ext>
            </a:extLst>
          </p:cNvPr>
          <p:cNvSpPr/>
          <p:nvPr/>
        </p:nvSpPr>
        <p:spPr>
          <a:xfrm>
            <a:off x="77750" y="1874402"/>
            <a:ext cx="736082" cy="729034"/>
          </a:xfrm>
          <a:prstGeom prst="ellipse">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1</a:t>
            </a:r>
          </a:p>
        </p:txBody>
      </p:sp>
      <p:sp>
        <p:nvSpPr>
          <p:cNvPr id="10" name="Oval 9">
            <a:extLst>
              <a:ext uri="{FF2B5EF4-FFF2-40B4-BE49-F238E27FC236}">
                <a16:creationId xmlns:a16="http://schemas.microsoft.com/office/drawing/2014/main" id="{4BD41952-4935-DB41-A4CF-13BFA857307C}"/>
              </a:ext>
            </a:extLst>
          </p:cNvPr>
          <p:cNvSpPr/>
          <p:nvPr/>
        </p:nvSpPr>
        <p:spPr>
          <a:xfrm>
            <a:off x="91440" y="3120380"/>
            <a:ext cx="736082" cy="729034"/>
          </a:xfrm>
          <a:prstGeom prst="ellipse">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2</a:t>
            </a:r>
          </a:p>
        </p:txBody>
      </p:sp>
      <p:sp>
        <p:nvSpPr>
          <p:cNvPr id="11" name="Oval 10">
            <a:extLst>
              <a:ext uri="{FF2B5EF4-FFF2-40B4-BE49-F238E27FC236}">
                <a16:creationId xmlns:a16="http://schemas.microsoft.com/office/drawing/2014/main" id="{71D10A74-67D1-6148-AE90-A8626A54A03B}"/>
              </a:ext>
            </a:extLst>
          </p:cNvPr>
          <p:cNvSpPr/>
          <p:nvPr/>
        </p:nvSpPr>
        <p:spPr>
          <a:xfrm>
            <a:off x="91440" y="5630879"/>
            <a:ext cx="736082" cy="729034"/>
          </a:xfrm>
          <a:prstGeom prst="ellipse">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3</a:t>
            </a:r>
          </a:p>
        </p:txBody>
      </p:sp>
    </p:spTree>
    <p:extLst>
      <p:ext uri="{BB962C8B-B14F-4D97-AF65-F5344CB8AC3E}">
        <p14:creationId xmlns:p14="http://schemas.microsoft.com/office/powerpoint/2010/main" val="286689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DDB4B0-9D99-F24C-96A8-344E7EDD56FA}"/>
              </a:ext>
            </a:extLst>
          </p:cNvPr>
          <p:cNvSpPr/>
          <p:nvPr/>
        </p:nvSpPr>
        <p:spPr>
          <a:xfrm>
            <a:off x="0" y="1"/>
            <a:ext cx="12192000" cy="140873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B853EB83-FA7A-1544-9FEA-E9C9F3797FC4}"/>
              </a:ext>
            </a:extLst>
          </p:cNvPr>
          <p:cNvSpPr>
            <a:spLocks noGrp="1"/>
          </p:cNvSpPr>
          <p:nvPr>
            <p:ph type="title"/>
          </p:nvPr>
        </p:nvSpPr>
        <p:spPr>
          <a:xfrm>
            <a:off x="838200" y="174270"/>
            <a:ext cx="10515600" cy="1325563"/>
          </a:xfrm>
        </p:spPr>
        <p:txBody>
          <a:bodyPr/>
          <a:lstStyle/>
          <a:p>
            <a:pPr algn="ctr"/>
            <a:r>
              <a:rPr lang="en-US" dirty="0">
                <a:solidFill>
                  <a:schemeClr val="bg1"/>
                </a:solidFill>
              </a:rPr>
              <a:t>Things Every Local Government MUST Do</a:t>
            </a:r>
          </a:p>
        </p:txBody>
      </p:sp>
      <p:sp>
        <p:nvSpPr>
          <p:cNvPr id="3" name="Content Placeholder 2">
            <a:extLst>
              <a:ext uri="{FF2B5EF4-FFF2-40B4-BE49-F238E27FC236}">
                <a16:creationId xmlns:a16="http://schemas.microsoft.com/office/drawing/2014/main" id="{81A8656A-DB93-154F-9C58-9AEB7D62D6D9}"/>
              </a:ext>
            </a:extLst>
          </p:cNvPr>
          <p:cNvSpPr>
            <a:spLocks noGrp="1"/>
          </p:cNvSpPr>
          <p:nvPr>
            <p:ph idx="1"/>
          </p:nvPr>
        </p:nvSpPr>
        <p:spPr/>
        <p:txBody>
          <a:bodyPr/>
          <a:lstStyle/>
          <a:p>
            <a:endParaRPr lang="en-US" dirty="0"/>
          </a:p>
        </p:txBody>
      </p:sp>
      <p:sp>
        <p:nvSpPr>
          <p:cNvPr id="4" name="Rectangle 3">
            <a:extLst>
              <a:ext uri="{FF2B5EF4-FFF2-40B4-BE49-F238E27FC236}">
                <a16:creationId xmlns:a16="http://schemas.microsoft.com/office/drawing/2014/main" id="{E12F6EA3-E7D6-0A49-9734-C931FACC2DF9}"/>
              </a:ext>
            </a:extLst>
          </p:cNvPr>
          <p:cNvSpPr/>
          <p:nvPr/>
        </p:nvSpPr>
        <p:spPr>
          <a:xfrm>
            <a:off x="2393749" y="1536378"/>
            <a:ext cx="9698934" cy="5208607"/>
          </a:xfrm>
          <a:prstGeom prst="rect">
            <a:avLst/>
          </a:prstGeom>
          <a:solidFill>
            <a:schemeClr val="accent3">
              <a:lumMod val="40000"/>
              <a:lumOff val="60000"/>
            </a:schemeClr>
          </a:solidFill>
          <a:ln>
            <a:noFill/>
          </a:ln>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spcBef>
                <a:spcPts val="1200"/>
              </a:spcBef>
            </a:pPr>
            <a:r>
              <a:rPr lang="en-US" sz="1500" b="1" dirty="0">
                <a:solidFill>
                  <a:schemeClr val="tx1">
                    <a:lumMod val="65000"/>
                    <a:lumOff val="35000"/>
                  </a:schemeClr>
                </a:solidFill>
              </a:rPr>
              <a:t>Records Retention.</a:t>
            </a:r>
            <a:r>
              <a:rPr lang="en-US" sz="1500" dirty="0">
                <a:solidFill>
                  <a:schemeClr val="tx1">
                    <a:lumMod val="65000"/>
                    <a:lumOff val="35000"/>
                  </a:schemeClr>
                </a:solidFill>
              </a:rPr>
              <a:t> This policy supplements a local government’s regular records retention policy to establish procedures to retain all ARP/CSLFRF-related information for at least 5 years after the end of the award term (through December 31, 2031). (</a:t>
            </a:r>
            <a:r>
              <a:rPr lang="en-US" sz="1500" b="1" u="sng" dirty="0">
                <a:solidFill>
                  <a:schemeClr val="tx1">
                    <a:lumMod val="65000"/>
                    <a:lumOff val="35000"/>
                  </a:schemeClr>
                </a:solidFill>
                <a:hlinkClick r:id="rId2">
                  <a:extLst>
                    <a:ext uri="{A12FA001-AC4F-418D-AE19-62706E023703}">
                      <ahyp:hlinkClr xmlns:ahyp="http://schemas.microsoft.com/office/drawing/2018/hyperlinkcolor" val="tx"/>
                    </a:ext>
                  </a:extLst>
                </a:hlinkClick>
              </a:rPr>
              <a:t>Sample policy here</a:t>
            </a:r>
            <a:r>
              <a:rPr lang="en-US" sz="1500" dirty="0">
                <a:solidFill>
                  <a:schemeClr val="tx1">
                    <a:lumMod val="65000"/>
                    <a:lumOff val="35000"/>
                  </a:schemeClr>
                </a:solidFill>
              </a:rPr>
              <a:t>.)</a:t>
            </a:r>
          </a:p>
          <a:p>
            <a:pPr>
              <a:spcBef>
                <a:spcPts val="1200"/>
              </a:spcBef>
            </a:pPr>
            <a:r>
              <a:rPr lang="en-US" sz="1500" b="1" dirty="0">
                <a:solidFill>
                  <a:schemeClr val="tx1">
                    <a:lumMod val="65000"/>
                    <a:lumOff val="35000"/>
                  </a:schemeClr>
                </a:solidFill>
              </a:rPr>
              <a:t>Eligible Use.</a:t>
            </a:r>
            <a:r>
              <a:rPr lang="en-US" sz="1500" dirty="0">
                <a:solidFill>
                  <a:schemeClr val="tx1">
                    <a:lumMod val="65000"/>
                    <a:lumOff val="35000"/>
                  </a:schemeClr>
                </a:solidFill>
              </a:rPr>
              <a:t> This is a simple policy that indicates allowable and unallowable projects, based on the expenditure categories in the ARP/CSLFRF Final Rule. It requires a local government to identify staff to document and review ARP/CSLFRF expenditures. That documentation must be retained according to the record retention requirements. (</a:t>
            </a:r>
            <a:r>
              <a:rPr lang="en-US" sz="1500" b="1" u="sng" dirty="0">
                <a:solidFill>
                  <a:schemeClr val="tx1">
                    <a:lumMod val="65000"/>
                    <a:lumOff val="35000"/>
                  </a:schemeClr>
                </a:solidFill>
                <a:hlinkClick r:id="rId3">
                  <a:extLst>
                    <a:ext uri="{A12FA001-AC4F-418D-AE19-62706E023703}">
                      <ahyp:hlinkClr xmlns:ahyp="http://schemas.microsoft.com/office/drawing/2018/hyperlinkcolor" val="tx"/>
                    </a:ext>
                  </a:extLst>
                </a:hlinkClick>
              </a:rPr>
              <a:t>Sample policy here</a:t>
            </a:r>
            <a:r>
              <a:rPr lang="en-US" sz="1500" dirty="0">
                <a:solidFill>
                  <a:schemeClr val="tx1">
                    <a:lumMod val="65000"/>
                    <a:lumOff val="35000"/>
                  </a:schemeClr>
                </a:solidFill>
              </a:rPr>
              <a:t>.)</a:t>
            </a:r>
          </a:p>
          <a:p>
            <a:pPr>
              <a:spcBef>
                <a:spcPts val="1200"/>
              </a:spcBef>
            </a:pPr>
            <a:r>
              <a:rPr lang="en-US" sz="1500" b="1" dirty="0">
                <a:solidFill>
                  <a:schemeClr val="tx1">
                    <a:lumMod val="65000"/>
                    <a:lumOff val="35000"/>
                  </a:schemeClr>
                </a:solidFill>
              </a:rPr>
              <a:t>Allowable Cost.</a:t>
            </a:r>
            <a:r>
              <a:rPr lang="en-US" sz="1500" dirty="0">
                <a:solidFill>
                  <a:schemeClr val="tx1">
                    <a:lumMod val="65000"/>
                    <a:lumOff val="35000"/>
                  </a:schemeClr>
                </a:solidFill>
              </a:rPr>
              <a:t> This is a more complex policy that requires a local government to do a detailed review of each cost item and ensure compliance with special limitations and documentation mandates for certain cost items. (</a:t>
            </a:r>
            <a:r>
              <a:rPr lang="en-US" sz="1500" b="1" u="sng" dirty="0">
                <a:solidFill>
                  <a:schemeClr val="tx1">
                    <a:lumMod val="65000"/>
                    <a:lumOff val="35000"/>
                  </a:schemeClr>
                </a:solidFill>
                <a:hlinkClick r:id="rId4">
                  <a:extLst>
                    <a:ext uri="{A12FA001-AC4F-418D-AE19-62706E023703}">
                      <ahyp:hlinkClr xmlns:ahyp="http://schemas.microsoft.com/office/drawing/2018/hyperlinkcolor" val="tx"/>
                    </a:ext>
                  </a:extLst>
                </a:hlinkClick>
              </a:rPr>
              <a:t>Sample policy here</a:t>
            </a:r>
            <a:r>
              <a:rPr lang="en-US" sz="1500" dirty="0">
                <a:solidFill>
                  <a:schemeClr val="tx1">
                    <a:lumMod val="65000"/>
                    <a:lumOff val="35000"/>
                  </a:schemeClr>
                </a:solidFill>
              </a:rPr>
              <a:t>.) Its implementation related to supplanting salaries and benefits is summarized below. </a:t>
            </a:r>
            <a:r>
              <a:rPr lang="en-US" sz="1500" i="1" dirty="0">
                <a:solidFill>
                  <a:schemeClr val="tx1">
                    <a:lumMod val="65000"/>
                    <a:lumOff val="35000"/>
                  </a:schemeClr>
                </a:solidFill>
              </a:rPr>
              <a:t>Note that one of the specific cost items, specifically 2 CFR 200.444, states that a local government may not use federal grant funds to pay for general government expenditures. However, in this case the ARP/CSLFRF expressly allows a local government to use its revenue replacement funds for these types of expenditures, which effectively overrides this UG provision.</a:t>
            </a:r>
            <a:endParaRPr lang="en-US" sz="1500" dirty="0">
              <a:solidFill>
                <a:schemeClr val="tx1">
                  <a:lumMod val="65000"/>
                  <a:lumOff val="35000"/>
                </a:schemeClr>
              </a:solidFill>
            </a:endParaRPr>
          </a:p>
          <a:p>
            <a:pPr>
              <a:spcBef>
                <a:spcPts val="1200"/>
              </a:spcBef>
            </a:pPr>
            <a:r>
              <a:rPr lang="en-US" sz="1500" b="1" dirty="0">
                <a:solidFill>
                  <a:schemeClr val="tx1">
                    <a:lumMod val="65000"/>
                    <a:lumOff val="35000"/>
                  </a:schemeClr>
                </a:solidFill>
              </a:rPr>
              <a:t>Civil Rights Compliance.</a:t>
            </a:r>
            <a:r>
              <a:rPr lang="en-US" sz="1500" dirty="0">
                <a:solidFill>
                  <a:schemeClr val="tx1">
                    <a:lumMod val="65000"/>
                    <a:lumOff val="35000"/>
                  </a:schemeClr>
                </a:solidFill>
              </a:rPr>
              <a:t> This policy reaffirms the local government’s commitment to compliance with federal civil rights laws and establishes processes for reporting potential violations and tracking complaints and resolutions. (</a:t>
            </a:r>
            <a:r>
              <a:rPr lang="en-US" sz="1500" b="1" u="sng" dirty="0">
                <a:solidFill>
                  <a:schemeClr val="tx1">
                    <a:lumMod val="65000"/>
                    <a:lumOff val="35000"/>
                  </a:schemeClr>
                </a:solidFill>
                <a:hlinkClick r:id="rId5">
                  <a:extLst>
                    <a:ext uri="{A12FA001-AC4F-418D-AE19-62706E023703}">
                      <ahyp:hlinkClr xmlns:ahyp="http://schemas.microsoft.com/office/drawing/2018/hyperlinkcolor" val="tx"/>
                    </a:ext>
                  </a:extLst>
                </a:hlinkClick>
              </a:rPr>
              <a:t>Sample policy here</a:t>
            </a:r>
            <a:r>
              <a:rPr lang="en-US" sz="1500" dirty="0">
                <a:solidFill>
                  <a:schemeClr val="tx1">
                    <a:lumMod val="65000"/>
                    <a:lumOff val="35000"/>
                  </a:schemeClr>
                </a:solidFill>
              </a:rPr>
              <a:t>.)</a:t>
            </a:r>
          </a:p>
          <a:p>
            <a:pPr>
              <a:spcBef>
                <a:spcPts val="1200"/>
              </a:spcBef>
            </a:pPr>
            <a:r>
              <a:rPr lang="en-US" sz="1500" b="1" dirty="0">
                <a:solidFill>
                  <a:schemeClr val="tx1">
                    <a:lumMod val="65000"/>
                    <a:lumOff val="35000"/>
                  </a:schemeClr>
                </a:solidFill>
              </a:rPr>
              <a:t>Conflict of Interest.</a:t>
            </a:r>
            <a:r>
              <a:rPr lang="en-US" sz="1500" dirty="0">
                <a:solidFill>
                  <a:schemeClr val="tx1">
                    <a:lumMod val="65000"/>
                    <a:lumOff val="35000"/>
                  </a:schemeClr>
                </a:solidFill>
              </a:rPr>
              <a:t> The UG requires recipients and subrecipients of federal financial assistance to maintain written standards of conduct covering conflicts of interest and governing the actions of its employees engaged in the selection, award, and administration of contracts. (</a:t>
            </a:r>
            <a:r>
              <a:rPr lang="en-US" sz="1500" b="1" u="sng" dirty="0">
                <a:solidFill>
                  <a:schemeClr val="tx1">
                    <a:lumMod val="65000"/>
                    <a:lumOff val="35000"/>
                  </a:schemeClr>
                </a:solidFill>
                <a:hlinkClick r:id="rId6">
                  <a:extLst>
                    <a:ext uri="{A12FA001-AC4F-418D-AE19-62706E023703}">
                      <ahyp:hlinkClr xmlns:ahyp="http://schemas.microsoft.com/office/drawing/2018/hyperlinkcolor" val="tx"/>
                    </a:ext>
                  </a:extLst>
                </a:hlinkClick>
              </a:rPr>
              <a:t>Sample policy here</a:t>
            </a:r>
            <a:r>
              <a:rPr lang="en-US" sz="1500" dirty="0">
                <a:solidFill>
                  <a:schemeClr val="tx1">
                    <a:lumMod val="65000"/>
                    <a:lumOff val="35000"/>
                  </a:schemeClr>
                </a:solidFill>
              </a:rPr>
              <a:t>.)</a:t>
            </a:r>
          </a:p>
        </p:txBody>
      </p:sp>
      <p:sp>
        <p:nvSpPr>
          <p:cNvPr id="5" name="Down Arrow Callout 4">
            <a:extLst>
              <a:ext uri="{FF2B5EF4-FFF2-40B4-BE49-F238E27FC236}">
                <a16:creationId xmlns:a16="http://schemas.microsoft.com/office/drawing/2014/main" id="{4D5737AE-2FC0-6145-8C6A-43FF36331471}"/>
              </a:ext>
            </a:extLst>
          </p:cNvPr>
          <p:cNvSpPr/>
          <p:nvPr/>
        </p:nvSpPr>
        <p:spPr>
          <a:xfrm rot="16200000">
            <a:off x="-1328775" y="2961206"/>
            <a:ext cx="5147352" cy="2297696"/>
          </a:xfrm>
          <a:prstGeom prst="downArrowCallout">
            <a:avLst>
              <a:gd name="adj1" fmla="val 25000"/>
              <a:gd name="adj2" fmla="val 25000"/>
              <a:gd name="adj3" fmla="val 25000"/>
              <a:gd name="adj4" fmla="val 65983"/>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lumMod val="65000"/>
                    <a:lumOff val="35000"/>
                  </a:schemeClr>
                </a:solidFill>
              </a:rPr>
              <a:t>Adopt &amp; Implement </a:t>
            </a:r>
          </a:p>
          <a:p>
            <a:pPr algn="ctr"/>
            <a:r>
              <a:rPr lang="en-US" sz="3600" dirty="0">
                <a:solidFill>
                  <a:schemeClr val="tx1">
                    <a:lumMod val="65000"/>
                    <a:lumOff val="35000"/>
                  </a:schemeClr>
                </a:solidFill>
              </a:rPr>
              <a:t>These Policies</a:t>
            </a:r>
          </a:p>
        </p:txBody>
      </p:sp>
    </p:spTree>
    <p:extLst>
      <p:ext uri="{BB962C8B-B14F-4D97-AF65-F5344CB8AC3E}">
        <p14:creationId xmlns:p14="http://schemas.microsoft.com/office/powerpoint/2010/main" val="8015084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E0061-FA3D-F948-9D7A-C45F12D1F29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F504C7B-A013-694A-A58D-E45AA9B465EF}"/>
              </a:ext>
            </a:extLst>
          </p:cNvPr>
          <p:cNvSpPr>
            <a:spLocks noGrp="1"/>
          </p:cNvSpPr>
          <p:nvPr>
            <p:ph idx="1"/>
          </p:nvPr>
        </p:nvSpPr>
        <p:spPr>
          <a:xfrm>
            <a:off x="3467100" y="1380002"/>
            <a:ext cx="8496300" cy="5930900"/>
          </a:xfrm>
        </p:spPr>
        <p:txBody>
          <a:bodyPr>
            <a:normAutofit fontScale="25000" lnSpcReduction="20000"/>
          </a:bodyPr>
          <a:lstStyle/>
          <a:p>
            <a:pPr marL="0" indent="0">
              <a:lnSpc>
                <a:spcPct val="120000"/>
              </a:lnSpc>
              <a:buNone/>
            </a:pPr>
            <a:r>
              <a:rPr lang="en-US" sz="5200" b="1" dirty="0"/>
              <a:t>Computing devices</a:t>
            </a:r>
            <a:r>
              <a:rPr lang="en-US" sz="5200" dirty="0"/>
              <a:t>: machines used to acquire, store, analyze, process, and publish data and other information electronically, including accessories (or “peripherals”) for printing, transmitting and receiving, or storing electronic information. See also the definitions of supplies and information technology systems in this section.</a:t>
            </a:r>
          </a:p>
          <a:p>
            <a:pPr marL="0" indent="0">
              <a:lnSpc>
                <a:spcPct val="120000"/>
              </a:lnSpc>
              <a:buNone/>
            </a:pPr>
            <a:r>
              <a:rPr lang="en-US" sz="5200" b="1" dirty="0"/>
              <a:t>Equipment:</a:t>
            </a:r>
            <a:r>
              <a:rPr lang="en-US" sz="5200" dirty="0"/>
              <a:t> tangible </a:t>
            </a:r>
            <a:r>
              <a:rPr lang="en-US" sz="5200" dirty="0">
                <a:hlinkClick r:id="rId2"/>
              </a:rPr>
              <a:t>personal property</a:t>
            </a:r>
            <a:r>
              <a:rPr lang="en-US" sz="5200" dirty="0"/>
              <a:t> (including information technology systems) having a useful life of more than one year and a per-unit  </a:t>
            </a:r>
            <a:r>
              <a:rPr lang="en-US" sz="5200" dirty="0">
                <a:hlinkClick r:id="rId3"/>
              </a:rPr>
              <a:t>acquisition cost</a:t>
            </a:r>
            <a:r>
              <a:rPr lang="en-US" sz="5200" dirty="0"/>
              <a:t> which equals or exceeds the lesser of the capitalization level established by the [county/City/Town/Village] for financial statement purposes, or $5,000. See also the definitions of </a:t>
            </a:r>
            <a:r>
              <a:rPr lang="en-US" sz="5200" i="1" dirty="0"/>
              <a:t>capital assets, computing devices, general purpose equipment, information technology systems, special purpose equipment,</a:t>
            </a:r>
            <a:r>
              <a:rPr lang="en-US" sz="5200" dirty="0"/>
              <a:t> and </a:t>
            </a:r>
            <a:r>
              <a:rPr lang="en-US" sz="5200" i="1" dirty="0"/>
              <a:t>supplies</a:t>
            </a:r>
            <a:r>
              <a:rPr lang="en-US" sz="5200" dirty="0"/>
              <a:t> in this section.</a:t>
            </a:r>
          </a:p>
          <a:p>
            <a:pPr marL="0" indent="0">
              <a:lnSpc>
                <a:spcPct val="120000"/>
              </a:lnSpc>
              <a:buNone/>
            </a:pPr>
            <a:r>
              <a:rPr lang="en-US" sz="5200" b="1" dirty="0"/>
              <a:t>Information technology systems</a:t>
            </a:r>
            <a:r>
              <a:rPr lang="en-US" sz="5200" dirty="0"/>
              <a:t>: computing devices, ancillary equipment, software, firmware, and similar procedures, services (including support services), and related resources. See also the definitions of computing devices and equipment in this section.</a:t>
            </a:r>
          </a:p>
          <a:p>
            <a:pPr marL="0" indent="0">
              <a:lnSpc>
                <a:spcPct val="120000"/>
              </a:lnSpc>
              <a:buNone/>
            </a:pPr>
            <a:r>
              <a:rPr lang="en-US" sz="5200" b="1" dirty="0"/>
              <a:t>Intangible property</a:t>
            </a:r>
            <a:r>
              <a:rPr lang="en-US" sz="5200" dirty="0"/>
              <a:t>: property having no physical existence, such as trademarks, copyrights, patents and patent applications and property, such as loans, notes and other debt instruments, lease agreements, stock and other instruments of property ownership (whether the property is tangible or intangible).</a:t>
            </a:r>
          </a:p>
          <a:p>
            <a:pPr marL="0" indent="0">
              <a:lnSpc>
                <a:spcPct val="120000"/>
              </a:lnSpc>
              <a:buNone/>
            </a:pPr>
            <a:r>
              <a:rPr lang="en-US" sz="5200" b="1" dirty="0"/>
              <a:t>Personal property</a:t>
            </a:r>
            <a:r>
              <a:rPr lang="en-US" sz="5200" dirty="0"/>
              <a:t>: property other than </a:t>
            </a:r>
            <a:r>
              <a:rPr lang="en-US" sz="5200" dirty="0">
                <a:hlinkClick r:id="rId4"/>
              </a:rPr>
              <a:t>real property</a:t>
            </a:r>
            <a:r>
              <a:rPr lang="en-US" sz="5200" dirty="0"/>
              <a:t>. It may be tangible, having physical existence, or intangible.</a:t>
            </a:r>
          </a:p>
          <a:p>
            <a:pPr marL="0" indent="0">
              <a:lnSpc>
                <a:spcPct val="120000"/>
              </a:lnSpc>
              <a:buNone/>
            </a:pPr>
            <a:r>
              <a:rPr lang="en-US" sz="5200" b="1" dirty="0"/>
              <a:t>Property</a:t>
            </a:r>
            <a:r>
              <a:rPr lang="en-US" sz="5200" dirty="0"/>
              <a:t>: </a:t>
            </a:r>
            <a:r>
              <a:rPr lang="en-US" sz="5200" dirty="0">
                <a:hlinkClick r:id="rId4"/>
              </a:rPr>
              <a:t>real property</a:t>
            </a:r>
            <a:r>
              <a:rPr lang="en-US" sz="5200" dirty="0"/>
              <a:t> or  </a:t>
            </a:r>
            <a:r>
              <a:rPr lang="en-US" sz="5200" dirty="0">
                <a:hlinkClick r:id="rId2"/>
              </a:rPr>
              <a:t>personal property</a:t>
            </a:r>
            <a:r>
              <a:rPr lang="en-US" sz="5200" dirty="0"/>
              <a:t>. </a:t>
            </a:r>
          </a:p>
          <a:p>
            <a:pPr marL="0" indent="0">
              <a:lnSpc>
                <a:spcPct val="120000"/>
              </a:lnSpc>
              <a:buNone/>
            </a:pPr>
            <a:r>
              <a:rPr lang="en-US" sz="5200" b="1" dirty="0"/>
              <a:t>Real property</a:t>
            </a:r>
            <a:r>
              <a:rPr lang="en-US" sz="5200" dirty="0"/>
              <a:t>: land, including land improvements, structures and appurtenances thereto, but excludes moveable machinery and equipment.</a:t>
            </a:r>
          </a:p>
          <a:p>
            <a:pPr marL="0" indent="0">
              <a:lnSpc>
                <a:spcPct val="120000"/>
              </a:lnSpc>
              <a:buNone/>
            </a:pPr>
            <a:r>
              <a:rPr lang="en-US" sz="5200" b="1" dirty="0"/>
              <a:t>Supplies</a:t>
            </a:r>
            <a:r>
              <a:rPr lang="en-US" sz="5200" dirty="0"/>
              <a:t>: all tangible </a:t>
            </a:r>
            <a:r>
              <a:rPr lang="en-US" sz="5200" dirty="0">
                <a:hlinkClick r:id="rId2"/>
              </a:rPr>
              <a:t>personal property</a:t>
            </a:r>
            <a:r>
              <a:rPr lang="en-US" sz="5200" dirty="0"/>
              <a:t> other than those described in the definition of equipment in this section. A computing device is a supply if the </a:t>
            </a:r>
            <a:r>
              <a:rPr lang="en-US" sz="5200" dirty="0">
                <a:hlinkClick r:id="rId3"/>
              </a:rPr>
              <a:t>acquisition cost</a:t>
            </a:r>
            <a:r>
              <a:rPr lang="en-US" sz="5200" dirty="0"/>
              <a:t> is less than the lesser of the capitalization level established by the local government for financial statement purposes or $5,000, regardless of the length of its useful life. See also the definitions of computing devices and equipment in this section.</a:t>
            </a:r>
          </a:p>
          <a:p>
            <a:endParaRPr lang="en-US" dirty="0"/>
          </a:p>
        </p:txBody>
      </p:sp>
      <p:sp>
        <p:nvSpPr>
          <p:cNvPr id="4" name="Rectangle 3">
            <a:extLst>
              <a:ext uri="{FF2B5EF4-FFF2-40B4-BE49-F238E27FC236}">
                <a16:creationId xmlns:a16="http://schemas.microsoft.com/office/drawing/2014/main" id="{09378798-F6D3-BC4F-ACD5-632183C5E295}"/>
              </a:ext>
            </a:extLst>
          </p:cNvPr>
          <p:cNvSpPr/>
          <p:nvPr/>
        </p:nvSpPr>
        <p:spPr>
          <a:xfrm>
            <a:off x="0" y="0"/>
            <a:ext cx="12192000" cy="1343818"/>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49ACC6A-A769-7E48-AF13-26F1551F19BF}"/>
              </a:ext>
            </a:extLst>
          </p:cNvPr>
          <p:cNvSpPr txBox="1">
            <a:spLocks/>
          </p:cNvSpPr>
          <p:nvPr/>
        </p:nvSpPr>
        <p:spPr>
          <a:xfrm>
            <a:off x="838200" y="182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UG: Property Management</a:t>
            </a:r>
          </a:p>
        </p:txBody>
      </p:sp>
      <p:sp>
        <p:nvSpPr>
          <p:cNvPr id="6" name="Rectangle 5">
            <a:extLst>
              <a:ext uri="{FF2B5EF4-FFF2-40B4-BE49-F238E27FC236}">
                <a16:creationId xmlns:a16="http://schemas.microsoft.com/office/drawing/2014/main" id="{0D58D755-5E34-3640-84CB-F4C653041135}"/>
              </a:ext>
            </a:extLst>
          </p:cNvPr>
          <p:cNvSpPr/>
          <p:nvPr/>
        </p:nvSpPr>
        <p:spPr>
          <a:xfrm>
            <a:off x="0" y="1343818"/>
            <a:ext cx="3467100" cy="5514182"/>
          </a:xfrm>
          <a:prstGeom prst="rect">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Definitions of Property</a:t>
            </a:r>
          </a:p>
          <a:p>
            <a:pPr algn="ctr"/>
            <a:r>
              <a:rPr lang="en-US" sz="2400" dirty="0"/>
              <a:t>2 CFR 200.1</a:t>
            </a:r>
          </a:p>
        </p:txBody>
      </p:sp>
    </p:spTree>
    <p:extLst>
      <p:ext uri="{BB962C8B-B14F-4D97-AF65-F5344CB8AC3E}">
        <p14:creationId xmlns:p14="http://schemas.microsoft.com/office/powerpoint/2010/main" val="28004302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7A4113-598A-FA46-9170-8AC39ACFAFCD}"/>
              </a:ext>
            </a:extLst>
          </p:cNvPr>
          <p:cNvSpPr/>
          <p:nvPr/>
        </p:nvSpPr>
        <p:spPr>
          <a:xfrm>
            <a:off x="0" y="0"/>
            <a:ext cx="12192000" cy="1343818"/>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3A0F8C-C624-DA43-9DD3-CD4BAC3BA11B}"/>
              </a:ext>
            </a:extLst>
          </p:cNvPr>
          <p:cNvSpPr>
            <a:spLocks noGrp="1"/>
          </p:cNvSpPr>
          <p:nvPr>
            <p:ph type="title"/>
          </p:nvPr>
        </p:nvSpPr>
        <p:spPr>
          <a:xfrm>
            <a:off x="838200" y="18255"/>
            <a:ext cx="10515600" cy="1325563"/>
          </a:xfrm>
        </p:spPr>
        <p:txBody>
          <a:bodyPr/>
          <a:lstStyle/>
          <a:p>
            <a:pPr algn="ctr"/>
            <a:r>
              <a:rPr lang="en-US" dirty="0">
                <a:solidFill>
                  <a:schemeClr val="bg1"/>
                </a:solidFill>
              </a:rPr>
              <a:t>UG: Property Management</a:t>
            </a:r>
          </a:p>
        </p:txBody>
      </p:sp>
      <p:sp>
        <p:nvSpPr>
          <p:cNvPr id="5" name="Rectangle 4">
            <a:extLst>
              <a:ext uri="{FF2B5EF4-FFF2-40B4-BE49-F238E27FC236}">
                <a16:creationId xmlns:a16="http://schemas.microsoft.com/office/drawing/2014/main" id="{FD1F0769-99E7-6449-AD37-09BA746CBBE1}"/>
              </a:ext>
            </a:extLst>
          </p:cNvPr>
          <p:cNvSpPr/>
          <p:nvPr/>
        </p:nvSpPr>
        <p:spPr>
          <a:xfrm>
            <a:off x="0" y="1362073"/>
            <a:ext cx="3999123" cy="5514182"/>
          </a:xfrm>
          <a:prstGeom prst="rect">
            <a:avLst/>
          </a:prstGeom>
          <a:solidFill>
            <a:schemeClr val="accent2"/>
          </a:solidFill>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p>
          <a:p>
            <a:pPr algn="ctr"/>
            <a:r>
              <a:rPr lang="en-US" sz="2400" b="1" dirty="0"/>
              <a:t>Real Property</a:t>
            </a:r>
          </a:p>
          <a:p>
            <a:pPr marL="342900" lvl="1" indent="-114300">
              <a:spcBef>
                <a:spcPts val="1200"/>
              </a:spcBef>
              <a:buFont typeface="Arial" panose="020B0604020202020204" pitchFamily="34" charset="0"/>
              <a:buChar char="•"/>
            </a:pPr>
            <a:r>
              <a:rPr lang="en-US" sz="1600" dirty="0"/>
              <a:t>Must be used for ARP/CSLFRF purpose for entire grant term, or disposed of according to US Treasury instructions (and with possible repayment of federal share)</a:t>
            </a:r>
          </a:p>
          <a:p>
            <a:pPr marL="342900" lvl="1" indent="-114300">
              <a:spcBef>
                <a:spcPts val="1200"/>
              </a:spcBef>
              <a:buFont typeface="Arial" panose="020B0604020202020204" pitchFamily="34" charset="0"/>
              <a:buChar char="•"/>
            </a:pPr>
            <a:r>
              <a:rPr lang="en-US" sz="1600" dirty="0"/>
              <a:t>Must not encumber during award term</a:t>
            </a:r>
          </a:p>
          <a:p>
            <a:pPr marL="342900" lvl="1" indent="-114300">
              <a:spcBef>
                <a:spcPts val="1200"/>
              </a:spcBef>
              <a:buFont typeface="Arial" panose="020B0604020202020204" pitchFamily="34" charset="0"/>
              <a:buChar char="•"/>
            </a:pPr>
            <a:r>
              <a:rPr lang="en-US" sz="1600" dirty="0"/>
              <a:t>Must be insured in same way as other property</a:t>
            </a:r>
          </a:p>
          <a:p>
            <a:pPr marL="342900" lvl="1" indent="-114300">
              <a:spcBef>
                <a:spcPts val="1200"/>
              </a:spcBef>
              <a:buFont typeface="Arial" panose="020B0604020202020204" pitchFamily="34" charset="0"/>
              <a:buChar char="•"/>
            </a:pPr>
            <a:r>
              <a:rPr lang="en-US" sz="1600" dirty="0"/>
              <a:t>Federal share may continue to attach forever</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6" name="Rectangle 5">
            <a:extLst>
              <a:ext uri="{FF2B5EF4-FFF2-40B4-BE49-F238E27FC236}">
                <a16:creationId xmlns:a16="http://schemas.microsoft.com/office/drawing/2014/main" id="{28850717-D3A9-8443-A3CF-149AF66AA9E1}"/>
              </a:ext>
            </a:extLst>
          </p:cNvPr>
          <p:cNvSpPr/>
          <p:nvPr/>
        </p:nvSpPr>
        <p:spPr>
          <a:xfrm>
            <a:off x="4096438" y="1362073"/>
            <a:ext cx="3999123" cy="5514182"/>
          </a:xfrm>
          <a:prstGeom prst="rect">
            <a:avLst/>
          </a:prstGeom>
          <a:solidFill>
            <a:schemeClr val="accent2"/>
          </a:solidFill>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t>Equipment</a:t>
            </a:r>
          </a:p>
          <a:p>
            <a:pPr marL="342900" indent="-114300">
              <a:spcBef>
                <a:spcPts val="1200"/>
              </a:spcBef>
              <a:buFont typeface="Arial" panose="020B0604020202020204" pitchFamily="34" charset="0"/>
              <a:buChar char="•"/>
            </a:pPr>
            <a:r>
              <a:rPr lang="en-US" sz="1600" dirty="0"/>
              <a:t>Must be used for ARP/CSLFRF purpose for entire grant term, used for other federal programs, or disposed of according to US Treasury instructions (with possible repayment of federal share)</a:t>
            </a:r>
            <a:endParaRPr lang="en-US" sz="1600" i="1" dirty="0"/>
          </a:p>
          <a:p>
            <a:pPr marL="342900" indent="-114300">
              <a:spcBef>
                <a:spcPts val="1200"/>
              </a:spcBef>
              <a:buFont typeface="Arial" panose="020B0604020202020204" pitchFamily="34" charset="0"/>
              <a:buChar char="•"/>
            </a:pPr>
            <a:r>
              <a:rPr lang="en-US" sz="1600" dirty="0"/>
              <a:t>Must not encumber during award term</a:t>
            </a:r>
          </a:p>
          <a:p>
            <a:pPr marL="342900" indent="-114300">
              <a:spcBef>
                <a:spcPts val="1200"/>
              </a:spcBef>
              <a:buFont typeface="Arial" panose="020B0604020202020204" pitchFamily="34" charset="0"/>
              <a:buChar char="•"/>
            </a:pPr>
            <a:r>
              <a:rPr lang="en-US" sz="1600" dirty="0"/>
              <a:t>Must be insured in same way as other LG property</a:t>
            </a:r>
          </a:p>
          <a:p>
            <a:pPr marL="342900" indent="-114300">
              <a:spcBef>
                <a:spcPts val="1200"/>
              </a:spcBef>
              <a:buFont typeface="Arial" panose="020B0604020202020204" pitchFamily="34" charset="0"/>
              <a:buChar char="•"/>
            </a:pPr>
            <a:r>
              <a:rPr lang="en-US" sz="1600" dirty="0"/>
              <a:t>Must be tracked in property management system (with several required data elements) and inventoried at least every 2 years</a:t>
            </a:r>
          </a:p>
          <a:p>
            <a:pPr marL="342900" indent="-114300">
              <a:spcBef>
                <a:spcPts val="1200"/>
              </a:spcBef>
              <a:buFont typeface="Arial" panose="020B0604020202020204" pitchFamily="34" charset="0"/>
              <a:buChar char="•"/>
            </a:pPr>
            <a:r>
              <a:rPr lang="en-US" sz="1600" dirty="0"/>
              <a:t>Noncompetition provision</a:t>
            </a:r>
          </a:p>
          <a:p>
            <a:pPr marL="342900" indent="-114300">
              <a:spcBef>
                <a:spcPts val="1200"/>
              </a:spcBef>
              <a:buFont typeface="Arial" panose="020B0604020202020204" pitchFamily="34" charset="0"/>
              <a:buChar char="•"/>
            </a:pPr>
            <a:r>
              <a:rPr lang="en-US" sz="1600" dirty="0"/>
              <a:t>Federal share may continue to attach forever</a:t>
            </a:r>
          </a:p>
          <a:p>
            <a:pPr algn="ctr"/>
            <a:endParaRPr lang="en-US" dirty="0"/>
          </a:p>
          <a:p>
            <a:pPr algn="ctr"/>
            <a:endParaRPr lang="en-US" dirty="0"/>
          </a:p>
        </p:txBody>
      </p:sp>
      <p:sp>
        <p:nvSpPr>
          <p:cNvPr id="7" name="Rectangle 6">
            <a:extLst>
              <a:ext uri="{FF2B5EF4-FFF2-40B4-BE49-F238E27FC236}">
                <a16:creationId xmlns:a16="http://schemas.microsoft.com/office/drawing/2014/main" id="{AACA15DA-7A1F-A14D-9C37-17262F8079DD}"/>
              </a:ext>
            </a:extLst>
          </p:cNvPr>
          <p:cNvSpPr/>
          <p:nvPr/>
        </p:nvSpPr>
        <p:spPr>
          <a:xfrm>
            <a:off x="8192877" y="1369404"/>
            <a:ext cx="3999123" cy="5514182"/>
          </a:xfrm>
          <a:prstGeom prst="rect">
            <a:avLst/>
          </a:prstGeom>
          <a:solidFill>
            <a:schemeClr val="accent2"/>
          </a:solidFill>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t>Supplies</a:t>
            </a:r>
          </a:p>
          <a:p>
            <a:pPr marL="285750" indent="-285750">
              <a:spcBef>
                <a:spcPts val="1200"/>
              </a:spcBef>
              <a:buFont typeface="Arial" panose="020B0604020202020204" pitchFamily="34" charset="0"/>
              <a:buChar char="•"/>
            </a:pPr>
            <a:r>
              <a:rPr lang="en-US" sz="1600" dirty="0"/>
              <a:t>Must be used for ARP/CSLFRF purpose or other federal award purpose</a:t>
            </a:r>
          </a:p>
          <a:p>
            <a:pPr marL="285750" indent="-285750">
              <a:spcBef>
                <a:spcPts val="1200"/>
              </a:spcBef>
              <a:buFont typeface="Arial" panose="020B0604020202020204" pitchFamily="34" charset="0"/>
              <a:buChar char="•"/>
            </a:pPr>
            <a:r>
              <a:rPr lang="en-US" sz="1600" dirty="0"/>
              <a:t>Any inventory of unused supplies exceeding $5000 in total aggregate value, local government may retain or sell, but must compensate US Treasury for federal share</a:t>
            </a:r>
          </a:p>
          <a:p>
            <a:pPr marL="285750" indent="-285750">
              <a:spcBef>
                <a:spcPts val="1200"/>
              </a:spcBef>
              <a:buFont typeface="Arial" panose="020B0604020202020204" pitchFamily="34" charset="0"/>
              <a:buChar char="•"/>
            </a:pPr>
            <a:r>
              <a:rPr lang="en-US" sz="1600" dirty="0"/>
              <a:t>Noncompetition provision</a:t>
            </a:r>
          </a:p>
          <a:p>
            <a:pPr marL="285750" indent="-285750">
              <a:spcBef>
                <a:spcPts val="1200"/>
              </a:spcBef>
              <a:buFont typeface="Arial" panose="020B0604020202020204" pitchFamily="34" charset="0"/>
              <a:buChar char="•"/>
            </a:pPr>
            <a:endParaRPr lang="en-US" dirty="0"/>
          </a:p>
          <a:p>
            <a:pPr marL="285750" indent="-285750">
              <a:spcBef>
                <a:spcPts val="1200"/>
              </a:spcBef>
              <a:buFont typeface="Arial" panose="020B0604020202020204" pitchFamily="34" charset="0"/>
              <a:buChar char="•"/>
            </a:pPr>
            <a:endParaRPr lang="en-US" dirty="0"/>
          </a:p>
          <a:p>
            <a:pPr marL="285750" indent="-285750">
              <a:spcBef>
                <a:spcPts val="1200"/>
              </a:spcBef>
              <a:buFont typeface="Arial" panose="020B0604020202020204" pitchFamily="34" charset="0"/>
              <a:buChar char="•"/>
            </a:pPr>
            <a:endParaRPr lang="en-US" dirty="0"/>
          </a:p>
          <a:p>
            <a:pPr marL="285750" indent="-285750">
              <a:spcBef>
                <a:spcPts val="1200"/>
              </a:spcBef>
              <a:buFont typeface="Arial" panose="020B0604020202020204" pitchFamily="34" charset="0"/>
              <a:buChar char="•"/>
            </a:pPr>
            <a:endParaRPr lang="en-US" dirty="0"/>
          </a:p>
          <a:p>
            <a:pPr marL="285750" indent="-285750">
              <a:spcBef>
                <a:spcPts val="1200"/>
              </a:spcBef>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9548448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FED86B2-C81F-0F46-A87A-360991C2AF02}"/>
              </a:ext>
            </a:extLst>
          </p:cNvPr>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2FF000E0-B44D-4943-8186-B77C58C1BA3D}"/>
              </a:ext>
            </a:extLst>
          </p:cNvPr>
          <p:cNvSpPr>
            <a:spLocks noGrp="1"/>
          </p:cNvSpPr>
          <p:nvPr>
            <p:ph type="title"/>
          </p:nvPr>
        </p:nvSpPr>
        <p:spPr>
          <a:xfrm>
            <a:off x="838200" y="-251460"/>
            <a:ext cx="10515600" cy="1325563"/>
          </a:xfrm>
        </p:spPr>
        <p:txBody>
          <a:bodyPr/>
          <a:lstStyle/>
          <a:p>
            <a:pPr algn="ctr"/>
            <a:r>
              <a:rPr lang="en-US" dirty="0">
                <a:solidFill>
                  <a:schemeClr val="bg1"/>
                </a:solidFill>
              </a:rPr>
              <a:t>Compliance Requirements</a:t>
            </a:r>
          </a:p>
        </p:txBody>
      </p:sp>
      <p:graphicFrame>
        <p:nvGraphicFramePr>
          <p:cNvPr id="4" name="Table 4">
            <a:extLst>
              <a:ext uri="{FF2B5EF4-FFF2-40B4-BE49-F238E27FC236}">
                <a16:creationId xmlns:a16="http://schemas.microsoft.com/office/drawing/2014/main" id="{D5ACF939-9DAA-344A-92C4-459D57C0DABE}"/>
              </a:ext>
            </a:extLst>
          </p:cNvPr>
          <p:cNvGraphicFramePr>
            <a:graphicFrameLocks noGrp="1"/>
          </p:cNvGraphicFramePr>
          <p:nvPr>
            <p:ph idx="1"/>
          </p:nvPr>
        </p:nvGraphicFramePr>
        <p:xfrm>
          <a:off x="0" y="773543"/>
          <a:ext cx="12192000" cy="455676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4064000">
                  <a:extLst>
                    <a:ext uri="{9D8B030D-6E8A-4147-A177-3AD203B41FA5}">
                      <a16:colId xmlns:a16="http://schemas.microsoft.com/office/drawing/2014/main" val="2461308859"/>
                    </a:ext>
                  </a:extLst>
                </a:gridCol>
                <a:gridCol w="4064000">
                  <a:extLst>
                    <a:ext uri="{9D8B030D-6E8A-4147-A177-3AD203B41FA5}">
                      <a16:colId xmlns:a16="http://schemas.microsoft.com/office/drawing/2014/main" val="435555440"/>
                    </a:ext>
                  </a:extLst>
                </a:gridCol>
                <a:gridCol w="4064000">
                  <a:extLst>
                    <a:ext uri="{9D8B030D-6E8A-4147-A177-3AD203B41FA5}">
                      <a16:colId xmlns:a16="http://schemas.microsoft.com/office/drawing/2014/main" val="2496405590"/>
                    </a:ext>
                  </a:extLst>
                </a:gridCol>
              </a:tblGrid>
              <a:tr h="309137">
                <a:tc>
                  <a:txBody>
                    <a:bodyPr/>
                    <a:lstStyle/>
                    <a:p>
                      <a:pPr algn="ctr"/>
                      <a:r>
                        <a:rPr lang="en-US" sz="1600" dirty="0"/>
                        <a:t>Award Terms</a:t>
                      </a:r>
                    </a:p>
                  </a:txBody>
                  <a:tcPr/>
                </a:tc>
                <a:tc>
                  <a:txBody>
                    <a:bodyPr/>
                    <a:lstStyle/>
                    <a:p>
                      <a:pPr algn="ctr"/>
                      <a:r>
                        <a:rPr lang="en-US" dirty="0"/>
                        <a:t>Prohibited Expenditures</a:t>
                      </a:r>
                    </a:p>
                  </a:txBody>
                  <a:tcPr/>
                </a:tc>
                <a:tc>
                  <a:txBody>
                    <a:bodyPr/>
                    <a:lstStyle/>
                    <a:p>
                      <a:pPr algn="ctr"/>
                      <a:r>
                        <a:rPr lang="en-US" dirty="0"/>
                        <a:t>Uniform Guidance</a:t>
                      </a:r>
                    </a:p>
                  </a:txBody>
                  <a:tcPr/>
                </a:tc>
                <a:extLst>
                  <a:ext uri="{0D108BD9-81ED-4DB2-BD59-A6C34878D82A}">
                    <a16:rowId xmlns:a16="http://schemas.microsoft.com/office/drawing/2014/main" val="3392893364"/>
                  </a:ext>
                </a:extLst>
              </a:tr>
              <a:tr h="3657390">
                <a:tc>
                  <a:txBody>
                    <a:bodyPr/>
                    <a:lstStyle/>
                    <a:p>
                      <a:pPr>
                        <a:spcBef>
                          <a:spcPts val="600"/>
                        </a:spcBef>
                      </a:pPr>
                      <a:r>
                        <a:rPr lang="en-US" sz="1600" dirty="0"/>
                        <a:t>All funds obligated by December 31, 2024 &amp; fully expended by December 31, 2026</a:t>
                      </a:r>
                    </a:p>
                    <a:p>
                      <a:pPr>
                        <a:spcBef>
                          <a:spcPts val="600"/>
                        </a:spcBef>
                      </a:pPr>
                      <a:r>
                        <a:rPr lang="en-US" sz="1600" dirty="0"/>
                        <a:t>Reporting requirements</a:t>
                      </a:r>
                    </a:p>
                    <a:p>
                      <a:pPr lvl="1">
                        <a:spcBef>
                          <a:spcPts val="600"/>
                        </a:spcBef>
                      </a:pPr>
                      <a:r>
                        <a:rPr lang="en-US" sz="1600" dirty="0"/>
                        <a:t>Project &amp; Expenditure reports (quarterly or yearly, depending on size)</a:t>
                      </a:r>
                    </a:p>
                    <a:p>
                      <a:pPr lvl="1">
                        <a:spcBef>
                          <a:spcPts val="600"/>
                        </a:spcBef>
                      </a:pPr>
                      <a:r>
                        <a:rPr lang="en-US" sz="1600" dirty="0"/>
                        <a:t>Performance Plan reports (for largest units only)</a:t>
                      </a:r>
                    </a:p>
                    <a:p>
                      <a:pPr>
                        <a:spcBef>
                          <a:spcPts val="600"/>
                        </a:spcBef>
                      </a:pPr>
                      <a:r>
                        <a:rPr lang="en-US" sz="1600" dirty="0"/>
                        <a:t>Civil rights compliance / nondiscrimination policy </a:t>
                      </a:r>
                    </a:p>
                    <a:p>
                      <a:pPr>
                        <a:spcBef>
                          <a:spcPts val="600"/>
                        </a:spcBef>
                      </a:pPr>
                      <a:r>
                        <a:rPr lang="en-US" sz="1600" dirty="0"/>
                        <a:t>Compliance with all applicable Uniform Guidance provisions</a:t>
                      </a:r>
                    </a:p>
                    <a:p>
                      <a:pPr>
                        <a:spcBef>
                          <a:spcPts val="600"/>
                        </a:spcBef>
                      </a:pPr>
                      <a:r>
                        <a:rPr lang="en-US" sz="1600" dirty="0"/>
                        <a:t>Records retention policy with retention for at least 5 years after award term ends</a:t>
                      </a:r>
                    </a:p>
                    <a:p>
                      <a:pPr>
                        <a:spcBef>
                          <a:spcPts val="600"/>
                        </a:spcBef>
                      </a:pPr>
                      <a:r>
                        <a:rPr lang="en-US" sz="1600" dirty="0"/>
                        <a:t>Special audit requirements</a:t>
                      </a:r>
                    </a:p>
                  </a:txBody>
                  <a:tcPr/>
                </a:tc>
                <a:tc>
                  <a:txBody>
                    <a:bodyPr/>
                    <a:lstStyle/>
                    <a:p>
                      <a:pPr>
                        <a:spcBef>
                          <a:spcPts val="600"/>
                        </a:spcBef>
                      </a:pPr>
                      <a:r>
                        <a:rPr lang="en-US" sz="1800" dirty="0"/>
                        <a:t>NO: Pension fund contributions</a:t>
                      </a:r>
                    </a:p>
                    <a:p>
                      <a:pPr>
                        <a:spcBef>
                          <a:spcPts val="600"/>
                        </a:spcBef>
                      </a:pPr>
                      <a:r>
                        <a:rPr lang="en-US" sz="1800" dirty="0"/>
                        <a:t>NO: Borrowing money</a:t>
                      </a:r>
                    </a:p>
                    <a:p>
                      <a:pPr>
                        <a:spcBef>
                          <a:spcPts val="600"/>
                        </a:spcBef>
                      </a:pPr>
                      <a:r>
                        <a:rPr lang="en-US" sz="1800" dirty="0"/>
                        <a:t>NO: Financial reserves / rainy day fund</a:t>
                      </a:r>
                    </a:p>
                    <a:p>
                      <a:pPr>
                        <a:spcBef>
                          <a:spcPts val="600"/>
                        </a:spcBef>
                      </a:pPr>
                      <a:r>
                        <a:rPr lang="en-US" sz="1800" dirty="0"/>
                        <a:t>NO: Settlement/judgement/consent decree</a:t>
                      </a:r>
                    </a:p>
                    <a:p>
                      <a:pPr>
                        <a:spcBef>
                          <a:spcPts val="600"/>
                        </a:spcBef>
                      </a:pPr>
                      <a:r>
                        <a:rPr lang="en-US" sz="1800" dirty="0"/>
                        <a:t>NO: Undermines or discourages compliance with CDC guidelines</a:t>
                      </a:r>
                    </a:p>
                    <a:p>
                      <a:pPr>
                        <a:spcBef>
                          <a:spcPts val="600"/>
                        </a:spcBef>
                      </a:pPr>
                      <a:r>
                        <a:rPr lang="en-US" sz="1800" dirty="0"/>
                        <a:t>NO: Violates conflict of interest provisions</a:t>
                      </a:r>
                    </a:p>
                    <a:p>
                      <a:pPr>
                        <a:spcBef>
                          <a:spcPts val="600"/>
                        </a:spcBef>
                      </a:pPr>
                      <a:r>
                        <a:rPr lang="en-US" sz="1800" dirty="0"/>
                        <a:t>NO: Violates state law or other federal laws and regulations, including applicable Uniform Guidance</a:t>
                      </a:r>
                    </a:p>
                    <a:p>
                      <a:pPr>
                        <a:spcBef>
                          <a:spcPts val="600"/>
                        </a:spcBef>
                      </a:pPr>
                      <a:endParaRPr lang="en-US" dirty="0"/>
                    </a:p>
                  </a:txBody>
                  <a:tcPr/>
                </a:tc>
                <a:tc>
                  <a:txBody>
                    <a:bodyPr/>
                    <a:lstStyle/>
                    <a:p>
                      <a:pPr marL="66675" lvl="1" indent="0">
                        <a:spcBef>
                          <a:spcPts val="600"/>
                        </a:spcBef>
                        <a:buFont typeface="Arial" panose="020B0604020202020204" pitchFamily="34" charset="0"/>
                        <a:buNone/>
                        <a:tabLst/>
                      </a:pPr>
                      <a:r>
                        <a:rPr lang="en-US" sz="1800" b="0" dirty="0">
                          <a:solidFill>
                            <a:schemeClr val="tx1"/>
                          </a:solidFill>
                        </a:rPr>
                        <a:t>General Financial Management</a:t>
                      </a:r>
                    </a:p>
                    <a:p>
                      <a:pPr marL="66675" lvl="1" indent="0">
                        <a:spcBef>
                          <a:spcPts val="0"/>
                        </a:spcBef>
                        <a:buFont typeface="Arial" panose="020B0604020202020204" pitchFamily="34" charset="0"/>
                        <a:buNone/>
                        <a:tabLst/>
                      </a:pPr>
                      <a:r>
                        <a:rPr lang="en-US" sz="1800" b="0" dirty="0">
                          <a:solidFill>
                            <a:schemeClr val="tx1"/>
                          </a:solidFill>
                        </a:rPr>
                        <a:t>Internal Controls </a:t>
                      </a:r>
                    </a:p>
                    <a:p>
                      <a:pPr marL="66675" lvl="1" indent="0">
                        <a:spcBef>
                          <a:spcPts val="0"/>
                        </a:spcBef>
                        <a:buFont typeface="Arial" panose="020B0604020202020204" pitchFamily="34" charset="0"/>
                        <a:buNone/>
                        <a:tabLst/>
                      </a:pPr>
                      <a:r>
                        <a:rPr lang="en-US" sz="1800" b="0" dirty="0">
                          <a:solidFill>
                            <a:schemeClr val="tx1"/>
                          </a:solidFill>
                        </a:rPr>
                        <a:t>Eligible Projects Determination &amp; Documentation Policy</a:t>
                      </a:r>
                    </a:p>
                    <a:p>
                      <a:pPr marL="66675" lvl="1" indent="0">
                        <a:spcBef>
                          <a:spcPts val="0"/>
                        </a:spcBef>
                        <a:buFont typeface="Arial" panose="020B0604020202020204" pitchFamily="34" charset="0"/>
                        <a:buNone/>
                        <a:tabLst/>
                      </a:pPr>
                      <a:r>
                        <a:rPr lang="en-US" sz="1800" b="0" dirty="0">
                          <a:solidFill>
                            <a:schemeClr val="tx1"/>
                          </a:solidFill>
                        </a:rPr>
                        <a:t>Cost Principles/Allowable Costs Policy </a:t>
                      </a:r>
                    </a:p>
                    <a:p>
                      <a:pPr marL="66675" lvl="1" indent="0">
                        <a:lnSpc>
                          <a:spcPct val="120000"/>
                        </a:lnSpc>
                        <a:spcBef>
                          <a:spcPts val="0"/>
                        </a:spcBef>
                        <a:buFont typeface="Arial" panose="020B0604020202020204" pitchFamily="34" charset="0"/>
                        <a:buNone/>
                        <a:tabLst/>
                      </a:pPr>
                      <a:endParaRPr lang="en-US" sz="1800" b="0" dirty="0">
                        <a:solidFill>
                          <a:schemeClr val="tx1"/>
                        </a:solidFill>
                      </a:endParaRPr>
                    </a:p>
                    <a:p>
                      <a:pPr marL="66675" lvl="1" indent="0">
                        <a:lnSpc>
                          <a:spcPct val="100000"/>
                        </a:lnSpc>
                        <a:spcBef>
                          <a:spcPts val="0"/>
                        </a:spcBef>
                        <a:buFont typeface="Arial" panose="020B0604020202020204" pitchFamily="34" charset="0"/>
                        <a:buNone/>
                        <a:tabLst/>
                      </a:pPr>
                      <a:endParaRPr lang="en-US" sz="900" b="0" dirty="0">
                        <a:solidFill>
                          <a:schemeClr val="tx1"/>
                        </a:solidFill>
                      </a:endParaRPr>
                    </a:p>
                    <a:p>
                      <a:pPr marL="66675" lvl="1" indent="0">
                        <a:lnSpc>
                          <a:spcPct val="100000"/>
                        </a:lnSpc>
                        <a:spcBef>
                          <a:spcPts val="0"/>
                        </a:spcBef>
                        <a:buFont typeface="Arial" panose="020B0604020202020204" pitchFamily="34" charset="0"/>
                        <a:buNone/>
                        <a:tabLst/>
                      </a:pPr>
                      <a:endParaRPr lang="en-US" sz="1000" b="0" dirty="0">
                        <a:solidFill>
                          <a:schemeClr val="tx1"/>
                        </a:solidFill>
                      </a:endParaRPr>
                    </a:p>
                    <a:p>
                      <a:pPr marL="66675" lvl="1" indent="0">
                        <a:lnSpc>
                          <a:spcPct val="100000"/>
                        </a:lnSpc>
                        <a:spcBef>
                          <a:spcPts val="0"/>
                        </a:spcBef>
                        <a:buFont typeface="Arial" panose="020B0604020202020204" pitchFamily="34" charset="0"/>
                        <a:buNone/>
                        <a:tabLst/>
                      </a:pPr>
                      <a:r>
                        <a:rPr lang="en-US" sz="1800" b="0" dirty="0">
                          <a:solidFill>
                            <a:schemeClr val="tx1"/>
                          </a:solidFill>
                        </a:rPr>
                        <a:t>Procurement, Suspension, &amp; Debarment Policy </a:t>
                      </a:r>
                    </a:p>
                    <a:p>
                      <a:pPr marL="66675" lvl="1" indent="0">
                        <a:lnSpc>
                          <a:spcPct val="100000"/>
                        </a:lnSpc>
                        <a:spcBef>
                          <a:spcPts val="0"/>
                        </a:spcBef>
                        <a:buFont typeface="Arial" panose="020B0604020202020204" pitchFamily="34" charset="0"/>
                        <a:buNone/>
                        <a:tabLst/>
                      </a:pPr>
                      <a:r>
                        <a:rPr lang="en-US" sz="1800" b="0" dirty="0">
                          <a:solidFill>
                            <a:schemeClr val="tx1"/>
                          </a:solidFill>
                        </a:rPr>
                        <a:t>Subaward Policy </a:t>
                      </a:r>
                    </a:p>
                    <a:p>
                      <a:pPr marL="66675" lvl="1" indent="0">
                        <a:lnSpc>
                          <a:spcPct val="100000"/>
                        </a:lnSpc>
                        <a:spcBef>
                          <a:spcPts val="0"/>
                        </a:spcBef>
                        <a:buFont typeface="Arial" panose="020B0604020202020204" pitchFamily="34" charset="0"/>
                        <a:buNone/>
                        <a:tabLst/>
                      </a:pPr>
                      <a:r>
                        <a:rPr lang="en-US" sz="1800" b="0" dirty="0">
                          <a:solidFill>
                            <a:schemeClr val="tx1"/>
                          </a:solidFill>
                        </a:rPr>
                        <a:t>Program Income Policy </a:t>
                      </a:r>
                    </a:p>
                    <a:p>
                      <a:pPr marL="66675" lvl="1" indent="0">
                        <a:lnSpc>
                          <a:spcPct val="100000"/>
                        </a:lnSpc>
                        <a:spcBef>
                          <a:spcPts val="0"/>
                        </a:spcBef>
                        <a:buFont typeface="Arial" panose="020B0604020202020204" pitchFamily="34" charset="0"/>
                        <a:buNone/>
                        <a:tabLst/>
                      </a:pPr>
                      <a:r>
                        <a:rPr lang="en-US" sz="1800" b="0" dirty="0">
                          <a:solidFill>
                            <a:schemeClr val="tx1"/>
                          </a:solidFill>
                        </a:rPr>
                        <a:t>Property Management Policy </a:t>
                      </a:r>
                    </a:p>
                    <a:p>
                      <a:pPr marL="66675" lvl="1" indent="0">
                        <a:lnSpc>
                          <a:spcPct val="100000"/>
                        </a:lnSpc>
                        <a:spcBef>
                          <a:spcPts val="0"/>
                        </a:spcBef>
                        <a:buFont typeface="Arial" panose="020B0604020202020204" pitchFamily="34" charset="0"/>
                        <a:buNone/>
                        <a:tabLst/>
                      </a:pPr>
                      <a:endParaRPr lang="en-US" sz="1800" b="0" dirty="0"/>
                    </a:p>
                  </a:txBody>
                  <a:tcPr/>
                </a:tc>
                <a:extLst>
                  <a:ext uri="{0D108BD9-81ED-4DB2-BD59-A6C34878D82A}">
                    <a16:rowId xmlns:a16="http://schemas.microsoft.com/office/drawing/2014/main" val="4206498764"/>
                  </a:ext>
                </a:extLst>
              </a:tr>
            </a:tbl>
          </a:graphicData>
        </a:graphic>
      </p:graphicFrame>
      <p:sp>
        <p:nvSpPr>
          <p:cNvPr id="3" name="Up Arrow Callout 2">
            <a:extLst>
              <a:ext uri="{FF2B5EF4-FFF2-40B4-BE49-F238E27FC236}">
                <a16:creationId xmlns:a16="http://schemas.microsoft.com/office/drawing/2014/main" id="{11710E80-C0B8-4D4D-A3AF-AAFB07A6F3B0}"/>
              </a:ext>
            </a:extLst>
          </p:cNvPr>
          <p:cNvSpPr/>
          <p:nvPr/>
        </p:nvSpPr>
        <p:spPr>
          <a:xfrm>
            <a:off x="914401" y="4965824"/>
            <a:ext cx="3201220" cy="1845672"/>
          </a:xfrm>
          <a:prstGeom prst="upArrowCallout">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local government agreed to as condition of receiving funds. </a:t>
            </a:r>
            <a:r>
              <a:rPr lang="en-US" b="1" dirty="0"/>
              <a:t>Applies to ALL categories.</a:t>
            </a:r>
          </a:p>
        </p:txBody>
      </p:sp>
      <p:sp>
        <p:nvSpPr>
          <p:cNvPr id="5" name="Up Arrow Callout 4">
            <a:extLst>
              <a:ext uri="{FF2B5EF4-FFF2-40B4-BE49-F238E27FC236}">
                <a16:creationId xmlns:a16="http://schemas.microsoft.com/office/drawing/2014/main" id="{A2A6E63D-9BAF-FC46-A49C-7F91A57F233F}"/>
              </a:ext>
            </a:extLst>
          </p:cNvPr>
          <p:cNvSpPr/>
          <p:nvPr/>
        </p:nvSpPr>
        <p:spPr>
          <a:xfrm>
            <a:off x="5131398" y="4965824"/>
            <a:ext cx="3024238" cy="1892176"/>
          </a:xfrm>
          <a:prstGeom prst="upArrowCallout">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Final Rule prohibits certain expenditures no matter what. </a:t>
            </a:r>
            <a:r>
              <a:rPr lang="en-US" b="1" dirty="0"/>
              <a:t>Applies to ALL categories</a:t>
            </a:r>
          </a:p>
        </p:txBody>
      </p:sp>
      <p:sp>
        <p:nvSpPr>
          <p:cNvPr id="7" name="Rounded Rectangle 6">
            <a:extLst>
              <a:ext uri="{FF2B5EF4-FFF2-40B4-BE49-F238E27FC236}">
                <a16:creationId xmlns:a16="http://schemas.microsoft.com/office/drawing/2014/main" id="{3C2E6922-1864-374F-B7C2-3A54FFF374E8}"/>
              </a:ext>
            </a:extLst>
          </p:cNvPr>
          <p:cNvSpPr/>
          <p:nvPr/>
        </p:nvSpPr>
        <p:spPr>
          <a:xfrm>
            <a:off x="8231240" y="1074103"/>
            <a:ext cx="3856376" cy="2069930"/>
          </a:xfrm>
          <a:prstGeom prst="round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b="1" dirty="0"/>
              <a:t>Applies to ALL projects</a:t>
            </a:r>
          </a:p>
        </p:txBody>
      </p:sp>
      <p:sp>
        <p:nvSpPr>
          <p:cNvPr id="8" name="Rounded Rectangle 7">
            <a:extLst>
              <a:ext uri="{FF2B5EF4-FFF2-40B4-BE49-F238E27FC236}">
                <a16:creationId xmlns:a16="http://schemas.microsoft.com/office/drawing/2014/main" id="{2D5597F0-B3E2-C642-A3C0-0F65E8E7E5E7}"/>
              </a:ext>
            </a:extLst>
          </p:cNvPr>
          <p:cNvSpPr/>
          <p:nvPr/>
        </p:nvSpPr>
        <p:spPr>
          <a:xfrm>
            <a:off x="8231240" y="3209991"/>
            <a:ext cx="3856376" cy="1892176"/>
          </a:xfrm>
          <a:prstGeom prst="round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b="1" dirty="0"/>
              <a:t>Applies ONLY TO SOME projects</a:t>
            </a:r>
          </a:p>
        </p:txBody>
      </p:sp>
      <p:sp>
        <p:nvSpPr>
          <p:cNvPr id="6" name="Up Arrow Callout 5">
            <a:extLst>
              <a:ext uri="{FF2B5EF4-FFF2-40B4-BE49-F238E27FC236}">
                <a16:creationId xmlns:a16="http://schemas.microsoft.com/office/drawing/2014/main" id="{F8B1A6BA-8AAA-E441-8804-D7E9ABAEF277}"/>
              </a:ext>
            </a:extLst>
          </p:cNvPr>
          <p:cNvSpPr/>
          <p:nvPr/>
        </p:nvSpPr>
        <p:spPr>
          <a:xfrm>
            <a:off x="9171414" y="4965824"/>
            <a:ext cx="3072778" cy="1892176"/>
          </a:xfrm>
          <a:prstGeom prst="upArrowCallout">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Set of federal compliance regulations that apply to federal awards.</a:t>
            </a:r>
          </a:p>
        </p:txBody>
      </p:sp>
    </p:spTree>
    <p:extLst>
      <p:ext uri="{BB962C8B-B14F-4D97-AF65-F5344CB8AC3E}">
        <p14:creationId xmlns:p14="http://schemas.microsoft.com/office/powerpoint/2010/main" val="15488442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478D-8009-194D-B5FA-95EFC7A62C3C}"/>
              </a:ext>
            </a:extLst>
          </p:cNvPr>
          <p:cNvSpPr>
            <a:spLocks noGrp="1"/>
          </p:cNvSpPr>
          <p:nvPr>
            <p:ph type="title"/>
          </p:nvPr>
        </p:nvSpPr>
        <p:spPr>
          <a:xfrm>
            <a:off x="838200" y="631825"/>
            <a:ext cx="10515600" cy="1325563"/>
          </a:xfrm>
        </p:spPr>
        <p:txBody>
          <a:bodyPr>
            <a:normAutofit/>
          </a:bodyPr>
          <a:lstStyle/>
          <a:p>
            <a:r>
              <a:rPr lang="en-US"/>
              <a:t>ARP Office Hours </a:t>
            </a:r>
          </a:p>
        </p:txBody>
      </p:sp>
      <p:sp>
        <p:nvSpPr>
          <p:cNvPr id="3" name="Content Placeholder 2">
            <a:extLst>
              <a:ext uri="{FF2B5EF4-FFF2-40B4-BE49-F238E27FC236}">
                <a16:creationId xmlns:a16="http://schemas.microsoft.com/office/drawing/2014/main" id="{7E56C121-5B37-334E-9529-F6B5A93BBAAC}"/>
              </a:ext>
            </a:extLst>
          </p:cNvPr>
          <p:cNvSpPr>
            <a:spLocks noGrp="1"/>
          </p:cNvSpPr>
          <p:nvPr>
            <p:ph idx="1"/>
          </p:nvPr>
        </p:nvSpPr>
        <p:spPr>
          <a:xfrm>
            <a:off x="838200" y="1817914"/>
            <a:ext cx="5687860" cy="4111248"/>
          </a:xfrm>
        </p:spPr>
        <p:txBody>
          <a:bodyPr>
            <a:normAutofit/>
          </a:bodyPr>
          <a:lstStyle/>
          <a:p>
            <a:pPr>
              <a:spcBef>
                <a:spcPts val="600"/>
              </a:spcBef>
            </a:pPr>
            <a:r>
              <a:rPr lang="en-US" sz="1700" dirty="0"/>
              <a:t>Friday, July 22, at 8:30am (ARP compliance audit)</a:t>
            </a:r>
          </a:p>
          <a:p>
            <a:pPr>
              <a:spcBef>
                <a:spcPts val="600"/>
              </a:spcBef>
            </a:pPr>
            <a:r>
              <a:rPr lang="en-US" sz="1700" dirty="0"/>
              <a:t>Wednesday, July 27, at 12:00pm</a:t>
            </a:r>
          </a:p>
          <a:p>
            <a:pPr>
              <a:spcBef>
                <a:spcPts val="600"/>
              </a:spcBef>
            </a:pPr>
            <a:r>
              <a:rPr lang="en-US" sz="1700" dirty="0"/>
              <a:t>Thursday, August 4, at 8:30am (subawards)</a:t>
            </a:r>
          </a:p>
          <a:p>
            <a:pPr marL="236538" indent="-227013">
              <a:spcBef>
                <a:spcPts val="600"/>
              </a:spcBef>
            </a:pPr>
            <a:r>
              <a:rPr lang="en-US" sz="1700" dirty="0"/>
              <a:t>Friday, August 12, at 12:00pm</a:t>
            </a:r>
          </a:p>
          <a:p>
            <a:pPr marL="236538" indent="-227013">
              <a:spcBef>
                <a:spcPts val="600"/>
              </a:spcBef>
            </a:pPr>
            <a:r>
              <a:rPr lang="en-US" sz="1700" dirty="0"/>
              <a:t>Thursday, August 18, at 12:00pm</a:t>
            </a:r>
          </a:p>
          <a:p>
            <a:pPr marL="236538" indent="-227013">
              <a:spcBef>
                <a:spcPts val="600"/>
              </a:spcBef>
            </a:pPr>
            <a:r>
              <a:rPr lang="en-US" sz="1700" dirty="0"/>
              <a:t>Wednesday, August 24, at 8:30am</a:t>
            </a:r>
            <a:br>
              <a:rPr lang="en-US" sz="1700" dirty="0"/>
            </a:br>
            <a:endParaRPr lang="en-US" sz="1700" dirty="0"/>
          </a:p>
          <a:p>
            <a:pPr marL="0" indent="0">
              <a:spcBef>
                <a:spcPts val="600"/>
              </a:spcBef>
              <a:buNone/>
            </a:pPr>
            <a:r>
              <a:rPr lang="en-US" sz="1700" dirty="0"/>
              <a:t>The Zoom link for all sessions is </a:t>
            </a:r>
          </a:p>
          <a:p>
            <a:pPr marL="0" indent="0">
              <a:spcBef>
                <a:spcPts val="600"/>
              </a:spcBef>
              <a:buNone/>
            </a:pPr>
            <a:r>
              <a:rPr lang="en-US" sz="1700" u="sng" dirty="0">
                <a:hlinkClick r:id="rId2"/>
              </a:rPr>
              <a:t>https://zoom.us/j/91906998701?pwd=eWg0anp1MFJzSFVsU0FIYmduU3ZQUT09</a:t>
            </a:r>
            <a:endParaRPr lang="en-US" sz="1700" dirty="0"/>
          </a:p>
          <a:p>
            <a:pPr marL="0" indent="0">
              <a:spcBef>
                <a:spcPts val="600"/>
              </a:spcBef>
              <a:buNone/>
            </a:pPr>
            <a:r>
              <a:rPr lang="en-US" sz="1700" dirty="0"/>
              <a:t>Meeting ID: 919 0699 8701</a:t>
            </a:r>
          </a:p>
          <a:p>
            <a:pPr marL="0" indent="0">
              <a:spcBef>
                <a:spcPts val="600"/>
              </a:spcBef>
              <a:buNone/>
            </a:pPr>
            <a:r>
              <a:rPr lang="en-US" sz="1700" dirty="0"/>
              <a:t>Passcode: 912104</a:t>
            </a:r>
          </a:p>
          <a:p>
            <a:pPr marL="0" indent="0">
              <a:spcBef>
                <a:spcPts val="600"/>
              </a:spcBef>
              <a:buNone/>
            </a:pPr>
            <a:endParaRPr lang="en-US" sz="1700" dirty="0"/>
          </a:p>
          <a:p>
            <a:endParaRPr lang="en-US" sz="1700" dirty="0"/>
          </a:p>
        </p:txBody>
      </p:sp>
      <p:sp>
        <p:nvSpPr>
          <p:cNvPr id="4" name="Rectangle 3">
            <a:extLst>
              <a:ext uri="{FF2B5EF4-FFF2-40B4-BE49-F238E27FC236}">
                <a16:creationId xmlns:a16="http://schemas.microsoft.com/office/drawing/2014/main" id="{03F7DC1D-4EAB-4F45-906A-3F7E537400FB}"/>
              </a:ext>
            </a:extLst>
          </p:cNvPr>
          <p:cNvSpPr/>
          <p:nvPr/>
        </p:nvSpPr>
        <p:spPr>
          <a:xfrm>
            <a:off x="6526060" y="489857"/>
            <a:ext cx="5149303" cy="5889172"/>
          </a:xfrm>
          <a:prstGeom prst="rect">
            <a:avLst/>
          </a:prstGeom>
          <a:solidFill>
            <a:schemeClr val="accent6"/>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800" dirty="0"/>
              <a:t>NEW ARP/CSLFRF Course </a:t>
            </a:r>
          </a:p>
          <a:p>
            <a:pPr algn="ctr">
              <a:spcAft>
                <a:spcPts val="600"/>
              </a:spcAft>
            </a:pPr>
            <a:r>
              <a:rPr lang="en-US" sz="3200" dirty="0"/>
              <a:t>August 10, 2022</a:t>
            </a:r>
          </a:p>
          <a:p>
            <a:pPr algn="ctr">
              <a:spcAft>
                <a:spcPts val="600"/>
              </a:spcAft>
            </a:pPr>
            <a:endParaRPr lang="en-US" sz="1400" dirty="0"/>
          </a:p>
          <a:p>
            <a:pPr algn="ctr">
              <a:spcAft>
                <a:spcPts val="600"/>
              </a:spcAft>
            </a:pPr>
            <a:r>
              <a:rPr lang="en-US" sz="2800" b="1" dirty="0"/>
              <a:t>From A-Z: </a:t>
            </a:r>
          </a:p>
          <a:p>
            <a:pPr algn="ctr">
              <a:spcAft>
                <a:spcPts val="600"/>
              </a:spcAft>
            </a:pPr>
            <a:r>
              <a:rPr lang="en-US" sz="2800" b="1" dirty="0"/>
              <a:t>Funding a Capital Project with ARP/CSLFRF Funds Directly</a:t>
            </a:r>
          </a:p>
          <a:p>
            <a:pPr algn="ctr">
              <a:spcAft>
                <a:spcPts val="600"/>
              </a:spcAft>
            </a:pPr>
            <a:endParaRPr lang="en-US" sz="2800" b="1" dirty="0"/>
          </a:p>
          <a:p>
            <a:pPr algn="ctr">
              <a:spcAft>
                <a:spcPts val="600"/>
              </a:spcAft>
            </a:pPr>
            <a:r>
              <a:rPr lang="en-US" sz="3200" dirty="0"/>
              <a:t>On demand recording will be available</a:t>
            </a:r>
          </a:p>
        </p:txBody>
      </p:sp>
    </p:spTree>
    <p:extLst>
      <p:ext uri="{BB962C8B-B14F-4D97-AF65-F5344CB8AC3E}">
        <p14:creationId xmlns:p14="http://schemas.microsoft.com/office/powerpoint/2010/main" val="1688151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13B4603-130B-3A46-989E-75FEE977040D}"/>
              </a:ext>
            </a:extLst>
          </p:cNvPr>
          <p:cNvGraphicFramePr>
            <a:graphicFrameLocks noGrp="1"/>
          </p:cNvGraphicFramePr>
          <p:nvPr>
            <p:ph idx="1"/>
          </p:nvPr>
        </p:nvGraphicFramePr>
        <p:xfrm>
          <a:off x="108585" y="0"/>
          <a:ext cx="11974830" cy="6686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8583240E-4816-304C-AC08-E5DF48B55183}"/>
              </a:ext>
            </a:extLst>
          </p:cNvPr>
          <p:cNvSpPr/>
          <p:nvPr/>
        </p:nvSpPr>
        <p:spPr>
          <a:xfrm>
            <a:off x="0" y="0"/>
            <a:ext cx="12192000" cy="16002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18FC79B-4D0D-6F4A-8455-D8D4A00D2583}"/>
              </a:ext>
            </a:extLst>
          </p:cNvPr>
          <p:cNvSpPr>
            <a:spLocks noGrp="1"/>
          </p:cNvSpPr>
          <p:nvPr>
            <p:ph type="title"/>
          </p:nvPr>
        </p:nvSpPr>
        <p:spPr>
          <a:xfrm>
            <a:off x="838200" y="-85567"/>
            <a:ext cx="10515600" cy="1325563"/>
          </a:xfrm>
        </p:spPr>
        <p:txBody>
          <a:bodyPr/>
          <a:lstStyle/>
          <a:p>
            <a:pPr algn="ctr"/>
            <a:br>
              <a:rPr lang="en-US" dirty="0">
                <a:solidFill>
                  <a:schemeClr val="bg1"/>
                </a:solidFill>
              </a:rPr>
            </a:br>
            <a:r>
              <a:rPr lang="en-US" dirty="0">
                <a:solidFill>
                  <a:schemeClr val="bg1"/>
                </a:solidFill>
              </a:rPr>
              <a:t>Things Every Local Government MUST Do</a:t>
            </a:r>
          </a:p>
        </p:txBody>
      </p:sp>
      <p:sp>
        <p:nvSpPr>
          <p:cNvPr id="2" name="Rectangle 1">
            <a:extLst>
              <a:ext uri="{FF2B5EF4-FFF2-40B4-BE49-F238E27FC236}">
                <a16:creationId xmlns:a16="http://schemas.microsoft.com/office/drawing/2014/main" id="{C517985F-2A8F-E443-91F4-1956A6D068B8}"/>
              </a:ext>
            </a:extLst>
          </p:cNvPr>
          <p:cNvSpPr/>
          <p:nvPr/>
        </p:nvSpPr>
        <p:spPr>
          <a:xfrm>
            <a:off x="0" y="4960620"/>
            <a:ext cx="12192000" cy="1897380"/>
          </a:xfrm>
          <a:prstGeom prst="rect">
            <a:avLst/>
          </a:prstGeom>
          <a:solidFill>
            <a:schemeClr val="tx1">
              <a:lumMod val="65000"/>
              <a:lumOff val="3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 local government must have </a:t>
            </a:r>
            <a:r>
              <a:rPr lang="en-US" sz="3200" b="1" dirty="0"/>
              <a:t>written internal controls </a:t>
            </a:r>
            <a:r>
              <a:rPr lang="en-US" sz="3200" dirty="0"/>
              <a:t>that are sufficient to safeguard the assets of the unit, including federal funds and assets purchased with federal funds.</a:t>
            </a:r>
          </a:p>
        </p:txBody>
      </p:sp>
    </p:spTree>
    <p:extLst>
      <p:ext uri="{BB962C8B-B14F-4D97-AF65-F5344CB8AC3E}">
        <p14:creationId xmlns:p14="http://schemas.microsoft.com/office/powerpoint/2010/main" val="769578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83240E-4816-304C-AC08-E5DF48B55183}"/>
              </a:ext>
            </a:extLst>
          </p:cNvPr>
          <p:cNvSpPr/>
          <p:nvPr/>
        </p:nvSpPr>
        <p:spPr>
          <a:xfrm>
            <a:off x="0" y="0"/>
            <a:ext cx="12192000" cy="16002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18FC79B-4D0D-6F4A-8455-D8D4A00D2583}"/>
              </a:ext>
            </a:extLst>
          </p:cNvPr>
          <p:cNvSpPr>
            <a:spLocks noGrp="1"/>
          </p:cNvSpPr>
          <p:nvPr>
            <p:ph type="title"/>
          </p:nvPr>
        </p:nvSpPr>
        <p:spPr>
          <a:xfrm>
            <a:off x="838200" y="-85567"/>
            <a:ext cx="10515600" cy="1325563"/>
          </a:xfrm>
        </p:spPr>
        <p:txBody>
          <a:bodyPr/>
          <a:lstStyle/>
          <a:p>
            <a:pPr algn="ctr"/>
            <a:br>
              <a:rPr lang="en-US" dirty="0">
                <a:solidFill>
                  <a:schemeClr val="bg1"/>
                </a:solidFill>
              </a:rPr>
            </a:br>
            <a:r>
              <a:rPr lang="en-US" dirty="0">
                <a:solidFill>
                  <a:schemeClr val="bg1"/>
                </a:solidFill>
              </a:rPr>
              <a:t>Things Every Local Government MUST Do</a:t>
            </a:r>
          </a:p>
        </p:txBody>
      </p:sp>
      <p:sp>
        <p:nvSpPr>
          <p:cNvPr id="7" name="Content Placeholder 6">
            <a:extLst>
              <a:ext uri="{FF2B5EF4-FFF2-40B4-BE49-F238E27FC236}">
                <a16:creationId xmlns:a16="http://schemas.microsoft.com/office/drawing/2014/main" id="{CF5717D4-9843-2D4F-83D4-2E86790E4FBF}"/>
              </a:ext>
            </a:extLst>
          </p:cNvPr>
          <p:cNvSpPr>
            <a:spLocks noGrp="1"/>
          </p:cNvSpPr>
          <p:nvPr>
            <p:ph idx="1"/>
          </p:nvPr>
        </p:nvSpPr>
        <p:spPr>
          <a:xfrm>
            <a:off x="4708560" y="2144124"/>
            <a:ext cx="6987283" cy="4351338"/>
          </a:xfrm>
        </p:spPr>
        <p:txBody>
          <a:bodyPr>
            <a:normAutofit/>
          </a:bodyPr>
          <a:lstStyle/>
          <a:p>
            <a:pPr marL="0" indent="0">
              <a:buNone/>
            </a:pPr>
            <a:r>
              <a:rPr lang="en-US" sz="4800" dirty="0"/>
              <a:t>Maintain a financial administration system that track obligations and expenditures by project and compares in real time to budgeted amounts.</a:t>
            </a:r>
          </a:p>
        </p:txBody>
      </p:sp>
      <p:sp>
        <p:nvSpPr>
          <p:cNvPr id="8" name="Rectangle 7">
            <a:extLst>
              <a:ext uri="{FF2B5EF4-FFF2-40B4-BE49-F238E27FC236}">
                <a16:creationId xmlns:a16="http://schemas.microsoft.com/office/drawing/2014/main" id="{492C3554-8E10-5E4F-9BA9-62F2A4D49824}"/>
              </a:ext>
            </a:extLst>
          </p:cNvPr>
          <p:cNvSpPr/>
          <p:nvPr/>
        </p:nvSpPr>
        <p:spPr>
          <a:xfrm>
            <a:off x="0" y="1600200"/>
            <a:ext cx="4212404" cy="5257800"/>
          </a:xfrm>
          <a:prstGeom prst="rect">
            <a:avLst/>
          </a:prstGeom>
          <a:solidFill>
            <a:srgbClr val="7030A0"/>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When it doubt, keep a simple Excel spreadsheet!</a:t>
            </a:r>
          </a:p>
        </p:txBody>
      </p:sp>
    </p:spTree>
    <p:extLst>
      <p:ext uri="{BB962C8B-B14F-4D97-AF65-F5344CB8AC3E}">
        <p14:creationId xmlns:p14="http://schemas.microsoft.com/office/powerpoint/2010/main" val="3831296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BA4484-885B-8F45-B503-4EB30DE9B25A}"/>
              </a:ext>
            </a:extLst>
          </p:cNvPr>
          <p:cNvSpPr/>
          <p:nvPr/>
        </p:nvSpPr>
        <p:spPr>
          <a:xfrm>
            <a:off x="0" y="0"/>
            <a:ext cx="12192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4D2D4A-30F5-5C4C-BCC9-12816FA5BCE6}"/>
              </a:ext>
            </a:extLst>
          </p:cNvPr>
          <p:cNvSpPr/>
          <p:nvPr/>
        </p:nvSpPr>
        <p:spPr>
          <a:xfrm>
            <a:off x="9335264" y="972639"/>
            <a:ext cx="2613872" cy="4794567"/>
          </a:xfrm>
          <a:prstGeom prst="rect">
            <a:avLst/>
          </a:prstGeom>
          <a:solidFill>
            <a:schemeClr val="bg2">
              <a:lumMod val="9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nSpc>
                <a:spcPct val="90000"/>
              </a:lnSpc>
              <a:spcBef>
                <a:spcPct val="0"/>
              </a:spcBef>
              <a:spcAft>
                <a:spcPts val="600"/>
              </a:spcAft>
            </a:pPr>
            <a:r>
              <a:rPr lang="en-US" sz="3600" dirty="0">
                <a:solidFill>
                  <a:srgbClr val="FFFFFF"/>
                </a:solidFill>
                <a:latin typeface="+mj-lt"/>
                <a:ea typeface="+mj-ea"/>
                <a:cs typeface="+mj-cs"/>
                <a:hlinkClick r:id="rId2"/>
              </a:rPr>
              <a:t>https://arpa.sog.unc.edu/document-share/</a:t>
            </a:r>
            <a:r>
              <a:rPr lang="en-US" sz="3600" dirty="0">
                <a:solidFill>
                  <a:srgbClr val="FFFFFF"/>
                </a:solidFill>
                <a:latin typeface="+mj-lt"/>
                <a:ea typeface="+mj-ea"/>
                <a:cs typeface="+mj-cs"/>
              </a:rPr>
              <a:t> </a:t>
            </a:r>
          </a:p>
        </p:txBody>
      </p:sp>
      <p:pic>
        <p:nvPicPr>
          <p:cNvPr id="5" name="Content Placeholder 4" descr="Graphical user interface, application, website&#10;&#10;Description automatically generated">
            <a:extLst>
              <a:ext uri="{FF2B5EF4-FFF2-40B4-BE49-F238E27FC236}">
                <a16:creationId xmlns:a16="http://schemas.microsoft.com/office/drawing/2014/main" id="{4668435A-4817-8E48-90BD-0F6EEDD8F9D7}"/>
              </a:ext>
            </a:extLst>
          </p:cNvPr>
          <p:cNvPicPr>
            <a:picLocks noGrp="1" noChangeAspect="1"/>
          </p:cNvPicPr>
          <p:nvPr>
            <p:ph idx="1"/>
          </p:nvPr>
        </p:nvPicPr>
        <p:blipFill rotWithShape="1">
          <a:blip r:embed="rId3"/>
          <a:srcRect r="11359"/>
          <a:stretch/>
        </p:blipFill>
        <p:spPr>
          <a:xfrm>
            <a:off x="92504" y="349321"/>
            <a:ext cx="8999897" cy="6041205"/>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2348758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2587</TotalTime>
  <Words>8545</Words>
  <Application>Microsoft Macintosh PowerPoint</Application>
  <PresentationFormat>Widescreen</PresentationFormat>
  <Paragraphs>993</Paragraphs>
  <Slides>63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Calibri</vt:lpstr>
      <vt:lpstr>Calibri Light</vt:lpstr>
      <vt:lpstr>TimesNewRomanPS</vt:lpstr>
      <vt:lpstr>TimesNewRomanPSMT</vt:lpstr>
      <vt:lpstr>Office Theme</vt:lpstr>
      <vt:lpstr>Implementing the American Rescue Plan Act of 2021: Coronavirus State and Local Fiscal Recovery Fund</vt:lpstr>
      <vt:lpstr>Guidance Documents</vt:lpstr>
      <vt:lpstr>PowerPoint Presentation</vt:lpstr>
      <vt:lpstr>ARP/CSLFRF</vt:lpstr>
      <vt:lpstr>Compliance Requirements</vt:lpstr>
      <vt:lpstr>Things Every Local Government MUST Do</vt:lpstr>
      <vt:lpstr> Things Every Local Government MUST Do</vt:lpstr>
      <vt:lpstr> Things Every Local Government MUST Do</vt:lpstr>
      <vt:lpstr>PowerPoint Presentation</vt:lpstr>
      <vt:lpstr>Oversight</vt:lpstr>
      <vt:lpstr>PowerPoint Presentation</vt:lpstr>
      <vt:lpstr>What is Compliance?</vt:lpstr>
      <vt:lpstr> Internal Controls</vt:lpstr>
      <vt:lpstr>PowerPoint Presentation</vt:lpstr>
      <vt:lpstr>PowerPoint Presentation</vt:lpstr>
      <vt:lpstr>UG: Eligibility Policy</vt:lpstr>
      <vt:lpstr>UG: Allowable Costs / Cost Principles Policy</vt:lpstr>
      <vt:lpstr>PowerPoint Presentation</vt:lpstr>
      <vt:lpstr>PowerPoint Presentation</vt:lpstr>
      <vt:lpstr>ARP/CSLFRF Modifications to Allowable Costs: Capital Expenditures</vt:lpstr>
      <vt:lpstr>Capital Outlay for Address COVID and  Negative Economic Impact Category </vt:lpstr>
      <vt:lpstr>PowerPoint Presentation</vt:lpstr>
      <vt:lpstr>PowerPoint Presentation</vt:lpstr>
      <vt:lpstr>PowerPoint Presentation</vt:lpstr>
      <vt:lpstr>PowerPoint Presentation</vt:lpstr>
      <vt:lpstr>Procurement, Suspension, Debarment</vt:lpstr>
      <vt:lpstr>Project &amp; Expenditure Report</vt:lpstr>
      <vt:lpstr>PowerPoint Presentation</vt:lpstr>
      <vt:lpstr>PowerPoint Presentation</vt:lpstr>
      <vt:lpstr>PowerPoint Presentation</vt:lpstr>
      <vt:lpstr>Subaward Vocabulary</vt:lpstr>
      <vt:lpstr>Subawards</vt:lpstr>
      <vt:lpstr>PowerPoint Presentation</vt:lpstr>
      <vt:lpstr>Subrecipient Risk Assessment</vt:lpstr>
      <vt:lpstr>Sample Mapping of Risk Assessment to Additional Compliance</vt:lpstr>
      <vt:lpstr>PowerPoint Presentation</vt:lpstr>
      <vt:lpstr>ARP/CSLFRF</vt:lpstr>
      <vt:lpstr>Revenue Replacement: Standard Allowance</vt:lpstr>
      <vt:lpstr>Revenue Replacement</vt:lpstr>
      <vt:lpstr>Using ARP/CSLFRF For Salaries and Benefits (aka Supplanting)</vt:lpstr>
      <vt:lpstr>PowerPoint Presentation</vt:lpstr>
      <vt:lpstr> Internal Controls</vt:lpstr>
      <vt:lpstr>PowerPoint Presentation</vt:lpstr>
      <vt:lpstr>PowerPoint Presentation</vt:lpstr>
      <vt:lpstr>PowerPoint Presentation</vt:lpstr>
      <vt:lpstr>PowerPoint Presentation</vt:lpstr>
      <vt:lpstr>Premium Pay</vt:lpstr>
      <vt:lpstr>Necessary Water/Sewer/Stormwater</vt:lpstr>
      <vt:lpstr>Necessary Broadband (for Counties)</vt:lpstr>
      <vt:lpstr>Address COVID &amp; Negative Economic Impact</vt:lpstr>
      <vt:lpstr>Address COVID &amp; Negative Economic Impact</vt:lpstr>
      <vt:lpstr>Public Sector Capacity &amp; Workforce</vt:lpstr>
      <vt:lpstr>Capital Outlay for Address COVID and  Negative Economic Impact Category </vt:lpstr>
      <vt:lpstr>PowerPoint Presentation</vt:lpstr>
      <vt:lpstr>Other Uniform Guidance Requirements</vt:lpstr>
      <vt:lpstr>Compliance Requirements</vt:lpstr>
      <vt:lpstr>PowerPoint Presentation</vt:lpstr>
      <vt:lpstr>PowerPoint Presentation</vt:lpstr>
      <vt:lpstr>PowerPoint Presentation</vt:lpstr>
      <vt:lpstr>PowerPoint Presentation</vt:lpstr>
      <vt:lpstr>UG: Property Management</vt:lpstr>
      <vt:lpstr>Compliance Requirements</vt:lpstr>
      <vt:lpstr>ARP Office Hours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Millonzi, Kara Anne</dc:creator>
  <cp:lastModifiedBy>Millonzi, Kara Anne</cp:lastModifiedBy>
  <cp:revision>18</cp:revision>
  <dcterms:created xsi:type="dcterms:W3CDTF">2022-07-07T13:34:11Z</dcterms:created>
  <dcterms:modified xsi:type="dcterms:W3CDTF">2022-07-19T00:31:25Z</dcterms:modified>
</cp:coreProperties>
</file>