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comments/comment1.xml" ContentType="application/vnd.openxmlformats-officedocument.presentationml.comments+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comments/comment2.xml" ContentType="application/vnd.openxmlformats-officedocument.presentationml.comments+xml"/>
  <Override PartName="/ppt/tags/tag9.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0.xml" ContentType="application/vnd.openxmlformats-officedocument.presentationml.tags+xml"/>
  <Override PartName="/ppt/notesSlides/notesSlide18.xml" ContentType="application/vnd.openxmlformats-officedocument.presentationml.notesSlide+xml"/>
  <Override PartName="/ppt/comments/comment3.xml" ContentType="application/vnd.openxmlformats-officedocument.presentationml.comments+xml"/>
  <Override PartName="/ppt/tags/tag11.xml" ContentType="application/vnd.openxmlformats-officedocument.presentationml.tags+xml"/>
  <Override PartName="/ppt/notesSlides/notesSlide19.xml" ContentType="application/vnd.openxmlformats-officedocument.presentationml.notesSlide+xml"/>
  <Override PartName="/ppt/tags/tag12.xml" ContentType="application/vnd.openxmlformats-officedocument.presentationml.tags+xml"/>
  <Override PartName="/ppt/notesSlides/notesSlide20.xml" ContentType="application/vnd.openxmlformats-officedocument.presentationml.notesSlide+xml"/>
  <Override PartName="/ppt/tags/tag13.xml" ContentType="application/vnd.openxmlformats-officedocument.presentationml.tags+xml"/>
  <Override PartName="/ppt/notesSlides/notesSlide21.xml" ContentType="application/vnd.openxmlformats-officedocument.presentationml.notesSlide+xml"/>
  <Override PartName="/ppt/tags/tag14.xml" ContentType="application/vnd.openxmlformats-officedocument.presentationml.tags+xml"/>
  <Override PartName="/ppt/notesSlides/notesSlide22.xml" ContentType="application/vnd.openxmlformats-officedocument.presentationml.notesSlide+xml"/>
  <Override PartName="/ppt/tags/tag15.xml" ContentType="application/vnd.openxmlformats-officedocument.presentationml.tags+xml"/>
  <Override PartName="/ppt/notesSlides/notesSlide23.xml" ContentType="application/vnd.openxmlformats-officedocument.presentationml.notesSlide+xml"/>
  <Override PartName="/ppt/tags/tag16.xml" ContentType="application/vnd.openxmlformats-officedocument.presentationml.tags+xml"/>
  <Override PartName="/ppt/notesSlides/notesSlide24.xml" ContentType="application/vnd.openxmlformats-officedocument.presentationml.notesSlide+xml"/>
  <Override PartName="/ppt/tags/tag17.xml" ContentType="application/vnd.openxmlformats-officedocument.presentationml.tags+xml"/>
  <Override PartName="/ppt/notesSlides/notesSlide25.xml" ContentType="application/vnd.openxmlformats-officedocument.presentationml.notesSlide+xml"/>
  <Override PartName="/ppt/tags/tag18.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19.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omments/comment4.xml" ContentType="application/vnd.openxmlformats-officedocument.presentationml.comments+xml"/>
  <Override PartName="/ppt/tags/tag20.xml" ContentType="application/vnd.openxmlformats-officedocument.presentationml.tags+xml"/>
  <Override PartName="/ppt/notesSlides/notesSlide32.xml" ContentType="application/vnd.openxmlformats-officedocument.presentationml.notesSlide+xml"/>
  <Override PartName="/ppt/tags/tag21.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xml" ContentType="application/vnd.openxmlformats-officedocument.drawingml.chart+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2"/>
  </p:notesMasterIdLst>
  <p:sldIdLst>
    <p:sldId id="256" r:id="rId5"/>
    <p:sldId id="371" r:id="rId6"/>
    <p:sldId id="397" r:id="rId7"/>
    <p:sldId id="317" r:id="rId8"/>
    <p:sldId id="374" r:id="rId9"/>
    <p:sldId id="381" r:id="rId10"/>
    <p:sldId id="375" r:id="rId11"/>
    <p:sldId id="379" r:id="rId12"/>
    <p:sldId id="382" r:id="rId13"/>
    <p:sldId id="376" r:id="rId14"/>
    <p:sldId id="378" r:id="rId15"/>
    <p:sldId id="377" r:id="rId16"/>
    <p:sldId id="354" r:id="rId17"/>
    <p:sldId id="399" r:id="rId18"/>
    <p:sldId id="319" r:id="rId19"/>
    <p:sldId id="400" r:id="rId20"/>
    <p:sldId id="401" r:id="rId21"/>
    <p:sldId id="383" r:id="rId22"/>
    <p:sldId id="398" r:id="rId23"/>
    <p:sldId id="402" r:id="rId24"/>
    <p:sldId id="384" r:id="rId25"/>
    <p:sldId id="385" r:id="rId26"/>
    <p:sldId id="387" r:id="rId27"/>
    <p:sldId id="315" r:id="rId28"/>
    <p:sldId id="388" r:id="rId29"/>
    <p:sldId id="389" r:id="rId30"/>
    <p:sldId id="347" r:id="rId31"/>
    <p:sldId id="390" r:id="rId32"/>
    <p:sldId id="391" r:id="rId33"/>
    <p:sldId id="393" r:id="rId34"/>
    <p:sldId id="380" r:id="rId35"/>
    <p:sldId id="394" r:id="rId36"/>
    <p:sldId id="396" r:id="rId37"/>
    <p:sldId id="403" r:id="rId38"/>
    <p:sldId id="368" r:id="rId39"/>
    <p:sldId id="355" r:id="rId40"/>
    <p:sldId id="291" r:id="rId41"/>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ichard Long" initials="RL" lastIdx="20" clrIdx="0"/>
  <p:cmAuthor id="1" name="Emily Upshaw" initials="EU" lastIdx="4" clrIdx="1"/>
  <p:cmAuthor id="2" name="Tim Pinon" initials="TP" lastIdx="5" clrIdx="2">
    <p:extLst>
      <p:ext uri="{19B8F6BF-5375-455C-9EA6-DF929625EA0E}">
        <p15:presenceInfo xmlns:p15="http://schemas.microsoft.com/office/powerpoint/2012/main" userId="Tim Pinon" providerId="None"/>
      </p:ext>
    </p:extLst>
  </p:cmAuthor>
  <p:cmAuthor id="3" name="Tom Ross" initials="TR" lastIdx="6" clrIdx="3">
    <p:extLst>
      <p:ext uri="{19B8F6BF-5375-455C-9EA6-DF929625EA0E}">
        <p15:presenceInfo xmlns:p15="http://schemas.microsoft.com/office/powerpoint/2012/main" userId="Tom Ross" providerId="None"/>
      </p:ext>
    </p:extLst>
  </p:cmAuthor>
  <p:cmAuthor id="4" name="Jamie Hobbs" initials="JH" lastIdx="4" clrIdx="4">
    <p:extLst>
      <p:ext uri="{19B8F6BF-5375-455C-9EA6-DF929625EA0E}">
        <p15:presenceInfo xmlns:p15="http://schemas.microsoft.com/office/powerpoint/2012/main" userId="Jamie Hobb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768B2"/>
    <a:srgbClr val="008A54"/>
    <a:srgbClr val="FAF9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34" autoAdjust="0"/>
    <p:restoredTop sz="94635" autoAdjust="0"/>
  </p:normalViewPr>
  <p:slideViewPr>
    <p:cSldViewPr snapToGrid="0">
      <p:cViewPr varScale="1">
        <p:scale>
          <a:sx n="101" d="100"/>
          <a:sy n="101" d="100"/>
        </p:scale>
        <p:origin x="726" y="-318"/>
      </p:cViewPr>
      <p:guideLst>
        <p:guide orient="horz" pos="2160"/>
        <p:guide pos="3840"/>
      </p:guideLst>
    </p:cSldViewPr>
  </p:slideViewPr>
  <p:outlineViewPr>
    <p:cViewPr>
      <p:scale>
        <a:sx n="33" d="100"/>
        <a:sy n="33" d="100"/>
      </p:scale>
      <p:origin x="0" y="-636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rgbClr val="000000"/>
                </a:solidFill>
                <a:latin typeface="Times New Roman"/>
                <a:ea typeface="Times New Roman"/>
                <a:cs typeface="Times New Roman"/>
              </a:defRPr>
            </a:pPr>
            <a:r>
              <a:rPr lang="en-US" sz="2400"/>
              <a:t>Treasury Yield Curves</a:t>
            </a:r>
          </a:p>
        </c:rich>
      </c:tx>
      <c:layout>
        <c:manualLayout>
          <c:xMode val="edge"/>
          <c:yMode val="edge"/>
          <c:x val="0.32949350189357818"/>
          <c:y val="1.1274415718157904E-2"/>
        </c:manualLayout>
      </c:layout>
      <c:overlay val="0"/>
      <c:spPr>
        <a:noFill/>
        <a:ln w="25400">
          <a:noFill/>
        </a:ln>
      </c:spPr>
    </c:title>
    <c:autoTitleDeleted val="0"/>
    <c:plotArea>
      <c:layout>
        <c:manualLayout>
          <c:layoutTarget val="inner"/>
          <c:xMode val="edge"/>
          <c:yMode val="edge"/>
          <c:x val="8.2131207475258219E-2"/>
          <c:y val="8.6248004237912484E-2"/>
          <c:w val="0.87282419172171366"/>
          <c:h val="0.64601273001467696"/>
        </c:manualLayout>
      </c:layout>
      <c:lineChart>
        <c:grouping val="standard"/>
        <c:varyColors val="0"/>
        <c:ser>
          <c:idx val="0"/>
          <c:order val="0"/>
          <c:tx>
            <c:strRef>
              <c:f>Data!$JR$3</c:f>
              <c:strCache>
                <c:ptCount val="1"/>
                <c:pt idx="0">
                  <c:v>December 31, 2022</c:v>
                </c:pt>
              </c:strCache>
            </c:strRef>
          </c:tx>
          <c:spPr>
            <a:ln w="95250">
              <a:solidFill>
                <a:srgbClr val="FF0000"/>
              </a:solidFill>
              <a:prstDash val="solid"/>
            </a:ln>
          </c:spPr>
          <c:marker>
            <c:symbol val="none"/>
          </c:marker>
          <c:cat>
            <c:strRef>
              <c:f>Data!$A$4:$A$44</c:f>
              <c:strCache>
                <c:ptCount val="41"/>
                <c:pt idx="0">
                  <c:v>O/N</c:v>
                </c:pt>
                <c:pt idx="1">
                  <c:v>3 MO</c:v>
                </c:pt>
                <c:pt idx="2">
                  <c:v>6 MO</c:v>
                </c:pt>
                <c:pt idx="4">
                  <c:v>12 MO</c:v>
                </c:pt>
                <c:pt idx="8">
                  <c:v>2 YEAR</c:v>
                </c:pt>
                <c:pt idx="12">
                  <c:v>3 YEAR</c:v>
                </c:pt>
                <c:pt idx="20">
                  <c:v>5 YEAR</c:v>
                </c:pt>
                <c:pt idx="40">
                  <c:v>10 YEAR</c:v>
                </c:pt>
              </c:strCache>
            </c:strRef>
          </c:cat>
          <c:val>
            <c:numRef>
              <c:f>Data!$JR$4:$JR$44</c:f>
              <c:numCache>
                <c:formatCode>General</c:formatCode>
                <c:ptCount val="41"/>
                <c:pt idx="0">
                  <c:v>4.33</c:v>
                </c:pt>
                <c:pt idx="1">
                  <c:v>4.66</c:v>
                </c:pt>
                <c:pt idx="2">
                  <c:v>4.8099999999999996</c:v>
                </c:pt>
                <c:pt idx="3" formatCode="0.00">
                  <c:v>4.7949999999999999</c:v>
                </c:pt>
                <c:pt idx="4" formatCode="0.00">
                  <c:v>4.78</c:v>
                </c:pt>
                <c:pt idx="5" formatCode="0.00">
                  <c:v>4.6974999999999998</c:v>
                </c:pt>
                <c:pt idx="6" formatCode="0.00">
                  <c:v>4.6150000000000002</c:v>
                </c:pt>
                <c:pt idx="7" formatCode="0.00">
                  <c:v>4.5325000000000006</c:v>
                </c:pt>
                <c:pt idx="8">
                  <c:v>4.45</c:v>
                </c:pt>
                <c:pt idx="9" formatCode="0.00">
                  <c:v>4.3825000000000003</c:v>
                </c:pt>
                <c:pt idx="10" formatCode="0.00">
                  <c:v>4.3150000000000004</c:v>
                </c:pt>
                <c:pt idx="11" formatCode="0.00">
                  <c:v>4.2475000000000005</c:v>
                </c:pt>
                <c:pt idx="12">
                  <c:v>4.18</c:v>
                </c:pt>
                <c:pt idx="13" formatCode="0.00">
                  <c:v>4.1449999999999996</c:v>
                </c:pt>
                <c:pt idx="14" formatCode="0.00">
                  <c:v>4.1099999999999994</c:v>
                </c:pt>
                <c:pt idx="15" formatCode="0.00">
                  <c:v>4.0749999999999993</c:v>
                </c:pt>
                <c:pt idx="16" formatCode="0.00">
                  <c:v>4.0399999999999991</c:v>
                </c:pt>
                <c:pt idx="17" formatCode="0.00">
                  <c:v>4.004999999999999</c:v>
                </c:pt>
                <c:pt idx="18" formatCode="0.00">
                  <c:v>3.9699999999999989</c:v>
                </c:pt>
                <c:pt idx="19" formatCode="0.00">
                  <c:v>3.9349999999999987</c:v>
                </c:pt>
                <c:pt idx="20">
                  <c:v>3.9</c:v>
                </c:pt>
                <c:pt idx="21" formatCode="0.00">
                  <c:v>3.8904999999999998</c:v>
                </c:pt>
                <c:pt idx="22" formatCode="0.00">
                  <c:v>3.8809999999999998</c:v>
                </c:pt>
                <c:pt idx="23" formatCode="0.00">
                  <c:v>3.8714999999999997</c:v>
                </c:pt>
                <c:pt idx="24" formatCode="0.00">
                  <c:v>3.8619999999999997</c:v>
                </c:pt>
                <c:pt idx="25" formatCode="0.00">
                  <c:v>3.8524999999999996</c:v>
                </c:pt>
                <c:pt idx="26" formatCode="0.00">
                  <c:v>3.8429999999999995</c:v>
                </c:pt>
                <c:pt idx="27" formatCode="0.00">
                  <c:v>3.8334999999999995</c:v>
                </c:pt>
                <c:pt idx="28" formatCode="0.00">
                  <c:v>3.8239999999999994</c:v>
                </c:pt>
                <c:pt idx="29" formatCode="0.00">
                  <c:v>3.8144999999999993</c:v>
                </c:pt>
                <c:pt idx="30" formatCode="0.00">
                  <c:v>3.8049999999999993</c:v>
                </c:pt>
                <c:pt idx="31" formatCode="0.00">
                  <c:v>3.7954999999999992</c:v>
                </c:pt>
                <c:pt idx="32" formatCode="0.00">
                  <c:v>3.7859999999999991</c:v>
                </c:pt>
                <c:pt idx="33" formatCode="0.00">
                  <c:v>3.7764999999999991</c:v>
                </c:pt>
                <c:pt idx="34" formatCode="0.00">
                  <c:v>3.766999999999999</c:v>
                </c:pt>
                <c:pt idx="35" formatCode="0.00">
                  <c:v>3.757499999999999</c:v>
                </c:pt>
                <c:pt idx="36" formatCode="0.00">
                  <c:v>3.7479999999999989</c:v>
                </c:pt>
                <c:pt idx="37" formatCode="0.00">
                  <c:v>3.7384999999999988</c:v>
                </c:pt>
                <c:pt idx="38" formatCode="0.00">
                  <c:v>3.7289999999999988</c:v>
                </c:pt>
                <c:pt idx="39" formatCode="0.00">
                  <c:v>3.7194999999999987</c:v>
                </c:pt>
                <c:pt idx="40">
                  <c:v>3.71</c:v>
                </c:pt>
              </c:numCache>
            </c:numRef>
          </c:val>
          <c:smooth val="0"/>
          <c:extLst>
            <c:ext xmlns:c16="http://schemas.microsoft.com/office/drawing/2014/chart" uri="{C3380CC4-5D6E-409C-BE32-E72D297353CC}">
              <c16:uniqueId val="{00000000-B693-4E81-B1D6-7E5B682D6764}"/>
            </c:ext>
          </c:extLst>
        </c:ser>
        <c:ser>
          <c:idx val="1"/>
          <c:order val="1"/>
          <c:tx>
            <c:strRef>
              <c:f>Data!$JF$3</c:f>
              <c:strCache>
                <c:ptCount val="1"/>
                <c:pt idx="0">
                  <c:v>December 31, 2021</c:v>
                </c:pt>
              </c:strCache>
            </c:strRef>
          </c:tx>
          <c:spPr>
            <a:ln w="95250">
              <a:solidFill>
                <a:srgbClr val="00B050"/>
              </a:solidFill>
            </a:ln>
          </c:spPr>
          <c:marker>
            <c:symbol val="none"/>
          </c:marker>
          <c:val>
            <c:numRef>
              <c:f>Data!$JF$4:$JF$44</c:f>
              <c:numCache>
                <c:formatCode>General</c:formatCode>
                <c:ptCount val="41"/>
                <c:pt idx="0">
                  <c:v>7.0000000000000007E-2</c:v>
                </c:pt>
                <c:pt idx="1">
                  <c:v>0.06</c:v>
                </c:pt>
                <c:pt idx="2">
                  <c:v>0.19</c:v>
                </c:pt>
                <c:pt idx="3" formatCode="0.00">
                  <c:v>0.29000000000000004</c:v>
                </c:pt>
                <c:pt idx="4">
                  <c:v>0.39</c:v>
                </c:pt>
                <c:pt idx="5" formatCode="0.00">
                  <c:v>0.47499999999999998</c:v>
                </c:pt>
                <c:pt idx="6" formatCode="0.00">
                  <c:v>0.55999999999999994</c:v>
                </c:pt>
                <c:pt idx="7" formatCode="0.00">
                  <c:v>0.64499999999999991</c:v>
                </c:pt>
                <c:pt idx="8">
                  <c:v>0.73</c:v>
                </c:pt>
                <c:pt idx="9" formatCode="0.00">
                  <c:v>0.79</c:v>
                </c:pt>
                <c:pt idx="10" formatCode="0.00">
                  <c:v>0.85000000000000009</c:v>
                </c:pt>
                <c:pt idx="11" formatCode="0.00">
                  <c:v>0.91000000000000014</c:v>
                </c:pt>
                <c:pt idx="12">
                  <c:v>0.97</c:v>
                </c:pt>
                <c:pt idx="13" formatCode="0.00">
                  <c:v>1.0062500000000001</c:v>
                </c:pt>
                <c:pt idx="14" formatCode="0.00">
                  <c:v>1.0425</c:v>
                </c:pt>
                <c:pt idx="15" formatCode="0.00">
                  <c:v>1.0787499999999999</c:v>
                </c:pt>
                <c:pt idx="16" formatCode="0.00">
                  <c:v>1.1149999999999998</c:v>
                </c:pt>
                <c:pt idx="17" formatCode="0.00">
                  <c:v>1.1512499999999997</c:v>
                </c:pt>
                <c:pt idx="18" formatCode="0.00">
                  <c:v>1.1874999999999996</c:v>
                </c:pt>
                <c:pt idx="19" formatCode="0.00">
                  <c:v>1.2237499999999994</c:v>
                </c:pt>
                <c:pt idx="20">
                  <c:v>1.26</c:v>
                </c:pt>
                <c:pt idx="21" formatCode="0.00">
                  <c:v>1.2729999999999999</c:v>
                </c:pt>
                <c:pt idx="22" formatCode="0.00">
                  <c:v>1.2859999999999998</c:v>
                </c:pt>
                <c:pt idx="23" formatCode="0.00">
                  <c:v>1.2989999999999997</c:v>
                </c:pt>
                <c:pt idx="24" formatCode="0.00">
                  <c:v>1.3119999999999996</c:v>
                </c:pt>
                <c:pt idx="25" formatCode="0.00">
                  <c:v>1.3249999999999995</c:v>
                </c:pt>
                <c:pt idx="26" formatCode="0.00">
                  <c:v>1.3379999999999994</c:v>
                </c:pt>
                <c:pt idx="27" formatCode="0.00">
                  <c:v>1.3509999999999993</c:v>
                </c:pt>
                <c:pt idx="28" formatCode="0.00">
                  <c:v>1.3639999999999992</c:v>
                </c:pt>
                <c:pt idx="29" formatCode="0.00">
                  <c:v>1.3769999999999991</c:v>
                </c:pt>
                <c:pt idx="30" formatCode="0.00">
                  <c:v>1.389999999999999</c:v>
                </c:pt>
                <c:pt idx="31" formatCode="0.00">
                  <c:v>1.4029999999999989</c:v>
                </c:pt>
                <c:pt idx="32" formatCode="0.00">
                  <c:v>1.4159999999999988</c:v>
                </c:pt>
                <c:pt idx="33" formatCode="0.00">
                  <c:v>1.4289999999999987</c:v>
                </c:pt>
                <c:pt idx="34" formatCode="0.00">
                  <c:v>1.4419999999999986</c:v>
                </c:pt>
                <c:pt idx="35" formatCode="0.00">
                  <c:v>1.4549999999999985</c:v>
                </c:pt>
                <c:pt idx="36" formatCode="0.00">
                  <c:v>1.4679999999999984</c:v>
                </c:pt>
                <c:pt idx="37" formatCode="0.00">
                  <c:v>1.4809999999999983</c:v>
                </c:pt>
                <c:pt idx="38" formatCode="0.00">
                  <c:v>1.4939999999999982</c:v>
                </c:pt>
                <c:pt idx="39" formatCode="0.00">
                  <c:v>1.5069999999999981</c:v>
                </c:pt>
                <c:pt idx="40">
                  <c:v>1.52</c:v>
                </c:pt>
              </c:numCache>
            </c:numRef>
          </c:val>
          <c:smooth val="0"/>
          <c:extLst>
            <c:ext xmlns:c16="http://schemas.microsoft.com/office/drawing/2014/chart" uri="{C3380CC4-5D6E-409C-BE32-E72D297353CC}">
              <c16:uniqueId val="{00000001-B693-4E81-B1D6-7E5B682D6764}"/>
            </c:ext>
          </c:extLst>
        </c:ser>
        <c:dLbls>
          <c:showLegendKey val="0"/>
          <c:showVal val="0"/>
          <c:showCatName val="0"/>
          <c:showSerName val="0"/>
          <c:showPercent val="0"/>
          <c:showBubbleSize val="0"/>
        </c:dLbls>
        <c:smooth val="0"/>
        <c:axId val="721577104"/>
        <c:axId val="1"/>
      </c:lineChart>
      <c:catAx>
        <c:axId val="721577104"/>
        <c:scaling>
          <c:orientation val="minMax"/>
        </c:scaling>
        <c:delete val="0"/>
        <c:axPos val="b"/>
        <c:numFmt formatCode="General" sourceLinked="1"/>
        <c:majorTickMark val="out"/>
        <c:minorTickMark val="none"/>
        <c:tickLblPos val="nextTo"/>
        <c:spPr>
          <a:ln w="3175">
            <a:solidFill>
              <a:srgbClr val="000000"/>
            </a:solidFill>
            <a:prstDash val="solid"/>
          </a:ln>
        </c:spPr>
        <c:txPr>
          <a:bodyPr rot="-2700000" vert="horz"/>
          <a:lstStyle/>
          <a:p>
            <a:pPr>
              <a:defRPr sz="1600" b="0" i="0" u="none" strike="noStrike" baseline="0">
                <a:solidFill>
                  <a:srgbClr val="000000"/>
                </a:solidFill>
                <a:latin typeface="Times New Roman"/>
                <a:ea typeface="Times New Roman"/>
                <a:cs typeface="Times New Roman"/>
              </a:defRPr>
            </a:pPr>
            <a:endParaRPr lang="en-US"/>
          </a:p>
        </c:txPr>
        <c:crossAx val="1"/>
        <c:crossesAt val="0"/>
        <c:auto val="1"/>
        <c:lblAlgn val="ctr"/>
        <c:lblOffset val="100"/>
        <c:tickLblSkip val="2"/>
        <c:tickMarkSkip val="1"/>
        <c:noMultiLvlLbl val="0"/>
      </c:catAx>
      <c:valAx>
        <c:axId val="1"/>
        <c:scaling>
          <c:orientation val="minMax"/>
        </c:scaling>
        <c:delete val="0"/>
        <c:axPos val="l"/>
        <c:majorGridlines>
          <c:spPr>
            <a:ln w="3175">
              <a:solidFill>
                <a:srgbClr val="000000"/>
              </a:solidFill>
              <a:prstDash val="solid"/>
            </a:ln>
          </c:spPr>
        </c:majorGridlines>
        <c:numFmt formatCode="0.00" sourceLinked="0"/>
        <c:majorTickMark val="out"/>
        <c:minorTickMark val="none"/>
        <c:tickLblPos val="nextTo"/>
        <c:spPr>
          <a:ln w="3175">
            <a:solidFill>
              <a:srgbClr val="000000"/>
            </a:solidFill>
            <a:prstDash val="solid"/>
          </a:ln>
        </c:spPr>
        <c:txPr>
          <a:bodyPr rot="0" vert="horz"/>
          <a:lstStyle/>
          <a:p>
            <a:pPr>
              <a:defRPr sz="2000" b="0" i="0" u="none" strike="noStrike" baseline="0">
                <a:solidFill>
                  <a:srgbClr val="000000"/>
                </a:solidFill>
                <a:latin typeface="Times New Roman"/>
                <a:ea typeface="Times New Roman"/>
                <a:cs typeface="Times New Roman"/>
              </a:defRPr>
            </a:pPr>
            <a:endParaRPr lang="en-US"/>
          </a:p>
        </c:txPr>
        <c:crossAx val="721577104"/>
        <c:crosses val="autoZero"/>
        <c:crossBetween val="midCat"/>
      </c:valAx>
      <c:spPr>
        <a:noFill/>
        <a:ln w="12700">
          <a:solidFill>
            <a:srgbClr val="808080"/>
          </a:solidFill>
          <a:prstDash val="solid"/>
        </a:ln>
      </c:spPr>
    </c:plotArea>
    <c:legend>
      <c:legendPos val="r"/>
      <c:layout>
        <c:manualLayout>
          <c:xMode val="edge"/>
          <c:yMode val="edge"/>
          <c:x val="7.2284493850033452E-2"/>
          <c:y val="0.89782847303376756"/>
          <c:w val="0.87152066174797749"/>
          <c:h val="6.8937052004843541E-2"/>
        </c:manualLayout>
      </c:layout>
      <c:overlay val="0"/>
      <c:spPr>
        <a:solidFill>
          <a:srgbClr val="FFFFFF"/>
        </a:solidFill>
        <a:ln w="3175">
          <a:solidFill>
            <a:srgbClr val="000000"/>
          </a:solidFill>
          <a:prstDash val="solid"/>
        </a:ln>
      </c:spPr>
      <c:txPr>
        <a:bodyPr/>
        <a:lstStyle/>
        <a:p>
          <a:pPr>
            <a:defRPr sz="2000" b="1" i="0" u="none" strike="noStrike" baseline="0">
              <a:solidFill>
                <a:srgbClr val="000000"/>
              </a:solidFill>
              <a:latin typeface="Times New Roman"/>
              <a:ea typeface="Times New Roman"/>
              <a:cs typeface="Times New Roman"/>
            </a:defRPr>
          </a:pPr>
          <a:endParaRPr lang="en-US"/>
        </a:p>
      </c:txPr>
    </c:legend>
    <c:plotVisOnly val="1"/>
    <c:dispBlanksAs val="gap"/>
    <c:showDLblsOverMax val="0"/>
  </c:chart>
  <c:spPr>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rgbClr val="000000"/>
                </a:solidFill>
                <a:latin typeface="Times New Roman"/>
                <a:ea typeface="Times New Roman"/>
                <a:cs typeface="Times New Roman"/>
              </a:defRPr>
            </a:pPr>
            <a:r>
              <a:rPr lang="en-US" sz="2400"/>
              <a:t>Treasury Yield Curves</a:t>
            </a:r>
          </a:p>
        </c:rich>
      </c:tx>
      <c:layout>
        <c:manualLayout>
          <c:xMode val="edge"/>
          <c:yMode val="edge"/>
          <c:x val="0.32949350189357818"/>
          <c:y val="1.1274415718157904E-2"/>
        </c:manualLayout>
      </c:layout>
      <c:overlay val="0"/>
      <c:spPr>
        <a:noFill/>
        <a:ln w="25400">
          <a:noFill/>
        </a:ln>
      </c:spPr>
    </c:title>
    <c:autoTitleDeleted val="0"/>
    <c:plotArea>
      <c:layout>
        <c:manualLayout>
          <c:layoutTarget val="inner"/>
          <c:xMode val="edge"/>
          <c:yMode val="edge"/>
          <c:x val="8.2131207475258219E-2"/>
          <c:y val="8.6248004237912484E-2"/>
          <c:w val="0.87282419172171366"/>
          <c:h val="0.64601273001467696"/>
        </c:manualLayout>
      </c:layout>
      <c:lineChart>
        <c:grouping val="standard"/>
        <c:varyColors val="0"/>
        <c:ser>
          <c:idx val="0"/>
          <c:order val="0"/>
          <c:tx>
            <c:strRef>
              <c:f>Data!$JR$3</c:f>
              <c:strCache>
                <c:ptCount val="1"/>
                <c:pt idx="0">
                  <c:v>December 31, 2022</c:v>
                </c:pt>
              </c:strCache>
            </c:strRef>
          </c:tx>
          <c:spPr>
            <a:ln w="95250">
              <a:solidFill>
                <a:srgbClr val="FF0000"/>
              </a:solidFill>
              <a:prstDash val="solid"/>
            </a:ln>
          </c:spPr>
          <c:marker>
            <c:symbol val="none"/>
          </c:marker>
          <c:cat>
            <c:strRef>
              <c:f>Data!$A$4:$A$44</c:f>
              <c:strCache>
                <c:ptCount val="41"/>
                <c:pt idx="0">
                  <c:v>O/N</c:v>
                </c:pt>
                <c:pt idx="1">
                  <c:v>3 MO</c:v>
                </c:pt>
                <c:pt idx="2">
                  <c:v>6 MO</c:v>
                </c:pt>
                <c:pt idx="4">
                  <c:v>12 MO</c:v>
                </c:pt>
                <c:pt idx="8">
                  <c:v>2 YEAR</c:v>
                </c:pt>
                <c:pt idx="12">
                  <c:v>3 YEAR</c:v>
                </c:pt>
                <c:pt idx="20">
                  <c:v>5 YEAR</c:v>
                </c:pt>
                <c:pt idx="40">
                  <c:v>10 YEAR</c:v>
                </c:pt>
              </c:strCache>
            </c:strRef>
          </c:cat>
          <c:val>
            <c:numRef>
              <c:f>Data!$JR$4:$JR$44</c:f>
              <c:numCache>
                <c:formatCode>General</c:formatCode>
                <c:ptCount val="41"/>
                <c:pt idx="0">
                  <c:v>4.33</c:v>
                </c:pt>
                <c:pt idx="1">
                  <c:v>4.66</c:v>
                </c:pt>
                <c:pt idx="2">
                  <c:v>4.8099999999999996</c:v>
                </c:pt>
                <c:pt idx="3" formatCode="0.00">
                  <c:v>4.7949999999999999</c:v>
                </c:pt>
                <c:pt idx="4" formatCode="0.00">
                  <c:v>4.78</c:v>
                </c:pt>
                <c:pt idx="5" formatCode="0.00">
                  <c:v>4.6974999999999998</c:v>
                </c:pt>
                <c:pt idx="6" formatCode="0.00">
                  <c:v>4.6150000000000002</c:v>
                </c:pt>
                <c:pt idx="7" formatCode="0.00">
                  <c:v>4.5325000000000006</c:v>
                </c:pt>
                <c:pt idx="8">
                  <c:v>4.45</c:v>
                </c:pt>
                <c:pt idx="9" formatCode="0.00">
                  <c:v>4.3825000000000003</c:v>
                </c:pt>
                <c:pt idx="10" formatCode="0.00">
                  <c:v>4.3150000000000004</c:v>
                </c:pt>
                <c:pt idx="11" formatCode="0.00">
                  <c:v>4.2475000000000005</c:v>
                </c:pt>
                <c:pt idx="12">
                  <c:v>4.18</c:v>
                </c:pt>
                <c:pt idx="13" formatCode="0.00">
                  <c:v>4.1449999999999996</c:v>
                </c:pt>
                <c:pt idx="14" formatCode="0.00">
                  <c:v>4.1099999999999994</c:v>
                </c:pt>
                <c:pt idx="15" formatCode="0.00">
                  <c:v>4.0749999999999993</c:v>
                </c:pt>
                <c:pt idx="16" formatCode="0.00">
                  <c:v>4.0399999999999991</c:v>
                </c:pt>
                <c:pt idx="17" formatCode="0.00">
                  <c:v>4.004999999999999</c:v>
                </c:pt>
                <c:pt idx="18" formatCode="0.00">
                  <c:v>3.9699999999999989</c:v>
                </c:pt>
                <c:pt idx="19" formatCode="0.00">
                  <c:v>3.9349999999999987</c:v>
                </c:pt>
                <c:pt idx="20">
                  <c:v>3.9</c:v>
                </c:pt>
                <c:pt idx="21" formatCode="0.00">
                  <c:v>3.8904999999999998</c:v>
                </c:pt>
                <c:pt idx="22" formatCode="0.00">
                  <c:v>3.8809999999999998</c:v>
                </c:pt>
                <c:pt idx="23" formatCode="0.00">
                  <c:v>3.8714999999999997</c:v>
                </c:pt>
                <c:pt idx="24" formatCode="0.00">
                  <c:v>3.8619999999999997</c:v>
                </c:pt>
                <c:pt idx="25" formatCode="0.00">
                  <c:v>3.8524999999999996</c:v>
                </c:pt>
                <c:pt idx="26" formatCode="0.00">
                  <c:v>3.8429999999999995</c:v>
                </c:pt>
                <c:pt idx="27" formatCode="0.00">
                  <c:v>3.8334999999999995</c:v>
                </c:pt>
                <c:pt idx="28" formatCode="0.00">
                  <c:v>3.8239999999999994</c:v>
                </c:pt>
                <c:pt idx="29" formatCode="0.00">
                  <c:v>3.8144999999999993</c:v>
                </c:pt>
                <c:pt idx="30" formatCode="0.00">
                  <c:v>3.8049999999999993</c:v>
                </c:pt>
                <c:pt idx="31" formatCode="0.00">
                  <c:v>3.7954999999999992</c:v>
                </c:pt>
                <c:pt idx="32" formatCode="0.00">
                  <c:v>3.7859999999999991</c:v>
                </c:pt>
                <c:pt idx="33" formatCode="0.00">
                  <c:v>3.7764999999999991</c:v>
                </c:pt>
                <c:pt idx="34" formatCode="0.00">
                  <c:v>3.766999999999999</c:v>
                </c:pt>
                <c:pt idx="35" formatCode="0.00">
                  <c:v>3.757499999999999</c:v>
                </c:pt>
                <c:pt idx="36" formatCode="0.00">
                  <c:v>3.7479999999999989</c:v>
                </c:pt>
                <c:pt idx="37" formatCode="0.00">
                  <c:v>3.7384999999999988</c:v>
                </c:pt>
                <c:pt idx="38" formatCode="0.00">
                  <c:v>3.7289999999999988</c:v>
                </c:pt>
                <c:pt idx="39" formatCode="0.00">
                  <c:v>3.7194999999999987</c:v>
                </c:pt>
                <c:pt idx="40">
                  <c:v>3.71</c:v>
                </c:pt>
              </c:numCache>
            </c:numRef>
          </c:val>
          <c:smooth val="0"/>
          <c:extLst>
            <c:ext xmlns:c16="http://schemas.microsoft.com/office/drawing/2014/chart" uri="{C3380CC4-5D6E-409C-BE32-E72D297353CC}">
              <c16:uniqueId val="{00000000-E923-45E1-982F-7796BD7016EF}"/>
            </c:ext>
          </c:extLst>
        </c:ser>
        <c:ser>
          <c:idx val="1"/>
          <c:order val="1"/>
          <c:tx>
            <c:strRef>
              <c:f>Data!$JF$3</c:f>
              <c:strCache>
                <c:ptCount val="1"/>
                <c:pt idx="0">
                  <c:v>December 31, 2021</c:v>
                </c:pt>
              </c:strCache>
            </c:strRef>
          </c:tx>
          <c:spPr>
            <a:ln w="95250">
              <a:solidFill>
                <a:srgbClr val="00B050"/>
              </a:solidFill>
            </a:ln>
          </c:spPr>
          <c:marker>
            <c:symbol val="none"/>
          </c:marker>
          <c:val>
            <c:numRef>
              <c:f>Data!$JF$4:$JF$44</c:f>
              <c:numCache>
                <c:formatCode>General</c:formatCode>
                <c:ptCount val="41"/>
                <c:pt idx="0">
                  <c:v>7.0000000000000007E-2</c:v>
                </c:pt>
                <c:pt idx="1">
                  <c:v>0.06</c:v>
                </c:pt>
                <c:pt idx="2">
                  <c:v>0.19</c:v>
                </c:pt>
                <c:pt idx="3" formatCode="0.00">
                  <c:v>0.29000000000000004</c:v>
                </c:pt>
                <c:pt idx="4">
                  <c:v>0.39</c:v>
                </c:pt>
                <c:pt idx="5" formatCode="0.00">
                  <c:v>0.47499999999999998</c:v>
                </c:pt>
                <c:pt idx="6" formatCode="0.00">
                  <c:v>0.55999999999999994</c:v>
                </c:pt>
                <c:pt idx="7" formatCode="0.00">
                  <c:v>0.64499999999999991</c:v>
                </c:pt>
                <c:pt idx="8">
                  <c:v>0.73</c:v>
                </c:pt>
                <c:pt idx="9" formatCode="0.00">
                  <c:v>0.79</c:v>
                </c:pt>
                <c:pt idx="10" formatCode="0.00">
                  <c:v>0.85000000000000009</c:v>
                </c:pt>
                <c:pt idx="11" formatCode="0.00">
                  <c:v>0.91000000000000014</c:v>
                </c:pt>
                <c:pt idx="12">
                  <c:v>0.97</c:v>
                </c:pt>
                <c:pt idx="13" formatCode="0.00">
                  <c:v>1.0062500000000001</c:v>
                </c:pt>
                <c:pt idx="14" formatCode="0.00">
                  <c:v>1.0425</c:v>
                </c:pt>
                <c:pt idx="15" formatCode="0.00">
                  <c:v>1.0787499999999999</c:v>
                </c:pt>
                <c:pt idx="16" formatCode="0.00">
                  <c:v>1.1149999999999998</c:v>
                </c:pt>
                <c:pt idx="17" formatCode="0.00">
                  <c:v>1.1512499999999997</c:v>
                </c:pt>
                <c:pt idx="18" formatCode="0.00">
                  <c:v>1.1874999999999996</c:v>
                </c:pt>
                <c:pt idx="19" formatCode="0.00">
                  <c:v>1.2237499999999994</c:v>
                </c:pt>
                <c:pt idx="20">
                  <c:v>1.26</c:v>
                </c:pt>
                <c:pt idx="21" formatCode="0.00">
                  <c:v>1.2729999999999999</c:v>
                </c:pt>
                <c:pt idx="22" formatCode="0.00">
                  <c:v>1.2859999999999998</c:v>
                </c:pt>
                <c:pt idx="23" formatCode="0.00">
                  <c:v>1.2989999999999997</c:v>
                </c:pt>
                <c:pt idx="24" formatCode="0.00">
                  <c:v>1.3119999999999996</c:v>
                </c:pt>
                <c:pt idx="25" formatCode="0.00">
                  <c:v>1.3249999999999995</c:v>
                </c:pt>
                <c:pt idx="26" formatCode="0.00">
                  <c:v>1.3379999999999994</c:v>
                </c:pt>
                <c:pt idx="27" formatCode="0.00">
                  <c:v>1.3509999999999993</c:v>
                </c:pt>
                <c:pt idx="28" formatCode="0.00">
                  <c:v>1.3639999999999992</c:v>
                </c:pt>
                <c:pt idx="29" formatCode="0.00">
                  <c:v>1.3769999999999991</c:v>
                </c:pt>
                <c:pt idx="30" formatCode="0.00">
                  <c:v>1.389999999999999</c:v>
                </c:pt>
                <c:pt idx="31" formatCode="0.00">
                  <c:v>1.4029999999999989</c:v>
                </c:pt>
                <c:pt idx="32" formatCode="0.00">
                  <c:v>1.4159999999999988</c:v>
                </c:pt>
                <c:pt idx="33" formatCode="0.00">
                  <c:v>1.4289999999999987</c:v>
                </c:pt>
                <c:pt idx="34" formatCode="0.00">
                  <c:v>1.4419999999999986</c:v>
                </c:pt>
                <c:pt idx="35" formatCode="0.00">
                  <c:v>1.4549999999999985</c:v>
                </c:pt>
                <c:pt idx="36" formatCode="0.00">
                  <c:v>1.4679999999999984</c:v>
                </c:pt>
                <c:pt idx="37" formatCode="0.00">
                  <c:v>1.4809999999999983</c:v>
                </c:pt>
                <c:pt idx="38" formatCode="0.00">
                  <c:v>1.4939999999999982</c:v>
                </c:pt>
                <c:pt idx="39" formatCode="0.00">
                  <c:v>1.5069999999999981</c:v>
                </c:pt>
                <c:pt idx="40">
                  <c:v>1.52</c:v>
                </c:pt>
              </c:numCache>
            </c:numRef>
          </c:val>
          <c:smooth val="0"/>
          <c:extLst>
            <c:ext xmlns:c16="http://schemas.microsoft.com/office/drawing/2014/chart" uri="{C3380CC4-5D6E-409C-BE32-E72D297353CC}">
              <c16:uniqueId val="{00000001-E923-45E1-982F-7796BD7016EF}"/>
            </c:ext>
          </c:extLst>
        </c:ser>
        <c:dLbls>
          <c:showLegendKey val="0"/>
          <c:showVal val="0"/>
          <c:showCatName val="0"/>
          <c:showSerName val="0"/>
          <c:showPercent val="0"/>
          <c:showBubbleSize val="0"/>
        </c:dLbls>
        <c:smooth val="0"/>
        <c:axId val="721577104"/>
        <c:axId val="1"/>
      </c:lineChart>
      <c:catAx>
        <c:axId val="721577104"/>
        <c:scaling>
          <c:orientation val="minMax"/>
        </c:scaling>
        <c:delete val="0"/>
        <c:axPos val="b"/>
        <c:numFmt formatCode="General" sourceLinked="1"/>
        <c:majorTickMark val="out"/>
        <c:minorTickMark val="none"/>
        <c:tickLblPos val="nextTo"/>
        <c:spPr>
          <a:ln w="3175">
            <a:solidFill>
              <a:srgbClr val="000000"/>
            </a:solidFill>
            <a:prstDash val="solid"/>
          </a:ln>
        </c:spPr>
        <c:txPr>
          <a:bodyPr rot="-2700000" vert="horz"/>
          <a:lstStyle/>
          <a:p>
            <a:pPr>
              <a:defRPr sz="1600" b="0" i="0" u="none" strike="noStrike" baseline="0">
                <a:solidFill>
                  <a:srgbClr val="000000"/>
                </a:solidFill>
                <a:latin typeface="Times New Roman"/>
                <a:ea typeface="Times New Roman"/>
                <a:cs typeface="Times New Roman"/>
              </a:defRPr>
            </a:pPr>
            <a:endParaRPr lang="en-US"/>
          </a:p>
        </c:txPr>
        <c:crossAx val="1"/>
        <c:crossesAt val="0"/>
        <c:auto val="1"/>
        <c:lblAlgn val="ctr"/>
        <c:lblOffset val="100"/>
        <c:tickLblSkip val="2"/>
        <c:tickMarkSkip val="1"/>
        <c:noMultiLvlLbl val="0"/>
      </c:catAx>
      <c:valAx>
        <c:axId val="1"/>
        <c:scaling>
          <c:orientation val="minMax"/>
        </c:scaling>
        <c:delete val="0"/>
        <c:axPos val="l"/>
        <c:majorGridlines>
          <c:spPr>
            <a:ln w="3175">
              <a:solidFill>
                <a:srgbClr val="000000"/>
              </a:solidFill>
              <a:prstDash val="solid"/>
            </a:ln>
          </c:spPr>
        </c:majorGridlines>
        <c:numFmt formatCode="0.00" sourceLinked="0"/>
        <c:majorTickMark val="out"/>
        <c:minorTickMark val="none"/>
        <c:tickLblPos val="nextTo"/>
        <c:spPr>
          <a:ln w="3175">
            <a:solidFill>
              <a:srgbClr val="000000"/>
            </a:solidFill>
            <a:prstDash val="solid"/>
          </a:ln>
        </c:spPr>
        <c:txPr>
          <a:bodyPr rot="0" vert="horz"/>
          <a:lstStyle/>
          <a:p>
            <a:pPr>
              <a:defRPr sz="2000" b="0" i="0" u="none" strike="noStrike" baseline="0">
                <a:solidFill>
                  <a:srgbClr val="000000"/>
                </a:solidFill>
                <a:latin typeface="Times New Roman"/>
                <a:ea typeface="Times New Roman"/>
                <a:cs typeface="Times New Roman"/>
              </a:defRPr>
            </a:pPr>
            <a:endParaRPr lang="en-US"/>
          </a:p>
        </c:txPr>
        <c:crossAx val="721577104"/>
        <c:crosses val="autoZero"/>
        <c:crossBetween val="midCat"/>
      </c:valAx>
      <c:spPr>
        <a:noFill/>
        <a:ln w="12700">
          <a:solidFill>
            <a:srgbClr val="808080"/>
          </a:solidFill>
          <a:prstDash val="solid"/>
        </a:ln>
      </c:spPr>
    </c:plotArea>
    <c:legend>
      <c:legendPos val="r"/>
      <c:layout>
        <c:manualLayout>
          <c:xMode val="edge"/>
          <c:yMode val="edge"/>
          <c:x val="7.2284493850033452E-2"/>
          <c:y val="0.89782847303376756"/>
          <c:w val="0.87152066174797749"/>
          <c:h val="6.8937052004843541E-2"/>
        </c:manualLayout>
      </c:layout>
      <c:overlay val="0"/>
      <c:spPr>
        <a:solidFill>
          <a:srgbClr val="FFFFFF"/>
        </a:solidFill>
        <a:ln w="3175">
          <a:solidFill>
            <a:srgbClr val="000000"/>
          </a:solidFill>
          <a:prstDash val="solid"/>
        </a:ln>
      </c:spPr>
      <c:txPr>
        <a:bodyPr/>
        <a:lstStyle/>
        <a:p>
          <a:pPr>
            <a:defRPr sz="2000" b="1" i="0" u="none" strike="noStrike" baseline="0">
              <a:solidFill>
                <a:srgbClr val="000000"/>
              </a:solidFill>
              <a:latin typeface="Times New Roman"/>
              <a:ea typeface="Times New Roman"/>
              <a:cs typeface="Times New Roman"/>
            </a:defRPr>
          </a:pPr>
          <a:endParaRPr lang="en-US"/>
        </a:p>
      </c:txPr>
    </c:legend>
    <c:plotVisOnly val="1"/>
    <c:dispBlanksAs val="gap"/>
    <c:showDLblsOverMax val="0"/>
  </c:chart>
  <c:spPr>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3" dt="2022-11-03T09:41:41.688" idx="2">
    <p:pos x="10" y="10"/>
    <p:text>I think it might be appropriate to make Fraud Prevention part of the Basic Jeep package given today's environment.</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0" dt="2022-10-25T14:18:48.702" idx="20">
    <p:pos x="10" y="10"/>
    <p:text>confirm no MMA FDIC fee</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4" dt="2022-11-03T11:14:29.648" idx="1">
    <p:pos x="10" y="10"/>
    <p:text>on bullet 2 - Do you want to update to the "most advantageous" wording instead of best value?</p:text>
    <p:extLst>
      <p:ext uri="{C676402C-5697-4E1C-873F-D02D1690AC5C}">
        <p15:threadingInfo xmlns:p15="http://schemas.microsoft.com/office/powerpoint/2012/main" timeZoneBias="30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4" dt="2022-11-03T11:20:04.519" idx="3">
    <p:pos x="10" y="10"/>
    <p:text>Just as a note - the variance line caused me to pull out my calculator.  In my mind, the variance for NCCMT/NCIP should show the difference between it and ECR not HI.  Ok to leave, just make sure to explain.</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3" y="1"/>
            <a:ext cx="3077739" cy="471054"/>
          </a:xfrm>
          <a:prstGeom prst="rect">
            <a:avLst/>
          </a:prstGeom>
        </p:spPr>
        <p:txBody>
          <a:bodyPr vert="horz" lIns="94229" tIns="47114" rIns="94229" bIns="47114" rtlCol="0"/>
          <a:lstStyle>
            <a:lvl1pPr algn="r">
              <a:defRPr sz="1200"/>
            </a:lvl1pPr>
          </a:lstStyle>
          <a:p>
            <a:fld id="{E647C391-0F22-4930-8ACE-A012139F975E}" type="datetimeFigureOut">
              <a:rPr lang="en-US" smtClean="0"/>
              <a:t>1/23/2023</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3"/>
            <a:ext cx="5681980" cy="3696713"/>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2"/>
            <a:ext cx="3077739" cy="471053"/>
          </a:xfrm>
          <a:prstGeom prst="rect">
            <a:avLst/>
          </a:prstGeom>
        </p:spPr>
        <p:txBody>
          <a:bodyPr vert="horz" lIns="94229" tIns="47114" rIns="94229" bIns="47114" rtlCol="0" anchor="b"/>
          <a:lstStyle>
            <a:lvl1pPr algn="r">
              <a:defRPr sz="1200"/>
            </a:lvl1pPr>
          </a:lstStyle>
          <a:p>
            <a:fld id="{1C9F6402-2F3E-4BA8-8FDA-9FB4A28FFD75}" type="slidenum">
              <a:rPr lang="en-US" smtClean="0"/>
              <a:t>‹#›</a:t>
            </a:fld>
            <a:endParaRPr lang="en-US"/>
          </a:p>
        </p:txBody>
      </p:sp>
    </p:spTree>
    <p:extLst>
      <p:ext uri="{BB962C8B-B14F-4D97-AF65-F5344CB8AC3E}">
        <p14:creationId xmlns:p14="http://schemas.microsoft.com/office/powerpoint/2010/main" val="660127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9F6402-2F3E-4BA8-8FDA-9FB4A28FFD75}" type="slidenum">
              <a:rPr lang="en-US" smtClean="0"/>
              <a:t>1</a:t>
            </a:fld>
            <a:endParaRPr lang="en-US"/>
          </a:p>
        </p:txBody>
      </p:sp>
    </p:spTree>
    <p:extLst>
      <p:ext uri="{BB962C8B-B14F-4D97-AF65-F5344CB8AC3E}">
        <p14:creationId xmlns:p14="http://schemas.microsoft.com/office/powerpoint/2010/main" val="734116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9F6402-2F3E-4BA8-8FDA-9FB4A28FFD75}" type="slidenum">
              <a:rPr lang="en-US" smtClean="0"/>
              <a:t>10</a:t>
            </a:fld>
            <a:endParaRPr lang="en-US"/>
          </a:p>
        </p:txBody>
      </p:sp>
    </p:spTree>
    <p:extLst>
      <p:ext uri="{BB962C8B-B14F-4D97-AF65-F5344CB8AC3E}">
        <p14:creationId xmlns:p14="http://schemas.microsoft.com/office/powerpoint/2010/main" val="1145740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9F6402-2F3E-4BA8-8FDA-9FB4A28FFD75}" type="slidenum">
              <a:rPr lang="en-US" smtClean="0"/>
              <a:t>11</a:t>
            </a:fld>
            <a:endParaRPr lang="en-US"/>
          </a:p>
        </p:txBody>
      </p:sp>
    </p:spTree>
    <p:extLst>
      <p:ext uri="{BB962C8B-B14F-4D97-AF65-F5344CB8AC3E}">
        <p14:creationId xmlns:p14="http://schemas.microsoft.com/office/powerpoint/2010/main" val="3609168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9F6402-2F3E-4BA8-8FDA-9FB4A28FFD75}" type="slidenum">
              <a:rPr lang="en-US" smtClean="0"/>
              <a:t>12</a:t>
            </a:fld>
            <a:endParaRPr lang="en-US"/>
          </a:p>
        </p:txBody>
      </p:sp>
    </p:spTree>
    <p:extLst>
      <p:ext uri="{BB962C8B-B14F-4D97-AF65-F5344CB8AC3E}">
        <p14:creationId xmlns:p14="http://schemas.microsoft.com/office/powerpoint/2010/main" val="12259990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9F6402-2F3E-4BA8-8FDA-9FB4A28FFD75}" type="slidenum">
              <a:rPr lang="en-US" smtClean="0"/>
              <a:t>13</a:t>
            </a:fld>
            <a:endParaRPr lang="en-US"/>
          </a:p>
        </p:txBody>
      </p:sp>
    </p:spTree>
    <p:extLst>
      <p:ext uri="{BB962C8B-B14F-4D97-AF65-F5344CB8AC3E}">
        <p14:creationId xmlns:p14="http://schemas.microsoft.com/office/powerpoint/2010/main" val="9851488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9F6402-2F3E-4BA8-8FDA-9FB4A28FFD75}" type="slidenum">
              <a:rPr lang="en-US" smtClean="0"/>
              <a:t>14</a:t>
            </a:fld>
            <a:endParaRPr lang="en-US"/>
          </a:p>
        </p:txBody>
      </p:sp>
    </p:spTree>
    <p:extLst>
      <p:ext uri="{BB962C8B-B14F-4D97-AF65-F5344CB8AC3E}">
        <p14:creationId xmlns:p14="http://schemas.microsoft.com/office/powerpoint/2010/main" val="12716381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9F6402-2F3E-4BA8-8FDA-9FB4A28FFD75}" type="slidenum">
              <a:rPr lang="en-US" smtClean="0"/>
              <a:t>15</a:t>
            </a:fld>
            <a:endParaRPr lang="en-US"/>
          </a:p>
        </p:txBody>
      </p:sp>
    </p:spTree>
    <p:extLst>
      <p:ext uri="{BB962C8B-B14F-4D97-AF65-F5344CB8AC3E}">
        <p14:creationId xmlns:p14="http://schemas.microsoft.com/office/powerpoint/2010/main" val="32937384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9F6402-2F3E-4BA8-8FDA-9FB4A28FFD75}" type="slidenum">
              <a:rPr lang="en-US" smtClean="0"/>
              <a:t>16</a:t>
            </a:fld>
            <a:endParaRPr lang="en-US"/>
          </a:p>
        </p:txBody>
      </p:sp>
    </p:spTree>
    <p:extLst>
      <p:ext uri="{BB962C8B-B14F-4D97-AF65-F5344CB8AC3E}">
        <p14:creationId xmlns:p14="http://schemas.microsoft.com/office/powerpoint/2010/main" val="19633519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9F6402-2F3E-4BA8-8FDA-9FB4A28FFD75}" type="slidenum">
              <a:rPr lang="en-US" smtClean="0"/>
              <a:t>17</a:t>
            </a:fld>
            <a:endParaRPr lang="en-US"/>
          </a:p>
        </p:txBody>
      </p:sp>
    </p:spTree>
    <p:extLst>
      <p:ext uri="{BB962C8B-B14F-4D97-AF65-F5344CB8AC3E}">
        <p14:creationId xmlns:p14="http://schemas.microsoft.com/office/powerpoint/2010/main" val="3017864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9F6402-2F3E-4BA8-8FDA-9FB4A28FFD75}" type="slidenum">
              <a:rPr lang="en-US" smtClean="0"/>
              <a:t>18</a:t>
            </a:fld>
            <a:endParaRPr lang="en-US"/>
          </a:p>
        </p:txBody>
      </p:sp>
    </p:spTree>
    <p:extLst>
      <p:ext uri="{BB962C8B-B14F-4D97-AF65-F5344CB8AC3E}">
        <p14:creationId xmlns:p14="http://schemas.microsoft.com/office/powerpoint/2010/main" val="36724509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9F6402-2F3E-4BA8-8FDA-9FB4A28FFD75}" type="slidenum">
              <a:rPr lang="en-US" smtClean="0"/>
              <a:t>19</a:t>
            </a:fld>
            <a:endParaRPr lang="en-US"/>
          </a:p>
        </p:txBody>
      </p:sp>
    </p:spTree>
    <p:extLst>
      <p:ext uri="{BB962C8B-B14F-4D97-AF65-F5344CB8AC3E}">
        <p14:creationId xmlns:p14="http://schemas.microsoft.com/office/powerpoint/2010/main" val="1434759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9F6402-2F3E-4BA8-8FDA-9FB4A28FFD75}" type="slidenum">
              <a:rPr lang="en-US" smtClean="0"/>
              <a:t>2</a:t>
            </a:fld>
            <a:endParaRPr lang="en-US"/>
          </a:p>
        </p:txBody>
      </p:sp>
    </p:spTree>
    <p:extLst>
      <p:ext uri="{BB962C8B-B14F-4D97-AF65-F5344CB8AC3E}">
        <p14:creationId xmlns:p14="http://schemas.microsoft.com/office/powerpoint/2010/main" val="14111705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9F6402-2F3E-4BA8-8FDA-9FB4A28FFD75}" type="slidenum">
              <a:rPr lang="en-US" smtClean="0"/>
              <a:t>20</a:t>
            </a:fld>
            <a:endParaRPr lang="en-US"/>
          </a:p>
        </p:txBody>
      </p:sp>
    </p:spTree>
    <p:extLst>
      <p:ext uri="{BB962C8B-B14F-4D97-AF65-F5344CB8AC3E}">
        <p14:creationId xmlns:p14="http://schemas.microsoft.com/office/powerpoint/2010/main" val="25552945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9F6402-2F3E-4BA8-8FDA-9FB4A28FFD75}" type="slidenum">
              <a:rPr lang="en-US" smtClean="0"/>
              <a:t>21</a:t>
            </a:fld>
            <a:endParaRPr lang="en-US"/>
          </a:p>
        </p:txBody>
      </p:sp>
    </p:spTree>
    <p:extLst>
      <p:ext uri="{BB962C8B-B14F-4D97-AF65-F5344CB8AC3E}">
        <p14:creationId xmlns:p14="http://schemas.microsoft.com/office/powerpoint/2010/main" val="35519774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9F6402-2F3E-4BA8-8FDA-9FB4A28FFD75}" type="slidenum">
              <a:rPr lang="en-US" smtClean="0"/>
              <a:t>22</a:t>
            </a:fld>
            <a:endParaRPr lang="en-US"/>
          </a:p>
        </p:txBody>
      </p:sp>
    </p:spTree>
    <p:extLst>
      <p:ext uri="{BB962C8B-B14F-4D97-AF65-F5344CB8AC3E}">
        <p14:creationId xmlns:p14="http://schemas.microsoft.com/office/powerpoint/2010/main" val="11755522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9F6402-2F3E-4BA8-8FDA-9FB4A28FFD75}" type="slidenum">
              <a:rPr lang="en-US" smtClean="0"/>
              <a:t>23</a:t>
            </a:fld>
            <a:endParaRPr lang="en-US"/>
          </a:p>
        </p:txBody>
      </p:sp>
    </p:spTree>
    <p:extLst>
      <p:ext uri="{BB962C8B-B14F-4D97-AF65-F5344CB8AC3E}">
        <p14:creationId xmlns:p14="http://schemas.microsoft.com/office/powerpoint/2010/main" val="42103715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9F6402-2F3E-4BA8-8FDA-9FB4A28FFD75}" type="slidenum">
              <a:rPr lang="en-US" smtClean="0"/>
              <a:t>24</a:t>
            </a:fld>
            <a:endParaRPr lang="en-US"/>
          </a:p>
        </p:txBody>
      </p:sp>
    </p:spTree>
    <p:extLst>
      <p:ext uri="{BB962C8B-B14F-4D97-AF65-F5344CB8AC3E}">
        <p14:creationId xmlns:p14="http://schemas.microsoft.com/office/powerpoint/2010/main" val="33232862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9F6402-2F3E-4BA8-8FDA-9FB4A28FFD75}" type="slidenum">
              <a:rPr lang="en-US" smtClean="0"/>
              <a:t>25</a:t>
            </a:fld>
            <a:endParaRPr lang="en-US"/>
          </a:p>
        </p:txBody>
      </p:sp>
    </p:spTree>
    <p:extLst>
      <p:ext uri="{BB962C8B-B14F-4D97-AF65-F5344CB8AC3E}">
        <p14:creationId xmlns:p14="http://schemas.microsoft.com/office/powerpoint/2010/main" val="28352436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9F6402-2F3E-4BA8-8FDA-9FB4A28FFD75}" type="slidenum">
              <a:rPr lang="en-US" smtClean="0"/>
              <a:t>26</a:t>
            </a:fld>
            <a:endParaRPr lang="en-US"/>
          </a:p>
        </p:txBody>
      </p:sp>
    </p:spTree>
    <p:extLst>
      <p:ext uri="{BB962C8B-B14F-4D97-AF65-F5344CB8AC3E}">
        <p14:creationId xmlns:p14="http://schemas.microsoft.com/office/powerpoint/2010/main" val="25144194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9F6402-2F3E-4BA8-8FDA-9FB4A28FFD75}" type="slidenum">
              <a:rPr lang="en-US" smtClean="0"/>
              <a:t>27</a:t>
            </a:fld>
            <a:endParaRPr lang="en-US"/>
          </a:p>
        </p:txBody>
      </p:sp>
    </p:spTree>
    <p:extLst>
      <p:ext uri="{BB962C8B-B14F-4D97-AF65-F5344CB8AC3E}">
        <p14:creationId xmlns:p14="http://schemas.microsoft.com/office/powerpoint/2010/main" val="3385658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9F6402-2F3E-4BA8-8FDA-9FB4A28FFD75}" type="slidenum">
              <a:rPr lang="en-US" smtClean="0"/>
              <a:t>28</a:t>
            </a:fld>
            <a:endParaRPr lang="en-US"/>
          </a:p>
        </p:txBody>
      </p:sp>
    </p:spTree>
    <p:extLst>
      <p:ext uri="{BB962C8B-B14F-4D97-AF65-F5344CB8AC3E}">
        <p14:creationId xmlns:p14="http://schemas.microsoft.com/office/powerpoint/2010/main" val="3138525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9F6402-2F3E-4BA8-8FDA-9FB4A28FFD75}" type="slidenum">
              <a:rPr lang="en-US" smtClean="0"/>
              <a:t>29</a:t>
            </a:fld>
            <a:endParaRPr lang="en-US"/>
          </a:p>
        </p:txBody>
      </p:sp>
    </p:spTree>
    <p:extLst>
      <p:ext uri="{BB962C8B-B14F-4D97-AF65-F5344CB8AC3E}">
        <p14:creationId xmlns:p14="http://schemas.microsoft.com/office/powerpoint/2010/main" val="656068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9F6402-2F3E-4BA8-8FDA-9FB4A28FFD75}" type="slidenum">
              <a:rPr lang="en-US" smtClean="0"/>
              <a:t>3</a:t>
            </a:fld>
            <a:endParaRPr lang="en-US"/>
          </a:p>
        </p:txBody>
      </p:sp>
    </p:spTree>
    <p:extLst>
      <p:ext uri="{BB962C8B-B14F-4D97-AF65-F5344CB8AC3E}">
        <p14:creationId xmlns:p14="http://schemas.microsoft.com/office/powerpoint/2010/main" val="36149039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9F6402-2F3E-4BA8-8FDA-9FB4A28FFD75}" type="slidenum">
              <a:rPr lang="en-US" smtClean="0"/>
              <a:t>30</a:t>
            </a:fld>
            <a:endParaRPr lang="en-US"/>
          </a:p>
        </p:txBody>
      </p:sp>
    </p:spTree>
    <p:extLst>
      <p:ext uri="{BB962C8B-B14F-4D97-AF65-F5344CB8AC3E}">
        <p14:creationId xmlns:p14="http://schemas.microsoft.com/office/powerpoint/2010/main" val="32066244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9F6402-2F3E-4BA8-8FDA-9FB4A28FFD75}" type="slidenum">
              <a:rPr lang="en-US" smtClean="0"/>
              <a:t>31</a:t>
            </a:fld>
            <a:endParaRPr lang="en-US"/>
          </a:p>
        </p:txBody>
      </p:sp>
    </p:spTree>
    <p:extLst>
      <p:ext uri="{BB962C8B-B14F-4D97-AF65-F5344CB8AC3E}">
        <p14:creationId xmlns:p14="http://schemas.microsoft.com/office/powerpoint/2010/main" val="33198222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9F6402-2F3E-4BA8-8FDA-9FB4A28FFD75}" type="slidenum">
              <a:rPr lang="en-US" smtClean="0"/>
              <a:t>32</a:t>
            </a:fld>
            <a:endParaRPr lang="en-US"/>
          </a:p>
        </p:txBody>
      </p:sp>
    </p:spTree>
    <p:extLst>
      <p:ext uri="{BB962C8B-B14F-4D97-AF65-F5344CB8AC3E}">
        <p14:creationId xmlns:p14="http://schemas.microsoft.com/office/powerpoint/2010/main" val="22687468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9F6402-2F3E-4BA8-8FDA-9FB4A28FFD75}" type="slidenum">
              <a:rPr lang="en-US" smtClean="0"/>
              <a:t>33</a:t>
            </a:fld>
            <a:endParaRPr lang="en-US"/>
          </a:p>
        </p:txBody>
      </p:sp>
    </p:spTree>
    <p:extLst>
      <p:ext uri="{BB962C8B-B14F-4D97-AF65-F5344CB8AC3E}">
        <p14:creationId xmlns:p14="http://schemas.microsoft.com/office/powerpoint/2010/main" val="40673242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9F6402-2F3E-4BA8-8FDA-9FB4A28FFD75}" type="slidenum">
              <a:rPr lang="en-US" smtClean="0"/>
              <a:t>34</a:t>
            </a:fld>
            <a:endParaRPr lang="en-US"/>
          </a:p>
        </p:txBody>
      </p:sp>
    </p:spTree>
    <p:extLst>
      <p:ext uri="{BB962C8B-B14F-4D97-AF65-F5344CB8AC3E}">
        <p14:creationId xmlns:p14="http://schemas.microsoft.com/office/powerpoint/2010/main" val="5579763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9F6402-2F3E-4BA8-8FDA-9FB4A28FFD75}" type="slidenum">
              <a:rPr lang="en-US" smtClean="0"/>
              <a:t>35</a:t>
            </a:fld>
            <a:endParaRPr lang="en-US"/>
          </a:p>
        </p:txBody>
      </p:sp>
    </p:spTree>
    <p:extLst>
      <p:ext uri="{BB962C8B-B14F-4D97-AF65-F5344CB8AC3E}">
        <p14:creationId xmlns:p14="http://schemas.microsoft.com/office/powerpoint/2010/main" val="9526612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9F6402-2F3E-4BA8-8FDA-9FB4A28FFD75}" type="slidenum">
              <a:rPr lang="en-US" smtClean="0"/>
              <a:t>36</a:t>
            </a:fld>
            <a:endParaRPr lang="en-US"/>
          </a:p>
        </p:txBody>
      </p:sp>
    </p:spTree>
    <p:extLst>
      <p:ext uri="{BB962C8B-B14F-4D97-AF65-F5344CB8AC3E}">
        <p14:creationId xmlns:p14="http://schemas.microsoft.com/office/powerpoint/2010/main" val="21029909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9F6402-2F3E-4BA8-8FDA-9FB4A28FFD75}" type="slidenum">
              <a:rPr lang="en-US" smtClean="0"/>
              <a:t>37</a:t>
            </a:fld>
            <a:endParaRPr lang="en-US"/>
          </a:p>
        </p:txBody>
      </p:sp>
    </p:spTree>
    <p:extLst>
      <p:ext uri="{BB962C8B-B14F-4D97-AF65-F5344CB8AC3E}">
        <p14:creationId xmlns:p14="http://schemas.microsoft.com/office/powerpoint/2010/main" val="2889462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9F6402-2F3E-4BA8-8FDA-9FB4A28FFD75}" type="slidenum">
              <a:rPr lang="en-US" smtClean="0"/>
              <a:t>4</a:t>
            </a:fld>
            <a:endParaRPr lang="en-US"/>
          </a:p>
        </p:txBody>
      </p:sp>
    </p:spTree>
    <p:extLst>
      <p:ext uri="{BB962C8B-B14F-4D97-AF65-F5344CB8AC3E}">
        <p14:creationId xmlns:p14="http://schemas.microsoft.com/office/powerpoint/2010/main" val="1211537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9F6402-2F3E-4BA8-8FDA-9FB4A28FFD75}" type="slidenum">
              <a:rPr lang="en-US" smtClean="0"/>
              <a:t>5</a:t>
            </a:fld>
            <a:endParaRPr lang="en-US"/>
          </a:p>
        </p:txBody>
      </p:sp>
    </p:spTree>
    <p:extLst>
      <p:ext uri="{BB962C8B-B14F-4D97-AF65-F5344CB8AC3E}">
        <p14:creationId xmlns:p14="http://schemas.microsoft.com/office/powerpoint/2010/main" val="740817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9F6402-2F3E-4BA8-8FDA-9FB4A28FFD75}" type="slidenum">
              <a:rPr lang="en-US" smtClean="0"/>
              <a:t>6</a:t>
            </a:fld>
            <a:endParaRPr lang="en-US"/>
          </a:p>
        </p:txBody>
      </p:sp>
    </p:spTree>
    <p:extLst>
      <p:ext uri="{BB962C8B-B14F-4D97-AF65-F5344CB8AC3E}">
        <p14:creationId xmlns:p14="http://schemas.microsoft.com/office/powerpoint/2010/main" val="495971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9F6402-2F3E-4BA8-8FDA-9FB4A28FFD75}" type="slidenum">
              <a:rPr lang="en-US" smtClean="0"/>
              <a:t>7</a:t>
            </a:fld>
            <a:endParaRPr lang="en-US"/>
          </a:p>
        </p:txBody>
      </p:sp>
    </p:spTree>
    <p:extLst>
      <p:ext uri="{BB962C8B-B14F-4D97-AF65-F5344CB8AC3E}">
        <p14:creationId xmlns:p14="http://schemas.microsoft.com/office/powerpoint/2010/main" val="1702721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9F6402-2F3E-4BA8-8FDA-9FB4A28FFD75}" type="slidenum">
              <a:rPr lang="en-US" smtClean="0"/>
              <a:t>8</a:t>
            </a:fld>
            <a:endParaRPr lang="en-US"/>
          </a:p>
        </p:txBody>
      </p:sp>
    </p:spTree>
    <p:extLst>
      <p:ext uri="{BB962C8B-B14F-4D97-AF65-F5344CB8AC3E}">
        <p14:creationId xmlns:p14="http://schemas.microsoft.com/office/powerpoint/2010/main" val="1975855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9F6402-2F3E-4BA8-8FDA-9FB4A28FFD75}" type="slidenum">
              <a:rPr lang="en-US" smtClean="0"/>
              <a:t>9</a:t>
            </a:fld>
            <a:endParaRPr lang="en-US"/>
          </a:p>
        </p:txBody>
      </p:sp>
    </p:spTree>
    <p:extLst>
      <p:ext uri="{BB962C8B-B14F-4D97-AF65-F5344CB8AC3E}">
        <p14:creationId xmlns:p14="http://schemas.microsoft.com/office/powerpoint/2010/main" val="2363102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5CC80-8476-4CEC-BDA5-7C19AF0B4860}"/>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F367925D-200F-403E-83EC-B167D490E9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06AC1E82-D8F0-4AB0-885B-821575BFC5F3}"/>
              </a:ext>
            </a:extLst>
          </p:cNvPr>
          <p:cNvSpPr>
            <a:spLocks noGrp="1"/>
          </p:cNvSpPr>
          <p:nvPr>
            <p:ph type="dt" sz="half" idx="10"/>
          </p:nvPr>
        </p:nvSpPr>
        <p:spPr/>
        <p:txBody>
          <a:bodyPr/>
          <a:lstStyle/>
          <a:p>
            <a:fld id="{2ED3C0E7-0411-4434-8311-A2E026F3DD1C}" type="datetime1">
              <a:rPr lang="en-US" smtClean="0"/>
              <a:t>1/23/2023</a:t>
            </a:fld>
            <a:endParaRPr lang="en-US"/>
          </a:p>
        </p:txBody>
      </p:sp>
      <p:sp>
        <p:nvSpPr>
          <p:cNvPr id="5" name="Footer Placeholder 4">
            <a:extLst>
              <a:ext uri="{FF2B5EF4-FFF2-40B4-BE49-F238E27FC236}">
                <a16:creationId xmlns:a16="http://schemas.microsoft.com/office/drawing/2014/main" id="{48CB3972-1CB9-466B-B6F2-6DB227DD91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C9E7F8-B04E-4A7C-9185-5A3501D694D5}"/>
              </a:ext>
            </a:extLst>
          </p:cNvPr>
          <p:cNvSpPr>
            <a:spLocks noGrp="1"/>
          </p:cNvSpPr>
          <p:nvPr>
            <p:ph type="sldNum" sz="quarter" idx="12"/>
          </p:nvPr>
        </p:nvSpPr>
        <p:spPr/>
        <p:txBody>
          <a:bodyPr/>
          <a:lstStyle/>
          <a:p>
            <a:fld id="{11C6B60D-AE8E-4822-A70E-311B398829D5}" type="slidenum">
              <a:rPr lang="en-US" smtClean="0"/>
              <a:t>‹#›</a:t>
            </a:fld>
            <a:endParaRPr lang="en-US"/>
          </a:p>
        </p:txBody>
      </p:sp>
    </p:spTree>
    <p:extLst>
      <p:ext uri="{BB962C8B-B14F-4D97-AF65-F5344CB8AC3E}">
        <p14:creationId xmlns:p14="http://schemas.microsoft.com/office/powerpoint/2010/main" val="3519406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947C7-E51A-48B1-8224-C94235A590C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C5B4C9-31DC-4AC1-BABC-63EB208ADE1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199463-0A00-4F62-A925-DA90BF04510A}"/>
              </a:ext>
            </a:extLst>
          </p:cNvPr>
          <p:cNvSpPr>
            <a:spLocks noGrp="1"/>
          </p:cNvSpPr>
          <p:nvPr>
            <p:ph type="dt" sz="half" idx="10"/>
          </p:nvPr>
        </p:nvSpPr>
        <p:spPr/>
        <p:txBody>
          <a:bodyPr/>
          <a:lstStyle/>
          <a:p>
            <a:fld id="{97F8D42C-CD08-4008-98B5-58B61B9617EA}" type="datetime1">
              <a:rPr lang="en-US" smtClean="0"/>
              <a:t>1/23/2023</a:t>
            </a:fld>
            <a:endParaRPr lang="en-US"/>
          </a:p>
        </p:txBody>
      </p:sp>
      <p:sp>
        <p:nvSpPr>
          <p:cNvPr id="5" name="Footer Placeholder 4">
            <a:extLst>
              <a:ext uri="{FF2B5EF4-FFF2-40B4-BE49-F238E27FC236}">
                <a16:creationId xmlns:a16="http://schemas.microsoft.com/office/drawing/2014/main" id="{C4C66E01-75CA-4201-942A-27FAF8DCDD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ED938E-C3FC-41F2-BCC2-FFD0F5E9251E}"/>
              </a:ext>
            </a:extLst>
          </p:cNvPr>
          <p:cNvSpPr>
            <a:spLocks noGrp="1"/>
          </p:cNvSpPr>
          <p:nvPr>
            <p:ph type="sldNum" sz="quarter" idx="12"/>
          </p:nvPr>
        </p:nvSpPr>
        <p:spPr/>
        <p:txBody>
          <a:bodyPr/>
          <a:lstStyle/>
          <a:p>
            <a:fld id="{11C6B60D-AE8E-4822-A70E-311B398829D5}" type="slidenum">
              <a:rPr lang="en-US" smtClean="0"/>
              <a:t>‹#›</a:t>
            </a:fld>
            <a:endParaRPr lang="en-US"/>
          </a:p>
        </p:txBody>
      </p:sp>
    </p:spTree>
    <p:extLst>
      <p:ext uri="{BB962C8B-B14F-4D97-AF65-F5344CB8AC3E}">
        <p14:creationId xmlns:p14="http://schemas.microsoft.com/office/powerpoint/2010/main" val="18762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70330D-2E0F-4971-B749-E4285AFFDAA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A041882-6C67-414A-8545-06AD117FB40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24175-45C7-4CAB-BA95-13AB9213E5CA}"/>
              </a:ext>
            </a:extLst>
          </p:cNvPr>
          <p:cNvSpPr>
            <a:spLocks noGrp="1"/>
          </p:cNvSpPr>
          <p:nvPr>
            <p:ph type="dt" sz="half" idx="10"/>
          </p:nvPr>
        </p:nvSpPr>
        <p:spPr/>
        <p:txBody>
          <a:bodyPr/>
          <a:lstStyle/>
          <a:p>
            <a:fld id="{C9DD2F36-3AED-4178-B152-2107392FEA39}" type="datetime1">
              <a:rPr lang="en-US" smtClean="0"/>
              <a:t>1/23/2023</a:t>
            </a:fld>
            <a:endParaRPr lang="en-US"/>
          </a:p>
        </p:txBody>
      </p:sp>
      <p:sp>
        <p:nvSpPr>
          <p:cNvPr id="5" name="Footer Placeholder 4">
            <a:extLst>
              <a:ext uri="{FF2B5EF4-FFF2-40B4-BE49-F238E27FC236}">
                <a16:creationId xmlns:a16="http://schemas.microsoft.com/office/drawing/2014/main" id="{10738B8D-87BD-4F6B-AC9F-9F56746B16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A791F3-6418-479F-81AF-29A40E80D41C}"/>
              </a:ext>
            </a:extLst>
          </p:cNvPr>
          <p:cNvSpPr>
            <a:spLocks noGrp="1"/>
          </p:cNvSpPr>
          <p:nvPr>
            <p:ph type="sldNum" sz="quarter" idx="12"/>
          </p:nvPr>
        </p:nvSpPr>
        <p:spPr/>
        <p:txBody>
          <a:bodyPr/>
          <a:lstStyle/>
          <a:p>
            <a:fld id="{11C6B60D-AE8E-4822-A70E-311B398829D5}" type="slidenum">
              <a:rPr lang="en-US" smtClean="0"/>
              <a:t>‹#›</a:t>
            </a:fld>
            <a:endParaRPr lang="en-US"/>
          </a:p>
        </p:txBody>
      </p:sp>
    </p:spTree>
    <p:extLst>
      <p:ext uri="{BB962C8B-B14F-4D97-AF65-F5344CB8AC3E}">
        <p14:creationId xmlns:p14="http://schemas.microsoft.com/office/powerpoint/2010/main" val="511538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E3575-3760-4203-BCB7-68CD93E851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E32341-EB11-47E1-8A90-D033A17C379A}"/>
              </a:ext>
            </a:extLst>
          </p:cNvPr>
          <p:cNvSpPr>
            <a:spLocks noGrp="1"/>
          </p:cNvSpPr>
          <p:nvPr>
            <p:ph idx="1"/>
          </p:nvPr>
        </p:nvSpPr>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4803E8E-A580-44E2-B8D0-E0BBF4494110}"/>
              </a:ext>
            </a:extLst>
          </p:cNvPr>
          <p:cNvSpPr>
            <a:spLocks noGrp="1"/>
          </p:cNvSpPr>
          <p:nvPr>
            <p:ph type="dt" sz="half" idx="10"/>
          </p:nvPr>
        </p:nvSpPr>
        <p:spPr/>
        <p:txBody>
          <a:bodyPr/>
          <a:lstStyle/>
          <a:p>
            <a:fld id="{52E2FEF9-119B-4C69-9040-672737853632}" type="datetime1">
              <a:rPr lang="en-US" smtClean="0"/>
              <a:t>1/23/2023</a:t>
            </a:fld>
            <a:endParaRPr lang="en-US"/>
          </a:p>
        </p:txBody>
      </p:sp>
      <p:sp>
        <p:nvSpPr>
          <p:cNvPr id="5" name="Footer Placeholder 4">
            <a:extLst>
              <a:ext uri="{FF2B5EF4-FFF2-40B4-BE49-F238E27FC236}">
                <a16:creationId xmlns:a16="http://schemas.microsoft.com/office/drawing/2014/main" id="{C3801201-A4FE-4387-A69F-6DF2D1D94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A8E280-B863-4ED4-B263-ED3304FA592E}"/>
              </a:ext>
            </a:extLst>
          </p:cNvPr>
          <p:cNvSpPr>
            <a:spLocks noGrp="1"/>
          </p:cNvSpPr>
          <p:nvPr>
            <p:ph type="sldNum" sz="quarter" idx="12"/>
          </p:nvPr>
        </p:nvSpPr>
        <p:spPr/>
        <p:txBody>
          <a:bodyPr/>
          <a:lstStyle/>
          <a:p>
            <a:fld id="{11C6B60D-AE8E-4822-A70E-311B398829D5}" type="slidenum">
              <a:rPr lang="en-US" smtClean="0"/>
              <a:t>‹#›</a:t>
            </a:fld>
            <a:endParaRPr lang="en-US"/>
          </a:p>
        </p:txBody>
      </p:sp>
    </p:spTree>
    <p:extLst>
      <p:ext uri="{BB962C8B-B14F-4D97-AF65-F5344CB8AC3E}">
        <p14:creationId xmlns:p14="http://schemas.microsoft.com/office/powerpoint/2010/main" val="1142697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0BDD6-71FC-4F45-919D-5092FC70F6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A225B7-C705-47FC-B26A-353136F489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A538EBD-0C63-4753-87A0-2639B48B812E}"/>
              </a:ext>
            </a:extLst>
          </p:cNvPr>
          <p:cNvSpPr>
            <a:spLocks noGrp="1"/>
          </p:cNvSpPr>
          <p:nvPr>
            <p:ph type="dt" sz="half" idx="10"/>
          </p:nvPr>
        </p:nvSpPr>
        <p:spPr/>
        <p:txBody>
          <a:bodyPr/>
          <a:lstStyle/>
          <a:p>
            <a:fld id="{6C92FE63-B2E8-4347-9811-2340D7427B18}" type="datetime1">
              <a:rPr lang="en-US" smtClean="0"/>
              <a:t>1/23/2023</a:t>
            </a:fld>
            <a:endParaRPr lang="en-US"/>
          </a:p>
        </p:txBody>
      </p:sp>
      <p:sp>
        <p:nvSpPr>
          <p:cNvPr id="5" name="Footer Placeholder 4">
            <a:extLst>
              <a:ext uri="{FF2B5EF4-FFF2-40B4-BE49-F238E27FC236}">
                <a16:creationId xmlns:a16="http://schemas.microsoft.com/office/drawing/2014/main" id="{93B5C3F5-CB70-4E75-8811-43774E25AD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542669-3C1E-4E46-B8F0-5F1E3F4137BF}"/>
              </a:ext>
            </a:extLst>
          </p:cNvPr>
          <p:cNvSpPr>
            <a:spLocks noGrp="1"/>
          </p:cNvSpPr>
          <p:nvPr>
            <p:ph type="sldNum" sz="quarter" idx="12"/>
          </p:nvPr>
        </p:nvSpPr>
        <p:spPr/>
        <p:txBody>
          <a:bodyPr/>
          <a:lstStyle/>
          <a:p>
            <a:fld id="{11C6B60D-AE8E-4822-A70E-311B398829D5}" type="slidenum">
              <a:rPr lang="en-US" smtClean="0"/>
              <a:t>‹#›</a:t>
            </a:fld>
            <a:endParaRPr lang="en-US"/>
          </a:p>
        </p:txBody>
      </p:sp>
    </p:spTree>
    <p:extLst>
      <p:ext uri="{BB962C8B-B14F-4D97-AF65-F5344CB8AC3E}">
        <p14:creationId xmlns:p14="http://schemas.microsoft.com/office/powerpoint/2010/main" val="1692293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64542-C82D-47B7-986E-94F1118C8F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901635-4D4D-422D-8C92-4955FD5AB01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2E28F7-9800-44AD-BF80-38CE5701693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02E45A8-9E52-49EF-912E-0B1217DBE7E8}"/>
              </a:ext>
            </a:extLst>
          </p:cNvPr>
          <p:cNvSpPr>
            <a:spLocks noGrp="1"/>
          </p:cNvSpPr>
          <p:nvPr>
            <p:ph type="dt" sz="half" idx="10"/>
          </p:nvPr>
        </p:nvSpPr>
        <p:spPr/>
        <p:txBody>
          <a:bodyPr/>
          <a:lstStyle/>
          <a:p>
            <a:fld id="{4E72F86D-756C-475E-814F-79F4CFC798DE}" type="datetime1">
              <a:rPr lang="en-US" smtClean="0"/>
              <a:t>1/23/2023</a:t>
            </a:fld>
            <a:endParaRPr lang="en-US"/>
          </a:p>
        </p:txBody>
      </p:sp>
      <p:sp>
        <p:nvSpPr>
          <p:cNvPr id="6" name="Footer Placeholder 5">
            <a:extLst>
              <a:ext uri="{FF2B5EF4-FFF2-40B4-BE49-F238E27FC236}">
                <a16:creationId xmlns:a16="http://schemas.microsoft.com/office/drawing/2014/main" id="{DC8497AA-1425-46DD-A605-DE8F4165A6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2C67EB-1BB0-43A7-8FC7-F096600533E3}"/>
              </a:ext>
            </a:extLst>
          </p:cNvPr>
          <p:cNvSpPr>
            <a:spLocks noGrp="1"/>
          </p:cNvSpPr>
          <p:nvPr>
            <p:ph type="sldNum" sz="quarter" idx="12"/>
          </p:nvPr>
        </p:nvSpPr>
        <p:spPr/>
        <p:txBody>
          <a:bodyPr/>
          <a:lstStyle/>
          <a:p>
            <a:fld id="{11C6B60D-AE8E-4822-A70E-311B398829D5}" type="slidenum">
              <a:rPr lang="en-US" smtClean="0"/>
              <a:t>‹#›</a:t>
            </a:fld>
            <a:endParaRPr lang="en-US"/>
          </a:p>
        </p:txBody>
      </p:sp>
    </p:spTree>
    <p:extLst>
      <p:ext uri="{BB962C8B-B14F-4D97-AF65-F5344CB8AC3E}">
        <p14:creationId xmlns:p14="http://schemas.microsoft.com/office/powerpoint/2010/main" val="1829483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250DB-B126-4235-BB1D-AD4699069D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A89498-1F7F-4E9B-9A69-DA2F4E48E0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63B2758-3D4B-481E-A0CE-069B6F4B285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5740360-CDF0-482D-AE7E-0CBD0947AA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F049FE5-BA09-499E-9A9C-E6B18778CBF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858A8E-7FF8-48A6-92AF-EBE63ED3FC85}"/>
              </a:ext>
            </a:extLst>
          </p:cNvPr>
          <p:cNvSpPr>
            <a:spLocks noGrp="1"/>
          </p:cNvSpPr>
          <p:nvPr>
            <p:ph type="dt" sz="half" idx="10"/>
          </p:nvPr>
        </p:nvSpPr>
        <p:spPr/>
        <p:txBody>
          <a:bodyPr/>
          <a:lstStyle/>
          <a:p>
            <a:fld id="{B51CC28D-DFCD-4D60-9262-E3B3E9AFE388}" type="datetime1">
              <a:rPr lang="en-US" smtClean="0"/>
              <a:t>1/23/2023</a:t>
            </a:fld>
            <a:endParaRPr lang="en-US"/>
          </a:p>
        </p:txBody>
      </p:sp>
      <p:sp>
        <p:nvSpPr>
          <p:cNvPr id="8" name="Footer Placeholder 7">
            <a:extLst>
              <a:ext uri="{FF2B5EF4-FFF2-40B4-BE49-F238E27FC236}">
                <a16:creationId xmlns:a16="http://schemas.microsoft.com/office/drawing/2014/main" id="{33AFADC9-CC4B-4EA0-BF69-4EE75513FF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BCAA55-0FCB-49A7-81F9-2F63F7E757BB}"/>
              </a:ext>
            </a:extLst>
          </p:cNvPr>
          <p:cNvSpPr>
            <a:spLocks noGrp="1"/>
          </p:cNvSpPr>
          <p:nvPr>
            <p:ph type="sldNum" sz="quarter" idx="12"/>
          </p:nvPr>
        </p:nvSpPr>
        <p:spPr/>
        <p:txBody>
          <a:bodyPr/>
          <a:lstStyle/>
          <a:p>
            <a:fld id="{11C6B60D-AE8E-4822-A70E-311B398829D5}" type="slidenum">
              <a:rPr lang="en-US" smtClean="0"/>
              <a:t>‹#›</a:t>
            </a:fld>
            <a:endParaRPr lang="en-US"/>
          </a:p>
        </p:txBody>
      </p:sp>
    </p:spTree>
    <p:extLst>
      <p:ext uri="{BB962C8B-B14F-4D97-AF65-F5344CB8AC3E}">
        <p14:creationId xmlns:p14="http://schemas.microsoft.com/office/powerpoint/2010/main" val="494236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4758E-FB42-42D4-B679-A8D3F2640C6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6605C1D-447C-418C-93B7-78A5438AB037}"/>
              </a:ext>
            </a:extLst>
          </p:cNvPr>
          <p:cNvSpPr>
            <a:spLocks noGrp="1"/>
          </p:cNvSpPr>
          <p:nvPr>
            <p:ph type="dt" sz="half" idx="10"/>
          </p:nvPr>
        </p:nvSpPr>
        <p:spPr/>
        <p:txBody>
          <a:bodyPr/>
          <a:lstStyle/>
          <a:p>
            <a:fld id="{734459AD-6018-49CF-A264-3697445CC8DE}" type="datetime1">
              <a:rPr lang="en-US" smtClean="0"/>
              <a:t>1/23/2023</a:t>
            </a:fld>
            <a:endParaRPr lang="en-US"/>
          </a:p>
        </p:txBody>
      </p:sp>
      <p:sp>
        <p:nvSpPr>
          <p:cNvPr id="4" name="Footer Placeholder 3">
            <a:extLst>
              <a:ext uri="{FF2B5EF4-FFF2-40B4-BE49-F238E27FC236}">
                <a16:creationId xmlns:a16="http://schemas.microsoft.com/office/drawing/2014/main" id="{03E0A3C8-B166-43E1-A151-3CAF092C650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E1B07FD-26B7-42F2-BF9D-4A212BCAC203}"/>
              </a:ext>
            </a:extLst>
          </p:cNvPr>
          <p:cNvSpPr>
            <a:spLocks noGrp="1"/>
          </p:cNvSpPr>
          <p:nvPr>
            <p:ph type="sldNum" sz="quarter" idx="12"/>
          </p:nvPr>
        </p:nvSpPr>
        <p:spPr/>
        <p:txBody>
          <a:bodyPr/>
          <a:lstStyle/>
          <a:p>
            <a:fld id="{11C6B60D-AE8E-4822-A70E-311B398829D5}" type="slidenum">
              <a:rPr lang="en-US" smtClean="0"/>
              <a:t>‹#›</a:t>
            </a:fld>
            <a:endParaRPr lang="en-US"/>
          </a:p>
        </p:txBody>
      </p:sp>
    </p:spTree>
    <p:extLst>
      <p:ext uri="{BB962C8B-B14F-4D97-AF65-F5344CB8AC3E}">
        <p14:creationId xmlns:p14="http://schemas.microsoft.com/office/powerpoint/2010/main" val="1541506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B3BF00-85AC-4296-9D98-73A64DA21A37}"/>
              </a:ext>
            </a:extLst>
          </p:cNvPr>
          <p:cNvSpPr>
            <a:spLocks noGrp="1"/>
          </p:cNvSpPr>
          <p:nvPr>
            <p:ph type="dt" sz="half" idx="10"/>
          </p:nvPr>
        </p:nvSpPr>
        <p:spPr/>
        <p:txBody>
          <a:bodyPr/>
          <a:lstStyle/>
          <a:p>
            <a:fld id="{771AC4A0-081A-4F09-B1E6-8C9F0E9C2B8C}" type="datetime1">
              <a:rPr lang="en-US" smtClean="0"/>
              <a:t>1/23/2023</a:t>
            </a:fld>
            <a:endParaRPr lang="en-US"/>
          </a:p>
        </p:txBody>
      </p:sp>
      <p:sp>
        <p:nvSpPr>
          <p:cNvPr id="3" name="Footer Placeholder 2">
            <a:extLst>
              <a:ext uri="{FF2B5EF4-FFF2-40B4-BE49-F238E27FC236}">
                <a16:creationId xmlns:a16="http://schemas.microsoft.com/office/drawing/2014/main" id="{41DF1B0E-CC93-4F50-8600-3E8B5806A5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B3B390A-1662-4042-B841-918C07643EF2}"/>
              </a:ext>
            </a:extLst>
          </p:cNvPr>
          <p:cNvSpPr>
            <a:spLocks noGrp="1"/>
          </p:cNvSpPr>
          <p:nvPr>
            <p:ph type="sldNum" sz="quarter" idx="12"/>
          </p:nvPr>
        </p:nvSpPr>
        <p:spPr/>
        <p:txBody>
          <a:bodyPr/>
          <a:lstStyle/>
          <a:p>
            <a:fld id="{11C6B60D-AE8E-4822-A70E-311B398829D5}" type="slidenum">
              <a:rPr lang="en-US" smtClean="0"/>
              <a:t>‹#›</a:t>
            </a:fld>
            <a:endParaRPr lang="en-US"/>
          </a:p>
        </p:txBody>
      </p:sp>
    </p:spTree>
    <p:extLst>
      <p:ext uri="{BB962C8B-B14F-4D97-AF65-F5344CB8AC3E}">
        <p14:creationId xmlns:p14="http://schemas.microsoft.com/office/powerpoint/2010/main" val="2965472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F43B3-C836-4831-BD4D-B2D8E8E838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5C77002-386D-4662-8B6F-B8575F1132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590B402-AA7D-44A0-BD3D-D905AD7463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48A81F0-2809-484C-8DEB-ED4E27535200}"/>
              </a:ext>
            </a:extLst>
          </p:cNvPr>
          <p:cNvSpPr>
            <a:spLocks noGrp="1"/>
          </p:cNvSpPr>
          <p:nvPr>
            <p:ph type="dt" sz="half" idx="10"/>
          </p:nvPr>
        </p:nvSpPr>
        <p:spPr/>
        <p:txBody>
          <a:bodyPr/>
          <a:lstStyle/>
          <a:p>
            <a:fld id="{74E61173-9CCB-4322-B123-505E8D3B7A1D}" type="datetime1">
              <a:rPr lang="en-US" smtClean="0"/>
              <a:t>1/23/2023</a:t>
            </a:fld>
            <a:endParaRPr lang="en-US"/>
          </a:p>
        </p:txBody>
      </p:sp>
      <p:sp>
        <p:nvSpPr>
          <p:cNvPr id="6" name="Footer Placeholder 5">
            <a:extLst>
              <a:ext uri="{FF2B5EF4-FFF2-40B4-BE49-F238E27FC236}">
                <a16:creationId xmlns:a16="http://schemas.microsoft.com/office/drawing/2014/main" id="{C6BE3BD8-88E0-4CD6-8941-062E899581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110F50-8973-4514-9DFA-176D078E0CA0}"/>
              </a:ext>
            </a:extLst>
          </p:cNvPr>
          <p:cNvSpPr>
            <a:spLocks noGrp="1"/>
          </p:cNvSpPr>
          <p:nvPr>
            <p:ph type="sldNum" sz="quarter" idx="12"/>
          </p:nvPr>
        </p:nvSpPr>
        <p:spPr/>
        <p:txBody>
          <a:bodyPr/>
          <a:lstStyle/>
          <a:p>
            <a:fld id="{11C6B60D-AE8E-4822-A70E-311B398829D5}" type="slidenum">
              <a:rPr lang="en-US" smtClean="0"/>
              <a:t>‹#›</a:t>
            </a:fld>
            <a:endParaRPr lang="en-US"/>
          </a:p>
        </p:txBody>
      </p:sp>
    </p:spTree>
    <p:extLst>
      <p:ext uri="{BB962C8B-B14F-4D97-AF65-F5344CB8AC3E}">
        <p14:creationId xmlns:p14="http://schemas.microsoft.com/office/powerpoint/2010/main" val="3733474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401B9-E5CE-4349-B9A5-0AA71C62BF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165D938-421B-452E-9208-F6AC13D813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8E697A8-015F-4C75-8BE2-05E908D353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7989A21-22AB-4B9A-B556-F632A875FB6C}"/>
              </a:ext>
            </a:extLst>
          </p:cNvPr>
          <p:cNvSpPr>
            <a:spLocks noGrp="1"/>
          </p:cNvSpPr>
          <p:nvPr>
            <p:ph type="dt" sz="half" idx="10"/>
          </p:nvPr>
        </p:nvSpPr>
        <p:spPr/>
        <p:txBody>
          <a:bodyPr/>
          <a:lstStyle/>
          <a:p>
            <a:fld id="{EF598080-7B04-45A8-ABB2-192E5706F690}" type="datetime1">
              <a:rPr lang="en-US" smtClean="0"/>
              <a:t>1/23/2023</a:t>
            </a:fld>
            <a:endParaRPr lang="en-US"/>
          </a:p>
        </p:txBody>
      </p:sp>
      <p:sp>
        <p:nvSpPr>
          <p:cNvPr id="6" name="Footer Placeholder 5">
            <a:extLst>
              <a:ext uri="{FF2B5EF4-FFF2-40B4-BE49-F238E27FC236}">
                <a16:creationId xmlns:a16="http://schemas.microsoft.com/office/drawing/2014/main" id="{74AF5BF6-DEEE-4A8F-A2A1-361BB7B25C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837B72-C6B4-46A9-BFD0-9980C2794B1F}"/>
              </a:ext>
            </a:extLst>
          </p:cNvPr>
          <p:cNvSpPr>
            <a:spLocks noGrp="1"/>
          </p:cNvSpPr>
          <p:nvPr>
            <p:ph type="sldNum" sz="quarter" idx="12"/>
          </p:nvPr>
        </p:nvSpPr>
        <p:spPr/>
        <p:txBody>
          <a:bodyPr/>
          <a:lstStyle/>
          <a:p>
            <a:fld id="{11C6B60D-AE8E-4822-A70E-311B398829D5}" type="slidenum">
              <a:rPr lang="en-US" smtClean="0"/>
              <a:t>‹#›</a:t>
            </a:fld>
            <a:endParaRPr lang="en-US"/>
          </a:p>
        </p:txBody>
      </p:sp>
    </p:spTree>
    <p:extLst>
      <p:ext uri="{BB962C8B-B14F-4D97-AF65-F5344CB8AC3E}">
        <p14:creationId xmlns:p14="http://schemas.microsoft.com/office/powerpoint/2010/main" val="2714680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C5B4B-E094-4008-9D35-7648B9709A06}"/>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80635" y="6154535"/>
            <a:ext cx="1579931" cy="630963"/>
          </a:xfrm>
          <a:prstGeom prst="rect">
            <a:avLst/>
          </a:prstGeom>
        </p:spPr>
      </p:pic>
      <p:sp>
        <p:nvSpPr>
          <p:cNvPr id="2" name="Title Placeholder 1">
            <a:extLst>
              <a:ext uri="{FF2B5EF4-FFF2-40B4-BE49-F238E27FC236}">
                <a16:creationId xmlns:a16="http://schemas.microsoft.com/office/drawing/2014/main" id="{E8B29115-A2C0-4ECD-B717-314F5E59E9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299D482-8C3D-4541-8838-3B305BE089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A5B61AE-2338-423D-B03E-D028151357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AB4687-2BF1-4386-A120-0E11CA56E4C9}" type="datetime1">
              <a:rPr lang="en-US" smtClean="0"/>
              <a:t>1/23/2023</a:t>
            </a:fld>
            <a:endParaRPr lang="en-US" dirty="0"/>
          </a:p>
        </p:txBody>
      </p:sp>
      <p:sp>
        <p:nvSpPr>
          <p:cNvPr id="5" name="Footer Placeholder 4">
            <a:extLst>
              <a:ext uri="{FF2B5EF4-FFF2-40B4-BE49-F238E27FC236}">
                <a16:creationId xmlns:a16="http://schemas.microsoft.com/office/drawing/2014/main" id="{F7350404-8774-4CC4-AE00-DA34EC0E44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3C5806-516C-463F-A700-FBDA39FE7F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C6B60D-AE8E-4822-A70E-311B398829D5}" type="slidenum">
              <a:rPr lang="en-US" smtClean="0"/>
              <a:t>‹#›</a:t>
            </a:fld>
            <a:endParaRPr lang="en-US"/>
          </a:p>
        </p:txBody>
      </p:sp>
      <p:grpSp>
        <p:nvGrpSpPr>
          <p:cNvPr id="54" name="Group 53">
            <a:extLst>
              <a:ext uri="{FF2B5EF4-FFF2-40B4-BE49-F238E27FC236}">
                <a16:creationId xmlns:a16="http://schemas.microsoft.com/office/drawing/2014/main" id="{B4F9AD57-1646-45AD-81C9-25D4D3EE7CB9}"/>
              </a:ext>
            </a:extLst>
          </p:cNvPr>
          <p:cNvGrpSpPr/>
          <p:nvPr userDrawn="1"/>
        </p:nvGrpSpPr>
        <p:grpSpPr>
          <a:xfrm rot="2410833">
            <a:off x="9947185" y="2510507"/>
            <a:ext cx="2813230" cy="6340336"/>
            <a:chOff x="9787061" y="326058"/>
            <a:chExt cx="2813230" cy="6340336"/>
          </a:xfrm>
        </p:grpSpPr>
        <p:grpSp>
          <p:nvGrpSpPr>
            <p:cNvPr id="48" name="Group 47">
              <a:extLst>
                <a:ext uri="{FF2B5EF4-FFF2-40B4-BE49-F238E27FC236}">
                  <a16:creationId xmlns:a16="http://schemas.microsoft.com/office/drawing/2014/main" id="{7F717C0F-D4E5-4EF8-BB79-703ADFB358FD}"/>
                </a:ext>
              </a:extLst>
            </p:cNvPr>
            <p:cNvGrpSpPr/>
            <p:nvPr userDrawn="1"/>
          </p:nvGrpSpPr>
          <p:grpSpPr>
            <a:xfrm>
              <a:off x="9787061" y="326058"/>
              <a:ext cx="2812880" cy="3711782"/>
              <a:chOff x="9263026" y="136525"/>
              <a:chExt cx="2812880" cy="3711782"/>
            </a:xfrm>
          </p:grpSpPr>
          <p:sp>
            <p:nvSpPr>
              <p:cNvPr id="44" name="Diamond 43">
                <a:extLst>
                  <a:ext uri="{FF2B5EF4-FFF2-40B4-BE49-F238E27FC236}">
                    <a16:creationId xmlns:a16="http://schemas.microsoft.com/office/drawing/2014/main" id="{C965991A-AC2A-4058-BFB5-85E8526E60D5}"/>
                  </a:ext>
                </a:extLst>
              </p:cNvPr>
              <p:cNvSpPr/>
              <p:nvPr userDrawn="1"/>
            </p:nvSpPr>
            <p:spPr>
              <a:xfrm>
                <a:off x="9263026" y="1433581"/>
                <a:ext cx="1024946" cy="2414726"/>
              </a:xfrm>
              <a:prstGeom prst="diamond">
                <a:avLst/>
              </a:prstGeom>
              <a:solidFill>
                <a:srgbClr val="008A5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iamond 44">
                <a:extLst>
                  <a:ext uri="{FF2B5EF4-FFF2-40B4-BE49-F238E27FC236}">
                    <a16:creationId xmlns:a16="http://schemas.microsoft.com/office/drawing/2014/main" id="{4435F10C-9330-4592-84CF-5A20CE3C312F}"/>
                  </a:ext>
                </a:extLst>
              </p:cNvPr>
              <p:cNvSpPr/>
              <p:nvPr userDrawn="1"/>
            </p:nvSpPr>
            <p:spPr>
              <a:xfrm>
                <a:off x="9856971" y="136525"/>
                <a:ext cx="1024946" cy="2414726"/>
              </a:xfrm>
              <a:prstGeom prst="diamond">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iamond 45">
                <a:extLst>
                  <a:ext uri="{FF2B5EF4-FFF2-40B4-BE49-F238E27FC236}">
                    <a16:creationId xmlns:a16="http://schemas.microsoft.com/office/drawing/2014/main" id="{0F12DE03-2267-4BC5-83A9-7613F0D553E0}"/>
                  </a:ext>
                </a:extLst>
              </p:cNvPr>
              <p:cNvSpPr/>
              <p:nvPr userDrawn="1"/>
            </p:nvSpPr>
            <p:spPr>
              <a:xfrm>
                <a:off x="10450916" y="1433581"/>
                <a:ext cx="1024946" cy="2414726"/>
              </a:xfrm>
              <a:prstGeom prst="diamond">
                <a:avLst/>
              </a:prstGeom>
              <a:solidFill>
                <a:srgbClr val="008A5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iamond 46">
                <a:extLst>
                  <a:ext uri="{FF2B5EF4-FFF2-40B4-BE49-F238E27FC236}">
                    <a16:creationId xmlns:a16="http://schemas.microsoft.com/office/drawing/2014/main" id="{A772B1C8-A76B-493F-B1B3-BF8EB1776755}"/>
                  </a:ext>
                </a:extLst>
              </p:cNvPr>
              <p:cNvSpPr/>
              <p:nvPr userDrawn="1"/>
            </p:nvSpPr>
            <p:spPr>
              <a:xfrm>
                <a:off x="11050960" y="136525"/>
                <a:ext cx="1024946" cy="2414726"/>
              </a:xfrm>
              <a:prstGeom prst="diamond">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BCF16697-C5E5-463D-B3A1-75CAC7B31E55}"/>
                </a:ext>
              </a:extLst>
            </p:cNvPr>
            <p:cNvGrpSpPr/>
            <p:nvPr userDrawn="1"/>
          </p:nvGrpSpPr>
          <p:grpSpPr>
            <a:xfrm>
              <a:off x="9787411" y="2954612"/>
              <a:ext cx="2812880" cy="3711782"/>
              <a:chOff x="9263026" y="136525"/>
              <a:chExt cx="2812880" cy="3711782"/>
            </a:xfrm>
          </p:grpSpPr>
          <p:sp>
            <p:nvSpPr>
              <p:cNvPr id="50" name="Diamond 49">
                <a:extLst>
                  <a:ext uri="{FF2B5EF4-FFF2-40B4-BE49-F238E27FC236}">
                    <a16:creationId xmlns:a16="http://schemas.microsoft.com/office/drawing/2014/main" id="{11943E7C-E401-4CB1-AE7A-7493D1027F12}"/>
                  </a:ext>
                </a:extLst>
              </p:cNvPr>
              <p:cNvSpPr/>
              <p:nvPr userDrawn="1"/>
            </p:nvSpPr>
            <p:spPr>
              <a:xfrm>
                <a:off x="9263026" y="1433581"/>
                <a:ext cx="1024946" cy="2414726"/>
              </a:xfrm>
              <a:prstGeom prst="diamond">
                <a:avLst/>
              </a:prstGeom>
              <a:solidFill>
                <a:srgbClr val="008A5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iamond 50">
                <a:extLst>
                  <a:ext uri="{FF2B5EF4-FFF2-40B4-BE49-F238E27FC236}">
                    <a16:creationId xmlns:a16="http://schemas.microsoft.com/office/drawing/2014/main" id="{D33E6E2B-8D1C-4CFA-A33A-89A7F362A082}"/>
                  </a:ext>
                </a:extLst>
              </p:cNvPr>
              <p:cNvSpPr/>
              <p:nvPr userDrawn="1"/>
            </p:nvSpPr>
            <p:spPr>
              <a:xfrm>
                <a:off x="9856971" y="136525"/>
                <a:ext cx="1024946" cy="2414726"/>
              </a:xfrm>
              <a:prstGeom prst="diamond">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Diamond 51">
                <a:extLst>
                  <a:ext uri="{FF2B5EF4-FFF2-40B4-BE49-F238E27FC236}">
                    <a16:creationId xmlns:a16="http://schemas.microsoft.com/office/drawing/2014/main" id="{6FC52126-161F-4B6D-B3D1-338BBC5B19F5}"/>
                  </a:ext>
                </a:extLst>
              </p:cNvPr>
              <p:cNvSpPr/>
              <p:nvPr userDrawn="1"/>
            </p:nvSpPr>
            <p:spPr>
              <a:xfrm>
                <a:off x="10450916" y="1433581"/>
                <a:ext cx="1024946" cy="2414726"/>
              </a:xfrm>
              <a:prstGeom prst="diamond">
                <a:avLst/>
              </a:prstGeom>
              <a:solidFill>
                <a:srgbClr val="008A5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iamond 52">
                <a:extLst>
                  <a:ext uri="{FF2B5EF4-FFF2-40B4-BE49-F238E27FC236}">
                    <a16:creationId xmlns:a16="http://schemas.microsoft.com/office/drawing/2014/main" id="{09A00397-3B54-4C12-B9E9-77BBBCA4B376}"/>
                  </a:ext>
                </a:extLst>
              </p:cNvPr>
              <p:cNvSpPr/>
              <p:nvPr userDrawn="1"/>
            </p:nvSpPr>
            <p:spPr>
              <a:xfrm>
                <a:off x="11050960" y="136525"/>
                <a:ext cx="1024946" cy="2414726"/>
              </a:xfrm>
              <a:prstGeom prst="diamond">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0" name="Group 39">
            <a:extLst>
              <a:ext uri="{FF2B5EF4-FFF2-40B4-BE49-F238E27FC236}">
                <a16:creationId xmlns:a16="http://schemas.microsoft.com/office/drawing/2014/main" id="{38087170-2B10-4590-B792-22C57E3B64CE}"/>
              </a:ext>
            </a:extLst>
          </p:cNvPr>
          <p:cNvGrpSpPr/>
          <p:nvPr userDrawn="1"/>
        </p:nvGrpSpPr>
        <p:grpSpPr>
          <a:xfrm rot="2410833">
            <a:off x="-568416" y="-1804040"/>
            <a:ext cx="2813230" cy="6340336"/>
            <a:chOff x="9787061" y="326058"/>
            <a:chExt cx="2813230" cy="6340336"/>
          </a:xfrm>
        </p:grpSpPr>
        <p:grpSp>
          <p:nvGrpSpPr>
            <p:cNvPr id="41" name="Group 40">
              <a:extLst>
                <a:ext uri="{FF2B5EF4-FFF2-40B4-BE49-F238E27FC236}">
                  <a16:creationId xmlns:a16="http://schemas.microsoft.com/office/drawing/2014/main" id="{235BCC2B-AD5C-48DE-BD75-D90E475FFB20}"/>
                </a:ext>
              </a:extLst>
            </p:cNvPr>
            <p:cNvGrpSpPr/>
            <p:nvPr userDrawn="1"/>
          </p:nvGrpSpPr>
          <p:grpSpPr>
            <a:xfrm>
              <a:off x="9787061" y="326058"/>
              <a:ext cx="2812880" cy="3711782"/>
              <a:chOff x="9263026" y="136525"/>
              <a:chExt cx="2812880" cy="3711782"/>
            </a:xfrm>
          </p:grpSpPr>
          <p:sp>
            <p:nvSpPr>
              <p:cNvPr id="58" name="Diamond 57">
                <a:extLst>
                  <a:ext uri="{FF2B5EF4-FFF2-40B4-BE49-F238E27FC236}">
                    <a16:creationId xmlns:a16="http://schemas.microsoft.com/office/drawing/2014/main" id="{FDE9C079-4632-46C0-926B-6079B4291650}"/>
                  </a:ext>
                </a:extLst>
              </p:cNvPr>
              <p:cNvSpPr/>
              <p:nvPr userDrawn="1"/>
            </p:nvSpPr>
            <p:spPr>
              <a:xfrm>
                <a:off x="9263026" y="1433581"/>
                <a:ext cx="1024946" cy="2414726"/>
              </a:xfrm>
              <a:prstGeom prst="diamond">
                <a:avLst/>
              </a:prstGeom>
              <a:solidFill>
                <a:srgbClr val="008A5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Diamond 58">
                <a:extLst>
                  <a:ext uri="{FF2B5EF4-FFF2-40B4-BE49-F238E27FC236}">
                    <a16:creationId xmlns:a16="http://schemas.microsoft.com/office/drawing/2014/main" id="{A7586B9A-50D5-4684-90A7-5A61533A1181}"/>
                  </a:ext>
                </a:extLst>
              </p:cNvPr>
              <p:cNvSpPr/>
              <p:nvPr userDrawn="1"/>
            </p:nvSpPr>
            <p:spPr>
              <a:xfrm>
                <a:off x="9856971" y="136525"/>
                <a:ext cx="1024946" cy="2414726"/>
              </a:xfrm>
              <a:prstGeom prst="diamond">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iamond 59">
                <a:extLst>
                  <a:ext uri="{FF2B5EF4-FFF2-40B4-BE49-F238E27FC236}">
                    <a16:creationId xmlns:a16="http://schemas.microsoft.com/office/drawing/2014/main" id="{6670107A-C8EE-4B2A-823F-92AFA46041C0}"/>
                  </a:ext>
                </a:extLst>
              </p:cNvPr>
              <p:cNvSpPr/>
              <p:nvPr userDrawn="1"/>
            </p:nvSpPr>
            <p:spPr>
              <a:xfrm>
                <a:off x="10450916" y="1433581"/>
                <a:ext cx="1024946" cy="2414726"/>
              </a:xfrm>
              <a:prstGeom prst="diamond">
                <a:avLst/>
              </a:prstGeom>
              <a:solidFill>
                <a:srgbClr val="008A5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Diamond 60">
                <a:extLst>
                  <a:ext uri="{FF2B5EF4-FFF2-40B4-BE49-F238E27FC236}">
                    <a16:creationId xmlns:a16="http://schemas.microsoft.com/office/drawing/2014/main" id="{7EECBE5B-4816-4EE2-9BD2-5714C970F5EC}"/>
                  </a:ext>
                </a:extLst>
              </p:cNvPr>
              <p:cNvSpPr/>
              <p:nvPr userDrawn="1"/>
            </p:nvSpPr>
            <p:spPr>
              <a:xfrm>
                <a:off x="11050960" y="136525"/>
                <a:ext cx="1024946" cy="2414726"/>
              </a:xfrm>
              <a:prstGeom prst="diamond">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9EBA6CBB-5257-4938-9043-1E3EE8AA71C6}"/>
                </a:ext>
              </a:extLst>
            </p:cNvPr>
            <p:cNvGrpSpPr/>
            <p:nvPr userDrawn="1"/>
          </p:nvGrpSpPr>
          <p:grpSpPr>
            <a:xfrm>
              <a:off x="9787411" y="2954612"/>
              <a:ext cx="2812880" cy="3711782"/>
              <a:chOff x="9263026" y="136525"/>
              <a:chExt cx="2812880" cy="3711782"/>
            </a:xfrm>
          </p:grpSpPr>
          <p:sp>
            <p:nvSpPr>
              <p:cNvPr id="43" name="Diamond 42">
                <a:extLst>
                  <a:ext uri="{FF2B5EF4-FFF2-40B4-BE49-F238E27FC236}">
                    <a16:creationId xmlns:a16="http://schemas.microsoft.com/office/drawing/2014/main" id="{911E4CD6-46FB-410D-A955-A2C07C8A7189}"/>
                  </a:ext>
                </a:extLst>
              </p:cNvPr>
              <p:cNvSpPr/>
              <p:nvPr userDrawn="1"/>
            </p:nvSpPr>
            <p:spPr>
              <a:xfrm>
                <a:off x="9263026" y="1433581"/>
                <a:ext cx="1024946" cy="2414726"/>
              </a:xfrm>
              <a:prstGeom prst="diamond">
                <a:avLst/>
              </a:prstGeom>
              <a:solidFill>
                <a:srgbClr val="008A5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Diamond 54">
                <a:extLst>
                  <a:ext uri="{FF2B5EF4-FFF2-40B4-BE49-F238E27FC236}">
                    <a16:creationId xmlns:a16="http://schemas.microsoft.com/office/drawing/2014/main" id="{57E85557-EB59-4DC0-9E88-3F75A877E5EA}"/>
                  </a:ext>
                </a:extLst>
              </p:cNvPr>
              <p:cNvSpPr/>
              <p:nvPr userDrawn="1"/>
            </p:nvSpPr>
            <p:spPr>
              <a:xfrm>
                <a:off x="9856971" y="136525"/>
                <a:ext cx="1024946" cy="2414726"/>
              </a:xfrm>
              <a:prstGeom prst="diamond">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Diamond 55">
                <a:extLst>
                  <a:ext uri="{FF2B5EF4-FFF2-40B4-BE49-F238E27FC236}">
                    <a16:creationId xmlns:a16="http://schemas.microsoft.com/office/drawing/2014/main" id="{477469FF-501B-4F3C-BFDB-21BDBFEF54CA}"/>
                  </a:ext>
                </a:extLst>
              </p:cNvPr>
              <p:cNvSpPr/>
              <p:nvPr userDrawn="1"/>
            </p:nvSpPr>
            <p:spPr>
              <a:xfrm>
                <a:off x="10450916" y="1433581"/>
                <a:ext cx="1024946" cy="2414726"/>
              </a:xfrm>
              <a:prstGeom prst="diamond">
                <a:avLst/>
              </a:prstGeom>
              <a:solidFill>
                <a:srgbClr val="008A5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Diamond 56">
                <a:extLst>
                  <a:ext uri="{FF2B5EF4-FFF2-40B4-BE49-F238E27FC236}">
                    <a16:creationId xmlns:a16="http://schemas.microsoft.com/office/drawing/2014/main" id="{881ECD9C-D378-4DBD-A436-0E2A42A2B66B}"/>
                  </a:ext>
                </a:extLst>
              </p:cNvPr>
              <p:cNvSpPr/>
              <p:nvPr userDrawn="1"/>
            </p:nvSpPr>
            <p:spPr>
              <a:xfrm>
                <a:off x="11050960" y="136525"/>
                <a:ext cx="1024946" cy="2414726"/>
              </a:xfrm>
              <a:prstGeom prst="diamond">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258825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Leelawadee" panose="020B0502040204020203" pitchFamily="34" charset="-34"/>
          <a:ea typeface="+mj-ea"/>
          <a:cs typeface="Leelawadee" panose="020B0502040204020203" pitchFamily="34" charset="-34"/>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Leelawadee" panose="020B0502040204020203" pitchFamily="34" charset="-34"/>
          <a:ea typeface="+mn-ea"/>
          <a:cs typeface="Leelawadee" panose="020B0502040204020203" pitchFamily="34" charset="-34"/>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rgbClr val="0768B2"/>
          </a:solidFill>
          <a:latin typeface="Leelawadee" panose="020B0502040204020203" pitchFamily="34" charset="-34"/>
          <a:ea typeface="+mn-ea"/>
          <a:cs typeface="Leelawadee" panose="020B0502040204020203" pitchFamily="34" charset="-34"/>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rgbClr val="008A54"/>
          </a:solidFill>
          <a:latin typeface="Leelawadee" panose="020B0502040204020203" pitchFamily="34" charset="-34"/>
          <a:ea typeface="+mn-ea"/>
          <a:cs typeface="Leelawadee" panose="020B0502040204020203" pitchFamily="34" charset="-34"/>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eelawadee" panose="020B0502040204020203" pitchFamily="34" charset="-34"/>
          <a:ea typeface="+mn-ea"/>
          <a:cs typeface="Leelawadee" panose="020B0502040204020203" pitchFamily="34" charset="-34"/>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eelawadee" panose="020B0502040204020203" pitchFamily="34" charset="-34"/>
          <a:ea typeface="+mn-ea"/>
          <a:cs typeface="Leelawadee" panose="020B0502040204020203" pitchFamily="34"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comments" Target="../comments/commen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comments" Target="../comments/comment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31.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3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hyperlink" Target="mailto:tdpinon@valleyviewconsultingllc.com"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comments" Target="../comments/commen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56A08-FB51-4FD0-AFC0-8EAAE4586DBB}"/>
              </a:ext>
            </a:extLst>
          </p:cNvPr>
          <p:cNvSpPr>
            <a:spLocks noGrp="1"/>
          </p:cNvSpPr>
          <p:nvPr>
            <p:ph type="ctrTitle"/>
          </p:nvPr>
        </p:nvSpPr>
        <p:spPr>
          <a:xfrm>
            <a:off x="1524000" y="1122363"/>
            <a:ext cx="9144000" cy="3988652"/>
          </a:xfrm>
        </p:spPr>
        <p:txBody>
          <a:bodyPr>
            <a:normAutofit/>
          </a:bodyPr>
          <a:lstStyle/>
          <a:p>
            <a:r>
              <a:rPr lang="en-US" dirty="0"/>
              <a:t>Assessing Your Banking Relationship</a:t>
            </a:r>
            <a:br>
              <a:rPr lang="en-US" dirty="0"/>
            </a:br>
            <a:br>
              <a:rPr lang="en-US" dirty="0"/>
            </a:br>
            <a:r>
              <a:rPr lang="en-US" sz="4000" dirty="0"/>
              <a:t>NCLGIA Winter 2023</a:t>
            </a:r>
          </a:p>
        </p:txBody>
      </p:sp>
      <p:sp>
        <p:nvSpPr>
          <p:cNvPr id="3" name="Subtitle 2">
            <a:extLst>
              <a:ext uri="{FF2B5EF4-FFF2-40B4-BE49-F238E27FC236}">
                <a16:creationId xmlns:a16="http://schemas.microsoft.com/office/drawing/2014/main" id="{933FE2A9-3643-4ADA-ABF4-F2E30E68E786}"/>
              </a:ext>
            </a:extLst>
          </p:cNvPr>
          <p:cNvSpPr>
            <a:spLocks noGrp="1"/>
          </p:cNvSpPr>
          <p:nvPr>
            <p:ph type="subTitle" idx="1"/>
          </p:nvPr>
        </p:nvSpPr>
        <p:spPr>
          <a:xfrm>
            <a:off x="1524000" y="4907756"/>
            <a:ext cx="9144000" cy="1655762"/>
          </a:xfrm>
        </p:spPr>
        <p:txBody>
          <a:bodyPr/>
          <a:lstStyle/>
          <a:p>
            <a:endParaRPr lang="en-US" dirty="0"/>
          </a:p>
          <a:p>
            <a:r>
              <a:rPr lang="en-US" dirty="0"/>
              <a:t>Presented by Dick Long</a:t>
            </a:r>
          </a:p>
          <a:p>
            <a:r>
              <a:rPr lang="en-US" dirty="0"/>
              <a:t>Valley View Consulting, L.L.C.</a:t>
            </a:r>
          </a:p>
        </p:txBody>
      </p:sp>
    </p:spTree>
    <p:extLst>
      <p:ext uri="{BB962C8B-B14F-4D97-AF65-F5344CB8AC3E}">
        <p14:creationId xmlns:p14="http://schemas.microsoft.com/office/powerpoint/2010/main" val="13452250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BB575-3356-4913-83F9-80A174164819}"/>
              </a:ext>
            </a:extLst>
          </p:cNvPr>
          <p:cNvSpPr>
            <a:spLocks noGrp="1"/>
          </p:cNvSpPr>
          <p:nvPr>
            <p:ph type="title"/>
          </p:nvPr>
        </p:nvSpPr>
        <p:spPr/>
        <p:txBody>
          <a:bodyPr>
            <a:normAutofit/>
          </a:bodyPr>
          <a:lstStyle/>
          <a:p>
            <a:pPr>
              <a:spcBef>
                <a:spcPts val="0"/>
              </a:spcBef>
            </a:pPr>
            <a:r>
              <a:rPr lang="en-US" dirty="0"/>
              <a:t>Do-It-All Jeep</a:t>
            </a:r>
          </a:p>
        </p:txBody>
      </p:sp>
      <p:sp>
        <p:nvSpPr>
          <p:cNvPr id="3" name="Content Placeholder 2">
            <a:extLst>
              <a:ext uri="{FF2B5EF4-FFF2-40B4-BE49-F238E27FC236}">
                <a16:creationId xmlns:a16="http://schemas.microsoft.com/office/drawing/2014/main" id="{6E02BBC9-4E96-4BB8-BBC3-687DB1AFABAD}"/>
              </a:ext>
            </a:extLst>
          </p:cNvPr>
          <p:cNvSpPr>
            <a:spLocks noGrp="1"/>
          </p:cNvSpPr>
          <p:nvPr>
            <p:ph idx="1"/>
          </p:nvPr>
        </p:nvSpPr>
        <p:spPr>
          <a:xfrm>
            <a:off x="838200" y="1690688"/>
            <a:ext cx="10515600" cy="4351338"/>
          </a:xfrm>
        </p:spPr>
        <p:txBody>
          <a:bodyPr>
            <a:normAutofit fontScale="92500" lnSpcReduction="10000"/>
          </a:bodyPr>
          <a:lstStyle/>
          <a:p>
            <a:pPr>
              <a:spcBef>
                <a:spcPts val="0"/>
              </a:spcBef>
            </a:pPr>
            <a:r>
              <a:rPr lang="en-US" dirty="0"/>
              <a:t>Full Reconciliation Services (w/o solid ERP)</a:t>
            </a:r>
          </a:p>
          <a:p>
            <a:pPr>
              <a:spcBef>
                <a:spcPts val="0"/>
              </a:spcBef>
            </a:pPr>
            <a:r>
              <a:rPr lang="en-US" dirty="0"/>
              <a:t>Lock Box</a:t>
            </a:r>
          </a:p>
          <a:p>
            <a:pPr lvl="1">
              <a:spcBef>
                <a:spcPts val="0"/>
              </a:spcBef>
            </a:pPr>
            <a:r>
              <a:rPr lang="en-US" dirty="0"/>
              <a:t>Paper/Mail</a:t>
            </a:r>
          </a:p>
          <a:p>
            <a:pPr lvl="1">
              <a:spcBef>
                <a:spcPts val="0"/>
              </a:spcBef>
            </a:pPr>
            <a:r>
              <a:rPr lang="en-US" dirty="0"/>
              <a:t>Electronic</a:t>
            </a:r>
          </a:p>
          <a:p>
            <a:pPr>
              <a:spcBef>
                <a:spcPts val="0"/>
              </a:spcBef>
            </a:pPr>
            <a:r>
              <a:rPr lang="en-US" dirty="0"/>
              <a:t>P-Cards</a:t>
            </a:r>
          </a:p>
          <a:p>
            <a:pPr>
              <a:spcBef>
                <a:spcPts val="0"/>
              </a:spcBef>
            </a:pPr>
            <a:r>
              <a:rPr lang="en-US" dirty="0"/>
              <a:t>SMART Safe</a:t>
            </a:r>
          </a:p>
        </p:txBody>
      </p:sp>
      <p:pic>
        <p:nvPicPr>
          <p:cNvPr id="4" name="Picture 3">
            <a:extLst>
              <a:ext uri="{FF2B5EF4-FFF2-40B4-BE49-F238E27FC236}">
                <a16:creationId xmlns:a16="http://schemas.microsoft.com/office/drawing/2014/main" id="{7DE5DC7E-17B2-5F79-474B-0FEEFA610B1C}"/>
              </a:ext>
            </a:extLst>
          </p:cNvPr>
          <p:cNvPicPr>
            <a:picLocks noChangeAspect="1"/>
          </p:cNvPicPr>
          <p:nvPr/>
        </p:nvPicPr>
        <p:blipFill>
          <a:blip r:embed="rId4"/>
          <a:stretch>
            <a:fillRect/>
          </a:stretch>
        </p:blipFill>
        <p:spPr>
          <a:xfrm>
            <a:off x="5567784" y="3016251"/>
            <a:ext cx="3456732" cy="2402032"/>
          </a:xfrm>
          <a:prstGeom prst="rect">
            <a:avLst/>
          </a:prstGeom>
        </p:spPr>
      </p:pic>
      <p:sp>
        <p:nvSpPr>
          <p:cNvPr id="5" name="Slide Number Placeholder 4">
            <a:extLst>
              <a:ext uri="{FF2B5EF4-FFF2-40B4-BE49-F238E27FC236}">
                <a16:creationId xmlns:a16="http://schemas.microsoft.com/office/drawing/2014/main" id="{72252567-6202-2C1B-C3BD-968A8BA1A3BF}"/>
              </a:ext>
            </a:extLst>
          </p:cNvPr>
          <p:cNvSpPr>
            <a:spLocks noGrp="1"/>
          </p:cNvSpPr>
          <p:nvPr>
            <p:ph type="sldNum" sz="quarter" idx="12"/>
          </p:nvPr>
        </p:nvSpPr>
        <p:spPr/>
        <p:txBody>
          <a:bodyPr/>
          <a:lstStyle/>
          <a:p>
            <a:fld id="{11C6B60D-AE8E-4822-A70E-311B398829D5}" type="slidenum">
              <a:rPr lang="en-US" sz="3200" smtClean="0">
                <a:solidFill>
                  <a:schemeClr val="tx1"/>
                </a:solidFill>
              </a:rPr>
              <a:t>10</a:t>
            </a:fld>
            <a:endParaRPr lang="en-US" sz="3200" dirty="0">
              <a:solidFill>
                <a:schemeClr val="tx1"/>
              </a:solidFill>
            </a:endParaRPr>
          </a:p>
        </p:txBody>
      </p:sp>
    </p:spTree>
    <p:custDataLst>
      <p:tags r:id="rId1"/>
    </p:custDataLst>
    <p:extLst>
      <p:ext uri="{BB962C8B-B14F-4D97-AF65-F5344CB8AC3E}">
        <p14:creationId xmlns:p14="http://schemas.microsoft.com/office/powerpoint/2010/main" val="3878775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BB575-3356-4913-83F9-80A174164819}"/>
              </a:ext>
            </a:extLst>
          </p:cNvPr>
          <p:cNvSpPr>
            <a:spLocks noGrp="1"/>
          </p:cNvSpPr>
          <p:nvPr>
            <p:ph type="title"/>
          </p:nvPr>
        </p:nvSpPr>
        <p:spPr/>
        <p:txBody>
          <a:bodyPr>
            <a:normAutofit/>
          </a:bodyPr>
          <a:lstStyle/>
          <a:p>
            <a:pPr>
              <a:spcBef>
                <a:spcPts val="0"/>
              </a:spcBef>
            </a:pPr>
            <a:r>
              <a:rPr lang="en-US" dirty="0"/>
              <a:t>Do-It-All Jeep</a:t>
            </a:r>
          </a:p>
        </p:txBody>
      </p:sp>
      <p:sp>
        <p:nvSpPr>
          <p:cNvPr id="3" name="Content Placeholder 2">
            <a:extLst>
              <a:ext uri="{FF2B5EF4-FFF2-40B4-BE49-F238E27FC236}">
                <a16:creationId xmlns:a16="http://schemas.microsoft.com/office/drawing/2014/main" id="{6E02BBC9-4E96-4BB8-BBC3-687DB1AFABAD}"/>
              </a:ext>
            </a:extLst>
          </p:cNvPr>
          <p:cNvSpPr>
            <a:spLocks noGrp="1"/>
          </p:cNvSpPr>
          <p:nvPr>
            <p:ph idx="1"/>
          </p:nvPr>
        </p:nvSpPr>
        <p:spPr>
          <a:xfrm>
            <a:off x="838200" y="1690688"/>
            <a:ext cx="10515600" cy="4351338"/>
          </a:xfrm>
        </p:spPr>
        <p:txBody>
          <a:bodyPr>
            <a:normAutofit fontScale="85000" lnSpcReduction="20000"/>
          </a:bodyPr>
          <a:lstStyle/>
          <a:p>
            <a:pPr>
              <a:spcBef>
                <a:spcPts val="0"/>
              </a:spcBef>
            </a:pPr>
            <a:r>
              <a:rPr lang="en-US" dirty="0"/>
              <a:t>Hybrid Accounts – ECR &amp; Hard Interest</a:t>
            </a:r>
          </a:p>
          <a:p>
            <a:pPr>
              <a:spcBef>
                <a:spcPts val="0"/>
              </a:spcBef>
            </a:pPr>
            <a:r>
              <a:rPr lang="en-US" dirty="0"/>
              <a:t>Auto/Manual Sweep</a:t>
            </a:r>
          </a:p>
          <a:p>
            <a:pPr lvl="1">
              <a:spcBef>
                <a:spcPts val="0"/>
              </a:spcBef>
            </a:pPr>
            <a:r>
              <a:rPr lang="en-US" dirty="0"/>
              <a:t>MMA/NOW</a:t>
            </a:r>
          </a:p>
          <a:p>
            <a:pPr lvl="1">
              <a:spcBef>
                <a:spcPts val="0"/>
              </a:spcBef>
            </a:pPr>
            <a:r>
              <a:rPr lang="en-US" dirty="0"/>
              <a:t>Money Market Fund (MMF)</a:t>
            </a:r>
          </a:p>
          <a:p>
            <a:pPr>
              <a:spcBef>
                <a:spcPts val="0"/>
              </a:spcBef>
            </a:pPr>
            <a:r>
              <a:rPr lang="en-US" dirty="0"/>
              <a:t>Online Banking (very robust)</a:t>
            </a:r>
          </a:p>
          <a:p>
            <a:pPr>
              <a:spcBef>
                <a:spcPts val="0"/>
              </a:spcBef>
            </a:pPr>
            <a:r>
              <a:rPr lang="en-US" dirty="0"/>
              <a:t>Long-term Image Access</a:t>
            </a:r>
          </a:p>
          <a:p>
            <a:pPr>
              <a:spcBef>
                <a:spcPts val="0"/>
              </a:spcBef>
            </a:pPr>
            <a:r>
              <a:rPr lang="en-US" dirty="0"/>
              <a:t>Alternative Payments – </a:t>
            </a:r>
            <a:r>
              <a:rPr lang="en-US" dirty="0" err="1"/>
              <a:t>Zelle</a:t>
            </a:r>
            <a:r>
              <a:rPr lang="en-US" dirty="0"/>
              <a:t>, Venmo, Cryptocurrency(?)</a:t>
            </a:r>
          </a:p>
          <a:p>
            <a:pPr>
              <a:spcBef>
                <a:spcPts val="0"/>
              </a:spcBef>
            </a:pPr>
            <a:endParaRPr lang="en-US" dirty="0"/>
          </a:p>
        </p:txBody>
      </p:sp>
      <p:pic>
        <p:nvPicPr>
          <p:cNvPr id="4" name="Picture 3">
            <a:extLst>
              <a:ext uri="{FF2B5EF4-FFF2-40B4-BE49-F238E27FC236}">
                <a16:creationId xmlns:a16="http://schemas.microsoft.com/office/drawing/2014/main" id="{E7C672D6-7A6E-7BC2-F374-56ADF277DC72}"/>
              </a:ext>
            </a:extLst>
          </p:cNvPr>
          <p:cNvPicPr>
            <a:picLocks noChangeAspect="1"/>
          </p:cNvPicPr>
          <p:nvPr/>
        </p:nvPicPr>
        <p:blipFill>
          <a:blip r:embed="rId4"/>
          <a:stretch>
            <a:fillRect/>
          </a:stretch>
        </p:blipFill>
        <p:spPr>
          <a:xfrm>
            <a:off x="7014581" y="2917740"/>
            <a:ext cx="3456732" cy="2402032"/>
          </a:xfrm>
          <a:prstGeom prst="rect">
            <a:avLst/>
          </a:prstGeom>
        </p:spPr>
      </p:pic>
      <p:sp>
        <p:nvSpPr>
          <p:cNvPr id="5" name="Slide Number Placeholder 4">
            <a:extLst>
              <a:ext uri="{FF2B5EF4-FFF2-40B4-BE49-F238E27FC236}">
                <a16:creationId xmlns:a16="http://schemas.microsoft.com/office/drawing/2014/main" id="{287D10B3-B16E-B42F-2C23-5D799DD4D93D}"/>
              </a:ext>
            </a:extLst>
          </p:cNvPr>
          <p:cNvSpPr>
            <a:spLocks noGrp="1"/>
          </p:cNvSpPr>
          <p:nvPr>
            <p:ph type="sldNum" sz="quarter" idx="12"/>
          </p:nvPr>
        </p:nvSpPr>
        <p:spPr/>
        <p:txBody>
          <a:bodyPr/>
          <a:lstStyle/>
          <a:p>
            <a:fld id="{11C6B60D-AE8E-4822-A70E-311B398829D5}" type="slidenum">
              <a:rPr lang="en-US" sz="3200" smtClean="0">
                <a:solidFill>
                  <a:schemeClr val="tx1"/>
                </a:solidFill>
              </a:rPr>
              <a:t>11</a:t>
            </a:fld>
            <a:endParaRPr lang="en-US" sz="3200" dirty="0">
              <a:solidFill>
                <a:schemeClr val="tx1"/>
              </a:solidFill>
            </a:endParaRPr>
          </a:p>
        </p:txBody>
      </p:sp>
    </p:spTree>
    <p:custDataLst>
      <p:tags r:id="rId1"/>
    </p:custDataLst>
    <p:extLst>
      <p:ext uri="{BB962C8B-B14F-4D97-AF65-F5344CB8AC3E}">
        <p14:creationId xmlns:p14="http://schemas.microsoft.com/office/powerpoint/2010/main" val="3540380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BB575-3356-4913-83F9-80A174164819}"/>
              </a:ext>
            </a:extLst>
          </p:cNvPr>
          <p:cNvSpPr>
            <a:spLocks noGrp="1"/>
          </p:cNvSpPr>
          <p:nvPr>
            <p:ph type="title"/>
          </p:nvPr>
        </p:nvSpPr>
        <p:spPr/>
        <p:txBody>
          <a:bodyPr>
            <a:normAutofit/>
          </a:bodyPr>
          <a:lstStyle/>
          <a:p>
            <a:pPr>
              <a:spcBef>
                <a:spcPts val="0"/>
              </a:spcBef>
            </a:pPr>
            <a:r>
              <a:rPr lang="en-US" dirty="0"/>
              <a:t>Secondary Jeep Accessories</a:t>
            </a:r>
          </a:p>
        </p:txBody>
      </p:sp>
      <p:sp>
        <p:nvSpPr>
          <p:cNvPr id="3" name="Content Placeholder 2">
            <a:extLst>
              <a:ext uri="{FF2B5EF4-FFF2-40B4-BE49-F238E27FC236}">
                <a16:creationId xmlns:a16="http://schemas.microsoft.com/office/drawing/2014/main" id="{6E02BBC9-4E96-4BB8-BBC3-687DB1AFABAD}"/>
              </a:ext>
            </a:extLst>
          </p:cNvPr>
          <p:cNvSpPr>
            <a:spLocks noGrp="1"/>
          </p:cNvSpPr>
          <p:nvPr>
            <p:ph idx="1"/>
          </p:nvPr>
        </p:nvSpPr>
        <p:spPr>
          <a:xfrm>
            <a:off x="838200" y="1690688"/>
            <a:ext cx="10515600" cy="4351338"/>
          </a:xfrm>
        </p:spPr>
        <p:txBody>
          <a:bodyPr>
            <a:normAutofit/>
          </a:bodyPr>
          <a:lstStyle/>
          <a:p>
            <a:pPr>
              <a:spcBef>
                <a:spcPts val="0"/>
              </a:spcBef>
            </a:pPr>
            <a:r>
              <a:rPr lang="en-US" dirty="0"/>
              <a:t>Security Safekeeping</a:t>
            </a:r>
          </a:p>
          <a:p>
            <a:pPr>
              <a:spcBef>
                <a:spcPts val="0"/>
              </a:spcBef>
            </a:pPr>
            <a:r>
              <a:rPr lang="en-US" dirty="0"/>
              <a:t>Merchant Services?</a:t>
            </a:r>
          </a:p>
        </p:txBody>
      </p:sp>
      <p:pic>
        <p:nvPicPr>
          <p:cNvPr id="4" name="Picture 3">
            <a:extLst>
              <a:ext uri="{FF2B5EF4-FFF2-40B4-BE49-F238E27FC236}">
                <a16:creationId xmlns:a16="http://schemas.microsoft.com/office/drawing/2014/main" id="{B5CC449D-67A2-B067-2BE0-F314C917C1A6}"/>
              </a:ext>
            </a:extLst>
          </p:cNvPr>
          <p:cNvPicPr>
            <a:picLocks noChangeAspect="1"/>
          </p:cNvPicPr>
          <p:nvPr/>
        </p:nvPicPr>
        <p:blipFill>
          <a:blip r:embed="rId4"/>
          <a:stretch>
            <a:fillRect/>
          </a:stretch>
        </p:blipFill>
        <p:spPr>
          <a:xfrm>
            <a:off x="1500609" y="3866357"/>
            <a:ext cx="3456732" cy="2402032"/>
          </a:xfrm>
          <a:prstGeom prst="rect">
            <a:avLst/>
          </a:prstGeom>
        </p:spPr>
      </p:pic>
      <p:pic>
        <p:nvPicPr>
          <p:cNvPr id="5" name="Picture 4">
            <a:extLst>
              <a:ext uri="{FF2B5EF4-FFF2-40B4-BE49-F238E27FC236}">
                <a16:creationId xmlns:a16="http://schemas.microsoft.com/office/drawing/2014/main" id="{9577BAAE-228A-A25C-52BA-7AC0F18C5916}"/>
              </a:ext>
            </a:extLst>
          </p:cNvPr>
          <p:cNvPicPr>
            <a:picLocks noChangeAspect="1"/>
          </p:cNvPicPr>
          <p:nvPr/>
        </p:nvPicPr>
        <p:blipFill>
          <a:blip r:embed="rId5"/>
          <a:stretch>
            <a:fillRect/>
          </a:stretch>
        </p:blipFill>
        <p:spPr>
          <a:xfrm>
            <a:off x="8013434" y="815974"/>
            <a:ext cx="3194581" cy="2395936"/>
          </a:xfrm>
          <a:prstGeom prst="rect">
            <a:avLst/>
          </a:prstGeom>
        </p:spPr>
      </p:pic>
      <p:pic>
        <p:nvPicPr>
          <p:cNvPr id="6" name="Picture 5">
            <a:extLst>
              <a:ext uri="{FF2B5EF4-FFF2-40B4-BE49-F238E27FC236}">
                <a16:creationId xmlns:a16="http://schemas.microsoft.com/office/drawing/2014/main" id="{28B0DE1F-DEE9-351C-E339-5BD1187005FF}"/>
              </a:ext>
            </a:extLst>
          </p:cNvPr>
          <p:cNvPicPr>
            <a:picLocks noChangeAspect="1"/>
          </p:cNvPicPr>
          <p:nvPr/>
        </p:nvPicPr>
        <p:blipFill>
          <a:blip r:embed="rId6"/>
          <a:stretch>
            <a:fillRect/>
          </a:stretch>
        </p:blipFill>
        <p:spPr>
          <a:xfrm>
            <a:off x="5173205" y="3016251"/>
            <a:ext cx="4846892" cy="5409757"/>
          </a:xfrm>
          <a:prstGeom prst="rect">
            <a:avLst/>
          </a:prstGeom>
        </p:spPr>
      </p:pic>
      <p:sp>
        <p:nvSpPr>
          <p:cNvPr id="7" name="Slide Number Placeholder 6">
            <a:extLst>
              <a:ext uri="{FF2B5EF4-FFF2-40B4-BE49-F238E27FC236}">
                <a16:creationId xmlns:a16="http://schemas.microsoft.com/office/drawing/2014/main" id="{97A22F60-1A5E-0B86-A85B-864B1FFA34E7}"/>
              </a:ext>
            </a:extLst>
          </p:cNvPr>
          <p:cNvSpPr>
            <a:spLocks noGrp="1"/>
          </p:cNvSpPr>
          <p:nvPr>
            <p:ph type="sldNum" sz="quarter" idx="12"/>
          </p:nvPr>
        </p:nvSpPr>
        <p:spPr/>
        <p:txBody>
          <a:bodyPr/>
          <a:lstStyle/>
          <a:p>
            <a:fld id="{11C6B60D-AE8E-4822-A70E-311B398829D5}" type="slidenum">
              <a:rPr lang="en-US" sz="3200" smtClean="0">
                <a:solidFill>
                  <a:schemeClr val="tx1"/>
                </a:solidFill>
              </a:rPr>
              <a:t>12</a:t>
            </a:fld>
            <a:endParaRPr lang="en-US" sz="3200" dirty="0">
              <a:solidFill>
                <a:schemeClr val="tx1"/>
              </a:solidFill>
            </a:endParaRPr>
          </a:p>
        </p:txBody>
      </p:sp>
    </p:spTree>
    <p:custDataLst>
      <p:tags r:id="rId1"/>
    </p:custDataLst>
    <p:extLst>
      <p:ext uri="{BB962C8B-B14F-4D97-AF65-F5344CB8AC3E}">
        <p14:creationId xmlns:p14="http://schemas.microsoft.com/office/powerpoint/2010/main" val="755170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7A6DB0-0BEF-480B-9CD5-039BE49E949A}"/>
              </a:ext>
            </a:extLst>
          </p:cNvPr>
          <p:cNvSpPr>
            <a:spLocks noGrp="1"/>
          </p:cNvSpPr>
          <p:nvPr>
            <p:ph idx="1"/>
          </p:nvPr>
        </p:nvSpPr>
        <p:spPr>
          <a:xfrm>
            <a:off x="838200" y="1716864"/>
            <a:ext cx="10829081" cy="3829819"/>
          </a:xfrm>
        </p:spPr>
        <p:txBody>
          <a:bodyPr numCol="2">
            <a:noAutofit/>
          </a:bodyPr>
          <a:lstStyle/>
          <a:p>
            <a:r>
              <a:rPr lang="en-US" sz="3200" dirty="0"/>
              <a:t>Account Balance Fee</a:t>
            </a:r>
          </a:p>
          <a:p>
            <a:r>
              <a:rPr lang="en-US" sz="3200" dirty="0"/>
              <a:t>Balance Assessment Fee</a:t>
            </a:r>
          </a:p>
          <a:p>
            <a:r>
              <a:rPr lang="en-US" sz="3200" dirty="0"/>
              <a:t>Balanced Based Charge</a:t>
            </a:r>
          </a:p>
          <a:p>
            <a:r>
              <a:rPr lang="en-US" sz="3200" dirty="0"/>
              <a:t>Deposit Supervisory Fee</a:t>
            </a:r>
          </a:p>
          <a:p>
            <a:r>
              <a:rPr lang="en-US" sz="3200" dirty="0"/>
              <a:t>Ledger Balance Assessment</a:t>
            </a:r>
          </a:p>
          <a:p>
            <a:r>
              <a:rPr lang="en-US" sz="3200" dirty="0"/>
              <a:t>Recoupment Monthly</a:t>
            </a:r>
          </a:p>
          <a:p>
            <a:r>
              <a:rPr lang="en-US" sz="3200" dirty="0"/>
              <a:t>Regulatory Balance Fee </a:t>
            </a:r>
          </a:p>
        </p:txBody>
      </p:sp>
      <p:sp>
        <p:nvSpPr>
          <p:cNvPr id="9" name="Title 8">
            <a:extLst>
              <a:ext uri="{FF2B5EF4-FFF2-40B4-BE49-F238E27FC236}">
                <a16:creationId xmlns:a16="http://schemas.microsoft.com/office/drawing/2014/main" id="{A3CC559F-015C-43CE-BF82-9F6BE203600F}"/>
              </a:ext>
            </a:extLst>
          </p:cNvPr>
          <p:cNvSpPr>
            <a:spLocks noGrp="1"/>
          </p:cNvSpPr>
          <p:nvPr>
            <p:ph type="title"/>
          </p:nvPr>
        </p:nvSpPr>
        <p:spPr/>
        <p:txBody>
          <a:bodyPr/>
          <a:lstStyle/>
          <a:p>
            <a:r>
              <a:rPr lang="en-US" dirty="0"/>
              <a:t>Balanced Based Charges – “Names”</a:t>
            </a:r>
          </a:p>
        </p:txBody>
      </p:sp>
      <p:sp>
        <p:nvSpPr>
          <p:cNvPr id="2" name="TextBox 1">
            <a:extLst>
              <a:ext uri="{FF2B5EF4-FFF2-40B4-BE49-F238E27FC236}">
                <a16:creationId xmlns:a16="http://schemas.microsoft.com/office/drawing/2014/main" id="{A13B444A-E7C3-C0B4-17A4-D53E232D4AEF}"/>
              </a:ext>
            </a:extLst>
          </p:cNvPr>
          <p:cNvSpPr txBox="1"/>
          <p:nvPr/>
        </p:nvSpPr>
        <p:spPr>
          <a:xfrm>
            <a:off x="933451" y="5410200"/>
            <a:ext cx="9505950" cy="707886"/>
          </a:xfrm>
          <a:prstGeom prst="rect">
            <a:avLst/>
          </a:prstGeom>
          <a:noFill/>
        </p:spPr>
        <p:txBody>
          <a:bodyPr wrap="square" rtlCol="0">
            <a:spAutoFit/>
          </a:bodyPr>
          <a:lstStyle/>
          <a:p>
            <a:r>
              <a:rPr lang="en-US" sz="4000" dirty="0">
                <a:solidFill>
                  <a:srgbClr val="FF0000"/>
                </a:solidFill>
                <a:latin typeface="Leelawadee" panose="020B0502040204020203" pitchFamily="34" charset="-34"/>
                <a:cs typeface="Leelawadee" panose="020B0502040204020203" pitchFamily="34" charset="-34"/>
              </a:rPr>
              <a:t>Usually First or Last Item A/A Statement</a:t>
            </a:r>
          </a:p>
        </p:txBody>
      </p:sp>
      <p:sp>
        <p:nvSpPr>
          <p:cNvPr id="4" name="Slide Number Placeholder 3">
            <a:extLst>
              <a:ext uri="{FF2B5EF4-FFF2-40B4-BE49-F238E27FC236}">
                <a16:creationId xmlns:a16="http://schemas.microsoft.com/office/drawing/2014/main" id="{C2812120-E855-CABD-2B85-033611716F6E}"/>
              </a:ext>
            </a:extLst>
          </p:cNvPr>
          <p:cNvSpPr>
            <a:spLocks noGrp="1"/>
          </p:cNvSpPr>
          <p:nvPr>
            <p:ph type="sldNum" sz="quarter" idx="12"/>
          </p:nvPr>
        </p:nvSpPr>
        <p:spPr/>
        <p:txBody>
          <a:bodyPr/>
          <a:lstStyle/>
          <a:p>
            <a:fld id="{11C6B60D-AE8E-4822-A70E-311B398829D5}" type="slidenum">
              <a:rPr lang="en-US" sz="3200" smtClean="0">
                <a:solidFill>
                  <a:schemeClr val="tx1"/>
                </a:solidFill>
              </a:rPr>
              <a:t>13</a:t>
            </a:fld>
            <a:endParaRPr lang="en-US" sz="3200" dirty="0">
              <a:solidFill>
                <a:schemeClr val="tx1"/>
              </a:solidFill>
            </a:endParaRPr>
          </a:p>
        </p:txBody>
      </p:sp>
    </p:spTree>
    <p:extLst>
      <p:ext uri="{BB962C8B-B14F-4D97-AF65-F5344CB8AC3E}">
        <p14:creationId xmlns:p14="http://schemas.microsoft.com/office/powerpoint/2010/main" val="1932901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3CC559F-015C-43CE-BF82-9F6BE203600F}"/>
              </a:ext>
            </a:extLst>
          </p:cNvPr>
          <p:cNvSpPr>
            <a:spLocks noGrp="1"/>
          </p:cNvSpPr>
          <p:nvPr>
            <p:ph type="title"/>
          </p:nvPr>
        </p:nvSpPr>
        <p:spPr/>
        <p:txBody>
          <a:bodyPr/>
          <a:lstStyle/>
          <a:p>
            <a:r>
              <a:rPr lang="en-US" dirty="0"/>
              <a:t>Balanced Based Charges</a:t>
            </a:r>
          </a:p>
        </p:txBody>
      </p:sp>
      <p:graphicFrame>
        <p:nvGraphicFramePr>
          <p:cNvPr id="6" name="Table 5">
            <a:extLst>
              <a:ext uri="{FF2B5EF4-FFF2-40B4-BE49-F238E27FC236}">
                <a16:creationId xmlns:a16="http://schemas.microsoft.com/office/drawing/2014/main" id="{3C38E71D-E3E2-0D95-D905-1F81F28A3907}"/>
              </a:ext>
            </a:extLst>
          </p:cNvPr>
          <p:cNvGraphicFramePr>
            <a:graphicFrameLocks noGrp="1"/>
          </p:cNvGraphicFramePr>
          <p:nvPr>
            <p:extLst>
              <p:ext uri="{D42A27DB-BD31-4B8C-83A1-F6EECF244321}">
                <p14:modId xmlns:p14="http://schemas.microsoft.com/office/powerpoint/2010/main" val="1410917377"/>
              </p:ext>
            </p:extLst>
          </p:nvPr>
        </p:nvGraphicFramePr>
        <p:xfrm>
          <a:off x="1762125" y="1981200"/>
          <a:ext cx="7943850" cy="3740605"/>
        </p:xfrm>
        <a:graphic>
          <a:graphicData uri="http://schemas.openxmlformats.org/drawingml/2006/table">
            <a:tbl>
              <a:tblPr/>
              <a:tblGrid>
                <a:gridCol w="5095875">
                  <a:extLst>
                    <a:ext uri="{9D8B030D-6E8A-4147-A177-3AD203B41FA5}">
                      <a16:colId xmlns:a16="http://schemas.microsoft.com/office/drawing/2014/main" val="2926569297"/>
                    </a:ext>
                  </a:extLst>
                </a:gridCol>
                <a:gridCol w="2847975">
                  <a:extLst>
                    <a:ext uri="{9D8B030D-6E8A-4147-A177-3AD203B41FA5}">
                      <a16:colId xmlns:a16="http://schemas.microsoft.com/office/drawing/2014/main" val="162593011"/>
                    </a:ext>
                  </a:extLst>
                </a:gridCol>
              </a:tblGrid>
              <a:tr h="534761">
                <a:tc>
                  <a:txBody>
                    <a:bodyPr/>
                    <a:lstStyle/>
                    <a:p>
                      <a:pPr algn="l" fontAlgn="b"/>
                      <a:r>
                        <a:rPr lang="en-US" sz="3200" b="0" i="0" u="none" strike="noStrike" dirty="0">
                          <a:solidFill>
                            <a:srgbClr val="000000"/>
                          </a:solidFill>
                          <a:effectLst/>
                          <a:latin typeface="Arial" panose="020B0604020202020204" pitchFamily="34" charset="0"/>
                        </a:rPr>
                        <a:t>Average Collected Balance</a:t>
                      </a:r>
                    </a:p>
                  </a:txBody>
                  <a:tcPr marL="0" marR="0" marT="0" marB="0" anchor="b">
                    <a:lnL>
                      <a:noFill/>
                    </a:lnL>
                    <a:lnR>
                      <a:noFill/>
                    </a:lnR>
                    <a:lnT>
                      <a:noFill/>
                    </a:lnT>
                    <a:lnB>
                      <a:noFill/>
                    </a:lnB>
                  </a:tcPr>
                </a:tc>
                <a:tc>
                  <a:txBody>
                    <a:bodyPr/>
                    <a:lstStyle/>
                    <a:p>
                      <a:pPr algn="r" fontAlgn="b"/>
                      <a:r>
                        <a:rPr lang="en-US" sz="3200" b="0" i="0" u="none" strike="noStrike" dirty="0">
                          <a:solidFill>
                            <a:srgbClr val="000000"/>
                          </a:solidFill>
                          <a:effectLst/>
                          <a:latin typeface="Arial" panose="020B0604020202020204" pitchFamily="34" charset="0"/>
                        </a:rPr>
                        <a:t>$ 3,024,532 </a:t>
                      </a:r>
                    </a:p>
                  </a:txBody>
                  <a:tcPr marL="0" marR="0" marT="0" marB="0" anchor="b">
                    <a:lnL>
                      <a:noFill/>
                    </a:lnL>
                    <a:lnR>
                      <a:noFill/>
                    </a:lnR>
                    <a:lnT>
                      <a:noFill/>
                    </a:lnT>
                    <a:lnB>
                      <a:noFill/>
                    </a:lnB>
                  </a:tcPr>
                </a:tc>
                <a:extLst>
                  <a:ext uri="{0D108BD9-81ED-4DB2-BD59-A6C34878D82A}">
                    <a16:rowId xmlns:a16="http://schemas.microsoft.com/office/drawing/2014/main" val="1482879341"/>
                  </a:ext>
                </a:extLst>
              </a:tr>
              <a:tr h="532039">
                <a:tc>
                  <a:txBody>
                    <a:bodyPr/>
                    <a:lstStyle/>
                    <a:p>
                      <a:pPr algn="l" fontAlgn="b"/>
                      <a:r>
                        <a:rPr lang="en-US" sz="3200" b="0" i="0" u="none" strike="noStrike" dirty="0">
                          <a:solidFill>
                            <a:srgbClr val="000000"/>
                          </a:solidFill>
                          <a:effectLst/>
                          <a:latin typeface="Arial" panose="020B0604020202020204" pitchFamily="34" charset="0"/>
                        </a:rPr>
                        <a:t>Earnings Credit Rate</a:t>
                      </a:r>
                    </a:p>
                  </a:txBody>
                  <a:tcPr marL="0" marR="0" marT="0" marB="0" anchor="b">
                    <a:lnL>
                      <a:noFill/>
                    </a:lnL>
                    <a:lnR>
                      <a:noFill/>
                    </a:lnR>
                    <a:lnT>
                      <a:noFill/>
                    </a:lnT>
                    <a:lnB>
                      <a:noFill/>
                    </a:lnB>
                  </a:tcPr>
                </a:tc>
                <a:tc>
                  <a:txBody>
                    <a:bodyPr/>
                    <a:lstStyle/>
                    <a:p>
                      <a:pPr algn="r" fontAlgn="b"/>
                      <a:r>
                        <a:rPr lang="en-US" sz="3200" b="0" i="0" u="none" strike="noStrike" dirty="0">
                          <a:solidFill>
                            <a:srgbClr val="000000"/>
                          </a:solidFill>
                          <a:effectLst/>
                          <a:latin typeface="Arial" panose="020B0604020202020204" pitchFamily="34" charset="0"/>
                        </a:rPr>
                        <a:t>0.40%</a:t>
                      </a:r>
                    </a:p>
                  </a:txBody>
                  <a:tcPr marL="0" marR="0" marT="0" marB="0" anchor="b">
                    <a:lnL>
                      <a:noFill/>
                    </a:lnL>
                    <a:lnR>
                      <a:noFill/>
                    </a:lnR>
                    <a:lnT>
                      <a:noFill/>
                    </a:lnT>
                    <a:lnB>
                      <a:noFill/>
                    </a:lnB>
                  </a:tcPr>
                </a:tc>
                <a:extLst>
                  <a:ext uri="{0D108BD9-81ED-4DB2-BD59-A6C34878D82A}">
                    <a16:rowId xmlns:a16="http://schemas.microsoft.com/office/drawing/2014/main" val="3862275916"/>
                  </a:ext>
                </a:extLst>
              </a:tr>
              <a:tr h="534761">
                <a:tc>
                  <a:txBody>
                    <a:bodyPr/>
                    <a:lstStyle/>
                    <a:p>
                      <a:pPr algn="l" fontAlgn="b"/>
                      <a:r>
                        <a:rPr lang="en-US" sz="3200" b="0" i="0" u="none" strike="noStrike" dirty="0">
                          <a:solidFill>
                            <a:srgbClr val="000000"/>
                          </a:solidFill>
                          <a:effectLst/>
                          <a:latin typeface="Arial" panose="020B0604020202020204" pitchFamily="34" charset="0"/>
                        </a:rPr>
                        <a:t>Earnings Allowance</a:t>
                      </a:r>
                    </a:p>
                  </a:txBody>
                  <a:tcPr marL="0" marR="0" marT="0" marB="0" anchor="b">
                    <a:lnL>
                      <a:noFill/>
                    </a:lnL>
                    <a:lnR>
                      <a:noFill/>
                    </a:lnR>
                    <a:lnT>
                      <a:noFill/>
                    </a:lnT>
                    <a:lnB>
                      <a:noFill/>
                    </a:lnB>
                  </a:tcPr>
                </a:tc>
                <a:tc>
                  <a:txBody>
                    <a:bodyPr/>
                    <a:lstStyle/>
                    <a:p>
                      <a:pPr algn="r" fontAlgn="b"/>
                      <a:r>
                        <a:rPr lang="en-US" sz="3200" b="0" i="0" u="none" strike="noStrike" dirty="0">
                          <a:solidFill>
                            <a:srgbClr val="000000"/>
                          </a:solidFill>
                          <a:effectLst/>
                          <a:latin typeface="Arial" panose="020B0604020202020204" pitchFamily="34" charset="0"/>
                        </a:rPr>
                        <a:t> $        1,027 </a:t>
                      </a:r>
                    </a:p>
                  </a:txBody>
                  <a:tcPr marL="0" marR="0" marT="0" marB="0" anchor="b">
                    <a:lnL>
                      <a:noFill/>
                    </a:lnL>
                    <a:lnR>
                      <a:noFill/>
                    </a:lnR>
                    <a:lnT>
                      <a:noFill/>
                    </a:lnT>
                    <a:lnB>
                      <a:noFill/>
                    </a:lnB>
                  </a:tcPr>
                </a:tc>
                <a:extLst>
                  <a:ext uri="{0D108BD9-81ED-4DB2-BD59-A6C34878D82A}">
                    <a16:rowId xmlns:a16="http://schemas.microsoft.com/office/drawing/2014/main" val="1264665854"/>
                  </a:ext>
                </a:extLst>
              </a:tr>
              <a:tr h="534761">
                <a:tc>
                  <a:txBody>
                    <a:bodyPr/>
                    <a:lstStyle/>
                    <a:p>
                      <a:pPr algn="l" fontAlgn="b"/>
                      <a:r>
                        <a:rPr lang="en-US" sz="3200" b="0" i="0" u="none" strike="noStrike" dirty="0">
                          <a:solidFill>
                            <a:srgbClr val="000000"/>
                          </a:solidFill>
                          <a:effectLst/>
                          <a:latin typeface="Arial" panose="020B0604020202020204" pitchFamily="34" charset="0"/>
                        </a:rPr>
                        <a:t>Total Bank Service Charges</a:t>
                      </a:r>
                    </a:p>
                  </a:txBody>
                  <a:tcPr marL="0" marR="0" marT="0" marB="0" anchor="b">
                    <a:lnL>
                      <a:noFill/>
                    </a:lnL>
                    <a:lnR>
                      <a:noFill/>
                    </a:lnR>
                    <a:lnT>
                      <a:noFill/>
                    </a:lnT>
                    <a:lnB>
                      <a:noFill/>
                    </a:lnB>
                  </a:tcPr>
                </a:tc>
                <a:tc>
                  <a:txBody>
                    <a:bodyPr/>
                    <a:lstStyle/>
                    <a:p>
                      <a:pPr algn="r" fontAlgn="b"/>
                      <a:r>
                        <a:rPr lang="en-US" sz="3200" b="0" i="0" u="none" strike="noStrike" dirty="0">
                          <a:solidFill>
                            <a:srgbClr val="000000"/>
                          </a:solidFill>
                          <a:effectLst/>
                          <a:latin typeface="Arial" panose="020B0604020202020204" pitchFamily="34" charset="0"/>
                        </a:rPr>
                        <a:t> $         869</a:t>
                      </a:r>
                      <a:r>
                        <a:rPr lang="en-US" sz="3200" b="0" i="0" u="none" strike="noStrike" dirty="0">
                          <a:solidFill>
                            <a:srgbClr val="FF0000"/>
                          </a:solidFill>
                          <a:effectLst/>
                          <a:latin typeface="Arial" panose="020B0604020202020204" pitchFamily="34" charset="0"/>
                        </a:rPr>
                        <a:t>*</a:t>
                      </a:r>
                      <a:r>
                        <a:rPr lang="en-US" sz="3200" b="0" i="0" u="none" strike="noStrike" dirty="0">
                          <a:solidFill>
                            <a:srgbClr val="000000"/>
                          </a:solidFill>
                          <a:effectLst/>
                          <a:latin typeface="Arial" panose="020B0604020202020204" pitchFamily="34" charset="0"/>
                        </a:rPr>
                        <a:t> </a:t>
                      </a:r>
                    </a:p>
                  </a:txBody>
                  <a:tcPr marL="0" marR="0" marT="0" marB="0" anchor="b">
                    <a:lnL>
                      <a:noFill/>
                    </a:lnL>
                    <a:lnR>
                      <a:noFill/>
                    </a:lnR>
                    <a:lnT>
                      <a:noFill/>
                    </a:lnT>
                    <a:lnB>
                      <a:noFill/>
                    </a:lnB>
                  </a:tcPr>
                </a:tc>
                <a:extLst>
                  <a:ext uri="{0D108BD9-81ED-4DB2-BD59-A6C34878D82A}">
                    <a16:rowId xmlns:a16="http://schemas.microsoft.com/office/drawing/2014/main" val="2543105326"/>
                  </a:ext>
                </a:extLst>
              </a:tr>
              <a:tr h="534761">
                <a:tc>
                  <a:txBody>
                    <a:bodyPr/>
                    <a:lstStyle/>
                    <a:p>
                      <a:pPr algn="l" fontAlgn="b"/>
                      <a:endParaRPr lang="en-US" sz="3200" b="0" i="0" u="none" strike="noStrike" dirty="0">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endParaRPr lang="en-US" sz="2000" b="0" i="0" u="none" strike="noStrike" dirty="0">
                        <a:solidFill>
                          <a:srgbClr val="FF0000"/>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471423213"/>
                  </a:ext>
                </a:extLst>
              </a:tr>
              <a:tr h="534761">
                <a:tc>
                  <a:txBody>
                    <a:bodyPr/>
                    <a:lstStyle/>
                    <a:p>
                      <a:pPr algn="l" fontAlgn="b"/>
                      <a:r>
                        <a:rPr lang="en-US" sz="3200" b="0" i="0" u="none" strike="noStrike" dirty="0">
                          <a:solidFill>
                            <a:srgbClr val="000000"/>
                          </a:solidFill>
                          <a:effectLst/>
                          <a:latin typeface="Arial" panose="020B0604020202020204" pitchFamily="34" charset="0"/>
                        </a:rPr>
                        <a:t>Balanced Based Charges</a:t>
                      </a:r>
                    </a:p>
                  </a:txBody>
                  <a:tcPr marL="0" marR="0" marT="0" marB="0" anchor="b">
                    <a:lnL>
                      <a:noFill/>
                    </a:lnL>
                    <a:lnR>
                      <a:noFill/>
                    </a:lnR>
                    <a:lnT>
                      <a:noFill/>
                    </a:lnT>
                    <a:lnB>
                      <a:noFill/>
                    </a:lnB>
                  </a:tcPr>
                </a:tc>
                <a:tc>
                  <a:txBody>
                    <a:bodyPr/>
                    <a:lstStyle/>
                    <a:p>
                      <a:pPr algn="r" fontAlgn="b"/>
                      <a:r>
                        <a:rPr lang="en-US" sz="3200" b="0" i="0" u="none" strike="noStrike" dirty="0">
                          <a:solidFill>
                            <a:srgbClr val="000000"/>
                          </a:solidFill>
                          <a:effectLst/>
                          <a:latin typeface="Arial" panose="020B0604020202020204" pitchFamily="34" charset="0"/>
                        </a:rPr>
                        <a:t> $          387 </a:t>
                      </a:r>
                    </a:p>
                  </a:txBody>
                  <a:tcPr marL="0" marR="0" marT="0" marB="0" anchor="b">
                    <a:lnL>
                      <a:noFill/>
                    </a:lnL>
                    <a:lnR>
                      <a:noFill/>
                    </a:lnR>
                    <a:lnT>
                      <a:noFill/>
                    </a:lnT>
                    <a:lnB>
                      <a:noFill/>
                    </a:lnB>
                  </a:tcPr>
                </a:tc>
                <a:extLst>
                  <a:ext uri="{0D108BD9-81ED-4DB2-BD59-A6C34878D82A}">
                    <a16:rowId xmlns:a16="http://schemas.microsoft.com/office/drawing/2014/main" val="559501750"/>
                  </a:ext>
                </a:extLst>
              </a:tr>
              <a:tr h="534761">
                <a:tc>
                  <a:txBody>
                    <a:bodyPr/>
                    <a:lstStyle/>
                    <a:p>
                      <a:pPr algn="l" fontAlgn="b"/>
                      <a:r>
                        <a:rPr lang="en-US" sz="3200" b="0" i="0" u="none" strike="noStrike" dirty="0">
                          <a:solidFill>
                            <a:srgbClr val="000000"/>
                          </a:solidFill>
                          <a:effectLst/>
                          <a:latin typeface="Arial" panose="020B0604020202020204" pitchFamily="34" charset="0"/>
                        </a:rPr>
                        <a:t>Percentage Total Charges</a:t>
                      </a:r>
                    </a:p>
                  </a:txBody>
                  <a:tcPr marL="0" marR="0" marT="0" marB="0" anchor="b">
                    <a:lnL>
                      <a:noFill/>
                    </a:lnL>
                    <a:lnR>
                      <a:noFill/>
                    </a:lnR>
                    <a:lnT>
                      <a:noFill/>
                    </a:lnT>
                    <a:lnB>
                      <a:noFill/>
                    </a:lnB>
                  </a:tcPr>
                </a:tc>
                <a:tc>
                  <a:txBody>
                    <a:bodyPr/>
                    <a:lstStyle/>
                    <a:p>
                      <a:pPr algn="r" fontAlgn="b"/>
                      <a:r>
                        <a:rPr lang="en-US" sz="3200" b="0" i="0" u="none" strike="noStrike" dirty="0">
                          <a:solidFill>
                            <a:srgbClr val="000000"/>
                          </a:solidFill>
                          <a:effectLst/>
                          <a:latin typeface="Arial" panose="020B0604020202020204" pitchFamily="34" charset="0"/>
                        </a:rPr>
                        <a:t>45%</a:t>
                      </a:r>
                    </a:p>
                  </a:txBody>
                  <a:tcPr marL="0" marR="0" marT="0" marB="0" anchor="b">
                    <a:lnL>
                      <a:noFill/>
                    </a:lnL>
                    <a:lnR>
                      <a:noFill/>
                    </a:lnR>
                    <a:lnT>
                      <a:noFill/>
                    </a:lnT>
                    <a:lnB>
                      <a:noFill/>
                    </a:lnB>
                  </a:tcPr>
                </a:tc>
                <a:extLst>
                  <a:ext uri="{0D108BD9-81ED-4DB2-BD59-A6C34878D82A}">
                    <a16:rowId xmlns:a16="http://schemas.microsoft.com/office/drawing/2014/main" val="3350488214"/>
                  </a:ext>
                </a:extLst>
              </a:tr>
            </a:tbl>
          </a:graphicData>
        </a:graphic>
      </p:graphicFrame>
      <p:sp>
        <p:nvSpPr>
          <p:cNvPr id="7" name="TextBox 6">
            <a:extLst>
              <a:ext uri="{FF2B5EF4-FFF2-40B4-BE49-F238E27FC236}">
                <a16:creationId xmlns:a16="http://schemas.microsoft.com/office/drawing/2014/main" id="{0679DF7C-9FA7-993B-639A-32744CAD1F57}"/>
              </a:ext>
            </a:extLst>
          </p:cNvPr>
          <p:cNvSpPr txBox="1"/>
          <p:nvPr/>
        </p:nvSpPr>
        <p:spPr>
          <a:xfrm>
            <a:off x="1762125" y="6031210"/>
            <a:ext cx="5286375" cy="461665"/>
          </a:xfrm>
          <a:prstGeom prst="rect">
            <a:avLst/>
          </a:prstGeom>
          <a:noFill/>
        </p:spPr>
        <p:txBody>
          <a:bodyPr wrap="square" rtlCol="0">
            <a:spAutoFit/>
          </a:bodyPr>
          <a:lstStyle/>
          <a:p>
            <a:pPr fontAlgn="b"/>
            <a:r>
              <a:rPr lang="en-US" sz="2400" b="0" i="0" u="none" strike="noStrike" dirty="0">
                <a:solidFill>
                  <a:srgbClr val="FF0000"/>
                </a:solidFill>
                <a:effectLst/>
                <a:latin typeface="Arial" panose="020B0604020202020204" pitchFamily="34" charset="0"/>
              </a:rPr>
              <a:t>*Over-Compensated $158</a:t>
            </a:r>
          </a:p>
        </p:txBody>
      </p:sp>
      <p:sp>
        <p:nvSpPr>
          <p:cNvPr id="2" name="Slide Number Placeholder 1">
            <a:extLst>
              <a:ext uri="{FF2B5EF4-FFF2-40B4-BE49-F238E27FC236}">
                <a16:creationId xmlns:a16="http://schemas.microsoft.com/office/drawing/2014/main" id="{2EE9AE86-D3AF-21A7-6456-639CB4D9C9FE}"/>
              </a:ext>
            </a:extLst>
          </p:cNvPr>
          <p:cNvSpPr>
            <a:spLocks noGrp="1"/>
          </p:cNvSpPr>
          <p:nvPr>
            <p:ph type="sldNum" sz="quarter" idx="12"/>
          </p:nvPr>
        </p:nvSpPr>
        <p:spPr/>
        <p:txBody>
          <a:bodyPr/>
          <a:lstStyle/>
          <a:p>
            <a:fld id="{11C6B60D-AE8E-4822-A70E-311B398829D5}" type="slidenum">
              <a:rPr lang="en-US" sz="3200" smtClean="0">
                <a:solidFill>
                  <a:schemeClr val="tx1"/>
                </a:solidFill>
              </a:rPr>
              <a:t>14</a:t>
            </a:fld>
            <a:endParaRPr lang="en-US" sz="3200" dirty="0">
              <a:solidFill>
                <a:schemeClr val="tx1"/>
              </a:solidFill>
            </a:endParaRPr>
          </a:p>
        </p:txBody>
      </p:sp>
    </p:spTree>
    <p:extLst>
      <p:ext uri="{BB962C8B-B14F-4D97-AF65-F5344CB8AC3E}">
        <p14:creationId xmlns:p14="http://schemas.microsoft.com/office/powerpoint/2010/main" val="3011460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6CF3CBF-42E9-44FA-8876-F5C7F87DDA75}"/>
              </a:ext>
            </a:extLst>
          </p:cNvPr>
          <p:cNvSpPr>
            <a:spLocks noGrp="1"/>
          </p:cNvSpPr>
          <p:nvPr>
            <p:ph type="title"/>
          </p:nvPr>
        </p:nvSpPr>
        <p:spPr/>
        <p:txBody>
          <a:bodyPr/>
          <a:lstStyle/>
          <a:p>
            <a:r>
              <a:rPr lang="en-US" dirty="0"/>
              <a:t>From the Valley - Upwards!</a:t>
            </a:r>
          </a:p>
        </p:txBody>
      </p:sp>
      <p:sp>
        <p:nvSpPr>
          <p:cNvPr id="2" name="Slide Number Placeholder 1">
            <a:extLst>
              <a:ext uri="{FF2B5EF4-FFF2-40B4-BE49-F238E27FC236}">
                <a16:creationId xmlns:a16="http://schemas.microsoft.com/office/drawing/2014/main" id="{A400B7BB-7432-3609-1F21-7D7E7D88012C}"/>
              </a:ext>
            </a:extLst>
          </p:cNvPr>
          <p:cNvSpPr>
            <a:spLocks noGrp="1"/>
          </p:cNvSpPr>
          <p:nvPr>
            <p:ph type="sldNum" sz="quarter" idx="12"/>
          </p:nvPr>
        </p:nvSpPr>
        <p:spPr/>
        <p:txBody>
          <a:bodyPr/>
          <a:lstStyle/>
          <a:p>
            <a:fld id="{11C6B60D-AE8E-4822-A70E-311B398829D5}" type="slidenum">
              <a:rPr lang="en-US" sz="3200" smtClean="0">
                <a:solidFill>
                  <a:schemeClr val="tx1"/>
                </a:solidFill>
              </a:rPr>
              <a:t>15</a:t>
            </a:fld>
            <a:endParaRPr lang="en-US" sz="3200" dirty="0">
              <a:solidFill>
                <a:schemeClr val="tx1"/>
              </a:solidFill>
            </a:endParaRPr>
          </a:p>
        </p:txBody>
      </p:sp>
      <p:graphicFrame>
        <p:nvGraphicFramePr>
          <p:cNvPr id="4" name="Chart 3">
            <a:extLst>
              <a:ext uri="{FF2B5EF4-FFF2-40B4-BE49-F238E27FC236}">
                <a16:creationId xmlns:a16="http://schemas.microsoft.com/office/drawing/2014/main" id="{053A1FE3-6FA0-4B11-9A37-254D87910093}"/>
              </a:ext>
            </a:extLst>
          </p:cNvPr>
          <p:cNvGraphicFramePr>
            <a:graphicFrameLocks/>
          </p:cNvGraphicFramePr>
          <p:nvPr>
            <p:extLst>
              <p:ext uri="{D42A27DB-BD31-4B8C-83A1-F6EECF244321}">
                <p14:modId xmlns:p14="http://schemas.microsoft.com/office/powerpoint/2010/main" val="2365317852"/>
              </p:ext>
            </p:extLst>
          </p:nvPr>
        </p:nvGraphicFramePr>
        <p:xfrm>
          <a:off x="1524000" y="1371599"/>
          <a:ext cx="8258175" cy="53498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61085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3CC559F-015C-43CE-BF82-9F6BE203600F}"/>
              </a:ext>
            </a:extLst>
          </p:cNvPr>
          <p:cNvSpPr>
            <a:spLocks noGrp="1"/>
          </p:cNvSpPr>
          <p:nvPr>
            <p:ph type="title"/>
          </p:nvPr>
        </p:nvSpPr>
        <p:spPr/>
        <p:txBody>
          <a:bodyPr/>
          <a:lstStyle/>
          <a:p>
            <a:r>
              <a:rPr lang="en-US" dirty="0"/>
              <a:t>FOMC Octane Booster!</a:t>
            </a:r>
          </a:p>
        </p:txBody>
      </p:sp>
      <p:graphicFrame>
        <p:nvGraphicFramePr>
          <p:cNvPr id="3" name="Table 2">
            <a:extLst>
              <a:ext uri="{FF2B5EF4-FFF2-40B4-BE49-F238E27FC236}">
                <a16:creationId xmlns:a16="http://schemas.microsoft.com/office/drawing/2014/main" id="{EF75BA23-09AD-5139-7E4B-8D3F2ED24E4B}"/>
              </a:ext>
            </a:extLst>
          </p:cNvPr>
          <p:cNvGraphicFramePr>
            <a:graphicFrameLocks noGrp="1"/>
          </p:cNvGraphicFramePr>
          <p:nvPr>
            <p:extLst>
              <p:ext uri="{D42A27DB-BD31-4B8C-83A1-F6EECF244321}">
                <p14:modId xmlns:p14="http://schemas.microsoft.com/office/powerpoint/2010/main" val="4047859286"/>
              </p:ext>
            </p:extLst>
          </p:nvPr>
        </p:nvGraphicFramePr>
        <p:xfrm>
          <a:off x="1838425" y="1376364"/>
          <a:ext cx="7719460" cy="4693920"/>
        </p:xfrm>
        <a:graphic>
          <a:graphicData uri="http://schemas.openxmlformats.org/drawingml/2006/table">
            <a:tbl>
              <a:tblPr/>
              <a:tblGrid>
                <a:gridCol w="2571183">
                  <a:extLst>
                    <a:ext uri="{9D8B030D-6E8A-4147-A177-3AD203B41FA5}">
                      <a16:colId xmlns:a16="http://schemas.microsoft.com/office/drawing/2014/main" val="365916770"/>
                    </a:ext>
                  </a:extLst>
                </a:gridCol>
                <a:gridCol w="2553167">
                  <a:extLst>
                    <a:ext uri="{9D8B030D-6E8A-4147-A177-3AD203B41FA5}">
                      <a16:colId xmlns:a16="http://schemas.microsoft.com/office/drawing/2014/main" val="44783425"/>
                    </a:ext>
                  </a:extLst>
                </a:gridCol>
                <a:gridCol w="2595110">
                  <a:extLst>
                    <a:ext uri="{9D8B030D-6E8A-4147-A177-3AD203B41FA5}">
                      <a16:colId xmlns:a16="http://schemas.microsoft.com/office/drawing/2014/main" val="4045860775"/>
                    </a:ext>
                  </a:extLst>
                </a:gridCol>
              </a:tblGrid>
              <a:tr h="406289">
                <a:tc gridSpan="2">
                  <a:txBody>
                    <a:bodyPr/>
                    <a:lstStyle/>
                    <a:p>
                      <a:pPr algn="l" fontAlgn="b"/>
                      <a:r>
                        <a:rPr lang="en-US" sz="2800" b="0" i="0" u="none" strike="noStrike" dirty="0">
                          <a:solidFill>
                            <a:srgbClr val="000000"/>
                          </a:solidFill>
                          <a:effectLst/>
                          <a:latin typeface="Arial" panose="020B0604020202020204" pitchFamily="34" charset="0"/>
                        </a:rPr>
                        <a:t>Fed Funds Targets:</a:t>
                      </a:r>
                    </a:p>
                  </a:txBody>
                  <a:tcPr marL="0" marR="0" marT="0" marB="0" anchor="b">
                    <a:lnL>
                      <a:noFill/>
                    </a:lnL>
                    <a:lnR>
                      <a:noFill/>
                    </a:lnR>
                    <a:lnT>
                      <a:noFill/>
                    </a:lnT>
                    <a:lnB>
                      <a:noFill/>
                    </a:lnB>
                  </a:tcPr>
                </a:tc>
                <a:tc hMerge="1">
                  <a:txBody>
                    <a:bodyPr/>
                    <a:lstStyle/>
                    <a:p>
                      <a:endParaRPr lang="en-US"/>
                    </a:p>
                  </a:txBody>
                  <a:tcPr/>
                </a:tc>
                <a:tc>
                  <a:txBody>
                    <a:bodyPr/>
                    <a:lstStyle/>
                    <a:p>
                      <a:pPr algn="ctr" fontAlgn="b"/>
                      <a:endParaRPr lang="en-US" sz="2800" b="0" i="0" u="none" strike="noStrike" dirty="0">
                        <a:solidFill>
                          <a:srgbClr val="000000"/>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4082229246"/>
                  </a:ext>
                </a:extLst>
              </a:tr>
              <a:tr h="418239">
                <a:tc>
                  <a:txBody>
                    <a:bodyPr/>
                    <a:lstStyle/>
                    <a:p>
                      <a:pPr algn="ctr" fontAlgn="b"/>
                      <a:r>
                        <a:rPr lang="en-US" sz="2800" b="1" i="0" u="none" strike="noStrike">
                          <a:solidFill>
                            <a:srgbClr val="000000"/>
                          </a:solidFill>
                          <a:effectLst/>
                          <a:latin typeface="Arial" panose="020B0604020202020204" pitchFamily="34" charset="0"/>
                        </a:rPr>
                        <a:t>Date</a:t>
                      </a:r>
                    </a:p>
                  </a:txBody>
                  <a:tcPr marL="0" marR="0" marT="0" marB="0" anchor="b">
                    <a:lnL>
                      <a:noFill/>
                    </a:lnL>
                    <a:lnR>
                      <a:noFill/>
                    </a:lnR>
                    <a:lnT>
                      <a:noFill/>
                    </a:lnT>
                    <a:lnB>
                      <a:noFill/>
                    </a:lnB>
                  </a:tcPr>
                </a:tc>
                <a:tc>
                  <a:txBody>
                    <a:bodyPr/>
                    <a:lstStyle/>
                    <a:p>
                      <a:pPr algn="ctr" fontAlgn="b"/>
                      <a:r>
                        <a:rPr lang="en-US" sz="2800" b="1" i="0" u="none" strike="noStrike">
                          <a:solidFill>
                            <a:srgbClr val="000000"/>
                          </a:solidFill>
                          <a:effectLst/>
                          <a:latin typeface="Arial" panose="020B0604020202020204" pitchFamily="34" charset="0"/>
                        </a:rPr>
                        <a:t>Lower</a:t>
                      </a:r>
                    </a:p>
                  </a:txBody>
                  <a:tcPr marL="0" marR="0" marT="0" marB="0" anchor="b">
                    <a:lnL>
                      <a:noFill/>
                    </a:lnL>
                    <a:lnR>
                      <a:noFill/>
                    </a:lnR>
                    <a:lnT>
                      <a:noFill/>
                    </a:lnT>
                    <a:lnB>
                      <a:noFill/>
                    </a:lnB>
                  </a:tcPr>
                </a:tc>
                <a:tc>
                  <a:txBody>
                    <a:bodyPr/>
                    <a:lstStyle/>
                    <a:p>
                      <a:pPr algn="ctr" fontAlgn="b"/>
                      <a:r>
                        <a:rPr lang="en-US" sz="2800" b="1" i="0" u="none" strike="noStrike" dirty="0">
                          <a:solidFill>
                            <a:srgbClr val="000000"/>
                          </a:solidFill>
                          <a:effectLst/>
                          <a:latin typeface="Arial" panose="020B0604020202020204" pitchFamily="34" charset="0"/>
                        </a:rPr>
                        <a:t>Upper</a:t>
                      </a:r>
                    </a:p>
                  </a:txBody>
                  <a:tcPr marL="0" marR="0" marT="0" marB="0" anchor="b">
                    <a:lnL>
                      <a:noFill/>
                    </a:lnL>
                    <a:lnR>
                      <a:noFill/>
                    </a:lnR>
                    <a:lnT>
                      <a:noFill/>
                    </a:lnT>
                    <a:lnB>
                      <a:noFill/>
                    </a:lnB>
                  </a:tcPr>
                </a:tc>
                <a:extLst>
                  <a:ext uri="{0D108BD9-81ED-4DB2-BD59-A6C34878D82A}">
                    <a16:rowId xmlns:a16="http://schemas.microsoft.com/office/drawing/2014/main" val="2991492824"/>
                  </a:ext>
                </a:extLst>
              </a:tr>
              <a:tr h="406289">
                <a:tc>
                  <a:txBody>
                    <a:bodyPr/>
                    <a:lstStyle/>
                    <a:p>
                      <a:pPr algn="ctr" fontAlgn="b"/>
                      <a:r>
                        <a:rPr lang="en-US" sz="2800" b="0" i="0" u="none" strike="noStrike" dirty="0">
                          <a:solidFill>
                            <a:srgbClr val="000000"/>
                          </a:solidFill>
                          <a:effectLst/>
                          <a:latin typeface="Arial" panose="020B0604020202020204" pitchFamily="34" charset="0"/>
                        </a:rPr>
                        <a:t>&lt;2022</a:t>
                      </a:r>
                    </a:p>
                  </a:txBody>
                  <a:tcPr marL="0" marR="0" marT="0" marB="0" anchor="b">
                    <a:lnL>
                      <a:noFill/>
                    </a:lnL>
                    <a:lnR>
                      <a:noFill/>
                    </a:lnR>
                    <a:lnT>
                      <a:noFill/>
                    </a:lnT>
                    <a:lnB>
                      <a:noFill/>
                    </a:lnB>
                  </a:tcPr>
                </a:tc>
                <a:tc>
                  <a:txBody>
                    <a:bodyPr/>
                    <a:lstStyle/>
                    <a:p>
                      <a:pPr algn="ctr" fontAlgn="b"/>
                      <a:r>
                        <a:rPr lang="en-US" sz="2800" b="0" i="0" u="none" strike="noStrike">
                          <a:solidFill>
                            <a:srgbClr val="000000"/>
                          </a:solidFill>
                          <a:effectLst/>
                          <a:latin typeface="Arial" panose="020B0604020202020204" pitchFamily="34" charset="0"/>
                        </a:rPr>
                        <a:t>0.00%</a:t>
                      </a:r>
                    </a:p>
                  </a:txBody>
                  <a:tcPr marL="0" marR="0" marT="0" marB="0" anchor="b">
                    <a:lnL>
                      <a:noFill/>
                    </a:lnL>
                    <a:lnR>
                      <a:noFill/>
                    </a:lnR>
                    <a:lnT>
                      <a:noFill/>
                    </a:lnT>
                    <a:lnB>
                      <a:noFill/>
                    </a:lnB>
                  </a:tcPr>
                </a:tc>
                <a:tc>
                  <a:txBody>
                    <a:bodyPr/>
                    <a:lstStyle/>
                    <a:p>
                      <a:pPr algn="ctr" fontAlgn="b"/>
                      <a:r>
                        <a:rPr lang="en-US" sz="2800" b="0" i="0" u="none" strike="noStrike" dirty="0">
                          <a:solidFill>
                            <a:srgbClr val="000000"/>
                          </a:solidFill>
                          <a:effectLst/>
                          <a:latin typeface="Arial" panose="020B0604020202020204" pitchFamily="34" charset="0"/>
                        </a:rPr>
                        <a:t>0.25%</a:t>
                      </a:r>
                    </a:p>
                  </a:txBody>
                  <a:tcPr marL="0" marR="0" marT="0" marB="0" anchor="b">
                    <a:lnL>
                      <a:noFill/>
                    </a:lnL>
                    <a:lnR>
                      <a:noFill/>
                    </a:lnR>
                    <a:lnT>
                      <a:noFill/>
                    </a:lnT>
                    <a:lnB>
                      <a:noFill/>
                    </a:lnB>
                  </a:tcPr>
                </a:tc>
                <a:extLst>
                  <a:ext uri="{0D108BD9-81ED-4DB2-BD59-A6C34878D82A}">
                    <a16:rowId xmlns:a16="http://schemas.microsoft.com/office/drawing/2014/main" val="1178373837"/>
                  </a:ext>
                </a:extLst>
              </a:tr>
              <a:tr h="406289">
                <a:tc>
                  <a:txBody>
                    <a:bodyPr/>
                    <a:lstStyle/>
                    <a:p>
                      <a:pPr algn="ctr" fontAlgn="b"/>
                      <a:r>
                        <a:rPr lang="en-US" sz="2800" b="0" i="0" u="none" strike="noStrike">
                          <a:solidFill>
                            <a:srgbClr val="000000"/>
                          </a:solidFill>
                          <a:effectLst/>
                          <a:latin typeface="Arial" panose="020B0604020202020204" pitchFamily="34" charset="0"/>
                        </a:rPr>
                        <a:t>3/17/2022</a:t>
                      </a:r>
                    </a:p>
                  </a:txBody>
                  <a:tcPr marL="0" marR="0" marT="0" marB="0" anchor="b">
                    <a:lnL>
                      <a:noFill/>
                    </a:lnL>
                    <a:lnR>
                      <a:noFill/>
                    </a:lnR>
                    <a:lnT>
                      <a:noFill/>
                    </a:lnT>
                    <a:lnB>
                      <a:noFill/>
                    </a:lnB>
                  </a:tcPr>
                </a:tc>
                <a:tc>
                  <a:txBody>
                    <a:bodyPr/>
                    <a:lstStyle/>
                    <a:p>
                      <a:pPr algn="ctr" fontAlgn="b"/>
                      <a:r>
                        <a:rPr lang="en-US" sz="2800" b="0" i="0" u="none" strike="noStrike">
                          <a:solidFill>
                            <a:srgbClr val="000000"/>
                          </a:solidFill>
                          <a:effectLst/>
                          <a:latin typeface="Arial" panose="020B0604020202020204" pitchFamily="34" charset="0"/>
                        </a:rPr>
                        <a:t>0.25%</a:t>
                      </a:r>
                    </a:p>
                  </a:txBody>
                  <a:tcPr marL="0" marR="0" marT="0" marB="0" anchor="b">
                    <a:lnL>
                      <a:noFill/>
                    </a:lnL>
                    <a:lnR>
                      <a:noFill/>
                    </a:lnR>
                    <a:lnT>
                      <a:noFill/>
                    </a:lnT>
                    <a:lnB>
                      <a:noFill/>
                    </a:lnB>
                  </a:tcPr>
                </a:tc>
                <a:tc>
                  <a:txBody>
                    <a:bodyPr/>
                    <a:lstStyle/>
                    <a:p>
                      <a:pPr algn="ctr" fontAlgn="b"/>
                      <a:r>
                        <a:rPr lang="en-US" sz="2800" b="0" i="0" u="none" strike="noStrike" dirty="0">
                          <a:solidFill>
                            <a:srgbClr val="000000"/>
                          </a:solidFill>
                          <a:effectLst/>
                          <a:latin typeface="Arial" panose="020B0604020202020204" pitchFamily="34" charset="0"/>
                        </a:rPr>
                        <a:t>0.50%</a:t>
                      </a:r>
                    </a:p>
                  </a:txBody>
                  <a:tcPr marL="0" marR="0" marT="0" marB="0" anchor="b">
                    <a:lnL>
                      <a:noFill/>
                    </a:lnL>
                    <a:lnR>
                      <a:noFill/>
                    </a:lnR>
                    <a:lnT>
                      <a:noFill/>
                    </a:lnT>
                    <a:lnB>
                      <a:noFill/>
                    </a:lnB>
                  </a:tcPr>
                </a:tc>
                <a:extLst>
                  <a:ext uri="{0D108BD9-81ED-4DB2-BD59-A6C34878D82A}">
                    <a16:rowId xmlns:a16="http://schemas.microsoft.com/office/drawing/2014/main" val="3551234802"/>
                  </a:ext>
                </a:extLst>
              </a:tr>
              <a:tr h="406289">
                <a:tc>
                  <a:txBody>
                    <a:bodyPr/>
                    <a:lstStyle/>
                    <a:p>
                      <a:pPr algn="ctr" fontAlgn="b"/>
                      <a:r>
                        <a:rPr lang="en-US" sz="2800" b="0" i="0" u="none" strike="noStrike">
                          <a:solidFill>
                            <a:srgbClr val="000000"/>
                          </a:solidFill>
                          <a:effectLst/>
                          <a:latin typeface="Arial" panose="020B0604020202020204" pitchFamily="34" charset="0"/>
                        </a:rPr>
                        <a:t>5/4/2022</a:t>
                      </a:r>
                    </a:p>
                  </a:txBody>
                  <a:tcPr marL="0" marR="0" marT="0" marB="0" anchor="b">
                    <a:lnL>
                      <a:noFill/>
                    </a:lnL>
                    <a:lnR>
                      <a:noFill/>
                    </a:lnR>
                    <a:lnT>
                      <a:noFill/>
                    </a:lnT>
                    <a:lnB>
                      <a:noFill/>
                    </a:lnB>
                  </a:tcPr>
                </a:tc>
                <a:tc>
                  <a:txBody>
                    <a:bodyPr/>
                    <a:lstStyle/>
                    <a:p>
                      <a:pPr algn="ctr" fontAlgn="b"/>
                      <a:r>
                        <a:rPr lang="en-US" sz="2800" b="0" i="0" u="none" strike="noStrike">
                          <a:solidFill>
                            <a:srgbClr val="000000"/>
                          </a:solidFill>
                          <a:effectLst/>
                          <a:latin typeface="Arial" panose="020B0604020202020204" pitchFamily="34" charset="0"/>
                        </a:rPr>
                        <a:t>0.75%</a:t>
                      </a:r>
                    </a:p>
                  </a:txBody>
                  <a:tcPr marL="0" marR="0" marT="0" marB="0" anchor="b">
                    <a:lnL>
                      <a:noFill/>
                    </a:lnL>
                    <a:lnR>
                      <a:noFill/>
                    </a:lnR>
                    <a:lnT>
                      <a:noFill/>
                    </a:lnT>
                    <a:lnB>
                      <a:noFill/>
                    </a:lnB>
                  </a:tcPr>
                </a:tc>
                <a:tc>
                  <a:txBody>
                    <a:bodyPr/>
                    <a:lstStyle/>
                    <a:p>
                      <a:pPr algn="ctr" fontAlgn="b"/>
                      <a:r>
                        <a:rPr lang="en-US" sz="2800" b="0" i="0" u="none" strike="noStrike" dirty="0">
                          <a:solidFill>
                            <a:srgbClr val="000000"/>
                          </a:solidFill>
                          <a:effectLst/>
                          <a:latin typeface="Arial" panose="020B0604020202020204" pitchFamily="34" charset="0"/>
                        </a:rPr>
                        <a:t>1.00%</a:t>
                      </a:r>
                    </a:p>
                  </a:txBody>
                  <a:tcPr marL="0" marR="0" marT="0" marB="0" anchor="b">
                    <a:lnL>
                      <a:noFill/>
                    </a:lnL>
                    <a:lnR>
                      <a:noFill/>
                    </a:lnR>
                    <a:lnT>
                      <a:noFill/>
                    </a:lnT>
                    <a:lnB>
                      <a:noFill/>
                    </a:lnB>
                  </a:tcPr>
                </a:tc>
                <a:extLst>
                  <a:ext uri="{0D108BD9-81ED-4DB2-BD59-A6C34878D82A}">
                    <a16:rowId xmlns:a16="http://schemas.microsoft.com/office/drawing/2014/main" val="378750593"/>
                  </a:ext>
                </a:extLst>
              </a:tr>
              <a:tr h="406289">
                <a:tc>
                  <a:txBody>
                    <a:bodyPr/>
                    <a:lstStyle/>
                    <a:p>
                      <a:pPr algn="ctr" fontAlgn="b"/>
                      <a:r>
                        <a:rPr lang="en-US" sz="2800" b="0" i="0" u="none" strike="noStrike">
                          <a:solidFill>
                            <a:srgbClr val="000000"/>
                          </a:solidFill>
                          <a:effectLst/>
                          <a:latin typeface="Arial" panose="020B0604020202020204" pitchFamily="34" charset="0"/>
                        </a:rPr>
                        <a:t>6/15/2022</a:t>
                      </a:r>
                    </a:p>
                  </a:txBody>
                  <a:tcPr marL="0" marR="0" marT="0" marB="0" anchor="b">
                    <a:lnL>
                      <a:noFill/>
                    </a:lnL>
                    <a:lnR>
                      <a:noFill/>
                    </a:lnR>
                    <a:lnT>
                      <a:noFill/>
                    </a:lnT>
                    <a:lnB>
                      <a:noFill/>
                    </a:lnB>
                  </a:tcPr>
                </a:tc>
                <a:tc>
                  <a:txBody>
                    <a:bodyPr/>
                    <a:lstStyle/>
                    <a:p>
                      <a:pPr algn="ctr" fontAlgn="b"/>
                      <a:r>
                        <a:rPr lang="en-US" sz="2800" b="0" i="0" u="none" strike="noStrike">
                          <a:solidFill>
                            <a:srgbClr val="000000"/>
                          </a:solidFill>
                          <a:effectLst/>
                          <a:latin typeface="Arial" panose="020B0604020202020204" pitchFamily="34" charset="0"/>
                        </a:rPr>
                        <a:t>1.50%</a:t>
                      </a:r>
                    </a:p>
                  </a:txBody>
                  <a:tcPr marL="0" marR="0" marT="0" marB="0" anchor="b">
                    <a:lnL>
                      <a:noFill/>
                    </a:lnL>
                    <a:lnR>
                      <a:noFill/>
                    </a:lnR>
                    <a:lnT>
                      <a:noFill/>
                    </a:lnT>
                    <a:lnB>
                      <a:noFill/>
                    </a:lnB>
                  </a:tcPr>
                </a:tc>
                <a:tc>
                  <a:txBody>
                    <a:bodyPr/>
                    <a:lstStyle/>
                    <a:p>
                      <a:pPr algn="ctr" fontAlgn="b"/>
                      <a:r>
                        <a:rPr lang="en-US" sz="2800" b="0" i="0" u="none" strike="noStrike" dirty="0">
                          <a:solidFill>
                            <a:srgbClr val="000000"/>
                          </a:solidFill>
                          <a:effectLst/>
                          <a:latin typeface="Arial" panose="020B0604020202020204" pitchFamily="34" charset="0"/>
                        </a:rPr>
                        <a:t>1.75%</a:t>
                      </a:r>
                    </a:p>
                  </a:txBody>
                  <a:tcPr marL="0" marR="0" marT="0" marB="0" anchor="b">
                    <a:lnL>
                      <a:noFill/>
                    </a:lnL>
                    <a:lnR>
                      <a:noFill/>
                    </a:lnR>
                    <a:lnT>
                      <a:noFill/>
                    </a:lnT>
                    <a:lnB>
                      <a:noFill/>
                    </a:lnB>
                  </a:tcPr>
                </a:tc>
                <a:extLst>
                  <a:ext uri="{0D108BD9-81ED-4DB2-BD59-A6C34878D82A}">
                    <a16:rowId xmlns:a16="http://schemas.microsoft.com/office/drawing/2014/main" val="2131221486"/>
                  </a:ext>
                </a:extLst>
              </a:tr>
              <a:tr h="406289">
                <a:tc>
                  <a:txBody>
                    <a:bodyPr/>
                    <a:lstStyle/>
                    <a:p>
                      <a:pPr algn="ctr" fontAlgn="b"/>
                      <a:r>
                        <a:rPr lang="en-US" sz="2800" b="0" i="0" u="none" strike="noStrike">
                          <a:solidFill>
                            <a:srgbClr val="000000"/>
                          </a:solidFill>
                          <a:effectLst/>
                          <a:latin typeface="Arial" panose="020B0604020202020204" pitchFamily="34" charset="0"/>
                        </a:rPr>
                        <a:t>7/27/2022</a:t>
                      </a:r>
                    </a:p>
                  </a:txBody>
                  <a:tcPr marL="0" marR="0" marT="0" marB="0" anchor="b">
                    <a:lnL>
                      <a:noFill/>
                    </a:lnL>
                    <a:lnR>
                      <a:noFill/>
                    </a:lnR>
                    <a:lnT>
                      <a:noFill/>
                    </a:lnT>
                    <a:lnB>
                      <a:noFill/>
                    </a:lnB>
                  </a:tcPr>
                </a:tc>
                <a:tc>
                  <a:txBody>
                    <a:bodyPr/>
                    <a:lstStyle/>
                    <a:p>
                      <a:pPr algn="ctr" fontAlgn="b"/>
                      <a:r>
                        <a:rPr lang="en-US" sz="2800" b="0" i="0" u="none" strike="noStrike">
                          <a:solidFill>
                            <a:srgbClr val="000000"/>
                          </a:solidFill>
                          <a:effectLst/>
                          <a:latin typeface="Arial" panose="020B0604020202020204" pitchFamily="34" charset="0"/>
                        </a:rPr>
                        <a:t>2.25%</a:t>
                      </a:r>
                    </a:p>
                  </a:txBody>
                  <a:tcPr marL="0" marR="0" marT="0" marB="0" anchor="b">
                    <a:lnL>
                      <a:noFill/>
                    </a:lnL>
                    <a:lnR>
                      <a:noFill/>
                    </a:lnR>
                    <a:lnT>
                      <a:noFill/>
                    </a:lnT>
                    <a:lnB>
                      <a:noFill/>
                    </a:lnB>
                  </a:tcPr>
                </a:tc>
                <a:tc>
                  <a:txBody>
                    <a:bodyPr/>
                    <a:lstStyle/>
                    <a:p>
                      <a:pPr algn="ctr" fontAlgn="b"/>
                      <a:r>
                        <a:rPr lang="en-US" sz="2800" b="0" i="0" u="none" strike="noStrike" dirty="0">
                          <a:solidFill>
                            <a:srgbClr val="000000"/>
                          </a:solidFill>
                          <a:effectLst/>
                          <a:latin typeface="Arial" panose="020B0604020202020204" pitchFamily="34" charset="0"/>
                        </a:rPr>
                        <a:t>2.50%</a:t>
                      </a:r>
                    </a:p>
                  </a:txBody>
                  <a:tcPr marL="0" marR="0" marT="0" marB="0" anchor="b">
                    <a:lnL>
                      <a:noFill/>
                    </a:lnL>
                    <a:lnR>
                      <a:noFill/>
                    </a:lnR>
                    <a:lnT>
                      <a:noFill/>
                    </a:lnT>
                    <a:lnB>
                      <a:noFill/>
                    </a:lnB>
                  </a:tcPr>
                </a:tc>
                <a:extLst>
                  <a:ext uri="{0D108BD9-81ED-4DB2-BD59-A6C34878D82A}">
                    <a16:rowId xmlns:a16="http://schemas.microsoft.com/office/drawing/2014/main" val="3269269693"/>
                  </a:ext>
                </a:extLst>
              </a:tr>
              <a:tr h="406289">
                <a:tc>
                  <a:txBody>
                    <a:bodyPr/>
                    <a:lstStyle/>
                    <a:p>
                      <a:pPr algn="ctr" fontAlgn="b"/>
                      <a:r>
                        <a:rPr lang="en-US" sz="2800" b="0" i="0" u="none" strike="noStrike">
                          <a:solidFill>
                            <a:srgbClr val="000000"/>
                          </a:solidFill>
                          <a:effectLst/>
                          <a:latin typeface="Arial" panose="020B0604020202020204" pitchFamily="34" charset="0"/>
                        </a:rPr>
                        <a:t>9/21/2022</a:t>
                      </a:r>
                    </a:p>
                  </a:txBody>
                  <a:tcPr marL="0" marR="0" marT="0" marB="0" anchor="b">
                    <a:lnL>
                      <a:noFill/>
                    </a:lnL>
                    <a:lnR>
                      <a:noFill/>
                    </a:lnR>
                    <a:lnT>
                      <a:noFill/>
                    </a:lnT>
                    <a:lnB>
                      <a:noFill/>
                    </a:lnB>
                  </a:tcPr>
                </a:tc>
                <a:tc>
                  <a:txBody>
                    <a:bodyPr/>
                    <a:lstStyle/>
                    <a:p>
                      <a:pPr algn="ctr" fontAlgn="b"/>
                      <a:r>
                        <a:rPr lang="en-US" sz="2800" b="0" i="0" u="none" strike="noStrike">
                          <a:solidFill>
                            <a:srgbClr val="000000"/>
                          </a:solidFill>
                          <a:effectLst/>
                          <a:latin typeface="Arial" panose="020B0604020202020204" pitchFamily="34" charset="0"/>
                        </a:rPr>
                        <a:t>3.00%</a:t>
                      </a:r>
                    </a:p>
                  </a:txBody>
                  <a:tcPr marL="0" marR="0" marT="0" marB="0" anchor="b">
                    <a:lnL>
                      <a:noFill/>
                    </a:lnL>
                    <a:lnR>
                      <a:noFill/>
                    </a:lnR>
                    <a:lnT>
                      <a:noFill/>
                    </a:lnT>
                    <a:lnB>
                      <a:noFill/>
                    </a:lnB>
                  </a:tcPr>
                </a:tc>
                <a:tc>
                  <a:txBody>
                    <a:bodyPr/>
                    <a:lstStyle/>
                    <a:p>
                      <a:pPr algn="ctr" fontAlgn="b"/>
                      <a:r>
                        <a:rPr lang="en-US" sz="2800" b="0" i="0" u="none" strike="noStrike" dirty="0">
                          <a:solidFill>
                            <a:srgbClr val="000000"/>
                          </a:solidFill>
                          <a:effectLst/>
                          <a:latin typeface="Arial" panose="020B0604020202020204" pitchFamily="34" charset="0"/>
                        </a:rPr>
                        <a:t>3.25%</a:t>
                      </a:r>
                    </a:p>
                  </a:txBody>
                  <a:tcPr marL="0" marR="0" marT="0" marB="0" anchor="b">
                    <a:lnL>
                      <a:noFill/>
                    </a:lnL>
                    <a:lnR>
                      <a:noFill/>
                    </a:lnR>
                    <a:lnT>
                      <a:noFill/>
                    </a:lnT>
                    <a:lnB>
                      <a:noFill/>
                    </a:lnB>
                  </a:tcPr>
                </a:tc>
                <a:extLst>
                  <a:ext uri="{0D108BD9-81ED-4DB2-BD59-A6C34878D82A}">
                    <a16:rowId xmlns:a16="http://schemas.microsoft.com/office/drawing/2014/main" val="3590686265"/>
                  </a:ext>
                </a:extLst>
              </a:tr>
              <a:tr h="406289">
                <a:tc>
                  <a:txBody>
                    <a:bodyPr/>
                    <a:lstStyle/>
                    <a:p>
                      <a:pPr algn="ctr" fontAlgn="b"/>
                      <a:r>
                        <a:rPr lang="en-US" sz="2800" b="0" i="0" u="none" strike="noStrike">
                          <a:solidFill>
                            <a:srgbClr val="000000"/>
                          </a:solidFill>
                          <a:effectLst/>
                          <a:latin typeface="Arial" panose="020B0604020202020204" pitchFamily="34" charset="0"/>
                        </a:rPr>
                        <a:t>11/2/2022</a:t>
                      </a:r>
                    </a:p>
                  </a:txBody>
                  <a:tcPr marL="0" marR="0" marT="0" marB="0" anchor="b">
                    <a:lnL>
                      <a:noFill/>
                    </a:lnL>
                    <a:lnR>
                      <a:noFill/>
                    </a:lnR>
                    <a:lnT>
                      <a:noFill/>
                    </a:lnT>
                    <a:lnB>
                      <a:noFill/>
                    </a:lnB>
                  </a:tcPr>
                </a:tc>
                <a:tc>
                  <a:txBody>
                    <a:bodyPr/>
                    <a:lstStyle/>
                    <a:p>
                      <a:pPr algn="ctr" fontAlgn="b"/>
                      <a:r>
                        <a:rPr lang="en-US" sz="2800" b="0" i="0" u="none" strike="noStrike">
                          <a:solidFill>
                            <a:srgbClr val="000000"/>
                          </a:solidFill>
                          <a:effectLst/>
                          <a:latin typeface="Arial" panose="020B0604020202020204" pitchFamily="34" charset="0"/>
                        </a:rPr>
                        <a:t>3.75%</a:t>
                      </a:r>
                    </a:p>
                  </a:txBody>
                  <a:tcPr marL="0" marR="0" marT="0" marB="0" anchor="b">
                    <a:lnL>
                      <a:noFill/>
                    </a:lnL>
                    <a:lnR>
                      <a:noFill/>
                    </a:lnR>
                    <a:lnT>
                      <a:noFill/>
                    </a:lnT>
                    <a:lnB>
                      <a:noFill/>
                    </a:lnB>
                  </a:tcPr>
                </a:tc>
                <a:tc>
                  <a:txBody>
                    <a:bodyPr/>
                    <a:lstStyle/>
                    <a:p>
                      <a:pPr algn="ctr" fontAlgn="b"/>
                      <a:r>
                        <a:rPr lang="en-US" sz="2800" b="0" i="0" u="none" strike="noStrike" dirty="0">
                          <a:solidFill>
                            <a:srgbClr val="000000"/>
                          </a:solidFill>
                          <a:effectLst/>
                          <a:latin typeface="Arial" panose="020B0604020202020204" pitchFamily="34" charset="0"/>
                        </a:rPr>
                        <a:t>4.00%</a:t>
                      </a:r>
                    </a:p>
                  </a:txBody>
                  <a:tcPr marL="0" marR="0" marT="0" marB="0" anchor="b">
                    <a:lnL>
                      <a:noFill/>
                    </a:lnL>
                    <a:lnR>
                      <a:noFill/>
                    </a:lnR>
                    <a:lnT>
                      <a:noFill/>
                    </a:lnT>
                    <a:lnB>
                      <a:noFill/>
                    </a:lnB>
                  </a:tcPr>
                </a:tc>
                <a:extLst>
                  <a:ext uri="{0D108BD9-81ED-4DB2-BD59-A6C34878D82A}">
                    <a16:rowId xmlns:a16="http://schemas.microsoft.com/office/drawing/2014/main" val="51113967"/>
                  </a:ext>
                </a:extLst>
              </a:tr>
              <a:tr h="406289">
                <a:tc>
                  <a:txBody>
                    <a:bodyPr/>
                    <a:lstStyle/>
                    <a:p>
                      <a:pPr algn="ctr" fontAlgn="b"/>
                      <a:r>
                        <a:rPr lang="en-US" sz="2800" b="0" i="0" u="none" strike="noStrike" dirty="0">
                          <a:solidFill>
                            <a:srgbClr val="000000"/>
                          </a:solidFill>
                          <a:effectLst/>
                          <a:latin typeface="Arial" panose="020B0604020202020204" pitchFamily="34" charset="0"/>
                        </a:rPr>
                        <a:t>12/14/2022</a:t>
                      </a:r>
                    </a:p>
                  </a:txBody>
                  <a:tcPr marL="0" marR="0" marT="0" marB="0" anchor="b">
                    <a:lnL>
                      <a:noFill/>
                    </a:lnL>
                    <a:lnR>
                      <a:noFill/>
                    </a:lnR>
                    <a:lnT>
                      <a:noFill/>
                    </a:lnT>
                    <a:lnB>
                      <a:noFill/>
                    </a:lnB>
                  </a:tcPr>
                </a:tc>
                <a:tc>
                  <a:txBody>
                    <a:bodyPr/>
                    <a:lstStyle/>
                    <a:p>
                      <a:pPr algn="ctr" fontAlgn="b"/>
                      <a:r>
                        <a:rPr lang="en-US" sz="2800" b="0" i="0" u="none" strike="noStrike" dirty="0">
                          <a:solidFill>
                            <a:srgbClr val="000000"/>
                          </a:solidFill>
                          <a:effectLst/>
                          <a:latin typeface="Arial" panose="020B0604020202020204" pitchFamily="34" charset="0"/>
                        </a:rPr>
                        <a:t>4.25%</a:t>
                      </a:r>
                    </a:p>
                  </a:txBody>
                  <a:tcPr marL="0" marR="0" marT="0" marB="0" anchor="b">
                    <a:lnL>
                      <a:noFill/>
                    </a:lnL>
                    <a:lnR>
                      <a:noFill/>
                    </a:lnR>
                    <a:lnT>
                      <a:noFill/>
                    </a:lnT>
                    <a:lnB>
                      <a:noFill/>
                    </a:lnB>
                  </a:tcPr>
                </a:tc>
                <a:tc>
                  <a:txBody>
                    <a:bodyPr/>
                    <a:lstStyle/>
                    <a:p>
                      <a:pPr algn="ctr" fontAlgn="b"/>
                      <a:r>
                        <a:rPr lang="en-US" sz="2800" b="0" i="0" u="none" strike="noStrike" dirty="0">
                          <a:solidFill>
                            <a:srgbClr val="000000"/>
                          </a:solidFill>
                          <a:effectLst/>
                          <a:latin typeface="Arial" panose="020B0604020202020204" pitchFamily="34" charset="0"/>
                        </a:rPr>
                        <a:t>4.50%</a:t>
                      </a:r>
                    </a:p>
                  </a:txBody>
                  <a:tcPr marL="0" marR="0" marT="0" marB="0" anchor="b">
                    <a:lnL>
                      <a:noFill/>
                    </a:lnL>
                    <a:lnR>
                      <a:noFill/>
                    </a:lnR>
                    <a:lnT>
                      <a:noFill/>
                    </a:lnT>
                    <a:lnB>
                      <a:noFill/>
                    </a:lnB>
                  </a:tcPr>
                </a:tc>
                <a:extLst>
                  <a:ext uri="{0D108BD9-81ED-4DB2-BD59-A6C34878D82A}">
                    <a16:rowId xmlns:a16="http://schemas.microsoft.com/office/drawing/2014/main" val="2826455489"/>
                  </a:ext>
                </a:extLst>
              </a:tr>
              <a:tr h="406289">
                <a:tc>
                  <a:txBody>
                    <a:bodyPr/>
                    <a:lstStyle/>
                    <a:p>
                      <a:pPr algn="ctr" fontAlgn="b"/>
                      <a:r>
                        <a:rPr lang="en-US" sz="2800" b="0" i="0" u="none" strike="noStrike" dirty="0">
                          <a:solidFill>
                            <a:srgbClr val="000000"/>
                          </a:solidFill>
                          <a:effectLst/>
                          <a:latin typeface="Arial" panose="020B0604020202020204" pitchFamily="34" charset="0"/>
                        </a:rPr>
                        <a:t>2/1/2023</a:t>
                      </a:r>
                    </a:p>
                  </a:txBody>
                  <a:tcPr marL="0" marR="0" marT="0" marB="0" anchor="b">
                    <a:lnL>
                      <a:noFill/>
                    </a:lnL>
                    <a:lnR>
                      <a:noFill/>
                    </a:lnR>
                    <a:lnT>
                      <a:noFill/>
                    </a:lnT>
                    <a:lnB>
                      <a:noFill/>
                    </a:lnB>
                  </a:tcPr>
                </a:tc>
                <a:tc>
                  <a:txBody>
                    <a:bodyPr/>
                    <a:lstStyle/>
                    <a:p>
                      <a:pPr algn="ctr" fontAlgn="b"/>
                      <a:r>
                        <a:rPr lang="en-US" sz="2800" b="0" i="0" u="none" strike="noStrike" dirty="0">
                          <a:solidFill>
                            <a:srgbClr val="000000"/>
                          </a:solidFill>
                          <a:effectLst/>
                          <a:latin typeface="Arial" panose="020B0604020202020204" pitchFamily="34" charset="0"/>
                        </a:rPr>
                        <a:t>?</a:t>
                      </a:r>
                    </a:p>
                  </a:txBody>
                  <a:tcPr marL="0" marR="0" marT="0" marB="0" anchor="b">
                    <a:lnL>
                      <a:noFill/>
                    </a:lnL>
                    <a:lnR>
                      <a:noFill/>
                    </a:lnR>
                    <a:lnT>
                      <a:noFill/>
                    </a:lnT>
                    <a:lnB>
                      <a:noFill/>
                    </a:lnB>
                  </a:tcPr>
                </a:tc>
                <a:tc>
                  <a:txBody>
                    <a:bodyPr/>
                    <a:lstStyle/>
                    <a:p>
                      <a:pPr algn="ctr" fontAlgn="b"/>
                      <a:r>
                        <a:rPr lang="en-US" sz="2800" b="0" i="0" u="none" strike="noStrike" dirty="0">
                          <a:solidFill>
                            <a:srgbClr val="000000"/>
                          </a:solidFill>
                          <a:effectLst/>
                          <a:latin typeface="Arial" panose="020B0604020202020204" pitchFamily="34" charset="0"/>
                        </a:rPr>
                        <a:t>?</a:t>
                      </a:r>
                    </a:p>
                  </a:txBody>
                  <a:tcPr marL="0" marR="0" marT="0" marB="0" anchor="b">
                    <a:lnL>
                      <a:noFill/>
                    </a:lnL>
                    <a:lnR>
                      <a:noFill/>
                    </a:lnR>
                    <a:lnT>
                      <a:noFill/>
                    </a:lnT>
                    <a:lnB>
                      <a:noFill/>
                    </a:lnB>
                  </a:tcPr>
                </a:tc>
                <a:extLst>
                  <a:ext uri="{0D108BD9-81ED-4DB2-BD59-A6C34878D82A}">
                    <a16:rowId xmlns:a16="http://schemas.microsoft.com/office/drawing/2014/main" val="1375076022"/>
                  </a:ext>
                </a:extLst>
              </a:tr>
            </a:tbl>
          </a:graphicData>
        </a:graphic>
      </p:graphicFrame>
      <p:sp>
        <p:nvSpPr>
          <p:cNvPr id="2" name="Slide Number Placeholder 1">
            <a:extLst>
              <a:ext uri="{FF2B5EF4-FFF2-40B4-BE49-F238E27FC236}">
                <a16:creationId xmlns:a16="http://schemas.microsoft.com/office/drawing/2014/main" id="{08498D80-B941-E2FC-E7AB-DB1612F2B889}"/>
              </a:ext>
            </a:extLst>
          </p:cNvPr>
          <p:cNvSpPr>
            <a:spLocks noGrp="1"/>
          </p:cNvSpPr>
          <p:nvPr>
            <p:ph type="sldNum" sz="quarter" idx="12"/>
          </p:nvPr>
        </p:nvSpPr>
        <p:spPr/>
        <p:txBody>
          <a:bodyPr/>
          <a:lstStyle/>
          <a:p>
            <a:fld id="{11C6B60D-AE8E-4822-A70E-311B398829D5}" type="slidenum">
              <a:rPr lang="en-US" sz="3200" smtClean="0">
                <a:solidFill>
                  <a:schemeClr val="tx1"/>
                </a:solidFill>
              </a:rPr>
              <a:t>16</a:t>
            </a:fld>
            <a:endParaRPr lang="en-US" sz="3200" dirty="0">
              <a:solidFill>
                <a:schemeClr val="tx1"/>
              </a:solidFill>
            </a:endParaRPr>
          </a:p>
        </p:txBody>
      </p:sp>
    </p:spTree>
    <p:extLst>
      <p:ext uri="{BB962C8B-B14F-4D97-AF65-F5344CB8AC3E}">
        <p14:creationId xmlns:p14="http://schemas.microsoft.com/office/powerpoint/2010/main" val="563100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3CC559F-015C-43CE-BF82-9F6BE203600F}"/>
              </a:ext>
            </a:extLst>
          </p:cNvPr>
          <p:cNvSpPr>
            <a:spLocks noGrp="1"/>
          </p:cNvSpPr>
          <p:nvPr>
            <p:ph type="title"/>
          </p:nvPr>
        </p:nvSpPr>
        <p:spPr/>
        <p:txBody>
          <a:bodyPr/>
          <a:lstStyle/>
          <a:p>
            <a:r>
              <a:rPr lang="en-US" dirty="0"/>
              <a:t>Best Parking Spots!</a:t>
            </a:r>
          </a:p>
        </p:txBody>
      </p:sp>
      <p:graphicFrame>
        <p:nvGraphicFramePr>
          <p:cNvPr id="2" name="Table 1">
            <a:extLst>
              <a:ext uri="{FF2B5EF4-FFF2-40B4-BE49-F238E27FC236}">
                <a16:creationId xmlns:a16="http://schemas.microsoft.com/office/drawing/2014/main" id="{49DE6EAA-0778-A506-9447-44D63A1F30BD}"/>
              </a:ext>
            </a:extLst>
          </p:cNvPr>
          <p:cNvGraphicFramePr>
            <a:graphicFrameLocks noGrp="1"/>
          </p:cNvGraphicFramePr>
          <p:nvPr>
            <p:extLst>
              <p:ext uri="{D42A27DB-BD31-4B8C-83A1-F6EECF244321}">
                <p14:modId xmlns:p14="http://schemas.microsoft.com/office/powerpoint/2010/main" val="229393304"/>
              </p:ext>
            </p:extLst>
          </p:nvPr>
        </p:nvGraphicFramePr>
        <p:xfrm>
          <a:off x="723901" y="1690688"/>
          <a:ext cx="10048874" cy="4005942"/>
        </p:xfrm>
        <a:graphic>
          <a:graphicData uri="http://schemas.openxmlformats.org/drawingml/2006/table">
            <a:tbl>
              <a:tblPr/>
              <a:tblGrid>
                <a:gridCol w="2382997">
                  <a:extLst>
                    <a:ext uri="{9D8B030D-6E8A-4147-A177-3AD203B41FA5}">
                      <a16:colId xmlns:a16="http://schemas.microsoft.com/office/drawing/2014/main" val="1359883437"/>
                    </a:ext>
                  </a:extLst>
                </a:gridCol>
                <a:gridCol w="1037573">
                  <a:extLst>
                    <a:ext uri="{9D8B030D-6E8A-4147-A177-3AD203B41FA5}">
                      <a16:colId xmlns:a16="http://schemas.microsoft.com/office/drawing/2014/main" val="2118911240"/>
                    </a:ext>
                  </a:extLst>
                </a:gridCol>
                <a:gridCol w="1657076">
                  <a:extLst>
                    <a:ext uri="{9D8B030D-6E8A-4147-A177-3AD203B41FA5}">
                      <a16:colId xmlns:a16="http://schemas.microsoft.com/office/drawing/2014/main" val="2649031431"/>
                    </a:ext>
                  </a:extLst>
                </a:gridCol>
                <a:gridCol w="1657076">
                  <a:extLst>
                    <a:ext uri="{9D8B030D-6E8A-4147-A177-3AD203B41FA5}">
                      <a16:colId xmlns:a16="http://schemas.microsoft.com/office/drawing/2014/main" val="2161340966"/>
                    </a:ext>
                  </a:extLst>
                </a:gridCol>
                <a:gridCol w="1657076">
                  <a:extLst>
                    <a:ext uri="{9D8B030D-6E8A-4147-A177-3AD203B41FA5}">
                      <a16:colId xmlns:a16="http://schemas.microsoft.com/office/drawing/2014/main" val="4039792570"/>
                    </a:ext>
                  </a:extLst>
                </a:gridCol>
                <a:gridCol w="1657076">
                  <a:extLst>
                    <a:ext uri="{9D8B030D-6E8A-4147-A177-3AD203B41FA5}">
                      <a16:colId xmlns:a16="http://schemas.microsoft.com/office/drawing/2014/main" val="2900288909"/>
                    </a:ext>
                  </a:extLst>
                </a:gridCol>
              </a:tblGrid>
              <a:tr h="602116">
                <a:tc gridSpan="2">
                  <a:txBody>
                    <a:bodyPr/>
                    <a:lstStyle/>
                    <a:p>
                      <a:pPr algn="l" fontAlgn="b"/>
                      <a:r>
                        <a:rPr lang="en-US" sz="2000" b="1" i="0" u="none" strike="noStrike" dirty="0">
                          <a:solidFill>
                            <a:srgbClr val="000000"/>
                          </a:solidFill>
                          <a:effectLst/>
                          <a:latin typeface="Arial" panose="020B0604020202020204" pitchFamily="34" charset="0"/>
                        </a:rPr>
                        <a:t>Annual Interest Earnings</a:t>
                      </a:r>
                    </a:p>
                  </a:txBody>
                  <a:tcPr marL="0" marR="0" marT="0" marB="0" anchor="b">
                    <a:lnL>
                      <a:noFill/>
                    </a:lnL>
                    <a:lnR>
                      <a:noFill/>
                    </a:lnR>
                    <a:lnT>
                      <a:noFill/>
                    </a:lnT>
                    <a:lnB>
                      <a:noFill/>
                    </a:lnB>
                  </a:tcPr>
                </a:tc>
                <a:tc hMerge="1">
                  <a:txBody>
                    <a:bodyPr/>
                    <a:lstStyle/>
                    <a:p>
                      <a:endParaRPr lang="en-US"/>
                    </a:p>
                  </a:txBody>
                  <a:tcPr/>
                </a:tc>
                <a:tc>
                  <a:txBody>
                    <a:bodyPr/>
                    <a:lstStyle/>
                    <a:p>
                      <a:pPr algn="l" fontAlgn="b"/>
                      <a:endParaRPr lang="en-US" sz="1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485826881"/>
                  </a:ext>
                </a:extLst>
              </a:tr>
              <a:tr h="393246">
                <a:tc>
                  <a:txBody>
                    <a:bodyPr/>
                    <a:lstStyle/>
                    <a:p>
                      <a:pPr algn="l" fontAlgn="b"/>
                      <a:endParaRPr lang="en-US" sz="1800" b="0" i="0" u="sng" strike="noStrike" dirty="0">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1800" b="0" i="0" u="sng"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r>
                        <a:rPr lang="en-US" sz="1800" b="1" i="0" u="none" strike="noStrike" dirty="0">
                          <a:solidFill>
                            <a:srgbClr val="000000"/>
                          </a:solidFill>
                          <a:effectLst/>
                          <a:latin typeface="Arial" panose="020B0604020202020204" pitchFamily="34" charset="0"/>
                        </a:rPr>
                        <a:t> $      1,000,000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Arial" panose="020B0604020202020204" pitchFamily="34" charset="0"/>
                        </a:rPr>
                        <a:t> $   5,000,000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Arial" panose="020B0604020202020204" pitchFamily="34" charset="0"/>
                        </a:rPr>
                        <a:t> $   25,000,000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Arial" panose="020B0604020202020204" pitchFamily="34" charset="0"/>
                        </a:rPr>
                        <a:t> $ 50,000,000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9516501"/>
                  </a:ext>
                </a:extLst>
              </a:tr>
              <a:tr h="602116">
                <a:tc>
                  <a:txBody>
                    <a:bodyPr/>
                    <a:lstStyle/>
                    <a:p>
                      <a:pPr algn="l" fontAlgn="b"/>
                      <a:r>
                        <a:rPr lang="en-US" sz="1800" b="0" i="0" u="none" strike="noStrike" dirty="0">
                          <a:solidFill>
                            <a:srgbClr val="000000"/>
                          </a:solidFill>
                          <a:effectLst/>
                          <a:latin typeface="Arial" panose="020B0604020202020204" pitchFamily="34" charset="0"/>
                        </a:rPr>
                        <a:t>"Bank Managed Hard Interest"</a:t>
                      </a:r>
                    </a:p>
                  </a:txBody>
                  <a:tcPr marL="0" marR="0" marT="0" marB="0" anchor="b">
                    <a:lnL>
                      <a:noFill/>
                    </a:lnL>
                    <a:lnR>
                      <a:noFill/>
                    </a:lnR>
                    <a:lnT>
                      <a:noFill/>
                    </a:lnT>
                    <a:lnB>
                      <a:noFill/>
                    </a:lnB>
                  </a:tcPr>
                </a:tc>
                <a:tc>
                  <a:txBody>
                    <a:bodyPr/>
                    <a:lstStyle/>
                    <a:p>
                      <a:pPr algn="r" fontAlgn="b"/>
                      <a:r>
                        <a:rPr lang="en-US" sz="1800" b="0" i="0" u="none" strike="noStrike">
                          <a:solidFill>
                            <a:srgbClr val="000000"/>
                          </a:solidFill>
                          <a:effectLst/>
                          <a:latin typeface="Arial" panose="020B0604020202020204" pitchFamily="34" charset="0"/>
                        </a:rPr>
                        <a:t>1.00%</a:t>
                      </a:r>
                    </a:p>
                  </a:txBody>
                  <a:tcPr marL="0" marR="0" marT="0" marB="0" anchor="b">
                    <a:lnL>
                      <a:noFill/>
                    </a:lnL>
                    <a:lnR>
                      <a:noFill/>
                    </a:lnR>
                    <a:lnT>
                      <a:noFill/>
                    </a:lnT>
                    <a:lnB>
                      <a:noFill/>
                    </a:lnB>
                  </a:tcPr>
                </a:tc>
                <a:tc>
                  <a:txBody>
                    <a:bodyPr/>
                    <a:lstStyle/>
                    <a:p>
                      <a:pPr algn="l" fontAlgn="b"/>
                      <a:r>
                        <a:rPr lang="en-US" sz="1800" b="0" i="0" u="none" strike="noStrike" dirty="0">
                          <a:solidFill>
                            <a:srgbClr val="000000"/>
                          </a:solidFill>
                          <a:effectLst/>
                          <a:latin typeface="Arial" panose="020B0604020202020204" pitchFamily="34" charset="0"/>
                        </a:rPr>
                        <a:t>              10,000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800" b="0" i="0" u="none" strike="noStrike" dirty="0">
                          <a:solidFill>
                            <a:srgbClr val="000000"/>
                          </a:solidFill>
                          <a:effectLst/>
                          <a:latin typeface="Arial" panose="020B0604020202020204" pitchFamily="34" charset="0"/>
                        </a:rPr>
                        <a:t>            50,000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800" b="0" i="0" u="none" strike="noStrike" dirty="0">
                          <a:solidFill>
                            <a:srgbClr val="000000"/>
                          </a:solidFill>
                          <a:effectLst/>
                          <a:latin typeface="Arial" panose="020B0604020202020204" pitchFamily="34" charset="0"/>
                        </a:rPr>
                        <a:t>            250,000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800" b="0" i="0" u="none" strike="noStrike" dirty="0">
                          <a:solidFill>
                            <a:srgbClr val="000000"/>
                          </a:solidFill>
                          <a:effectLst/>
                          <a:latin typeface="Arial" panose="020B0604020202020204" pitchFamily="34" charset="0"/>
                        </a:rPr>
                        <a:t>         500,000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283113798"/>
                  </a:ext>
                </a:extLst>
              </a:tr>
              <a:tr h="602116">
                <a:tc>
                  <a:txBody>
                    <a:bodyPr/>
                    <a:lstStyle/>
                    <a:p>
                      <a:pPr algn="l" fontAlgn="b"/>
                      <a:r>
                        <a:rPr lang="en-US" sz="1800" b="0" i="0" u="none" strike="noStrike" dirty="0">
                          <a:solidFill>
                            <a:srgbClr val="000000"/>
                          </a:solidFill>
                          <a:effectLst/>
                          <a:latin typeface="Arial" panose="020B0604020202020204" pitchFamily="34" charset="0"/>
                        </a:rPr>
                        <a:t>LGIP</a:t>
                      </a:r>
                    </a:p>
                  </a:txBody>
                  <a:tcPr marL="0" marR="0" marT="0" marB="0" anchor="b">
                    <a:lnL>
                      <a:noFill/>
                    </a:lnL>
                    <a:lnR>
                      <a:noFill/>
                    </a:lnR>
                    <a:lnT>
                      <a:noFill/>
                    </a:lnT>
                    <a:lnB>
                      <a:noFill/>
                    </a:lnB>
                  </a:tcPr>
                </a:tc>
                <a:tc>
                  <a:txBody>
                    <a:bodyPr/>
                    <a:lstStyle/>
                    <a:p>
                      <a:pPr algn="r" fontAlgn="b"/>
                      <a:r>
                        <a:rPr lang="en-US" sz="1800" b="0" i="0" u="none" strike="noStrike" dirty="0">
                          <a:solidFill>
                            <a:srgbClr val="000000"/>
                          </a:solidFill>
                          <a:effectLst/>
                          <a:latin typeface="Arial" panose="020B0604020202020204" pitchFamily="34" charset="0"/>
                        </a:rPr>
                        <a:t>4.25%</a:t>
                      </a:r>
                    </a:p>
                  </a:txBody>
                  <a:tcPr marL="0" marR="0" marT="0" marB="0" anchor="b">
                    <a:lnL>
                      <a:noFill/>
                    </a:lnL>
                    <a:lnR>
                      <a:noFill/>
                    </a:lnR>
                    <a:lnT>
                      <a:noFill/>
                    </a:lnT>
                    <a:lnB>
                      <a:noFill/>
                    </a:lnB>
                  </a:tcPr>
                </a:tc>
                <a:tc>
                  <a:txBody>
                    <a:bodyPr/>
                    <a:lstStyle/>
                    <a:p>
                      <a:pPr algn="l" fontAlgn="b"/>
                      <a:r>
                        <a:rPr lang="en-US" sz="1800" b="0" i="0" u="none" strike="noStrike" dirty="0">
                          <a:solidFill>
                            <a:srgbClr val="000000"/>
                          </a:solidFill>
                          <a:effectLst/>
                          <a:latin typeface="Arial" panose="020B0604020202020204" pitchFamily="34" charset="0"/>
                        </a:rPr>
                        <a:t>            42,500 </a:t>
                      </a:r>
                    </a:p>
                  </a:txBody>
                  <a:tcPr marL="0" marR="0" marT="0" marB="0" anchor="b">
                    <a:lnL>
                      <a:noFill/>
                    </a:lnL>
                    <a:lnR>
                      <a:noFill/>
                    </a:lnR>
                    <a:lnT>
                      <a:noFill/>
                    </a:lnT>
                    <a:lnB>
                      <a:noFill/>
                    </a:lnB>
                  </a:tcPr>
                </a:tc>
                <a:tc>
                  <a:txBody>
                    <a:bodyPr/>
                    <a:lstStyle/>
                    <a:p>
                      <a:pPr algn="l" fontAlgn="b"/>
                      <a:r>
                        <a:rPr lang="en-US" sz="1800" b="0" i="0" u="none" strike="noStrike" dirty="0">
                          <a:solidFill>
                            <a:srgbClr val="000000"/>
                          </a:solidFill>
                          <a:effectLst/>
                          <a:latin typeface="Arial" panose="020B0604020202020204" pitchFamily="34" charset="0"/>
                        </a:rPr>
                        <a:t>            212,500 </a:t>
                      </a:r>
                    </a:p>
                  </a:txBody>
                  <a:tcPr marL="0" marR="0" marT="0" marB="0" anchor="b">
                    <a:lnL>
                      <a:noFill/>
                    </a:lnL>
                    <a:lnR>
                      <a:noFill/>
                    </a:lnR>
                    <a:lnT>
                      <a:noFill/>
                    </a:lnT>
                    <a:lnB>
                      <a:noFill/>
                    </a:lnB>
                  </a:tcPr>
                </a:tc>
                <a:tc>
                  <a:txBody>
                    <a:bodyPr/>
                    <a:lstStyle/>
                    <a:p>
                      <a:pPr algn="l" fontAlgn="b"/>
                      <a:r>
                        <a:rPr lang="en-US" sz="1800" b="0" i="0" u="none" strike="noStrike" dirty="0">
                          <a:solidFill>
                            <a:srgbClr val="000000"/>
                          </a:solidFill>
                          <a:effectLst/>
                          <a:latin typeface="Arial" panose="020B0604020202020204" pitchFamily="34" charset="0"/>
                        </a:rPr>
                        <a:t>         1,062,500 </a:t>
                      </a:r>
                    </a:p>
                  </a:txBody>
                  <a:tcPr marL="0" marR="0" marT="0" marB="0" anchor="b">
                    <a:lnL>
                      <a:noFill/>
                    </a:lnL>
                    <a:lnR>
                      <a:noFill/>
                    </a:lnR>
                    <a:lnT>
                      <a:noFill/>
                    </a:lnT>
                    <a:lnB>
                      <a:noFill/>
                    </a:lnB>
                  </a:tcPr>
                </a:tc>
                <a:tc>
                  <a:txBody>
                    <a:bodyPr/>
                    <a:lstStyle/>
                    <a:p>
                      <a:pPr algn="l" fontAlgn="b"/>
                      <a:r>
                        <a:rPr lang="en-US" sz="1800" b="0" i="0" u="none" strike="noStrike" dirty="0">
                          <a:solidFill>
                            <a:srgbClr val="000000"/>
                          </a:solidFill>
                          <a:effectLst/>
                          <a:latin typeface="Arial" panose="020B0604020202020204" pitchFamily="34" charset="0"/>
                        </a:rPr>
                        <a:t>       2,125,000 </a:t>
                      </a:r>
                    </a:p>
                  </a:txBody>
                  <a:tcPr marL="0" marR="0" marT="0" marB="0" anchor="b">
                    <a:lnL>
                      <a:noFill/>
                    </a:lnL>
                    <a:lnR>
                      <a:noFill/>
                    </a:lnR>
                    <a:lnT>
                      <a:noFill/>
                    </a:lnT>
                    <a:lnB>
                      <a:noFill/>
                    </a:lnB>
                  </a:tcPr>
                </a:tc>
                <a:extLst>
                  <a:ext uri="{0D108BD9-81ED-4DB2-BD59-A6C34878D82A}">
                    <a16:rowId xmlns:a16="http://schemas.microsoft.com/office/drawing/2014/main" val="2674630049"/>
                  </a:ext>
                </a:extLst>
              </a:tr>
              <a:tr h="602116">
                <a:tc>
                  <a:txBody>
                    <a:bodyPr/>
                    <a:lstStyle/>
                    <a:p>
                      <a:pPr algn="l" fontAlgn="b"/>
                      <a:r>
                        <a:rPr lang="en-US" sz="1800" b="0" i="0" u="none" strike="noStrike" dirty="0">
                          <a:solidFill>
                            <a:srgbClr val="000000"/>
                          </a:solidFill>
                          <a:effectLst/>
                          <a:latin typeface="Arial" panose="020B0604020202020204" pitchFamily="34" charset="0"/>
                        </a:rPr>
                        <a:t>3 Month T-Bills</a:t>
                      </a:r>
                    </a:p>
                  </a:txBody>
                  <a:tcPr marL="0" marR="0" marT="0" marB="0" anchor="b">
                    <a:lnL>
                      <a:noFill/>
                    </a:lnL>
                    <a:lnR>
                      <a:noFill/>
                    </a:lnR>
                    <a:lnT>
                      <a:noFill/>
                    </a:lnT>
                    <a:lnB>
                      <a:noFill/>
                    </a:lnB>
                  </a:tcPr>
                </a:tc>
                <a:tc>
                  <a:txBody>
                    <a:bodyPr/>
                    <a:lstStyle/>
                    <a:p>
                      <a:pPr algn="r" fontAlgn="b"/>
                      <a:r>
                        <a:rPr lang="en-US" sz="1800" b="0" i="0" u="none" strike="noStrike" dirty="0">
                          <a:solidFill>
                            <a:srgbClr val="000000"/>
                          </a:solidFill>
                          <a:effectLst/>
                          <a:latin typeface="Arial" panose="020B0604020202020204" pitchFamily="34" charset="0"/>
                        </a:rPr>
                        <a:t>4.60%</a:t>
                      </a:r>
                    </a:p>
                  </a:txBody>
                  <a:tcPr marL="0" marR="0" marT="0" marB="0" anchor="b">
                    <a:lnL>
                      <a:noFill/>
                    </a:lnL>
                    <a:lnR>
                      <a:noFill/>
                    </a:lnR>
                    <a:lnT>
                      <a:noFill/>
                    </a:lnT>
                    <a:lnB>
                      <a:noFill/>
                    </a:lnB>
                  </a:tcPr>
                </a:tc>
                <a:tc>
                  <a:txBody>
                    <a:bodyPr/>
                    <a:lstStyle/>
                    <a:p>
                      <a:pPr algn="l" fontAlgn="b"/>
                      <a:r>
                        <a:rPr lang="en-US" sz="1800" b="0" i="0" u="none" strike="noStrike" dirty="0">
                          <a:solidFill>
                            <a:srgbClr val="000000"/>
                          </a:solidFill>
                          <a:effectLst/>
                          <a:latin typeface="Arial" panose="020B0604020202020204" pitchFamily="34" charset="0"/>
                        </a:rPr>
                        <a:t>            46,000 </a:t>
                      </a:r>
                    </a:p>
                  </a:txBody>
                  <a:tcPr marL="0" marR="0" marT="0" marB="0" anchor="b">
                    <a:lnL>
                      <a:noFill/>
                    </a:lnL>
                    <a:lnR>
                      <a:noFill/>
                    </a:lnR>
                    <a:lnT>
                      <a:noFill/>
                    </a:lnT>
                    <a:lnB>
                      <a:noFill/>
                    </a:lnB>
                  </a:tcPr>
                </a:tc>
                <a:tc>
                  <a:txBody>
                    <a:bodyPr/>
                    <a:lstStyle/>
                    <a:p>
                      <a:pPr algn="l" fontAlgn="b"/>
                      <a:r>
                        <a:rPr lang="en-US" sz="1800" b="0" i="0" u="none" strike="noStrike" dirty="0">
                          <a:solidFill>
                            <a:srgbClr val="000000"/>
                          </a:solidFill>
                          <a:effectLst/>
                          <a:latin typeface="Arial" panose="020B0604020202020204" pitchFamily="34" charset="0"/>
                        </a:rPr>
                        <a:t>            230,000 </a:t>
                      </a:r>
                    </a:p>
                  </a:txBody>
                  <a:tcPr marL="0" marR="0" marT="0" marB="0" anchor="b">
                    <a:lnL>
                      <a:noFill/>
                    </a:lnL>
                    <a:lnR>
                      <a:noFill/>
                    </a:lnR>
                    <a:lnT>
                      <a:noFill/>
                    </a:lnT>
                    <a:lnB>
                      <a:noFill/>
                    </a:lnB>
                  </a:tcPr>
                </a:tc>
                <a:tc>
                  <a:txBody>
                    <a:bodyPr/>
                    <a:lstStyle/>
                    <a:p>
                      <a:pPr algn="l" fontAlgn="b"/>
                      <a:r>
                        <a:rPr lang="en-US" sz="1800" b="0" i="0" u="none" strike="noStrike" dirty="0">
                          <a:solidFill>
                            <a:srgbClr val="000000"/>
                          </a:solidFill>
                          <a:effectLst/>
                          <a:latin typeface="Arial" panose="020B0604020202020204" pitchFamily="34" charset="0"/>
                        </a:rPr>
                        <a:t>         1,150,000 </a:t>
                      </a:r>
                    </a:p>
                  </a:txBody>
                  <a:tcPr marL="0" marR="0" marT="0" marB="0" anchor="b">
                    <a:lnL>
                      <a:noFill/>
                    </a:lnL>
                    <a:lnR>
                      <a:noFill/>
                    </a:lnR>
                    <a:lnT>
                      <a:noFill/>
                    </a:lnT>
                    <a:lnB>
                      <a:noFill/>
                    </a:lnB>
                  </a:tcPr>
                </a:tc>
                <a:tc>
                  <a:txBody>
                    <a:bodyPr/>
                    <a:lstStyle/>
                    <a:p>
                      <a:pPr algn="l" fontAlgn="b"/>
                      <a:r>
                        <a:rPr lang="en-US" sz="1800" b="0" i="0" u="none" strike="noStrike" dirty="0">
                          <a:solidFill>
                            <a:srgbClr val="000000"/>
                          </a:solidFill>
                          <a:effectLst/>
                          <a:latin typeface="Arial" panose="020B0604020202020204" pitchFamily="34" charset="0"/>
                        </a:rPr>
                        <a:t>       2,300,000 </a:t>
                      </a:r>
                    </a:p>
                  </a:txBody>
                  <a:tcPr marL="0" marR="0" marT="0" marB="0" anchor="b">
                    <a:lnL>
                      <a:noFill/>
                    </a:lnL>
                    <a:lnR>
                      <a:noFill/>
                    </a:lnR>
                    <a:lnT>
                      <a:noFill/>
                    </a:lnT>
                    <a:lnB>
                      <a:noFill/>
                    </a:lnB>
                  </a:tcPr>
                </a:tc>
                <a:extLst>
                  <a:ext uri="{0D108BD9-81ED-4DB2-BD59-A6C34878D82A}">
                    <a16:rowId xmlns:a16="http://schemas.microsoft.com/office/drawing/2014/main" val="2441446995"/>
                  </a:ext>
                </a:extLst>
              </a:tr>
              <a:tr h="602116">
                <a:tc>
                  <a:txBody>
                    <a:bodyPr/>
                    <a:lstStyle/>
                    <a:p>
                      <a:pPr algn="l" fontAlgn="b"/>
                      <a:r>
                        <a:rPr lang="en-US" sz="1800" b="0" i="0" u="none" strike="noStrike" dirty="0">
                          <a:solidFill>
                            <a:srgbClr val="000000"/>
                          </a:solidFill>
                          <a:effectLst/>
                          <a:latin typeface="Arial" panose="020B0604020202020204" pitchFamily="34" charset="0"/>
                        </a:rPr>
                        <a:t>6 Month T-Bills</a:t>
                      </a:r>
                    </a:p>
                  </a:txBody>
                  <a:tcPr marL="0" marR="0" marT="0" marB="0" anchor="b">
                    <a:lnL>
                      <a:noFill/>
                    </a:lnL>
                    <a:lnR>
                      <a:noFill/>
                    </a:lnR>
                    <a:lnT>
                      <a:noFill/>
                    </a:lnT>
                    <a:lnB>
                      <a:noFill/>
                    </a:lnB>
                  </a:tcPr>
                </a:tc>
                <a:tc>
                  <a:txBody>
                    <a:bodyPr/>
                    <a:lstStyle/>
                    <a:p>
                      <a:pPr algn="r" fontAlgn="b"/>
                      <a:r>
                        <a:rPr lang="en-US" sz="1800" b="0" i="0" u="none" strike="noStrike" dirty="0">
                          <a:solidFill>
                            <a:srgbClr val="000000"/>
                          </a:solidFill>
                          <a:effectLst/>
                          <a:latin typeface="Arial" panose="020B0604020202020204" pitchFamily="34" charset="0"/>
                        </a:rPr>
                        <a:t>4.80%</a:t>
                      </a:r>
                    </a:p>
                  </a:txBody>
                  <a:tcPr marL="0" marR="0" marT="0" marB="0" anchor="b">
                    <a:lnL>
                      <a:noFill/>
                    </a:lnL>
                    <a:lnR>
                      <a:noFill/>
                    </a:lnR>
                    <a:lnT>
                      <a:noFill/>
                    </a:lnT>
                    <a:lnB>
                      <a:noFill/>
                    </a:lnB>
                  </a:tcPr>
                </a:tc>
                <a:tc>
                  <a:txBody>
                    <a:bodyPr/>
                    <a:lstStyle/>
                    <a:p>
                      <a:pPr algn="l" fontAlgn="b"/>
                      <a:r>
                        <a:rPr lang="en-US" sz="1800" b="0" i="0" u="none" strike="noStrike" dirty="0">
                          <a:solidFill>
                            <a:srgbClr val="000000"/>
                          </a:solidFill>
                          <a:effectLst/>
                          <a:latin typeface="Arial" panose="020B0604020202020204" pitchFamily="34" charset="0"/>
                        </a:rPr>
                        <a:t>            48,000 </a:t>
                      </a:r>
                    </a:p>
                  </a:txBody>
                  <a:tcPr marL="0" marR="0" marT="0" marB="0" anchor="b">
                    <a:lnL>
                      <a:noFill/>
                    </a:lnL>
                    <a:lnR>
                      <a:noFill/>
                    </a:lnR>
                    <a:lnT>
                      <a:noFill/>
                    </a:lnT>
                    <a:lnB>
                      <a:noFill/>
                    </a:lnB>
                  </a:tcPr>
                </a:tc>
                <a:tc>
                  <a:txBody>
                    <a:bodyPr/>
                    <a:lstStyle/>
                    <a:p>
                      <a:pPr algn="l" fontAlgn="b"/>
                      <a:r>
                        <a:rPr lang="en-US" sz="1800" b="0" i="0" u="none" strike="noStrike" dirty="0">
                          <a:solidFill>
                            <a:srgbClr val="000000"/>
                          </a:solidFill>
                          <a:effectLst/>
                          <a:latin typeface="Arial" panose="020B0604020202020204" pitchFamily="34" charset="0"/>
                        </a:rPr>
                        <a:t>            240,000 </a:t>
                      </a:r>
                    </a:p>
                  </a:txBody>
                  <a:tcPr marL="0" marR="0" marT="0" marB="0" anchor="b">
                    <a:lnL>
                      <a:noFill/>
                    </a:lnL>
                    <a:lnR>
                      <a:noFill/>
                    </a:lnR>
                    <a:lnT>
                      <a:noFill/>
                    </a:lnT>
                    <a:lnB>
                      <a:noFill/>
                    </a:lnB>
                  </a:tcPr>
                </a:tc>
                <a:tc>
                  <a:txBody>
                    <a:bodyPr/>
                    <a:lstStyle/>
                    <a:p>
                      <a:pPr algn="l" fontAlgn="b"/>
                      <a:r>
                        <a:rPr lang="en-US" sz="1800" b="0" i="0" u="none" strike="noStrike" dirty="0">
                          <a:solidFill>
                            <a:srgbClr val="000000"/>
                          </a:solidFill>
                          <a:effectLst/>
                          <a:latin typeface="Arial" panose="020B0604020202020204" pitchFamily="34" charset="0"/>
                        </a:rPr>
                        <a:t>         1,200,000 </a:t>
                      </a:r>
                    </a:p>
                  </a:txBody>
                  <a:tcPr marL="0" marR="0" marT="0" marB="0" anchor="b">
                    <a:lnL>
                      <a:noFill/>
                    </a:lnL>
                    <a:lnR>
                      <a:noFill/>
                    </a:lnR>
                    <a:lnT>
                      <a:noFill/>
                    </a:lnT>
                    <a:lnB>
                      <a:noFill/>
                    </a:lnB>
                  </a:tcPr>
                </a:tc>
                <a:tc>
                  <a:txBody>
                    <a:bodyPr/>
                    <a:lstStyle/>
                    <a:p>
                      <a:pPr algn="l" fontAlgn="b"/>
                      <a:r>
                        <a:rPr lang="en-US" sz="1800" b="0" i="0" u="none" strike="noStrike" dirty="0">
                          <a:solidFill>
                            <a:srgbClr val="000000"/>
                          </a:solidFill>
                          <a:effectLst/>
                          <a:latin typeface="Arial" panose="020B0604020202020204" pitchFamily="34" charset="0"/>
                        </a:rPr>
                        <a:t>       2,400,000 </a:t>
                      </a:r>
                    </a:p>
                  </a:txBody>
                  <a:tcPr marL="0" marR="0" marT="0" marB="0" anchor="b">
                    <a:lnL>
                      <a:noFill/>
                    </a:lnL>
                    <a:lnR>
                      <a:noFill/>
                    </a:lnR>
                    <a:lnT>
                      <a:noFill/>
                    </a:lnT>
                    <a:lnB>
                      <a:noFill/>
                    </a:lnB>
                  </a:tcPr>
                </a:tc>
                <a:extLst>
                  <a:ext uri="{0D108BD9-81ED-4DB2-BD59-A6C34878D82A}">
                    <a16:rowId xmlns:a16="http://schemas.microsoft.com/office/drawing/2014/main" val="607070494"/>
                  </a:ext>
                </a:extLst>
              </a:tr>
              <a:tr h="602116">
                <a:tc>
                  <a:txBody>
                    <a:bodyPr/>
                    <a:lstStyle/>
                    <a:p>
                      <a:pPr algn="l" fontAlgn="b"/>
                      <a:r>
                        <a:rPr lang="en-US" sz="1800" b="0" i="0" u="none" strike="noStrike" dirty="0">
                          <a:solidFill>
                            <a:srgbClr val="000000"/>
                          </a:solidFill>
                          <a:effectLst/>
                          <a:latin typeface="Arial" panose="020B0604020202020204" pitchFamily="34" charset="0"/>
                        </a:rPr>
                        <a:t>12 Month T-Bills</a:t>
                      </a:r>
                    </a:p>
                  </a:txBody>
                  <a:tcPr marL="0" marR="0" marT="0" marB="0" anchor="b">
                    <a:lnL>
                      <a:noFill/>
                    </a:lnL>
                    <a:lnR>
                      <a:noFill/>
                    </a:lnR>
                    <a:lnT>
                      <a:noFill/>
                    </a:lnT>
                    <a:lnB>
                      <a:noFill/>
                    </a:lnB>
                  </a:tcPr>
                </a:tc>
                <a:tc>
                  <a:txBody>
                    <a:bodyPr/>
                    <a:lstStyle/>
                    <a:p>
                      <a:pPr algn="r" fontAlgn="b"/>
                      <a:r>
                        <a:rPr lang="en-US" sz="1800" b="0" i="0" u="none" strike="noStrike" dirty="0">
                          <a:solidFill>
                            <a:srgbClr val="000000"/>
                          </a:solidFill>
                          <a:effectLst/>
                          <a:latin typeface="Arial" panose="020B0604020202020204" pitchFamily="34" charset="0"/>
                        </a:rPr>
                        <a:t>4.65%</a:t>
                      </a:r>
                    </a:p>
                  </a:txBody>
                  <a:tcPr marL="0" marR="0" marT="0" marB="0" anchor="b">
                    <a:lnL>
                      <a:noFill/>
                    </a:lnL>
                    <a:lnR>
                      <a:noFill/>
                    </a:lnR>
                    <a:lnT>
                      <a:noFill/>
                    </a:lnT>
                    <a:lnB>
                      <a:noFill/>
                    </a:lnB>
                  </a:tcPr>
                </a:tc>
                <a:tc>
                  <a:txBody>
                    <a:bodyPr/>
                    <a:lstStyle/>
                    <a:p>
                      <a:pPr algn="l" fontAlgn="b"/>
                      <a:r>
                        <a:rPr lang="en-US" sz="1800" b="0" i="0" u="none" strike="noStrike" dirty="0">
                          <a:solidFill>
                            <a:srgbClr val="000000"/>
                          </a:solidFill>
                          <a:effectLst/>
                          <a:latin typeface="Arial" panose="020B0604020202020204" pitchFamily="34" charset="0"/>
                        </a:rPr>
                        <a:t>            46,500 </a:t>
                      </a:r>
                    </a:p>
                  </a:txBody>
                  <a:tcPr marL="0" marR="0" marT="0" marB="0" anchor="b">
                    <a:lnL>
                      <a:noFill/>
                    </a:lnL>
                    <a:lnR>
                      <a:noFill/>
                    </a:lnR>
                    <a:lnT>
                      <a:noFill/>
                    </a:lnT>
                    <a:lnB>
                      <a:noFill/>
                    </a:lnB>
                  </a:tcPr>
                </a:tc>
                <a:tc>
                  <a:txBody>
                    <a:bodyPr/>
                    <a:lstStyle/>
                    <a:p>
                      <a:pPr algn="l" fontAlgn="b"/>
                      <a:r>
                        <a:rPr lang="en-US" sz="1800" b="0" i="0" u="none" strike="noStrike" dirty="0">
                          <a:solidFill>
                            <a:srgbClr val="000000"/>
                          </a:solidFill>
                          <a:effectLst/>
                          <a:latin typeface="Arial" panose="020B0604020202020204" pitchFamily="34" charset="0"/>
                        </a:rPr>
                        <a:t>            232,500 </a:t>
                      </a:r>
                    </a:p>
                  </a:txBody>
                  <a:tcPr marL="0" marR="0" marT="0" marB="0" anchor="b">
                    <a:lnL>
                      <a:noFill/>
                    </a:lnL>
                    <a:lnR>
                      <a:noFill/>
                    </a:lnR>
                    <a:lnT>
                      <a:noFill/>
                    </a:lnT>
                    <a:lnB>
                      <a:noFill/>
                    </a:lnB>
                  </a:tcPr>
                </a:tc>
                <a:tc>
                  <a:txBody>
                    <a:bodyPr/>
                    <a:lstStyle/>
                    <a:p>
                      <a:pPr algn="l" fontAlgn="b"/>
                      <a:r>
                        <a:rPr lang="en-US" sz="1800" b="0" i="0" u="none" strike="noStrike" dirty="0">
                          <a:solidFill>
                            <a:srgbClr val="000000"/>
                          </a:solidFill>
                          <a:effectLst/>
                          <a:latin typeface="Arial" panose="020B0604020202020204" pitchFamily="34" charset="0"/>
                        </a:rPr>
                        <a:t>         1,162,500 </a:t>
                      </a:r>
                    </a:p>
                  </a:txBody>
                  <a:tcPr marL="0" marR="0" marT="0" marB="0" anchor="b">
                    <a:lnL>
                      <a:noFill/>
                    </a:lnL>
                    <a:lnR>
                      <a:noFill/>
                    </a:lnR>
                    <a:lnT>
                      <a:noFill/>
                    </a:lnT>
                    <a:lnB>
                      <a:noFill/>
                    </a:lnB>
                  </a:tcPr>
                </a:tc>
                <a:tc>
                  <a:txBody>
                    <a:bodyPr/>
                    <a:lstStyle/>
                    <a:p>
                      <a:pPr algn="l" fontAlgn="b"/>
                      <a:r>
                        <a:rPr lang="en-US" sz="1800" b="0" i="0" u="none" strike="noStrike" dirty="0">
                          <a:solidFill>
                            <a:srgbClr val="000000"/>
                          </a:solidFill>
                          <a:effectLst/>
                          <a:latin typeface="Arial" panose="020B0604020202020204" pitchFamily="34" charset="0"/>
                        </a:rPr>
                        <a:t>       2,325,000 </a:t>
                      </a:r>
                    </a:p>
                  </a:txBody>
                  <a:tcPr marL="0" marR="0" marT="0" marB="0" anchor="b">
                    <a:lnL>
                      <a:noFill/>
                    </a:lnL>
                    <a:lnR>
                      <a:noFill/>
                    </a:lnR>
                    <a:lnT>
                      <a:noFill/>
                    </a:lnT>
                    <a:lnB>
                      <a:noFill/>
                    </a:lnB>
                  </a:tcPr>
                </a:tc>
                <a:extLst>
                  <a:ext uri="{0D108BD9-81ED-4DB2-BD59-A6C34878D82A}">
                    <a16:rowId xmlns:a16="http://schemas.microsoft.com/office/drawing/2014/main" val="4282351663"/>
                  </a:ext>
                </a:extLst>
              </a:tr>
            </a:tbl>
          </a:graphicData>
        </a:graphic>
      </p:graphicFrame>
      <p:sp>
        <p:nvSpPr>
          <p:cNvPr id="3" name="Slide Number Placeholder 2">
            <a:extLst>
              <a:ext uri="{FF2B5EF4-FFF2-40B4-BE49-F238E27FC236}">
                <a16:creationId xmlns:a16="http://schemas.microsoft.com/office/drawing/2014/main" id="{096A8D3D-B646-515A-3CAE-B23EBF828815}"/>
              </a:ext>
            </a:extLst>
          </p:cNvPr>
          <p:cNvSpPr>
            <a:spLocks noGrp="1"/>
          </p:cNvSpPr>
          <p:nvPr>
            <p:ph type="sldNum" sz="quarter" idx="12"/>
          </p:nvPr>
        </p:nvSpPr>
        <p:spPr/>
        <p:txBody>
          <a:bodyPr/>
          <a:lstStyle/>
          <a:p>
            <a:fld id="{11C6B60D-AE8E-4822-A70E-311B398829D5}" type="slidenum">
              <a:rPr lang="en-US" sz="3200" smtClean="0">
                <a:solidFill>
                  <a:schemeClr val="tx1"/>
                </a:solidFill>
              </a:rPr>
              <a:t>17</a:t>
            </a:fld>
            <a:endParaRPr lang="en-US" sz="3200" dirty="0">
              <a:solidFill>
                <a:schemeClr val="tx1"/>
              </a:solidFill>
            </a:endParaRPr>
          </a:p>
        </p:txBody>
      </p:sp>
    </p:spTree>
    <p:extLst>
      <p:ext uri="{BB962C8B-B14F-4D97-AF65-F5344CB8AC3E}">
        <p14:creationId xmlns:p14="http://schemas.microsoft.com/office/powerpoint/2010/main" val="21121732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BB575-3356-4913-83F9-80A174164819}"/>
              </a:ext>
            </a:extLst>
          </p:cNvPr>
          <p:cNvSpPr>
            <a:spLocks noGrp="1"/>
          </p:cNvSpPr>
          <p:nvPr>
            <p:ph type="title"/>
          </p:nvPr>
        </p:nvSpPr>
        <p:spPr/>
        <p:txBody>
          <a:bodyPr>
            <a:normAutofit/>
          </a:bodyPr>
          <a:lstStyle/>
          <a:p>
            <a:pPr>
              <a:spcBef>
                <a:spcPts val="0"/>
              </a:spcBef>
            </a:pPr>
            <a:r>
              <a:rPr lang="en-US" b="1" dirty="0"/>
              <a:t>Primary Depository RFP Objectives</a:t>
            </a:r>
          </a:p>
        </p:txBody>
      </p:sp>
      <p:sp>
        <p:nvSpPr>
          <p:cNvPr id="3" name="Content Placeholder 2">
            <a:extLst>
              <a:ext uri="{FF2B5EF4-FFF2-40B4-BE49-F238E27FC236}">
                <a16:creationId xmlns:a16="http://schemas.microsoft.com/office/drawing/2014/main" id="{6E02BBC9-4E96-4BB8-BBC3-687DB1AFABAD}"/>
              </a:ext>
            </a:extLst>
          </p:cNvPr>
          <p:cNvSpPr>
            <a:spLocks noGrp="1"/>
          </p:cNvSpPr>
          <p:nvPr>
            <p:ph idx="1"/>
          </p:nvPr>
        </p:nvSpPr>
        <p:spPr>
          <a:xfrm>
            <a:off x="838200" y="1690688"/>
            <a:ext cx="10515600" cy="4351338"/>
          </a:xfrm>
        </p:spPr>
        <p:txBody>
          <a:bodyPr>
            <a:normAutofit/>
          </a:bodyPr>
          <a:lstStyle/>
          <a:p>
            <a:pPr>
              <a:spcBef>
                <a:spcPts val="0"/>
              </a:spcBef>
            </a:pPr>
            <a:r>
              <a:rPr lang="en-US" dirty="0"/>
              <a:t>Protect Constituent’s Funds</a:t>
            </a:r>
          </a:p>
          <a:p>
            <a:pPr>
              <a:spcBef>
                <a:spcPts val="0"/>
              </a:spcBef>
            </a:pPr>
            <a:r>
              <a:rPr lang="en-US" dirty="0"/>
              <a:t>Create Competitive Environment </a:t>
            </a:r>
            <a:r>
              <a:rPr lang="en-US" sz="2800" dirty="0"/>
              <a:t>(Most Advantageous)</a:t>
            </a:r>
          </a:p>
          <a:p>
            <a:pPr>
              <a:spcBef>
                <a:spcPts val="0"/>
              </a:spcBef>
            </a:pPr>
            <a:r>
              <a:rPr lang="en-US" dirty="0"/>
              <a:t>Establish Fees, Rates, Terms, and Conditions</a:t>
            </a:r>
          </a:p>
          <a:p>
            <a:pPr>
              <a:spcBef>
                <a:spcPts val="0"/>
              </a:spcBef>
            </a:pPr>
            <a:r>
              <a:rPr lang="en-US" dirty="0"/>
              <a:t>Comply with Statutory Requirements</a:t>
            </a:r>
          </a:p>
          <a:p>
            <a:pPr>
              <a:spcBef>
                <a:spcPts val="0"/>
              </a:spcBef>
            </a:pPr>
            <a:endParaRPr lang="en-US" dirty="0"/>
          </a:p>
        </p:txBody>
      </p:sp>
      <p:sp>
        <p:nvSpPr>
          <p:cNvPr id="4" name="Slide Number Placeholder 3">
            <a:extLst>
              <a:ext uri="{FF2B5EF4-FFF2-40B4-BE49-F238E27FC236}">
                <a16:creationId xmlns:a16="http://schemas.microsoft.com/office/drawing/2014/main" id="{E3E09341-DC99-2C1E-7BB5-F2ED07A3B69B}"/>
              </a:ext>
            </a:extLst>
          </p:cNvPr>
          <p:cNvSpPr>
            <a:spLocks noGrp="1"/>
          </p:cNvSpPr>
          <p:nvPr>
            <p:ph type="sldNum" sz="quarter" idx="12"/>
          </p:nvPr>
        </p:nvSpPr>
        <p:spPr/>
        <p:txBody>
          <a:bodyPr/>
          <a:lstStyle/>
          <a:p>
            <a:fld id="{11C6B60D-AE8E-4822-A70E-311B398829D5}" type="slidenum">
              <a:rPr lang="en-US" sz="3200" smtClean="0">
                <a:solidFill>
                  <a:schemeClr val="tx1"/>
                </a:solidFill>
              </a:rPr>
              <a:t>18</a:t>
            </a:fld>
            <a:endParaRPr lang="en-US" sz="3200" dirty="0">
              <a:solidFill>
                <a:schemeClr val="tx1"/>
              </a:solidFill>
            </a:endParaRPr>
          </a:p>
        </p:txBody>
      </p:sp>
    </p:spTree>
    <p:custDataLst>
      <p:tags r:id="rId1"/>
    </p:custDataLst>
    <p:extLst>
      <p:ext uri="{BB962C8B-B14F-4D97-AF65-F5344CB8AC3E}">
        <p14:creationId xmlns:p14="http://schemas.microsoft.com/office/powerpoint/2010/main" val="3397727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BB575-3356-4913-83F9-80A174164819}"/>
              </a:ext>
            </a:extLst>
          </p:cNvPr>
          <p:cNvSpPr>
            <a:spLocks noGrp="1"/>
          </p:cNvSpPr>
          <p:nvPr>
            <p:ph type="title"/>
          </p:nvPr>
        </p:nvSpPr>
        <p:spPr/>
        <p:txBody>
          <a:bodyPr>
            <a:normAutofit/>
          </a:bodyPr>
          <a:lstStyle/>
          <a:p>
            <a:pPr>
              <a:spcBef>
                <a:spcPts val="0"/>
              </a:spcBef>
            </a:pPr>
            <a:r>
              <a:rPr lang="en-US" dirty="0"/>
              <a:t>Primary Depository RFP Objectives</a:t>
            </a:r>
          </a:p>
        </p:txBody>
      </p:sp>
      <p:sp>
        <p:nvSpPr>
          <p:cNvPr id="3" name="Content Placeholder 2">
            <a:extLst>
              <a:ext uri="{FF2B5EF4-FFF2-40B4-BE49-F238E27FC236}">
                <a16:creationId xmlns:a16="http://schemas.microsoft.com/office/drawing/2014/main" id="{6E02BBC9-4E96-4BB8-BBC3-687DB1AFABAD}"/>
              </a:ext>
            </a:extLst>
          </p:cNvPr>
          <p:cNvSpPr>
            <a:spLocks noGrp="1"/>
          </p:cNvSpPr>
          <p:nvPr>
            <p:ph idx="1"/>
          </p:nvPr>
        </p:nvSpPr>
        <p:spPr>
          <a:xfrm>
            <a:off x="838200" y="1690688"/>
            <a:ext cx="10515600" cy="4351338"/>
          </a:xfrm>
        </p:spPr>
        <p:txBody>
          <a:bodyPr>
            <a:normAutofit/>
          </a:bodyPr>
          <a:lstStyle/>
          <a:p>
            <a:pPr marL="0" indent="0">
              <a:spcBef>
                <a:spcPts val="0"/>
              </a:spcBef>
              <a:buNone/>
            </a:pPr>
            <a:r>
              <a:rPr lang="en-US" sz="4800" dirty="0">
                <a:solidFill>
                  <a:srgbClr val="FF0000"/>
                </a:solidFill>
              </a:rPr>
              <a:t>Finance Must Control!</a:t>
            </a:r>
          </a:p>
          <a:p>
            <a:pPr marL="0" indent="0">
              <a:spcBef>
                <a:spcPts val="0"/>
              </a:spcBef>
              <a:buNone/>
            </a:pPr>
            <a:endParaRPr lang="en-US" dirty="0"/>
          </a:p>
          <a:p>
            <a:pPr>
              <a:spcBef>
                <a:spcPts val="0"/>
              </a:spcBef>
            </a:pPr>
            <a:r>
              <a:rPr lang="en-US" i="1" dirty="0"/>
              <a:t>Avoid Decision-Making Committees</a:t>
            </a:r>
          </a:p>
          <a:p>
            <a:pPr>
              <a:spcBef>
                <a:spcPts val="0"/>
              </a:spcBef>
            </a:pPr>
            <a:r>
              <a:rPr lang="en-US" i="1" dirty="0"/>
              <a:t>Avoid Decision-Making Scoring Matrices</a:t>
            </a:r>
          </a:p>
        </p:txBody>
      </p:sp>
      <p:sp>
        <p:nvSpPr>
          <p:cNvPr id="4" name="Slide Number Placeholder 3">
            <a:extLst>
              <a:ext uri="{FF2B5EF4-FFF2-40B4-BE49-F238E27FC236}">
                <a16:creationId xmlns:a16="http://schemas.microsoft.com/office/drawing/2014/main" id="{E8A58732-F779-7D5D-71D0-9CB4D9F47DE9}"/>
              </a:ext>
            </a:extLst>
          </p:cNvPr>
          <p:cNvSpPr>
            <a:spLocks noGrp="1"/>
          </p:cNvSpPr>
          <p:nvPr>
            <p:ph type="sldNum" sz="quarter" idx="12"/>
          </p:nvPr>
        </p:nvSpPr>
        <p:spPr/>
        <p:txBody>
          <a:bodyPr/>
          <a:lstStyle/>
          <a:p>
            <a:fld id="{11C6B60D-AE8E-4822-A70E-311B398829D5}" type="slidenum">
              <a:rPr lang="en-US" sz="3200" smtClean="0">
                <a:solidFill>
                  <a:schemeClr val="tx1"/>
                </a:solidFill>
              </a:rPr>
              <a:t>19</a:t>
            </a:fld>
            <a:endParaRPr lang="en-US" sz="3200" dirty="0">
              <a:solidFill>
                <a:schemeClr val="tx1"/>
              </a:solidFill>
            </a:endParaRPr>
          </a:p>
        </p:txBody>
      </p:sp>
    </p:spTree>
    <p:custDataLst>
      <p:tags r:id="rId1"/>
    </p:custDataLst>
    <p:extLst>
      <p:ext uri="{BB962C8B-B14F-4D97-AF65-F5344CB8AC3E}">
        <p14:creationId xmlns:p14="http://schemas.microsoft.com/office/powerpoint/2010/main" val="2536266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BB575-3356-4913-83F9-80A174164819}"/>
              </a:ext>
            </a:extLst>
          </p:cNvPr>
          <p:cNvSpPr>
            <a:spLocks noGrp="1"/>
          </p:cNvSpPr>
          <p:nvPr>
            <p:ph type="title"/>
          </p:nvPr>
        </p:nvSpPr>
        <p:spPr/>
        <p:txBody>
          <a:bodyPr/>
          <a:lstStyle/>
          <a:p>
            <a:r>
              <a:rPr lang="en-US" dirty="0"/>
              <a:t>Presentation Objectives</a:t>
            </a:r>
          </a:p>
        </p:txBody>
      </p:sp>
      <p:sp>
        <p:nvSpPr>
          <p:cNvPr id="3" name="Content Placeholder 2">
            <a:extLst>
              <a:ext uri="{FF2B5EF4-FFF2-40B4-BE49-F238E27FC236}">
                <a16:creationId xmlns:a16="http://schemas.microsoft.com/office/drawing/2014/main" id="{6E02BBC9-4E96-4BB8-BBC3-687DB1AFABAD}"/>
              </a:ext>
            </a:extLst>
          </p:cNvPr>
          <p:cNvSpPr>
            <a:spLocks noGrp="1"/>
          </p:cNvSpPr>
          <p:nvPr>
            <p:ph idx="1"/>
          </p:nvPr>
        </p:nvSpPr>
        <p:spPr>
          <a:xfrm>
            <a:off x="838200" y="1825625"/>
            <a:ext cx="10515600" cy="4222750"/>
          </a:xfrm>
        </p:spPr>
        <p:txBody>
          <a:bodyPr>
            <a:normAutofit/>
          </a:bodyPr>
          <a:lstStyle/>
          <a:p>
            <a:pPr>
              <a:spcBef>
                <a:spcPts val="0"/>
              </a:spcBef>
            </a:pPr>
            <a:r>
              <a:rPr lang="en-US" dirty="0"/>
              <a:t>Discuss Key Service Levels</a:t>
            </a:r>
          </a:p>
          <a:p>
            <a:pPr>
              <a:spcBef>
                <a:spcPts val="0"/>
              </a:spcBef>
            </a:pPr>
            <a:r>
              <a:rPr lang="en-US" dirty="0"/>
              <a:t>Identify Balance Based Charges</a:t>
            </a:r>
          </a:p>
          <a:p>
            <a:pPr>
              <a:spcBef>
                <a:spcPts val="0"/>
              </a:spcBef>
            </a:pPr>
            <a:r>
              <a:rPr lang="en-US" dirty="0"/>
              <a:t>Consider Compensation Structures</a:t>
            </a:r>
          </a:p>
          <a:p>
            <a:pPr>
              <a:spcBef>
                <a:spcPts val="0"/>
              </a:spcBef>
            </a:pPr>
            <a:r>
              <a:rPr lang="en-US" dirty="0"/>
              <a:t>Provide RFP Process Outline</a:t>
            </a:r>
          </a:p>
          <a:p>
            <a:pPr marL="0" indent="0" algn="ctr">
              <a:spcBef>
                <a:spcPts val="0"/>
              </a:spcBef>
              <a:buNone/>
            </a:pPr>
            <a:r>
              <a:rPr lang="en-US" i="1" dirty="0">
                <a:solidFill>
                  <a:srgbClr val="FF0000"/>
                </a:solidFill>
              </a:rPr>
              <a:t>Please Share Thoughts &amp; Comments</a:t>
            </a:r>
          </a:p>
        </p:txBody>
      </p:sp>
      <p:sp>
        <p:nvSpPr>
          <p:cNvPr id="4" name="Slide Number Placeholder 3">
            <a:extLst>
              <a:ext uri="{FF2B5EF4-FFF2-40B4-BE49-F238E27FC236}">
                <a16:creationId xmlns:a16="http://schemas.microsoft.com/office/drawing/2014/main" id="{D8DF8914-2DFD-E916-EFC2-A4943DBA4EA0}"/>
              </a:ext>
            </a:extLst>
          </p:cNvPr>
          <p:cNvSpPr>
            <a:spLocks noGrp="1"/>
          </p:cNvSpPr>
          <p:nvPr>
            <p:ph type="sldNum" sz="quarter" idx="12"/>
          </p:nvPr>
        </p:nvSpPr>
        <p:spPr/>
        <p:txBody>
          <a:bodyPr/>
          <a:lstStyle/>
          <a:p>
            <a:r>
              <a:rPr lang="en-US" sz="3200" dirty="0">
                <a:solidFill>
                  <a:schemeClr val="tx1"/>
                </a:solidFill>
              </a:rPr>
              <a:t>2</a:t>
            </a:r>
          </a:p>
        </p:txBody>
      </p:sp>
    </p:spTree>
    <p:extLst>
      <p:ext uri="{BB962C8B-B14F-4D97-AF65-F5344CB8AC3E}">
        <p14:creationId xmlns:p14="http://schemas.microsoft.com/office/powerpoint/2010/main" val="383140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BB575-3356-4913-83F9-80A174164819}"/>
              </a:ext>
            </a:extLst>
          </p:cNvPr>
          <p:cNvSpPr>
            <a:spLocks noGrp="1"/>
          </p:cNvSpPr>
          <p:nvPr>
            <p:ph type="title"/>
          </p:nvPr>
        </p:nvSpPr>
        <p:spPr/>
        <p:txBody>
          <a:bodyPr>
            <a:normAutofit/>
          </a:bodyPr>
          <a:lstStyle/>
          <a:p>
            <a:pPr>
              <a:spcBef>
                <a:spcPts val="0"/>
              </a:spcBef>
            </a:pPr>
            <a:r>
              <a:rPr lang="en-US" dirty="0"/>
              <a:t>Wide-Open Spaces</a:t>
            </a:r>
          </a:p>
        </p:txBody>
      </p:sp>
      <p:sp>
        <p:nvSpPr>
          <p:cNvPr id="3" name="Content Placeholder 2">
            <a:extLst>
              <a:ext uri="{FF2B5EF4-FFF2-40B4-BE49-F238E27FC236}">
                <a16:creationId xmlns:a16="http://schemas.microsoft.com/office/drawing/2014/main" id="{6E02BBC9-4E96-4BB8-BBC3-687DB1AFABAD}"/>
              </a:ext>
            </a:extLst>
          </p:cNvPr>
          <p:cNvSpPr>
            <a:spLocks noGrp="1"/>
          </p:cNvSpPr>
          <p:nvPr>
            <p:ph idx="1"/>
          </p:nvPr>
        </p:nvSpPr>
        <p:spPr>
          <a:xfrm>
            <a:off x="838200" y="1690688"/>
            <a:ext cx="10515600" cy="4351338"/>
          </a:xfrm>
        </p:spPr>
        <p:txBody>
          <a:bodyPr>
            <a:normAutofit fontScale="85000" lnSpcReduction="10000"/>
          </a:bodyPr>
          <a:lstStyle/>
          <a:p>
            <a:pPr marL="0" indent="0">
              <a:spcBef>
                <a:spcPts val="0"/>
              </a:spcBef>
              <a:buNone/>
            </a:pPr>
            <a:r>
              <a:rPr lang="en-US" sz="2800" b="1" dirty="0"/>
              <a:t>§ 159-31.  Selection of depository; deposits to be secured.</a:t>
            </a:r>
          </a:p>
          <a:p>
            <a:pPr marL="0" indent="0">
              <a:spcBef>
                <a:spcPts val="0"/>
              </a:spcBef>
              <a:buNone/>
            </a:pPr>
            <a:r>
              <a:rPr lang="en-US" dirty="0"/>
              <a:t>(a)        The governing board of each local government and public authority shall designate as its official depositories one or more banks, savings and loan associations, or trust companies in this State or, with the written permission of the secretary, a national bank located in another state.</a:t>
            </a:r>
            <a:endParaRPr lang="en-US" sz="2800" dirty="0"/>
          </a:p>
        </p:txBody>
      </p:sp>
      <p:sp>
        <p:nvSpPr>
          <p:cNvPr id="4" name="Slide Number Placeholder 3">
            <a:extLst>
              <a:ext uri="{FF2B5EF4-FFF2-40B4-BE49-F238E27FC236}">
                <a16:creationId xmlns:a16="http://schemas.microsoft.com/office/drawing/2014/main" id="{8BA96C9D-0558-2021-E44D-2EC5101EC59D}"/>
              </a:ext>
            </a:extLst>
          </p:cNvPr>
          <p:cNvSpPr>
            <a:spLocks noGrp="1"/>
          </p:cNvSpPr>
          <p:nvPr>
            <p:ph type="sldNum" sz="quarter" idx="12"/>
          </p:nvPr>
        </p:nvSpPr>
        <p:spPr/>
        <p:txBody>
          <a:bodyPr/>
          <a:lstStyle/>
          <a:p>
            <a:fld id="{11C6B60D-AE8E-4822-A70E-311B398829D5}" type="slidenum">
              <a:rPr lang="en-US" sz="3200" smtClean="0">
                <a:solidFill>
                  <a:schemeClr val="tx1"/>
                </a:solidFill>
              </a:rPr>
              <a:t>20</a:t>
            </a:fld>
            <a:endParaRPr lang="en-US" sz="3200" dirty="0">
              <a:solidFill>
                <a:schemeClr val="tx1"/>
              </a:solidFill>
            </a:endParaRPr>
          </a:p>
        </p:txBody>
      </p:sp>
    </p:spTree>
    <p:custDataLst>
      <p:tags r:id="rId1"/>
    </p:custDataLst>
    <p:extLst>
      <p:ext uri="{BB962C8B-B14F-4D97-AF65-F5344CB8AC3E}">
        <p14:creationId xmlns:p14="http://schemas.microsoft.com/office/powerpoint/2010/main" val="1077322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BB575-3356-4913-83F9-80A174164819}"/>
              </a:ext>
            </a:extLst>
          </p:cNvPr>
          <p:cNvSpPr>
            <a:spLocks noGrp="1"/>
          </p:cNvSpPr>
          <p:nvPr>
            <p:ph type="title"/>
          </p:nvPr>
        </p:nvSpPr>
        <p:spPr/>
        <p:txBody>
          <a:bodyPr>
            <a:normAutofit/>
          </a:bodyPr>
          <a:lstStyle/>
          <a:p>
            <a:pPr>
              <a:spcBef>
                <a:spcPts val="0"/>
              </a:spcBef>
            </a:pPr>
            <a:r>
              <a:rPr lang="en-US" dirty="0"/>
              <a:t>Frequency</a:t>
            </a:r>
          </a:p>
        </p:txBody>
      </p:sp>
      <p:sp>
        <p:nvSpPr>
          <p:cNvPr id="3" name="Content Placeholder 2">
            <a:extLst>
              <a:ext uri="{FF2B5EF4-FFF2-40B4-BE49-F238E27FC236}">
                <a16:creationId xmlns:a16="http://schemas.microsoft.com/office/drawing/2014/main" id="{6E02BBC9-4E96-4BB8-BBC3-687DB1AFABAD}"/>
              </a:ext>
            </a:extLst>
          </p:cNvPr>
          <p:cNvSpPr>
            <a:spLocks noGrp="1"/>
          </p:cNvSpPr>
          <p:nvPr>
            <p:ph idx="1"/>
          </p:nvPr>
        </p:nvSpPr>
        <p:spPr>
          <a:xfrm>
            <a:off x="838200" y="1690688"/>
            <a:ext cx="10515600" cy="4351338"/>
          </a:xfrm>
        </p:spPr>
        <p:txBody>
          <a:bodyPr>
            <a:normAutofit/>
          </a:bodyPr>
          <a:lstStyle/>
          <a:p>
            <a:pPr>
              <a:spcBef>
                <a:spcPts val="0"/>
              </a:spcBef>
            </a:pPr>
            <a:r>
              <a:rPr lang="en-US" dirty="0"/>
              <a:t>Maximum Term Requirements</a:t>
            </a:r>
          </a:p>
          <a:p>
            <a:pPr lvl="1">
              <a:spcBef>
                <a:spcPts val="0"/>
              </a:spcBef>
            </a:pPr>
            <a:r>
              <a:rPr lang="en-US" dirty="0"/>
              <a:t>Initial Term</a:t>
            </a:r>
          </a:p>
          <a:p>
            <a:pPr lvl="1">
              <a:spcBef>
                <a:spcPts val="0"/>
              </a:spcBef>
            </a:pPr>
            <a:r>
              <a:rPr lang="en-US" dirty="0"/>
              <a:t>Extension Options</a:t>
            </a:r>
          </a:p>
          <a:p>
            <a:pPr>
              <a:spcBef>
                <a:spcPts val="0"/>
              </a:spcBef>
            </a:pPr>
            <a:r>
              <a:rPr lang="en-US" dirty="0"/>
              <a:t>“Remain Competitive”</a:t>
            </a:r>
          </a:p>
          <a:p>
            <a:pPr>
              <a:spcBef>
                <a:spcPts val="0"/>
              </a:spcBef>
            </a:pPr>
            <a:endParaRPr lang="en-US" dirty="0"/>
          </a:p>
        </p:txBody>
      </p:sp>
      <p:sp>
        <p:nvSpPr>
          <p:cNvPr id="4" name="Slide Number Placeholder 3">
            <a:extLst>
              <a:ext uri="{FF2B5EF4-FFF2-40B4-BE49-F238E27FC236}">
                <a16:creationId xmlns:a16="http://schemas.microsoft.com/office/drawing/2014/main" id="{FBE538FD-8C85-1D72-8466-401B4059D338}"/>
              </a:ext>
            </a:extLst>
          </p:cNvPr>
          <p:cNvSpPr>
            <a:spLocks noGrp="1"/>
          </p:cNvSpPr>
          <p:nvPr>
            <p:ph type="sldNum" sz="quarter" idx="12"/>
          </p:nvPr>
        </p:nvSpPr>
        <p:spPr/>
        <p:txBody>
          <a:bodyPr/>
          <a:lstStyle/>
          <a:p>
            <a:fld id="{11C6B60D-AE8E-4822-A70E-311B398829D5}" type="slidenum">
              <a:rPr lang="en-US" sz="3200" smtClean="0">
                <a:solidFill>
                  <a:schemeClr val="tx1"/>
                </a:solidFill>
              </a:rPr>
              <a:t>21</a:t>
            </a:fld>
            <a:endParaRPr lang="en-US" sz="3200" dirty="0">
              <a:solidFill>
                <a:schemeClr val="tx1"/>
              </a:solidFill>
            </a:endParaRPr>
          </a:p>
        </p:txBody>
      </p:sp>
    </p:spTree>
    <p:custDataLst>
      <p:tags r:id="rId1"/>
    </p:custDataLst>
    <p:extLst>
      <p:ext uri="{BB962C8B-B14F-4D97-AF65-F5344CB8AC3E}">
        <p14:creationId xmlns:p14="http://schemas.microsoft.com/office/powerpoint/2010/main" val="1260848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BB575-3356-4913-83F9-80A174164819}"/>
              </a:ext>
            </a:extLst>
          </p:cNvPr>
          <p:cNvSpPr>
            <a:spLocks noGrp="1"/>
          </p:cNvSpPr>
          <p:nvPr>
            <p:ph type="title"/>
          </p:nvPr>
        </p:nvSpPr>
        <p:spPr/>
        <p:txBody>
          <a:bodyPr>
            <a:normAutofit/>
          </a:bodyPr>
          <a:lstStyle/>
          <a:p>
            <a:pPr>
              <a:spcBef>
                <a:spcPts val="0"/>
              </a:spcBef>
            </a:pPr>
            <a:r>
              <a:rPr lang="en-US" dirty="0"/>
              <a:t>“Easy” Timeline</a:t>
            </a:r>
          </a:p>
        </p:txBody>
      </p:sp>
      <p:sp>
        <p:nvSpPr>
          <p:cNvPr id="3" name="Content Placeholder 2">
            <a:extLst>
              <a:ext uri="{FF2B5EF4-FFF2-40B4-BE49-F238E27FC236}">
                <a16:creationId xmlns:a16="http://schemas.microsoft.com/office/drawing/2014/main" id="{6E02BBC9-4E96-4BB8-BBC3-687DB1AFABAD}"/>
              </a:ext>
            </a:extLst>
          </p:cNvPr>
          <p:cNvSpPr>
            <a:spLocks noGrp="1"/>
          </p:cNvSpPr>
          <p:nvPr>
            <p:ph idx="1"/>
          </p:nvPr>
        </p:nvSpPr>
        <p:spPr>
          <a:xfrm>
            <a:off x="838200" y="1690688"/>
            <a:ext cx="10515600" cy="4351338"/>
          </a:xfrm>
        </p:spPr>
        <p:txBody>
          <a:bodyPr>
            <a:normAutofit/>
          </a:bodyPr>
          <a:lstStyle/>
          <a:p>
            <a:pPr>
              <a:spcBef>
                <a:spcPts val="0"/>
              </a:spcBef>
            </a:pPr>
            <a:r>
              <a:rPr lang="en-US" sz="3200" dirty="0"/>
              <a:t>Month 1 – Research &amp; Prepare: Distribute RFP</a:t>
            </a:r>
          </a:p>
          <a:p>
            <a:pPr>
              <a:spcBef>
                <a:spcPts val="0"/>
              </a:spcBef>
            </a:pPr>
            <a:r>
              <a:rPr lang="en-US" sz="3200" dirty="0"/>
              <a:t>Month 2 – Banks Respond</a:t>
            </a:r>
          </a:p>
          <a:p>
            <a:pPr>
              <a:spcBef>
                <a:spcPts val="0"/>
              </a:spcBef>
            </a:pPr>
            <a:r>
              <a:rPr lang="en-US" sz="3200" dirty="0"/>
              <a:t>Month 3 – Analyze and Recommend</a:t>
            </a:r>
          </a:p>
          <a:p>
            <a:pPr>
              <a:spcBef>
                <a:spcPts val="0"/>
              </a:spcBef>
            </a:pPr>
            <a:r>
              <a:rPr lang="en-US" sz="3200" dirty="0"/>
              <a:t>Month 4 – Approve and Document</a:t>
            </a:r>
          </a:p>
          <a:p>
            <a:pPr>
              <a:spcBef>
                <a:spcPts val="0"/>
              </a:spcBef>
            </a:pPr>
            <a:r>
              <a:rPr lang="en-US" sz="3200" dirty="0"/>
              <a:t>Months 5 &amp; 6 – Transition (Potentially)</a:t>
            </a:r>
          </a:p>
          <a:p>
            <a:pPr>
              <a:spcBef>
                <a:spcPts val="0"/>
              </a:spcBef>
            </a:pPr>
            <a:endParaRPr lang="en-US" dirty="0"/>
          </a:p>
        </p:txBody>
      </p:sp>
      <p:sp>
        <p:nvSpPr>
          <p:cNvPr id="4" name="Slide Number Placeholder 3">
            <a:extLst>
              <a:ext uri="{FF2B5EF4-FFF2-40B4-BE49-F238E27FC236}">
                <a16:creationId xmlns:a16="http://schemas.microsoft.com/office/drawing/2014/main" id="{C8C6DDE6-D057-2BCF-BCF9-09828F34D93F}"/>
              </a:ext>
            </a:extLst>
          </p:cNvPr>
          <p:cNvSpPr>
            <a:spLocks noGrp="1"/>
          </p:cNvSpPr>
          <p:nvPr>
            <p:ph type="sldNum" sz="quarter" idx="12"/>
          </p:nvPr>
        </p:nvSpPr>
        <p:spPr/>
        <p:txBody>
          <a:bodyPr/>
          <a:lstStyle/>
          <a:p>
            <a:fld id="{11C6B60D-AE8E-4822-A70E-311B398829D5}" type="slidenum">
              <a:rPr lang="en-US" sz="3200" smtClean="0">
                <a:solidFill>
                  <a:schemeClr val="tx1"/>
                </a:solidFill>
              </a:rPr>
              <a:t>22</a:t>
            </a:fld>
            <a:endParaRPr lang="en-US" sz="3200" dirty="0">
              <a:solidFill>
                <a:schemeClr val="tx1"/>
              </a:solidFill>
            </a:endParaRPr>
          </a:p>
        </p:txBody>
      </p:sp>
    </p:spTree>
    <p:custDataLst>
      <p:tags r:id="rId1"/>
    </p:custDataLst>
    <p:extLst>
      <p:ext uri="{BB962C8B-B14F-4D97-AF65-F5344CB8AC3E}">
        <p14:creationId xmlns:p14="http://schemas.microsoft.com/office/powerpoint/2010/main" val="766961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BB575-3356-4913-83F9-80A174164819}"/>
              </a:ext>
            </a:extLst>
          </p:cNvPr>
          <p:cNvSpPr>
            <a:spLocks noGrp="1"/>
          </p:cNvSpPr>
          <p:nvPr>
            <p:ph type="title"/>
          </p:nvPr>
        </p:nvSpPr>
        <p:spPr/>
        <p:txBody>
          <a:bodyPr>
            <a:normAutofit/>
          </a:bodyPr>
          <a:lstStyle/>
          <a:p>
            <a:pPr>
              <a:spcBef>
                <a:spcPts val="0"/>
              </a:spcBef>
            </a:pPr>
            <a:r>
              <a:rPr lang="en-US" dirty="0"/>
              <a:t>Know Your Needs</a:t>
            </a:r>
          </a:p>
        </p:txBody>
      </p:sp>
      <p:sp>
        <p:nvSpPr>
          <p:cNvPr id="3" name="Content Placeholder 2">
            <a:extLst>
              <a:ext uri="{FF2B5EF4-FFF2-40B4-BE49-F238E27FC236}">
                <a16:creationId xmlns:a16="http://schemas.microsoft.com/office/drawing/2014/main" id="{6E02BBC9-4E96-4BB8-BBC3-687DB1AFABAD}"/>
              </a:ext>
            </a:extLst>
          </p:cNvPr>
          <p:cNvSpPr>
            <a:spLocks noGrp="1"/>
          </p:cNvSpPr>
          <p:nvPr>
            <p:ph idx="1"/>
          </p:nvPr>
        </p:nvSpPr>
        <p:spPr>
          <a:xfrm>
            <a:off x="838200" y="1690688"/>
            <a:ext cx="10515600" cy="4351338"/>
          </a:xfrm>
        </p:spPr>
        <p:txBody>
          <a:bodyPr>
            <a:normAutofit lnSpcReduction="10000"/>
          </a:bodyPr>
          <a:lstStyle/>
          <a:p>
            <a:pPr>
              <a:spcBef>
                <a:spcPts val="0"/>
              </a:spcBef>
            </a:pPr>
            <a:r>
              <a:rPr lang="en-US" dirty="0"/>
              <a:t>Review Account Analysis &amp; Bank Statements</a:t>
            </a:r>
          </a:p>
          <a:p>
            <a:pPr lvl="1">
              <a:spcBef>
                <a:spcPts val="0"/>
              </a:spcBef>
            </a:pPr>
            <a:r>
              <a:rPr lang="en-US" dirty="0"/>
              <a:t>Services</a:t>
            </a:r>
          </a:p>
          <a:p>
            <a:pPr lvl="1">
              <a:spcBef>
                <a:spcPts val="0"/>
              </a:spcBef>
            </a:pPr>
            <a:r>
              <a:rPr lang="en-US" dirty="0"/>
              <a:t>Volumes &amp; Activity</a:t>
            </a:r>
          </a:p>
          <a:p>
            <a:pPr>
              <a:spcBef>
                <a:spcPts val="0"/>
              </a:spcBef>
            </a:pPr>
            <a:r>
              <a:rPr lang="en-US" dirty="0"/>
              <a:t>Identify Required &amp; Considered Services</a:t>
            </a:r>
          </a:p>
          <a:p>
            <a:pPr lvl="1">
              <a:spcBef>
                <a:spcPts val="0"/>
              </a:spcBef>
            </a:pPr>
            <a:r>
              <a:rPr lang="en-US" dirty="0"/>
              <a:t>Fraud Prevention Tools</a:t>
            </a:r>
          </a:p>
          <a:p>
            <a:pPr lvl="1">
              <a:spcBef>
                <a:spcPts val="0"/>
              </a:spcBef>
            </a:pPr>
            <a:r>
              <a:rPr lang="en-US" dirty="0"/>
              <a:t>Efficiency Enhancements</a:t>
            </a:r>
          </a:p>
        </p:txBody>
      </p:sp>
      <p:sp>
        <p:nvSpPr>
          <p:cNvPr id="4" name="Slide Number Placeholder 3">
            <a:extLst>
              <a:ext uri="{FF2B5EF4-FFF2-40B4-BE49-F238E27FC236}">
                <a16:creationId xmlns:a16="http://schemas.microsoft.com/office/drawing/2014/main" id="{FD455A5D-67C8-B3B8-203E-1F62D129901C}"/>
              </a:ext>
            </a:extLst>
          </p:cNvPr>
          <p:cNvSpPr>
            <a:spLocks noGrp="1"/>
          </p:cNvSpPr>
          <p:nvPr>
            <p:ph type="sldNum" sz="quarter" idx="12"/>
          </p:nvPr>
        </p:nvSpPr>
        <p:spPr/>
        <p:txBody>
          <a:bodyPr/>
          <a:lstStyle/>
          <a:p>
            <a:fld id="{11C6B60D-AE8E-4822-A70E-311B398829D5}" type="slidenum">
              <a:rPr lang="en-US" sz="3200" smtClean="0">
                <a:solidFill>
                  <a:schemeClr val="tx1"/>
                </a:solidFill>
              </a:rPr>
              <a:t>23</a:t>
            </a:fld>
            <a:endParaRPr lang="en-US" sz="3200" dirty="0">
              <a:solidFill>
                <a:schemeClr val="tx1"/>
              </a:solidFill>
            </a:endParaRPr>
          </a:p>
        </p:txBody>
      </p:sp>
    </p:spTree>
    <p:custDataLst>
      <p:tags r:id="rId1"/>
    </p:custDataLst>
    <p:extLst>
      <p:ext uri="{BB962C8B-B14F-4D97-AF65-F5344CB8AC3E}">
        <p14:creationId xmlns:p14="http://schemas.microsoft.com/office/powerpoint/2010/main" val="3686474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283F0C9-CB82-42E9-BE96-455A3929F34B}"/>
              </a:ext>
            </a:extLst>
          </p:cNvPr>
          <p:cNvSpPr>
            <a:spLocks noGrp="1"/>
          </p:cNvSpPr>
          <p:nvPr>
            <p:ph type="title"/>
          </p:nvPr>
        </p:nvSpPr>
        <p:spPr/>
        <p:txBody>
          <a:bodyPr/>
          <a:lstStyle/>
          <a:p>
            <a:r>
              <a:rPr lang="en-US" dirty="0"/>
              <a:t>“Most Advantageous”</a:t>
            </a:r>
          </a:p>
        </p:txBody>
      </p:sp>
      <p:sp>
        <p:nvSpPr>
          <p:cNvPr id="8" name="Content Placeholder 2">
            <a:extLst>
              <a:ext uri="{FF2B5EF4-FFF2-40B4-BE49-F238E27FC236}">
                <a16:creationId xmlns:a16="http://schemas.microsoft.com/office/drawing/2014/main" id="{1C3945AB-8266-3999-CFDC-CF011287A3C2}"/>
              </a:ext>
            </a:extLst>
          </p:cNvPr>
          <p:cNvSpPr>
            <a:spLocks noGrp="1"/>
          </p:cNvSpPr>
          <p:nvPr>
            <p:ph idx="1"/>
          </p:nvPr>
        </p:nvSpPr>
        <p:spPr>
          <a:xfrm>
            <a:off x="592815" y="1756600"/>
            <a:ext cx="10515600" cy="3953287"/>
          </a:xfrm>
        </p:spPr>
        <p:txBody>
          <a:bodyPr numCol="2">
            <a:normAutofit/>
          </a:bodyPr>
          <a:lstStyle/>
          <a:p>
            <a:pPr>
              <a:lnSpc>
                <a:spcPct val="100000"/>
              </a:lnSpc>
            </a:pPr>
            <a:r>
              <a:rPr lang="en-US" sz="3200" dirty="0"/>
              <a:t>Ability to perform</a:t>
            </a:r>
          </a:p>
          <a:p>
            <a:pPr>
              <a:lnSpc>
                <a:spcPct val="100000"/>
              </a:lnSpc>
            </a:pPr>
            <a:r>
              <a:rPr lang="en-US" sz="3200" dirty="0"/>
              <a:t>Previous Service</a:t>
            </a:r>
          </a:p>
          <a:p>
            <a:pPr>
              <a:lnSpc>
                <a:spcPct val="100000"/>
              </a:lnSpc>
            </a:pPr>
            <a:r>
              <a:rPr lang="en-US" sz="3200" dirty="0"/>
              <a:t>Cost of Services</a:t>
            </a:r>
          </a:p>
          <a:p>
            <a:pPr>
              <a:lnSpc>
                <a:spcPct val="100000"/>
              </a:lnSpc>
            </a:pPr>
            <a:r>
              <a:rPr lang="en-US" sz="3200" dirty="0"/>
              <a:t>Interest Rates (ECR &amp; Hard)</a:t>
            </a:r>
          </a:p>
          <a:p>
            <a:pPr>
              <a:lnSpc>
                <a:spcPct val="100000"/>
              </a:lnSpc>
            </a:pPr>
            <a:r>
              <a:rPr lang="en-US" sz="3200" dirty="0"/>
              <a:t>Convenience</a:t>
            </a:r>
          </a:p>
          <a:p>
            <a:pPr>
              <a:lnSpc>
                <a:spcPct val="100000"/>
              </a:lnSpc>
            </a:pPr>
            <a:r>
              <a:rPr lang="en-US" sz="3200" dirty="0"/>
              <a:t>Strength &amp; Stability</a:t>
            </a:r>
          </a:p>
          <a:p>
            <a:pPr>
              <a:lnSpc>
                <a:spcPct val="100000"/>
              </a:lnSpc>
            </a:pPr>
            <a:r>
              <a:rPr lang="en-US" sz="3200" dirty="0"/>
              <a:t>Online System</a:t>
            </a:r>
          </a:p>
          <a:p>
            <a:pPr>
              <a:lnSpc>
                <a:spcPct val="100000"/>
              </a:lnSpc>
            </a:pPr>
            <a:r>
              <a:rPr lang="en-US" sz="3200" dirty="0"/>
              <a:t>Local Representation</a:t>
            </a:r>
          </a:p>
          <a:p>
            <a:pPr>
              <a:lnSpc>
                <a:spcPct val="100000"/>
              </a:lnSpc>
            </a:pPr>
            <a:r>
              <a:rPr lang="en-US" sz="3200" dirty="0"/>
              <a:t>Incentives</a:t>
            </a:r>
          </a:p>
          <a:p>
            <a:pPr>
              <a:lnSpc>
                <a:spcPct val="100000"/>
              </a:lnSpc>
            </a:pPr>
            <a:r>
              <a:rPr lang="en-US" sz="3200" dirty="0"/>
              <a:t>Reputation/References</a:t>
            </a:r>
          </a:p>
          <a:p>
            <a:pPr>
              <a:lnSpc>
                <a:spcPct val="100000"/>
              </a:lnSpc>
            </a:pPr>
            <a:r>
              <a:rPr lang="en-US" sz="3200" dirty="0"/>
              <a:t>Completeness of Proposal</a:t>
            </a:r>
          </a:p>
        </p:txBody>
      </p:sp>
      <p:sp>
        <p:nvSpPr>
          <p:cNvPr id="2" name="Slide Number Placeholder 1">
            <a:extLst>
              <a:ext uri="{FF2B5EF4-FFF2-40B4-BE49-F238E27FC236}">
                <a16:creationId xmlns:a16="http://schemas.microsoft.com/office/drawing/2014/main" id="{0F3072A1-16EC-54C2-4F34-8C267E405E6B}"/>
              </a:ext>
            </a:extLst>
          </p:cNvPr>
          <p:cNvSpPr>
            <a:spLocks noGrp="1"/>
          </p:cNvSpPr>
          <p:nvPr>
            <p:ph type="sldNum" sz="quarter" idx="12"/>
          </p:nvPr>
        </p:nvSpPr>
        <p:spPr/>
        <p:txBody>
          <a:bodyPr/>
          <a:lstStyle/>
          <a:p>
            <a:fld id="{11C6B60D-AE8E-4822-A70E-311B398829D5}" type="slidenum">
              <a:rPr lang="en-US" sz="3200" smtClean="0">
                <a:solidFill>
                  <a:schemeClr val="tx1"/>
                </a:solidFill>
              </a:rPr>
              <a:t>24</a:t>
            </a:fld>
            <a:endParaRPr lang="en-US" sz="3200" dirty="0">
              <a:solidFill>
                <a:schemeClr val="tx1"/>
              </a:solidFill>
            </a:endParaRPr>
          </a:p>
        </p:txBody>
      </p:sp>
    </p:spTree>
    <p:custDataLst>
      <p:tags r:id="rId1"/>
    </p:custDataLst>
    <p:extLst>
      <p:ext uri="{BB962C8B-B14F-4D97-AF65-F5344CB8AC3E}">
        <p14:creationId xmlns:p14="http://schemas.microsoft.com/office/powerpoint/2010/main" val="39000087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283F0C9-CB82-42E9-BE96-455A3929F34B}"/>
              </a:ext>
            </a:extLst>
          </p:cNvPr>
          <p:cNvSpPr>
            <a:spLocks noGrp="1"/>
          </p:cNvSpPr>
          <p:nvPr>
            <p:ph type="title"/>
          </p:nvPr>
        </p:nvSpPr>
        <p:spPr/>
        <p:txBody>
          <a:bodyPr/>
          <a:lstStyle/>
          <a:p>
            <a:r>
              <a:rPr lang="en-US" dirty="0"/>
              <a:t>Develop RFP</a:t>
            </a:r>
          </a:p>
        </p:txBody>
      </p:sp>
      <p:sp>
        <p:nvSpPr>
          <p:cNvPr id="8" name="Content Placeholder 2">
            <a:extLst>
              <a:ext uri="{FF2B5EF4-FFF2-40B4-BE49-F238E27FC236}">
                <a16:creationId xmlns:a16="http://schemas.microsoft.com/office/drawing/2014/main" id="{1C3945AB-8266-3999-CFDC-CF011287A3C2}"/>
              </a:ext>
            </a:extLst>
          </p:cNvPr>
          <p:cNvSpPr>
            <a:spLocks noGrp="1"/>
          </p:cNvSpPr>
          <p:nvPr>
            <p:ph idx="1"/>
          </p:nvPr>
        </p:nvSpPr>
        <p:spPr>
          <a:xfrm>
            <a:off x="592815" y="1756600"/>
            <a:ext cx="10515600" cy="4206050"/>
          </a:xfrm>
        </p:spPr>
        <p:txBody>
          <a:bodyPr numCol="2">
            <a:normAutofit fontScale="92500" lnSpcReduction="10000"/>
          </a:bodyPr>
          <a:lstStyle/>
          <a:p>
            <a:pPr>
              <a:lnSpc>
                <a:spcPct val="100000"/>
              </a:lnSpc>
            </a:pPr>
            <a:r>
              <a:rPr lang="en-US" sz="3900" dirty="0"/>
              <a:t>Response Requirements</a:t>
            </a:r>
          </a:p>
          <a:p>
            <a:pPr>
              <a:lnSpc>
                <a:spcPct val="100000"/>
              </a:lnSpc>
            </a:pPr>
            <a:r>
              <a:rPr lang="en-US" sz="3900" dirty="0"/>
              <a:t>RFP Contact Person</a:t>
            </a:r>
          </a:p>
          <a:p>
            <a:pPr>
              <a:lnSpc>
                <a:spcPct val="100000"/>
              </a:lnSpc>
            </a:pPr>
            <a:r>
              <a:rPr lang="en-US" sz="3900" dirty="0"/>
              <a:t>Best Value Evaluation</a:t>
            </a:r>
          </a:p>
          <a:p>
            <a:pPr>
              <a:lnSpc>
                <a:spcPct val="100000"/>
              </a:lnSpc>
            </a:pPr>
            <a:r>
              <a:rPr lang="en-US" sz="3900" dirty="0"/>
              <a:t>Account Activities</a:t>
            </a:r>
          </a:p>
          <a:p>
            <a:pPr>
              <a:lnSpc>
                <a:spcPct val="100000"/>
              </a:lnSpc>
            </a:pPr>
            <a:r>
              <a:rPr lang="en-US" sz="3900" dirty="0"/>
              <a:t>Services:</a:t>
            </a:r>
          </a:p>
          <a:p>
            <a:pPr lvl="1">
              <a:lnSpc>
                <a:spcPct val="100000"/>
              </a:lnSpc>
            </a:pPr>
            <a:r>
              <a:rPr lang="en-US" sz="3500" dirty="0"/>
              <a:t>Required</a:t>
            </a:r>
          </a:p>
          <a:p>
            <a:pPr lvl="1">
              <a:lnSpc>
                <a:spcPct val="100000"/>
              </a:lnSpc>
            </a:pPr>
            <a:r>
              <a:rPr lang="en-US" sz="3500" dirty="0"/>
              <a:t>Considering</a:t>
            </a:r>
          </a:p>
          <a:p>
            <a:pPr>
              <a:lnSpc>
                <a:spcPct val="100000"/>
              </a:lnSpc>
            </a:pPr>
            <a:r>
              <a:rPr lang="en-US" sz="3900" dirty="0"/>
              <a:t>Investment Activities</a:t>
            </a:r>
          </a:p>
          <a:p>
            <a:pPr>
              <a:lnSpc>
                <a:spcPct val="100000"/>
              </a:lnSpc>
            </a:pPr>
            <a:r>
              <a:rPr lang="en-US" sz="3900" dirty="0"/>
              <a:t>Exhibits</a:t>
            </a:r>
          </a:p>
          <a:p>
            <a:pPr>
              <a:lnSpc>
                <a:spcPct val="100000"/>
              </a:lnSpc>
            </a:pPr>
            <a:r>
              <a:rPr lang="en-US" sz="3900" dirty="0"/>
              <a:t>Fee Schedule (Account Analysis)</a:t>
            </a:r>
          </a:p>
          <a:p>
            <a:pPr>
              <a:lnSpc>
                <a:spcPct val="100000"/>
              </a:lnSpc>
            </a:pPr>
            <a:r>
              <a:rPr lang="en-US" sz="3900" dirty="0"/>
              <a:t>List of Responder Required Attachments</a:t>
            </a:r>
          </a:p>
        </p:txBody>
      </p:sp>
      <p:sp>
        <p:nvSpPr>
          <p:cNvPr id="2" name="Slide Number Placeholder 1">
            <a:extLst>
              <a:ext uri="{FF2B5EF4-FFF2-40B4-BE49-F238E27FC236}">
                <a16:creationId xmlns:a16="http://schemas.microsoft.com/office/drawing/2014/main" id="{FE11FFD8-BC80-0F5A-6EFB-9098498C3195}"/>
              </a:ext>
            </a:extLst>
          </p:cNvPr>
          <p:cNvSpPr>
            <a:spLocks noGrp="1"/>
          </p:cNvSpPr>
          <p:nvPr>
            <p:ph type="sldNum" sz="quarter" idx="12"/>
          </p:nvPr>
        </p:nvSpPr>
        <p:spPr/>
        <p:txBody>
          <a:bodyPr/>
          <a:lstStyle/>
          <a:p>
            <a:fld id="{11C6B60D-AE8E-4822-A70E-311B398829D5}" type="slidenum">
              <a:rPr lang="en-US" sz="3200" smtClean="0">
                <a:solidFill>
                  <a:schemeClr val="tx1"/>
                </a:solidFill>
              </a:rPr>
              <a:t>25</a:t>
            </a:fld>
            <a:endParaRPr lang="en-US" sz="3200" dirty="0">
              <a:solidFill>
                <a:schemeClr val="tx1"/>
              </a:solidFill>
            </a:endParaRPr>
          </a:p>
        </p:txBody>
      </p:sp>
    </p:spTree>
    <p:custDataLst>
      <p:tags r:id="rId1"/>
    </p:custDataLst>
    <p:extLst>
      <p:ext uri="{BB962C8B-B14F-4D97-AF65-F5344CB8AC3E}">
        <p14:creationId xmlns:p14="http://schemas.microsoft.com/office/powerpoint/2010/main" val="23533508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BB575-3356-4913-83F9-80A174164819}"/>
              </a:ext>
            </a:extLst>
          </p:cNvPr>
          <p:cNvSpPr>
            <a:spLocks noGrp="1"/>
          </p:cNvSpPr>
          <p:nvPr>
            <p:ph type="title"/>
          </p:nvPr>
        </p:nvSpPr>
        <p:spPr/>
        <p:txBody>
          <a:bodyPr>
            <a:normAutofit/>
          </a:bodyPr>
          <a:lstStyle/>
          <a:p>
            <a:pPr>
              <a:spcBef>
                <a:spcPts val="0"/>
              </a:spcBef>
            </a:pPr>
            <a:r>
              <a:rPr lang="en-US" dirty="0"/>
              <a:t>Distribute RFP</a:t>
            </a:r>
          </a:p>
        </p:txBody>
      </p:sp>
      <p:sp>
        <p:nvSpPr>
          <p:cNvPr id="3" name="Content Placeholder 2">
            <a:extLst>
              <a:ext uri="{FF2B5EF4-FFF2-40B4-BE49-F238E27FC236}">
                <a16:creationId xmlns:a16="http://schemas.microsoft.com/office/drawing/2014/main" id="{6E02BBC9-4E96-4BB8-BBC3-687DB1AFABAD}"/>
              </a:ext>
            </a:extLst>
          </p:cNvPr>
          <p:cNvSpPr>
            <a:spLocks noGrp="1"/>
          </p:cNvSpPr>
          <p:nvPr>
            <p:ph idx="1"/>
          </p:nvPr>
        </p:nvSpPr>
        <p:spPr>
          <a:xfrm>
            <a:off x="838200" y="1690688"/>
            <a:ext cx="10515600" cy="4351338"/>
          </a:xfrm>
        </p:spPr>
        <p:txBody>
          <a:bodyPr>
            <a:normAutofit fontScale="85000" lnSpcReduction="20000"/>
          </a:bodyPr>
          <a:lstStyle/>
          <a:p>
            <a:pPr>
              <a:spcBef>
                <a:spcPts val="0"/>
              </a:spcBef>
            </a:pPr>
            <a:r>
              <a:rPr lang="en-US" dirty="0"/>
              <a:t>Transmittal Letter or Email</a:t>
            </a:r>
          </a:p>
          <a:p>
            <a:pPr>
              <a:spcBef>
                <a:spcPts val="0"/>
              </a:spcBef>
            </a:pPr>
            <a:r>
              <a:rPr lang="en-US" dirty="0"/>
              <a:t>Confirm Receipt – Pre &amp; Post  </a:t>
            </a:r>
          </a:p>
          <a:p>
            <a:pPr>
              <a:spcBef>
                <a:spcPts val="0"/>
              </a:spcBef>
            </a:pPr>
            <a:r>
              <a:rPr lang="en-US" dirty="0"/>
              <a:t>Provide:</a:t>
            </a:r>
          </a:p>
          <a:p>
            <a:pPr lvl="1">
              <a:spcBef>
                <a:spcPts val="0"/>
              </a:spcBef>
            </a:pPr>
            <a:r>
              <a:rPr lang="en-US" dirty="0"/>
              <a:t>RFP Document (Word – Protected)</a:t>
            </a:r>
          </a:p>
          <a:p>
            <a:pPr lvl="1">
              <a:spcBef>
                <a:spcPts val="0"/>
              </a:spcBef>
            </a:pPr>
            <a:r>
              <a:rPr lang="en-US" dirty="0"/>
              <a:t>Fee Schedule (Excel)</a:t>
            </a:r>
          </a:p>
          <a:p>
            <a:pPr lvl="1">
              <a:spcBef>
                <a:spcPts val="0"/>
              </a:spcBef>
            </a:pPr>
            <a:r>
              <a:rPr lang="en-US" dirty="0"/>
              <a:t>Investment Policy</a:t>
            </a:r>
          </a:p>
          <a:p>
            <a:pPr>
              <a:spcBef>
                <a:spcPts val="0"/>
              </a:spcBef>
            </a:pPr>
            <a:r>
              <a:rPr lang="en-US" dirty="0"/>
              <a:t>Pre-proposal Conference (Virtual)</a:t>
            </a:r>
          </a:p>
        </p:txBody>
      </p:sp>
      <p:sp>
        <p:nvSpPr>
          <p:cNvPr id="4" name="Slide Number Placeholder 3">
            <a:extLst>
              <a:ext uri="{FF2B5EF4-FFF2-40B4-BE49-F238E27FC236}">
                <a16:creationId xmlns:a16="http://schemas.microsoft.com/office/drawing/2014/main" id="{26CA0D2D-931B-74F3-7341-23530F9FCC33}"/>
              </a:ext>
            </a:extLst>
          </p:cNvPr>
          <p:cNvSpPr>
            <a:spLocks noGrp="1"/>
          </p:cNvSpPr>
          <p:nvPr>
            <p:ph type="sldNum" sz="quarter" idx="12"/>
          </p:nvPr>
        </p:nvSpPr>
        <p:spPr/>
        <p:txBody>
          <a:bodyPr/>
          <a:lstStyle/>
          <a:p>
            <a:fld id="{11C6B60D-AE8E-4822-A70E-311B398829D5}" type="slidenum">
              <a:rPr lang="en-US" sz="3200" smtClean="0">
                <a:solidFill>
                  <a:schemeClr val="tx1"/>
                </a:solidFill>
              </a:rPr>
              <a:t>26</a:t>
            </a:fld>
            <a:endParaRPr lang="en-US" sz="3200" dirty="0">
              <a:solidFill>
                <a:schemeClr val="tx1"/>
              </a:solidFill>
            </a:endParaRPr>
          </a:p>
        </p:txBody>
      </p:sp>
    </p:spTree>
    <p:custDataLst>
      <p:tags r:id="rId1"/>
    </p:custDataLst>
    <p:extLst>
      <p:ext uri="{BB962C8B-B14F-4D97-AF65-F5344CB8AC3E}">
        <p14:creationId xmlns:p14="http://schemas.microsoft.com/office/powerpoint/2010/main" val="1871971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4CBAD82-68EF-4FB6-9951-2503402DABE4}"/>
              </a:ext>
            </a:extLst>
          </p:cNvPr>
          <p:cNvSpPr>
            <a:spLocks noGrp="1"/>
          </p:cNvSpPr>
          <p:nvPr>
            <p:ph type="title"/>
          </p:nvPr>
        </p:nvSpPr>
        <p:spPr/>
        <p:txBody>
          <a:bodyPr/>
          <a:lstStyle/>
          <a:p>
            <a:r>
              <a:rPr lang="en-US" dirty="0"/>
              <a:t>Analyze Responses – Services</a:t>
            </a:r>
          </a:p>
        </p:txBody>
      </p:sp>
      <p:graphicFrame>
        <p:nvGraphicFramePr>
          <p:cNvPr id="3" name="Table 2">
            <a:extLst>
              <a:ext uri="{FF2B5EF4-FFF2-40B4-BE49-F238E27FC236}">
                <a16:creationId xmlns:a16="http://schemas.microsoft.com/office/drawing/2014/main" id="{5B768544-AB1D-14AA-89A1-6C657E9DD8C2}"/>
              </a:ext>
            </a:extLst>
          </p:cNvPr>
          <p:cNvGraphicFramePr>
            <a:graphicFrameLocks noGrp="1"/>
          </p:cNvGraphicFramePr>
          <p:nvPr>
            <p:extLst>
              <p:ext uri="{D42A27DB-BD31-4B8C-83A1-F6EECF244321}">
                <p14:modId xmlns:p14="http://schemas.microsoft.com/office/powerpoint/2010/main" val="3116917839"/>
              </p:ext>
            </p:extLst>
          </p:nvPr>
        </p:nvGraphicFramePr>
        <p:xfrm>
          <a:off x="838200" y="1250576"/>
          <a:ext cx="9744635" cy="4484303"/>
        </p:xfrm>
        <a:graphic>
          <a:graphicData uri="http://schemas.openxmlformats.org/drawingml/2006/table">
            <a:tbl>
              <a:tblPr/>
              <a:tblGrid>
                <a:gridCol w="342815">
                  <a:extLst>
                    <a:ext uri="{9D8B030D-6E8A-4147-A177-3AD203B41FA5}">
                      <a16:colId xmlns:a16="http://schemas.microsoft.com/office/drawing/2014/main" val="3814532859"/>
                    </a:ext>
                  </a:extLst>
                </a:gridCol>
                <a:gridCol w="4570877">
                  <a:extLst>
                    <a:ext uri="{9D8B030D-6E8A-4147-A177-3AD203B41FA5}">
                      <a16:colId xmlns:a16="http://schemas.microsoft.com/office/drawing/2014/main" val="932542932"/>
                    </a:ext>
                  </a:extLst>
                </a:gridCol>
                <a:gridCol w="1548581">
                  <a:extLst>
                    <a:ext uri="{9D8B030D-6E8A-4147-A177-3AD203B41FA5}">
                      <a16:colId xmlns:a16="http://schemas.microsoft.com/office/drawing/2014/main" val="718470905"/>
                    </a:ext>
                  </a:extLst>
                </a:gridCol>
                <a:gridCol w="1548581">
                  <a:extLst>
                    <a:ext uri="{9D8B030D-6E8A-4147-A177-3AD203B41FA5}">
                      <a16:colId xmlns:a16="http://schemas.microsoft.com/office/drawing/2014/main" val="1601217095"/>
                    </a:ext>
                  </a:extLst>
                </a:gridCol>
                <a:gridCol w="1733781">
                  <a:extLst>
                    <a:ext uri="{9D8B030D-6E8A-4147-A177-3AD203B41FA5}">
                      <a16:colId xmlns:a16="http://schemas.microsoft.com/office/drawing/2014/main" val="3111360656"/>
                    </a:ext>
                  </a:extLst>
                </a:gridCol>
              </a:tblGrid>
              <a:tr h="538117">
                <a:tc gridSpan="5">
                  <a:txBody>
                    <a:bodyPr/>
                    <a:lstStyle/>
                    <a:p>
                      <a:pPr algn="ctr" fontAlgn="ctr"/>
                      <a:r>
                        <a:rPr lang="en-US" sz="1600" b="1" i="0" u="none" strike="noStrike" dirty="0">
                          <a:solidFill>
                            <a:srgbClr val="000000"/>
                          </a:solidFill>
                          <a:effectLst/>
                          <a:latin typeface="Arial" panose="020B0604020202020204" pitchFamily="34" charset="0"/>
                        </a:rPr>
                        <a:t>Primary Depository Services</a:t>
                      </a:r>
                      <a:r>
                        <a:rPr lang="en-US" sz="1600" b="1" i="0" u="none" strike="noStrike" dirty="0">
                          <a:solidFill>
                            <a:srgbClr val="FF0000"/>
                          </a:solidFill>
                          <a:effectLst/>
                          <a:latin typeface="Arial" panose="020B0604020202020204" pitchFamily="34" charset="0"/>
                        </a:rPr>
                        <a:t> </a:t>
                      </a:r>
                      <a:r>
                        <a:rPr lang="en-US" sz="1600" b="1" i="0" u="none" strike="noStrike" dirty="0">
                          <a:solidFill>
                            <a:srgbClr val="000000"/>
                          </a:solidFill>
                          <a:effectLst/>
                          <a:latin typeface="Arial" panose="020B0604020202020204" pitchFamily="34" charset="0"/>
                        </a:rPr>
                        <a:t>- RFA# 22-1601-06</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51623946"/>
                  </a:ext>
                </a:extLst>
              </a:tr>
              <a:tr h="648499">
                <a:tc gridSpan="2">
                  <a:txBody>
                    <a:bodyPr/>
                    <a:lstStyle/>
                    <a:p>
                      <a:pPr algn="ctr" fontAlgn="ctr"/>
                      <a:r>
                        <a:rPr lang="en-US" sz="1400" b="1" i="0" u="none" strike="noStrike" dirty="0">
                          <a:solidFill>
                            <a:srgbClr val="000000"/>
                          </a:solidFill>
                          <a:effectLst/>
                          <a:latin typeface="Arial" panose="020B0604020202020204" pitchFamily="34" charset="0"/>
                        </a:rPr>
                        <a:t>September 7, 2022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hMerge="1">
                  <a:txBody>
                    <a:bodyPr/>
                    <a:lstStyle/>
                    <a:p>
                      <a:endParaRPr lang="en-US"/>
                    </a:p>
                  </a:txBody>
                  <a:tcPr/>
                </a:tc>
                <a:tc>
                  <a:txBody>
                    <a:bodyPr/>
                    <a:lstStyle/>
                    <a:p>
                      <a:pPr algn="ctr" fontAlgn="ctr"/>
                      <a:r>
                        <a:rPr lang="en-US" sz="1400" b="1" i="0" u="none" strike="noStrike" dirty="0">
                          <a:solidFill>
                            <a:srgbClr val="000000"/>
                          </a:solidFill>
                          <a:effectLst/>
                          <a:latin typeface="Arial" panose="020B0604020202020204" pitchFamily="34" charset="0"/>
                        </a:rPr>
                        <a:t>Bank 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400" b="1" i="0" u="none" strike="noStrike" dirty="0">
                          <a:solidFill>
                            <a:srgbClr val="000000"/>
                          </a:solidFill>
                          <a:effectLst/>
                          <a:latin typeface="Arial" panose="020B0604020202020204" pitchFamily="34" charset="0"/>
                        </a:rPr>
                        <a:t>Bank 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400" b="1" i="0" u="none" strike="noStrike" dirty="0">
                          <a:solidFill>
                            <a:srgbClr val="000000"/>
                          </a:solidFill>
                          <a:effectLst/>
                          <a:latin typeface="Arial" panose="020B0604020202020204" pitchFamily="34" charset="0"/>
                        </a:rPr>
                        <a:t>Bank C</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83169688"/>
                  </a:ext>
                </a:extLst>
              </a:tr>
              <a:tr h="275957">
                <a:tc gridSpan="5">
                  <a:txBody>
                    <a:bodyPr/>
                    <a:lstStyle/>
                    <a:p>
                      <a:pPr algn="ctr" fontAlgn="ctr"/>
                      <a:r>
                        <a:rPr lang="en-US" sz="1400" b="1" i="0" u="none" strike="noStrike" dirty="0">
                          <a:solidFill>
                            <a:srgbClr val="000000"/>
                          </a:solidFill>
                          <a:effectLst/>
                          <a:latin typeface="Arial" panose="020B0604020202020204" pitchFamily="34" charset="0"/>
                        </a:rPr>
                        <a:t>DETAIL RESPONSE ANALYSIS OF DEPOSITORY SERVICES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74850694"/>
                  </a:ext>
                </a:extLst>
              </a:tr>
              <a:tr h="275957">
                <a:tc gridSpan="2">
                  <a:txBody>
                    <a:bodyPr/>
                    <a:lstStyle/>
                    <a:p>
                      <a:pPr algn="l" fontAlgn="ctr"/>
                      <a:r>
                        <a:rPr lang="en-US" sz="1400" b="1" i="0" u="none" strike="noStrike">
                          <a:solidFill>
                            <a:srgbClr val="000000"/>
                          </a:solidFill>
                          <a:effectLst/>
                          <a:latin typeface="Arial" panose="020B0604020202020204" pitchFamily="34" charset="0"/>
                        </a:rPr>
                        <a:t>Expected Depository Services</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hMerge="1">
                  <a:txBody>
                    <a:bodyPr/>
                    <a:lstStyle/>
                    <a:p>
                      <a:endParaRPr lang="en-US"/>
                    </a:p>
                  </a:txBody>
                  <a:tcPr/>
                </a:tc>
                <a:tc>
                  <a:txBody>
                    <a:bodyPr/>
                    <a:lstStyle/>
                    <a:p>
                      <a:pPr algn="l" fontAlgn="ctr"/>
                      <a:r>
                        <a:rPr lang="en-US" sz="14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fontAlgn="ctr"/>
                      <a:r>
                        <a:rPr lang="en-US" sz="14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fontAlgn="ctr"/>
                      <a:r>
                        <a:rPr lang="en-US" sz="1400" b="1" i="0" u="none" strike="noStrike" dirty="0">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442910306"/>
                  </a:ext>
                </a:extLst>
              </a:tr>
              <a:tr h="275957">
                <a:tc>
                  <a:txBody>
                    <a:bodyPr/>
                    <a:lstStyle/>
                    <a:p>
                      <a:pPr algn="ctr" fontAlgn="ctr"/>
                      <a:r>
                        <a:rPr lang="en-US" sz="1100" b="0" i="0" u="none" strike="noStrike">
                          <a:solidFill>
                            <a:srgbClr val="000000"/>
                          </a:solidFill>
                          <a:effectLst/>
                          <a:latin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1" i="0" u="none" strike="noStrike">
                          <a:solidFill>
                            <a:srgbClr val="000000"/>
                          </a:solidFill>
                          <a:effectLst/>
                          <a:latin typeface="Arial" panose="020B0604020202020204" pitchFamily="34" charset="0"/>
                        </a:rPr>
                        <a:t>Online Banking Portal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6539227"/>
                  </a:ext>
                </a:extLst>
              </a:tr>
              <a:tr h="275957">
                <a:tc>
                  <a:txBody>
                    <a:bodyPr/>
                    <a:lstStyle/>
                    <a:p>
                      <a:pPr algn="ctr" fontAlgn="ctr"/>
                      <a:r>
                        <a:rPr lang="en-US" sz="1100" b="0" i="0" u="none" strike="noStrike">
                          <a:solidFill>
                            <a:srgbClr val="000000"/>
                          </a:solidFill>
                          <a:effectLst/>
                          <a:latin typeface="Arial" panose="020B0604020202020204" pitchFamily="34" charset="0"/>
                        </a:rPr>
                        <a:t>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Arial" panose="020B0604020202020204" pitchFamily="34" charset="0"/>
                        </a:rPr>
                        <a:t>Online Reporting Services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Yes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Yes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panose="020B0604020202020204" pitchFamily="34" charset="0"/>
                        </a:rPr>
                        <a:t>Yes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773503"/>
                  </a:ext>
                </a:extLst>
              </a:tr>
              <a:tr h="275957">
                <a:tc>
                  <a:txBody>
                    <a:bodyPr/>
                    <a:lstStyle/>
                    <a:p>
                      <a:pPr algn="ctr" fontAlgn="ctr"/>
                      <a:r>
                        <a:rPr lang="en-US" sz="1100" b="0" i="0" u="none" strike="noStrike">
                          <a:solidFill>
                            <a:srgbClr val="000000"/>
                          </a:solidFill>
                          <a:effectLst/>
                          <a:latin typeface="Arial" panose="020B0604020202020204" pitchFamily="34" charset="0"/>
                        </a:rPr>
                        <a:t>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Arial" panose="020B0604020202020204" pitchFamily="34" charset="0"/>
                        </a:rPr>
                        <a:t>Wire Transfers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Yes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Yes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panose="020B0604020202020204" pitchFamily="34" charset="0"/>
                        </a:rPr>
                        <a:t>Yes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4001405"/>
                  </a:ext>
                </a:extLst>
              </a:tr>
              <a:tr h="275957">
                <a:tc>
                  <a:txBody>
                    <a:bodyPr/>
                    <a:lstStyle/>
                    <a:p>
                      <a:pPr algn="ctr" fontAlgn="ctr"/>
                      <a:r>
                        <a:rPr lang="en-US" sz="1100" b="0" i="0" u="none" strike="noStrike">
                          <a:solidFill>
                            <a:srgbClr val="000000"/>
                          </a:solidFill>
                          <a:effectLst/>
                          <a:latin typeface="Arial" panose="020B0604020202020204" pitchFamily="34" charset="0"/>
                        </a:rPr>
                        <a:t>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Arial" panose="020B0604020202020204" pitchFamily="34" charset="0"/>
                        </a:rPr>
                        <a:t>ACH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Yes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Yes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panose="020B0604020202020204" pitchFamily="34" charset="0"/>
                        </a:rPr>
                        <a:t>Yes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0135149"/>
                  </a:ext>
                </a:extLst>
              </a:tr>
              <a:tr h="275957">
                <a:tc>
                  <a:txBody>
                    <a:bodyPr/>
                    <a:lstStyle/>
                    <a:p>
                      <a:pPr algn="ctr" fontAlgn="ctr"/>
                      <a:r>
                        <a:rPr lang="en-US" sz="1100" b="0" i="0" u="none" strike="noStrike">
                          <a:solidFill>
                            <a:srgbClr val="000000"/>
                          </a:solidFill>
                          <a:effectLst/>
                          <a:latin typeface="Arial" panose="020B0604020202020204" pitchFamily="34" charset="0"/>
                        </a:rPr>
                        <a:t>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Arial" panose="020B0604020202020204" pitchFamily="34" charset="0"/>
                        </a:rPr>
                        <a:t>Stop Payments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6747337"/>
                  </a:ext>
                </a:extLst>
              </a:tr>
              <a:tr h="275957">
                <a:tc>
                  <a:txBody>
                    <a:bodyPr/>
                    <a:lstStyle/>
                    <a:p>
                      <a:pPr algn="ctr" fontAlgn="ctr"/>
                      <a:r>
                        <a:rPr lang="en-US" sz="1100" b="0" i="0" u="none" strike="noStrike">
                          <a:solidFill>
                            <a:srgbClr val="000000"/>
                          </a:solidFill>
                          <a:effectLst/>
                          <a:latin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Arial" panose="020B0604020202020204" pitchFamily="34" charset="0"/>
                        </a:rPr>
                        <a:t>Term of Initial Stop</a:t>
                      </a:r>
                    </a:p>
                  </a:txBody>
                  <a:tcPr marL="257175"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182 Days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182 Days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panose="020B0604020202020204" pitchFamily="34" charset="0"/>
                        </a:rPr>
                        <a:t>6 Months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7553341"/>
                  </a:ext>
                </a:extLst>
              </a:tr>
              <a:tr h="275957">
                <a:tc>
                  <a:txBody>
                    <a:bodyPr/>
                    <a:lstStyle/>
                    <a:p>
                      <a:pPr algn="ctr" fontAlgn="ctr"/>
                      <a:r>
                        <a:rPr lang="en-US" sz="1100" b="0" i="0" u="none" strike="noStrike">
                          <a:solidFill>
                            <a:srgbClr val="000000"/>
                          </a:solidFill>
                          <a:effectLst/>
                          <a:latin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Arial" panose="020B0604020202020204" pitchFamily="34" charset="0"/>
                        </a:rPr>
                        <a:t>Automatic Renewal Offered (Y/N)</a:t>
                      </a:r>
                    </a:p>
                  </a:txBody>
                  <a:tcPr marL="257175"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FF0000"/>
                          </a:solidFill>
                          <a:effectLst/>
                          <a:latin typeface="Arial" panose="020B0604020202020204" pitchFamily="34" charset="0"/>
                        </a:rPr>
                        <a:t>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FF0000"/>
                          </a:solidFill>
                          <a:effectLst/>
                          <a:latin typeface="Arial" panose="020B0604020202020204" pitchFamily="34" charset="0"/>
                        </a:rPr>
                        <a:t>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FF0000"/>
                          </a:solidFill>
                          <a:effectLst/>
                          <a:latin typeface="Arial" panose="020B0604020202020204" pitchFamily="34" charset="0"/>
                        </a:rPr>
                        <a:t>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2059310"/>
                  </a:ext>
                </a:extLst>
              </a:tr>
              <a:tr h="275957">
                <a:tc>
                  <a:txBody>
                    <a:bodyPr/>
                    <a:lstStyle/>
                    <a:p>
                      <a:pPr algn="ctr" fontAlgn="ctr"/>
                      <a:r>
                        <a:rPr lang="en-US" sz="1100" b="0" i="0" u="none" strike="noStrike">
                          <a:solidFill>
                            <a:srgbClr val="000000"/>
                          </a:solidFill>
                          <a:effectLst/>
                          <a:latin typeface="Arial" panose="020B0604020202020204" pitchFamily="34" charset="0"/>
                        </a:rPr>
                        <a:t>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Arial" panose="020B0604020202020204" pitchFamily="34" charset="0"/>
                        </a:rPr>
                        <a:t>Does Stop Payment remove item from Positive Pay?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FF0000"/>
                          </a:solidFill>
                          <a:effectLst/>
                          <a:latin typeface="Arial" panose="020B0604020202020204" pitchFamily="34" charset="0"/>
                        </a:rPr>
                        <a:t>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FF0000"/>
                          </a:solidFill>
                          <a:effectLst/>
                          <a:latin typeface="Arial" panose="020B0604020202020204" pitchFamily="34" charset="0"/>
                        </a:rPr>
                        <a:t>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FF0000"/>
                          </a:solidFill>
                          <a:effectLst/>
                          <a:latin typeface="Arial" panose="020B0604020202020204" pitchFamily="34" charset="0"/>
                        </a:rPr>
                        <a:t>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0205218"/>
                  </a:ext>
                </a:extLst>
              </a:tr>
              <a:tr h="538117">
                <a:tc>
                  <a:txBody>
                    <a:bodyPr/>
                    <a:lstStyle/>
                    <a:p>
                      <a:pPr algn="ctr" fontAlgn="ctr"/>
                      <a:r>
                        <a:rPr lang="en-US" sz="1100" b="0" i="0" u="none" strike="noStrike">
                          <a:solidFill>
                            <a:srgbClr val="000000"/>
                          </a:solidFill>
                          <a:effectLst/>
                          <a:latin typeface="Arial" panose="020B0604020202020204" pitchFamily="34" charset="0"/>
                        </a:rPr>
                        <a:t>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Arial" panose="020B0604020202020204" pitchFamily="34" charset="0"/>
                        </a:rPr>
                        <a:t>Online Banking Historical Information Retention (90 days, 180, 12 Months. 19 Months, Other)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24 Months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18 Months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panose="020B0604020202020204" pitchFamily="34" charset="0"/>
                        </a:rPr>
                        <a:t>18 Months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1764062"/>
                  </a:ext>
                </a:extLst>
              </a:tr>
            </a:tbl>
          </a:graphicData>
        </a:graphic>
      </p:graphicFrame>
      <p:sp>
        <p:nvSpPr>
          <p:cNvPr id="2" name="Slide Number Placeholder 1">
            <a:extLst>
              <a:ext uri="{FF2B5EF4-FFF2-40B4-BE49-F238E27FC236}">
                <a16:creationId xmlns:a16="http://schemas.microsoft.com/office/drawing/2014/main" id="{4C12CEF0-B450-9B69-975E-173BE4C73539}"/>
              </a:ext>
            </a:extLst>
          </p:cNvPr>
          <p:cNvSpPr>
            <a:spLocks noGrp="1"/>
          </p:cNvSpPr>
          <p:nvPr>
            <p:ph type="sldNum" sz="quarter" idx="12"/>
          </p:nvPr>
        </p:nvSpPr>
        <p:spPr/>
        <p:txBody>
          <a:bodyPr/>
          <a:lstStyle/>
          <a:p>
            <a:fld id="{11C6B60D-AE8E-4822-A70E-311B398829D5}" type="slidenum">
              <a:rPr lang="en-US" sz="3200" smtClean="0">
                <a:solidFill>
                  <a:schemeClr val="tx1"/>
                </a:solidFill>
              </a:rPr>
              <a:t>27</a:t>
            </a:fld>
            <a:endParaRPr lang="en-US" sz="3200" dirty="0">
              <a:solidFill>
                <a:schemeClr val="tx1"/>
              </a:solidFill>
            </a:endParaRPr>
          </a:p>
        </p:txBody>
      </p:sp>
    </p:spTree>
    <p:extLst>
      <p:ext uri="{BB962C8B-B14F-4D97-AF65-F5344CB8AC3E}">
        <p14:creationId xmlns:p14="http://schemas.microsoft.com/office/powerpoint/2010/main" val="4241930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4CBAD82-68EF-4FB6-9951-2503402DABE4}"/>
              </a:ext>
            </a:extLst>
          </p:cNvPr>
          <p:cNvSpPr>
            <a:spLocks noGrp="1"/>
          </p:cNvSpPr>
          <p:nvPr>
            <p:ph type="title"/>
          </p:nvPr>
        </p:nvSpPr>
        <p:spPr/>
        <p:txBody>
          <a:bodyPr>
            <a:normAutofit/>
          </a:bodyPr>
          <a:lstStyle/>
          <a:p>
            <a:r>
              <a:rPr lang="en-US" dirty="0"/>
              <a:t>Analyze Responses – Fees &amp; Earnings Credit</a:t>
            </a:r>
          </a:p>
        </p:txBody>
      </p:sp>
      <p:graphicFrame>
        <p:nvGraphicFramePr>
          <p:cNvPr id="3" name="Table 2">
            <a:extLst>
              <a:ext uri="{FF2B5EF4-FFF2-40B4-BE49-F238E27FC236}">
                <a16:creationId xmlns:a16="http://schemas.microsoft.com/office/drawing/2014/main" id="{E613DB67-2C70-C52D-3695-653704A430ED}"/>
              </a:ext>
            </a:extLst>
          </p:cNvPr>
          <p:cNvGraphicFramePr>
            <a:graphicFrameLocks noGrp="1"/>
          </p:cNvGraphicFramePr>
          <p:nvPr>
            <p:extLst>
              <p:ext uri="{D42A27DB-BD31-4B8C-83A1-F6EECF244321}">
                <p14:modId xmlns:p14="http://schemas.microsoft.com/office/powerpoint/2010/main" val="4237384711"/>
              </p:ext>
            </p:extLst>
          </p:nvPr>
        </p:nvGraphicFramePr>
        <p:xfrm>
          <a:off x="981635" y="1690687"/>
          <a:ext cx="9883590" cy="4441175"/>
        </p:xfrm>
        <a:graphic>
          <a:graphicData uri="http://schemas.openxmlformats.org/drawingml/2006/table">
            <a:tbl>
              <a:tblPr/>
              <a:tblGrid>
                <a:gridCol w="351559">
                  <a:extLst>
                    <a:ext uri="{9D8B030D-6E8A-4147-A177-3AD203B41FA5}">
                      <a16:colId xmlns:a16="http://schemas.microsoft.com/office/drawing/2014/main" val="1510506092"/>
                    </a:ext>
                  </a:extLst>
                </a:gridCol>
                <a:gridCol w="4634181">
                  <a:extLst>
                    <a:ext uri="{9D8B030D-6E8A-4147-A177-3AD203B41FA5}">
                      <a16:colId xmlns:a16="http://schemas.microsoft.com/office/drawing/2014/main" val="2084626980"/>
                    </a:ext>
                  </a:extLst>
                </a:gridCol>
                <a:gridCol w="1570028">
                  <a:extLst>
                    <a:ext uri="{9D8B030D-6E8A-4147-A177-3AD203B41FA5}">
                      <a16:colId xmlns:a16="http://schemas.microsoft.com/office/drawing/2014/main" val="3092746789"/>
                    </a:ext>
                  </a:extLst>
                </a:gridCol>
                <a:gridCol w="1570028">
                  <a:extLst>
                    <a:ext uri="{9D8B030D-6E8A-4147-A177-3AD203B41FA5}">
                      <a16:colId xmlns:a16="http://schemas.microsoft.com/office/drawing/2014/main" val="3063536684"/>
                    </a:ext>
                  </a:extLst>
                </a:gridCol>
                <a:gridCol w="1757794">
                  <a:extLst>
                    <a:ext uri="{9D8B030D-6E8A-4147-A177-3AD203B41FA5}">
                      <a16:colId xmlns:a16="http://schemas.microsoft.com/office/drawing/2014/main" val="2211143399"/>
                    </a:ext>
                  </a:extLst>
                </a:gridCol>
              </a:tblGrid>
              <a:tr h="568759">
                <a:tc gridSpan="2">
                  <a:txBody>
                    <a:bodyPr/>
                    <a:lstStyle/>
                    <a:p>
                      <a:pPr algn="ctr" fontAlgn="ctr"/>
                      <a:r>
                        <a:rPr lang="en-US" sz="1400" b="1" i="0" u="none" strike="noStrike" dirty="0">
                          <a:solidFill>
                            <a:srgbClr val="000000"/>
                          </a:solidFill>
                          <a:effectLst/>
                          <a:latin typeface="Arial" panose="020B0604020202020204" pitchFamily="34" charset="0"/>
                        </a:rPr>
                        <a:t>September 7, 2022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hMerge="1">
                  <a:txBody>
                    <a:bodyPr/>
                    <a:lstStyle/>
                    <a:p>
                      <a:endParaRPr lang="en-US"/>
                    </a:p>
                  </a:txBody>
                  <a:tcPr/>
                </a:tc>
                <a:tc>
                  <a:txBody>
                    <a:bodyPr/>
                    <a:lstStyle/>
                    <a:p>
                      <a:pPr algn="ctr" fontAlgn="ctr"/>
                      <a:r>
                        <a:rPr lang="en-US" sz="1400" b="1" i="0" u="none" strike="noStrike" dirty="0">
                          <a:solidFill>
                            <a:srgbClr val="000000"/>
                          </a:solidFill>
                          <a:effectLst/>
                          <a:latin typeface="Arial" panose="020B0604020202020204" pitchFamily="34" charset="0"/>
                        </a:rPr>
                        <a:t>Bank 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400" b="1" i="0" u="none" strike="noStrike" dirty="0">
                          <a:solidFill>
                            <a:srgbClr val="000000"/>
                          </a:solidFill>
                          <a:effectLst/>
                          <a:latin typeface="Arial" panose="020B0604020202020204" pitchFamily="34" charset="0"/>
                        </a:rPr>
                        <a:t>Bank 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400" b="1" i="0" u="none" strike="noStrike" dirty="0">
                          <a:solidFill>
                            <a:srgbClr val="000000"/>
                          </a:solidFill>
                          <a:effectLst/>
                          <a:latin typeface="Arial" panose="020B0604020202020204" pitchFamily="34" charset="0"/>
                        </a:rPr>
                        <a:t>Bank C</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431531759"/>
                  </a:ext>
                </a:extLst>
              </a:tr>
              <a:tr h="242026">
                <a:tc gridSpan="5">
                  <a:txBody>
                    <a:bodyPr/>
                    <a:lstStyle/>
                    <a:p>
                      <a:pPr algn="ctr" fontAlgn="ctr"/>
                      <a:r>
                        <a:rPr lang="en-US" sz="1400" b="1" i="0" u="none" strike="noStrike" dirty="0">
                          <a:solidFill>
                            <a:srgbClr val="000000"/>
                          </a:solidFill>
                          <a:effectLst/>
                          <a:latin typeface="Arial" panose="020B0604020202020204" pitchFamily="34" charset="0"/>
                        </a:rPr>
                        <a:t>FEE ANALYSIS OF DEPOSITORY SERVICES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54347501"/>
                  </a:ext>
                </a:extLst>
              </a:tr>
              <a:tr h="242026">
                <a:tc gridSpan="2">
                  <a:txBody>
                    <a:bodyPr/>
                    <a:lstStyle/>
                    <a:p>
                      <a:pPr algn="r" fontAlgn="ctr"/>
                      <a:r>
                        <a:rPr lang="en-US" sz="1400" b="0" i="0" u="none" strike="noStrike">
                          <a:solidFill>
                            <a:srgbClr val="000000"/>
                          </a:solidFill>
                          <a:effectLst/>
                          <a:latin typeface="Arial" panose="020B0604020202020204" pitchFamily="34" charset="0"/>
                        </a:rPr>
                        <a:t> Projected Bank Balance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r" fontAlgn="ctr"/>
                      <a:r>
                        <a:rPr lang="en-US" sz="1400" b="0" i="0" u="none" strike="noStrike">
                          <a:solidFill>
                            <a:srgbClr val="000000"/>
                          </a:solidFill>
                          <a:effectLst/>
                          <a:latin typeface="Arial" panose="020B0604020202020204" pitchFamily="34" charset="0"/>
                        </a:rPr>
                        <a:t>$37,200,913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$37,200,913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$37,200,913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24825"/>
                  </a:ext>
                </a:extLst>
              </a:tr>
              <a:tr h="242026">
                <a:tc gridSpan="2">
                  <a:txBody>
                    <a:bodyPr/>
                    <a:lstStyle/>
                    <a:p>
                      <a:pPr algn="l" fontAlgn="ctr"/>
                      <a:r>
                        <a:rPr lang="en-US" sz="1400" b="1" i="0" u="none" strike="noStrike">
                          <a:solidFill>
                            <a:srgbClr val="000000"/>
                          </a:solidFill>
                          <a:effectLst/>
                          <a:latin typeface="Arial" panose="020B0604020202020204" pitchFamily="34" charset="0"/>
                        </a:rPr>
                        <a:t>Proposed Fees - Banking Services</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hMerge="1">
                  <a:txBody>
                    <a:bodyPr/>
                    <a:lstStyle/>
                    <a:p>
                      <a:endParaRPr lang="en-US"/>
                    </a:p>
                  </a:txBody>
                  <a:tcPr/>
                </a:tc>
                <a:tc>
                  <a:txBody>
                    <a:bodyPr/>
                    <a:lstStyle/>
                    <a:p>
                      <a:pPr algn="l" fontAlgn="ctr"/>
                      <a:r>
                        <a:rPr lang="en-US" sz="14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fontAlgn="ctr"/>
                      <a:r>
                        <a:rPr lang="en-US" sz="14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fontAlgn="ctr"/>
                      <a:r>
                        <a:rPr lang="en-US" sz="1400" b="1" i="0" u="none" strike="noStrike" dirty="0">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650717878"/>
                  </a:ext>
                </a:extLst>
              </a:tr>
              <a:tr h="242026">
                <a:tc>
                  <a:txBody>
                    <a:bodyPr/>
                    <a:lstStyle/>
                    <a:p>
                      <a:pPr algn="r" fontAlgn="ctr"/>
                      <a:r>
                        <a:rPr lang="en-US" sz="1100" b="1" i="0" u="none" strike="noStrike">
                          <a:solidFill>
                            <a:srgbClr val="000000"/>
                          </a:solidFill>
                          <a:effectLst/>
                          <a:latin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400" b="1" i="0" u="none" strike="noStrike">
                          <a:solidFill>
                            <a:srgbClr val="000000"/>
                          </a:solidFill>
                          <a:effectLst/>
                          <a:latin typeface="Arial" panose="020B0604020202020204" pitchFamily="34" charset="0"/>
                        </a:rPr>
                        <a:t>Current Services Fee Estimate</a:t>
                      </a:r>
                    </a:p>
                  </a:txBody>
                  <a:tcPr marL="0" marR="0" marT="0"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Arial" panose="020B0604020202020204" pitchFamily="34" charset="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panose="020B0604020202020204" pitchFamily="34" charset="0"/>
                        </a:rPr>
                        <a:t>(6,226)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panose="020B0604020202020204" pitchFamily="34" charset="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8923549"/>
                  </a:ext>
                </a:extLst>
              </a:tr>
              <a:tr h="242026">
                <a:tc gridSpan="2">
                  <a:txBody>
                    <a:bodyPr/>
                    <a:lstStyle/>
                    <a:p>
                      <a:pPr algn="r" fontAlgn="ctr"/>
                      <a:r>
                        <a:rPr lang="en-US" sz="1400" b="0" i="0" u="none" strike="noStrike">
                          <a:solidFill>
                            <a:srgbClr val="000000"/>
                          </a:solidFill>
                          <a:effectLst/>
                          <a:latin typeface="Arial" panose="020B0604020202020204" pitchFamily="34" charset="0"/>
                        </a:rPr>
                        <a:t>Balance Assessment Fee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1400" b="0" i="0" u="none" strike="noStrike" dirty="0">
                          <a:solidFill>
                            <a:srgbClr val="000000"/>
                          </a:solidFill>
                          <a:effectLst/>
                          <a:latin typeface="Arial" panose="020B0604020202020204" pitchFamily="34" charset="0"/>
                        </a:rPr>
                        <a:t>Waived 24 Months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400" b="0" i="0" u="none" strike="noStrike" dirty="0">
                          <a:solidFill>
                            <a:srgbClr val="000000"/>
                          </a:solidFill>
                          <a:effectLst/>
                          <a:highlight>
                            <a:srgbClr val="00FF00"/>
                          </a:highlight>
                          <a:latin typeface="Arial" panose="020B0604020202020204" pitchFamily="34" charset="0"/>
                        </a:rPr>
                        <a:t>5,208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panose="020B0604020202020204" pitchFamily="34" charset="0"/>
                        </a:rPr>
                        <a:t>Waived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606209"/>
                  </a:ext>
                </a:extLst>
              </a:tr>
              <a:tr h="242026">
                <a:tc gridSpan="2">
                  <a:txBody>
                    <a:bodyPr/>
                    <a:lstStyle/>
                    <a:p>
                      <a:pPr algn="r" fontAlgn="ctr"/>
                      <a:r>
                        <a:rPr lang="en-US" sz="1400" b="0" i="0" u="none" strike="noStrike">
                          <a:solidFill>
                            <a:srgbClr val="000000"/>
                          </a:solidFill>
                          <a:effectLst/>
                          <a:latin typeface="Arial" panose="020B0604020202020204" pitchFamily="34" charset="0"/>
                        </a:rPr>
                        <a:t>Safekeeping of City Owned Securities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r" fontAlgn="ctr"/>
                      <a:r>
                        <a:rPr lang="en-US" sz="14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9391363"/>
                  </a:ext>
                </a:extLst>
              </a:tr>
              <a:tr h="242026">
                <a:tc gridSpan="2">
                  <a:txBody>
                    <a:bodyPr/>
                    <a:lstStyle/>
                    <a:p>
                      <a:pPr algn="r" fontAlgn="ctr"/>
                      <a:r>
                        <a:rPr lang="en-US" sz="1400" b="0" i="0" u="none" strike="noStrike">
                          <a:solidFill>
                            <a:srgbClr val="000000"/>
                          </a:solidFill>
                          <a:effectLst/>
                          <a:latin typeface="Arial" panose="020B0604020202020204" pitchFamily="34" charset="0"/>
                        </a:rPr>
                        <a:t>Number of months of </a:t>
                      </a:r>
                      <a:r>
                        <a:rPr lang="en-US" sz="1400" b="1" i="0" u="none" strike="noStrike">
                          <a:solidFill>
                            <a:srgbClr val="000000"/>
                          </a:solidFill>
                          <a:effectLst/>
                          <a:latin typeface="Arial" panose="020B0604020202020204" pitchFamily="34" charset="0"/>
                        </a:rPr>
                        <a:t>TOTAL</a:t>
                      </a:r>
                      <a:r>
                        <a:rPr lang="en-US" sz="1400" b="0" i="0" u="none" strike="noStrike">
                          <a:solidFill>
                            <a:srgbClr val="000000"/>
                          </a:solidFill>
                          <a:effectLst/>
                          <a:latin typeface="Arial" panose="020B0604020202020204" pitchFamily="34" charset="0"/>
                        </a:rPr>
                        <a:t> fee waiver</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1400" b="0" i="0" u="none" strike="noStrike">
                          <a:solidFill>
                            <a:srgbClr val="000000"/>
                          </a:solidFill>
                          <a:effectLst/>
                          <a:latin typeface="Arial" panose="020B0604020202020204" pitchFamily="34" charset="0"/>
                        </a:rPr>
                        <a:t>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2463009"/>
                  </a:ext>
                </a:extLst>
              </a:tr>
              <a:tr h="242026">
                <a:tc gridSpan="2">
                  <a:txBody>
                    <a:bodyPr/>
                    <a:lstStyle/>
                    <a:p>
                      <a:pPr algn="r" fontAlgn="ctr"/>
                      <a:r>
                        <a:rPr lang="en-US" sz="1400" b="0" i="0" u="none" strike="noStrike">
                          <a:solidFill>
                            <a:srgbClr val="000000"/>
                          </a:solidFill>
                          <a:effectLst/>
                          <a:latin typeface="Arial" panose="020B0604020202020204" pitchFamily="34" charset="0"/>
                        </a:rPr>
                        <a:t>Number of months of </a:t>
                      </a:r>
                      <a:r>
                        <a:rPr lang="en-US" sz="1400" b="1" i="0" u="none" strike="noStrike">
                          <a:solidFill>
                            <a:srgbClr val="000000"/>
                          </a:solidFill>
                          <a:effectLst/>
                          <a:latin typeface="Arial" panose="020B0604020202020204" pitchFamily="34" charset="0"/>
                        </a:rPr>
                        <a:t>NET</a:t>
                      </a:r>
                      <a:r>
                        <a:rPr lang="en-US" sz="1400" b="0" i="0" u="none" strike="noStrike">
                          <a:solidFill>
                            <a:srgbClr val="000000"/>
                          </a:solidFill>
                          <a:effectLst/>
                          <a:latin typeface="Arial" panose="020B0604020202020204" pitchFamily="34" charset="0"/>
                        </a:rPr>
                        <a:t> fee waiver</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14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7532465"/>
                  </a:ext>
                </a:extLst>
              </a:tr>
              <a:tr h="242026">
                <a:tc gridSpan="2">
                  <a:txBody>
                    <a:bodyPr/>
                    <a:lstStyle/>
                    <a:p>
                      <a:pPr algn="r" fontAlgn="ctr"/>
                      <a:r>
                        <a:rPr lang="en-US" sz="1400" b="0" i="0" u="none" strike="noStrike">
                          <a:solidFill>
                            <a:srgbClr val="000000"/>
                          </a:solidFill>
                          <a:effectLst/>
                          <a:latin typeface="Arial" panose="020B0604020202020204" pitchFamily="34" charset="0"/>
                        </a:rPr>
                        <a:t>Maximum waiver amount allowed</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14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7883698"/>
                  </a:ext>
                </a:extLst>
              </a:tr>
              <a:tr h="242026">
                <a:tc gridSpan="2">
                  <a:txBody>
                    <a:bodyPr/>
                    <a:lstStyle/>
                    <a:p>
                      <a:pPr algn="r" fontAlgn="ctr"/>
                      <a:r>
                        <a:rPr lang="en-US" sz="1400" b="0" i="0" u="none" strike="noStrike">
                          <a:solidFill>
                            <a:srgbClr val="000000"/>
                          </a:solidFill>
                          <a:effectLst/>
                          <a:latin typeface="Arial" panose="020B0604020202020204" pitchFamily="34" charset="0"/>
                        </a:rPr>
                        <a:t>Actual months available for waiver after factoring in cap</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14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3494709"/>
                  </a:ext>
                </a:extLst>
              </a:tr>
              <a:tr h="242026">
                <a:tc gridSpan="2">
                  <a:txBody>
                    <a:bodyPr/>
                    <a:lstStyle/>
                    <a:p>
                      <a:pPr algn="r" fontAlgn="ctr"/>
                      <a:r>
                        <a:rPr lang="en-US" sz="1400" b="0" i="0" u="none" strike="noStrike">
                          <a:solidFill>
                            <a:srgbClr val="000000"/>
                          </a:solidFill>
                          <a:effectLst/>
                          <a:latin typeface="Arial" panose="020B0604020202020204" pitchFamily="34" charset="0"/>
                        </a:rPr>
                        <a:t>Amount of </a:t>
                      </a:r>
                      <a:r>
                        <a:rPr lang="en-US" sz="1400" b="1" i="0" u="none" strike="noStrike">
                          <a:solidFill>
                            <a:srgbClr val="000000"/>
                          </a:solidFill>
                          <a:effectLst/>
                          <a:latin typeface="Arial" panose="020B0604020202020204" pitchFamily="34" charset="0"/>
                        </a:rPr>
                        <a:t>TOTAL</a:t>
                      </a:r>
                      <a:r>
                        <a:rPr lang="en-US" sz="1400" b="0" i="0" u="none" strike="noStrike">
                          <a:solidFill>
                            <a:srgbClr val="000000"/>
                          </a:solidFill>
                          <a:effectLst/>
                          <a:latin typeface="Arial" panose="020B0604020202020204" pitchFamily="34" charset="0"/>
                        </a:rPr>
                        <a:t> Fees Waived</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1400" b="0" i="0" u="none" strike="noStrike">
                          <a:solidFill>
                            <a:srgbClr val="000000"/>
                          </a:solidFill>
                          <a:effectLst/>
                          <a:latin typeface="Arial" panose="020B0604020202020204" pitchFamily="34" charset="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panose="020B0604020202020204" pitchFamily="34" charset="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8038649"/>
                  </a:ext>
                </a:extLst>
              </a:tr>
              <a:tr h="242026">
                <a:tc gridSpan="2">
                  <a:txBody>
                    <a:bodyPr/>
                    <a:lstStyle/>
                    <a:p>
                      <a:pPr algn="r" fontAlgn="ctr"/>
                      <a:r>
                        <a:rPr lang="en-US" sz="1400" b="0" i="0" u="none" strike="noStrike">
                          <a:solidFill>
                            <a:srgbClr val="000000"/>
                          </a:solidFill>
                          <a:effectLst/>
                          <a:latin typeface="Arial" panose="020B0604020202020204" pitchFamily="34" charset="0"/>
                        </a:rPr>
                        <a:t>Amount of </a:t>
                      </a:r>
                      <a:r>
                        <a:rPr lang="en-US" sz="1400" b="1" i="0" u="none" strike="noStrike">
                          <a:solidFill>
                            <a:srgbClr val="000000"/>
                          </a:solidFill>
                          <a:effectLst/>
                          <a:latin typeface="Arial" panose="020B0604020202020204" pitchFamily="34" charset="0"/>
                        </a:rPr>
                        <a:t>NET</a:t>
                      </a:r>
                      <a:r>
                        <a:rPr lang="en-US" sz="1400" b="0" i="0" u="none" strike="noStrike">
                          <a:solidFill>
                            <a:srgbClr val="000000"/>
                          </a:solidFill>
                          <a:effectLst/>
                          <a:latin typeface="Arial" panose="020B0604020202020204" pitchFamily="34" charset="0"/>
                        </a:rPr>
                        <a:t> Fees Waived</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14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7744624"/>
                  </a:ext>
                </a:extLst>
              </a:tr>
              <a:tr h="242026">
                <a:tc gridSpan="2">
                  <a:txBody>
                    <a:bodyPr/>
                    <a:lstStyle/>
                    <a:p>
                      <a:pPr algn="r" fontAlgn="ctr"/>
                      <a:r>
                        <a:rPr lang="en-US" sz="1400" b="1" i="0" u="none" strike="noStrike">
                          <a:solidFill>
                            <a:srgbClr val="000000"/>
                          </a:solidFill>
                          <a:effectLst/>
                          <a:latin typeface="Arial" panose="020B0604020202020204" pitchFamily="34" charset="0"/>
                        </a:rPr>
                        <a:t>Fees for Two Year Term</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r" fontAlgn="ctr"/>
                      <a:r>
                        <a:rPr lang="en-US" sz="1400" b="0" i="0" u="none" strike="noStrike">
                          <a:solidFill>
                            <a:srgbClr val="000000"/>
                          </a:solidFill>
                          <a:effectLst/>
                          <a:latin typeface="Arial" panose="020B0604020202020204" pitchFamily="34" charset="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(149,421)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0615575"/>
                  </a:ext>
                </a:extLst>
              </a:tr>
              <a:tr h="242026">
                <a:tc gridSpan="2">
                  <a:txBody>
                    <a:bodyPr/>
                    <a:lstStyle/>
                    <a:p>
                      <a:pPr algn="r" fontAlgn="ctr"/>
                      <a:r>
                        <a:rPr lang="en-US" sz="1400" b="1" i="0" u="none" strike="noStrike">
                          <a:solidFill>
                            <a:srgbClr val="000000"/>
                          </a:solidFill>
                          <a:effectLst/>
                          <a:latin typeface="Arial" panose="020B0604020202020204" pitchFamily="34" charset="0"/>
                        </a:rPr>
                        <a:t>Fees for Five Year Term</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r" fontAlgn="ctr"/>
                      <a:r>
                        <a:rPr lang="en-US" sz="1400" b="1" i="0" u="none" strike="noStrike">
                          <a:solidFill>
                            <a:srgbClr val="FF0000"/>
                          </a:solidFill>
                          <a:effectLst/>
                          <a:latin typeface="Arial" panose="020B0604020202020204" pitchFamily="34" charset="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1400" b="0" i="0" u="none" strike="noStrike">
                          <a:solidFill>
                            <a:srgbClr val="000000"/>
                          </a:solidFill>
                          <a:effectLst/>
                          <a:latin typeface="Arial" panose="020B0604020202020204" pitchFamily="34" charset="0"/>
                        </a:rPr>
                        <a:t>(373,554)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2340209"/>
                  </a:ext>
                </a:extLst>
              </a:tr>
              <a:tr h="242026">
                <a:tc gridSpan="2">
                  <a:txBody>
                    <a:bodyPr/>
                    <a:lstStyle/>
                    <a:p>
                      <a:pPr algn="l" fontAlgn="ctr"/>
                      <a:r>
                        <a:rPr lang="en-US" sz="1400" b="1" i="0" u="none" strike="noStrike">
                          <a:solidFill>
                            <a:srgbClr val="000000"/>
                          </a:solidFill>
                          <a:effectLst/>
                          <a:latin typeface="Arial" panose="020B0604020202020204" pitchFamily="34" charset="0"/>
                        </a:rPr>
                        <a:t>Earnings Credit</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hMerge="1">
                  <a:txBody>
                    <a:bodyPr/>
                    <a:lstStyle/>
                    <a:p>
                      <a:endParaRPr lang="en-US"/>
                    </a:p>
                  </a:txBody>
                  <a:tcPr/>
                </a:tc>
                <a:tc>
                  <a:txBody>
                    <a:bodyPr/>
                    <a:lstStyle/>
                    <a:p>
                      <a:pPr algn="l" fontAlgn="ctr"/>
                      <a:r>
                        <a:rPr lang="en-US" sz="14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fontAlgn="ctr"/>
                      <a:r>
                        <a:rPr lang="en-US" sz="14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fontAlgn="ctr"/>
                      <a:r>
                        <a:rPr lang="en-US" sz="1400" b="1" i="0" u="none" strike="noStrike" dirty="0">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329222534"/>
                  </a:ext>
                </a:extLst>
              </a:tr>
              <a:tr h="242026">
                <a:tc gridSpan="2">
                  <a:txBody>
                    <a:bodyPr/>
                    <a:lstStyle/>
                    <a:p>
                      <a:pPr algn="r" fontAlgn="ctr"/>
                      <a:r>
                        <a:rPr lang="en-US" sz="1400" b="0" i="0" u="none" strike="noStrike">
                          <a:solidFill>
                            <a:srgbClr val="000000"/>
                          </a:solidFill>
                          <a:effectLst/>
                          <a:latin typeface="Arial" panose="020B0604020202020204" pitchFamily="34" charset="0"/>
                        </a:rPr>
                        <a:t>Rate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1400" b="0" i="0" u="none" strike="noStrike">
                          <a:solidFill>
                            <a:srgbClr val="000000"/>
                          </a:solidFill>
                          <a:effectLst/>
                          <a:latin typeface="Arial" panose="020B060402020202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panose="020B060402020202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1231564"/>
                  </a:ext>
                </a:extLst>
              </a:tr>
            </a:tbl>
          </a:graphicData>
        </a:graphic>
      </p:graphicFrame>
      <p:sp>
        <p:nvSpPr>
          <p:cNvPr id="2" name="Slide Number Placeholder 1">
            <a:extLst>
              <a:ext uri="{FF2B5EF4-FFF2-40B4-BE49-F238E27FC236}">
                <a16:creationId xmlns:a16="http://schemas.microsoft.com/office/drawing/2014/main" id="{6B0B6F7F-C7E8-4A85-6EA9-D3D6FF32A863}"/>
              </a:ext>
            </a:extLst>
          </p:cNvPr>
          <p:cNvSpPr>
            <a:spLocks noGrp="1"/>
          </p:cNvSpPr>
          <p:nvPr>
            <p:ph type="sldNum" sz="quarter" idx="12"/>
          </p:nvPr>
        </p:nvSpPr>
        <p:spPr/>
        <p:txBody>
          <a:bodyPr/>
          <a:lstStyle/>
          <a:p>
            <a:fld id="{11C6B60D-AE8E-4822-A70E-311B398829D5}" type="slidenum">
              <a:rPr lang="en-US" sz="3200" smtClean="0">
                <a:solidFill>
                  <a:schemeClr val="tx1"/>
                </a:solidFill>
              </a:rPr>
              <a:t>28</a:t>
            </a:fld>
            <a:endParaRPr lang="en-US" sz="3200" dirty="0">
              <a:solidFill>
                <a:schemeClr val="tx1"/>
              </a:solidFill>
            </a:endParaRPr>
          </a:p>
        </p:txBody>
      </p:sp>
    </p:spTree>
    <p:extLst>
      <p:ext uri="{BB962C8B-B14F-4D97-AF65-F5344CB8AC3E}">
        <p14:creationId xmlns:p14="http://schemas.microsoft.com/office/powerpoint/2010/main" val="31579551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4CBAD82-68EF-4FB6-9951-2503402DABE4}"/>
              </a:ext>
            </a:extLst>
          </p:cNvPr>
          <p:cNvSpPr>
            <a:spLocks noGrp="1"/>
          </p:cNvSpPr>
          <p:nvPr>
            <p:ph type="title"/>
          </p:nvPr>
        </p:nvSpPr>
        <p:spPr/>
        <p:txBody>
          <a:bodyPr/>
          <a:lstStyle/>
          <a:p>
            <a:r>
              <a:rPr lang="en-US" dirty="0"/>
              <a:t>Analyze Responses – Hard Interest</a:t>
            </a:r>
          </a:p>
        </p:txBody>
      </p:sp>
      <p:graphicFrame>
        <p:nvGraphicFramePr>
          <p:cNvPr id="3" name="Table 2">
            <a:extLst>
              <a:ext uri="{FF2B5EF4-FFF2-40B4-BE49-F238E27FC236}">
                <a16:creationId xmlns:a16="http://schemas.microsoft.com/office/drawing/2014/main" id="{6CA5B6F2-AE98-DB2D-A36F-E3C327E47376}"/>
              </a:ext>
            </a:extLst>
          </p:cNvPr>
          <p:cNvGraphicFramePr>
            <a:graphicFrameLocks noGrp="1"/>
          </p:cNvGraphicFramePr>
          <p:nvPr>
            <p:extLst>
              <p:ext uri="{D42A27DB-BD31-4B8C-83A1-F6EECF244321}">
                <p14:modId xmlns:p14="http://schemas.microsoft.com/office/powerpoint/2010/main" val="1279826280"/>
              </p:ext>
            </p:extLst>
          </p:nvPr>
        </p:nvGraphicFramePr>
        <p:xfrm>
          <a:off x="838200" y="1546412"/>
          <a:ext cx="10201834" cy="4349447"/>
        </p:xfrm>
        <a:graphic>
          <a:graphicData uri="http://schemas.openxmlformats.org/drawingml/2006/table">
            <a:tbl>
              <a:tblPr/>
              <a:tblGrid>
                <a:gridCol w="5140139">
                  <a:extLst>
                    <a:ext uri="{9D8B030D-6E8A-4147-A177-3AD203B41FA5}">
                      <a16:colId xmlns:a16="http://schemas.microsoft.com/office/drawing/2014/main" val="3094718514"/>
                    </a:ext>
                  </a:extLst>
                </a:gridCol>
                <a:gridCol w="1622550">
                  <a:extLst>
                    <a:ext uri="{9D8B030D-6E8A-4147-A177-3AD203B41FA5}">
                      <a16:colId xmlns:a16="http://schemas.microsoft.com/office/drawing/2014/main" val="1802780058"/>
                    </a:ext>
                  </a:extLst>
                </a:gridCol>
                <a:gridCol w="1622550">
                  <a:extLst>
                    <a:ext uri="{9D8B030D-6E8A-4147-A177-3AD203B41FA5}">
                      <a16:colId xmlns:a16="http://schemas.microsoft.com/office/drawing/2014/main" val="3274772367"/>
                    </a:ext>
                  </a:extLst>
                </a:gridCol>
                <a:gridCol w="1816595">
                  <a:extLst>
                    <a:ext uri="{9D8B030D-6E8A-4147-A177-3AD203B41FA5}">
                      <a16:colId xmlns:a16="http://schemas.microsoft.com/office/drawing/2014/main" val="695228856"/>
                    </a:ext>
                  </a:extLst>
                </a:gridCol>
              </a:tblGrid>
              <a:tr h="564707">
                <a:tc>
                  <a:txBody>
                    <a:bodyPr/>
                    <a:lstStyle/>
                    <a:p>
                      <a:pPr algn="ctr" fontAlgn="ctr"/>
                      <a:r>
                        <a:rPr lang="en-US" sz="1400" b="1" i="0" u="none" strike="noStrike" dirty="0">
                          <a:solidFill>
                            <a:srgbClr val="000000"/>
                          </a:solidFill>
                          <a:effectLst/>
                          <a:latin typeface="Arial" panose="020B0604020202020204" pitchFamily="34" charset="0"/>
                        </a:rPr>
                        <a:t>September 7, 2022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400" b="1" i="0" u="none" strike="noStrike">
                          <a:solidFill>
                            <a:srgbClr val="000000"/>
                          </a:solidFill>
                          <a:effectLst/>
                          <a:latin typeface="Arial" panose="020B0604020202020204" pitchFamily="34" charset="0"/>
                        </a:rPr>
                        <a:t>Bank 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400" b="1" i="0" u="none" strike="noStrike">
                          <a:solidFill>
                            <a:srgbClr val="000000"/>
                          </a:solidFill>
                          <a:effectLst/>
                          <a:latin typeface="Arial" panose="020B0604020202020204" pitchFamily="34" charset="0"/>
                        </a:rPr>
                        <a:t>Bank 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400" b="1" i="0" u="none" strike="noStrike">
                          <a:solidFill>
                            <a:srgbClr val="000000"/>
                          </a:solidFill>
                          <a:effectLst/>
                          <a:latin typeface="Arial" panose="020B0604020202020204" pitchFamily="34" charset="0"/>
                        </a:rPr>
                        <a:t>Bank C</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3686839322"/>
                  </a:ext>
                </a:extLst>
              </a:tr>
              <a:tr h="240301">
                <a:tc>
                  <a:txBody>
                    <a:bodyPr/>
                    <a:lstStyle/>
                    <a:p>
                      <a:pPr algn="l" fontAlgn="ctr"/>
                      <a:r>
                        <a:rPr lang="en-US" sz="1400" b="1" i="0" u="none" strike="noStrike" dirty="0">
                          <a:solidFill>
                            <a:srgbClr val="000000"/>
                          </a:solidFill>
                          <a:effectLst/>
                          <a:latin typeface="Arial" panose="020B0604020202020204" pitchFamily="34" charset="0"/>
                        </a:rPr>
                        <a:t>Hard Interest Income Estimate</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fontAlgn="ctr"/>
                      <a:r>
                        <a:rPr lang="en-US" sz="14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fontAlgn="ctr"/>
                      <a:r>
                        <a:rPr lang="en-US" sz="14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fontAlgn="ctr"/>
                      <a:r>
                        <a:rPr lang="en-US" sz="1400" b="1"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547058521"/>
                  </a:ext>
                </a:extLst>
              </a:tr>
              <a:tr h="240301">
                <a:tc>
                  <a:txBody>
                    <a:bodyPr/>
                    <a:lstStyle/>
                    <a:p>
                      <a:pPr algn="r" fontAlgn="ctr"/>
                      <a:r>
                        <a:rPr lang="en-US" sz="1400" b="1" i="0" u="none" strike="noStrike" dirty="0">
                          <a:solidFill>
                            <a:srgbClr val="000000"/>
                          </a:solidFill>
                          <a:effectLst/>
                          <a:latin typeface="Arial" panose="020B0604020202020204" pitchFamily="34" charset="0"/>
                        </a:rPr>
                        <a:t>Investment Option</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IB Checking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IB Checking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IB Checking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4370742"/>
                  </a:ext>
                </a:extLst>
              </a:tr>
              <a:tr h="1141429">
                <a:tc>
                  <a:txBody>
                    <a:bodyPr/>
                    <a:lstStyle/>
                    <a:p>
                      <a:pPr algn="r" fontAlgn="ctr"/>
                      <a:r>
                        <a:rPr lang="en-US" sz="1400" b="1" i="0" u="none" strike="noStrike" dirty="0">
                          <a:solidFill>
                            <a:srgbClr val="000000"/>
                          </a:solidFill>
                          <a:effectLst/>
                          <a:latin typeface="Arial" panose="020B0604020202020204" pitchFamily="34" charset="0"/>
                        </a:rPr>
                        <a:t>Rate Basis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Upper Range Fed Funds Target - 95 bps; </a:t>
                      </a:r>
                      <a:r>
                        <a:rPr lang="en-US" sz="1400" b="0" i="0" u="none" strike="noStrike">
                          <a:solidFill>
                            <a:srgbClr val="FF0000"/>
                          </a:solidFill>
                          <a:effectLst/>
                          <a:latin typeface="Arial" panose="020B0604020202020204" pitchFamily="34" charset="0"/>
                        </a:rPr>
                        <a:t>CAP of 2.50%</a:t>
                      </a:r>
                      <a:endParaRPr lang="en-US" sz="1400" b="0" i="0" u="none" strike="noStrike">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panose="020B0604020202020204" pitchFamily="34" charset="0"/>
                        </a:rPr>
                        <a:t>Upper Range Fed Funds Target - 100 bps; </a:t>
                      </a:r>
                      <a:r>
                        <a:rPr lang="en-US" sz="1400" b="0" i="0" u="none" strike="noStrike" dirty="0">
                          <a:solidFill>
                            <a:srgbClr val="FF0000"/>
                          </a:solidFill>
                          <a:effectLst/>
                          <a:latin typeface="Arial" panose="020B0604020202020204" pitchFamily="34" charset="0"/>
                        </a:rPr>
                        <a:t>CAP of 2.25%</a:t>
                      </a:r>
                      <a:br>
                        <a:rPr lang="en-US" sz="1400" b="0" i="0" u="none" strike="noStrike" dirty="0">
                          <a:solidFill>
                            <a:srgbClr val="FF0000"/>
                          </a:solidFill>
                          <a:effectLst/>
                          <a:latin typeface="Arial" panose="020B0604020202020204" pitchFamily="34" charset="0"/>
                        </a:rPr>
                      </a:br>
                      <a:r>
                        <a:rPr lang="en-US" sz="1400" b="0" i="0" u="none" strike="noStrike" dirty="0">
                          <a:solidFill>
                            <a:srgbClr val="FF0000"/>
                          </a:solidFill>
                          <a:effectLst/>
                          <a:latin typeface="Arial" panose="020B0604020202020204" pitchFamily="34" charset="0"/>
                        </a:rPr>
                        <a:t>MAX Bal $50M</a:t>
                      </a:r>
                      <a:endParaRPr lang="en-US" sz="14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panose="020B0604020202020204" pitchFamily="34" charset="0"/>
                        </a:rPr>
                        <a:t>90 Day T-Bill asked rate; </a:t>
                      </a:r>
                      <a:r>
                        <a:rPr lang="en-US" sz="1400" b="0" i="0" u="none" strike="noStrike" dirty="0">
                          <a:solidFill>
                            <a:srgbClr val="FF0000"/>
                          </a:solidFill>
                          <a:effectLst/>
                          <a:latin typeface="Arial" panose="020B0604020202020204" pitchFamily="34" charset="0"/>
                        </a:rPr>
                        <a:t>Max 3.00%; Floor 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7598200"/>
                  </a:ext>
                </a:extLst>
              </a:tr>
              <a:tr h="240301">
                <a:tc>
                  <a:txBody>
                    <a:bodyPr/>
                    <a:lstStyle/>
                    <a:p>
                      <a:pPr algn="r" fontAlgn="ctr"/>
                      <a:r>
                        <a:rPr lang="en-US" sz="1400" b="0" i="0" u="none" strike="noStrike" dirty="0">
                          <a:solidFill>
                            <a:srgbClr val="000000"/>
                          </a:solidFill>
                          <a:effectLst/>
                          <a:latin typeface="Arial" panose="020B0604020202020204" pitchFamily="34" charset="0"/>
                        </a:rPr>
                        <a:t>Interest Rate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1.55%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1.50%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panose="020B0604020202020204" pitchFamily="34" charset="0"/>
                        </a:rPr>
                        <a:t>2.48%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3853809"/>
                  </a:ext>
                </a:extLst>
              </a:tr>
              <a:tr h="240301">
                <a:tc>
                  <a:txBody>
                    <a:bodyPr/>
                    <a:lstStyle/>
                    <a:p>
                      <a:pPr algn="r" fontAlgn="ctr"/>
                      <a:r>
                        <a:rPr lang="en-US" sz="1400" b="0" i="0" u="none" strike="noStrike" dirty="0">
                          <a:solidFill>
                            <a:srgbClr val="000000"/>
                          </a:solidFill>
                          <a:effectLst/>
                          <a:latin typeface="Arial" panose="020B0604020202020204" pitchFamily="34" charset="0"/>
                        </a:rPr>
                        <a:t>Investment Balance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37,200,913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37,200,913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37,200,913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609775"/>
                  </a:ext>
                </a:extLst>
              </a:tr>
              <a:tr h="240301">
                <a:tc>
                  <a:txBody>
                    <a:bodyPr/>
                    <a:lstStyle/>
                    <a:p>
                      <a:pPr algn="r" fontAlgn="ctr"/>
                      <a:endParaRPr lang="en-US" sz="1400" b="0" i="0" u="none" strike="noStrike" dirty="0">
                        <a:solidFill>
                          <a:srgbClr val="000000"/>
                        </a:solidFill>
                        <a:effectLst/>
                        <a:latin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400" b="0" i="0" u="none" strike="noStrike">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400" b="0" i="0" u="none" strike="noStrike">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4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6697388"/>
                  </a:ext>
                </a:extLst>
              </a:tr>
              <a:tr h="240301">
                <a:tc>
                  <a:txBody>
                    <a:bodyPr/>
                    <a:lstStyle/>
                    <a:p>
                      <a:pPr algn="r" fontAlgn="ctr"/>
                      <a:r>
                        <a:rPr lang="en-US" sz="1400" b="0" i="0" u="none" strike="noStrike" dirty="0">
                          <a:solidFill>
                            <a:srgbClr val="000000"/>
                          </a:solidFill>
                          <a:effectLst/>
                          <a:latin typeface="Arial" panose="020B0604020202020204" pitchFamily="34" charset="0"/>
                        </a:rPr>
                        <a:t>Monthly Investment Income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48,051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46,501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76,882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6631081"/>
                  </a:ext>
                </a:extLst>
              </a:tr>
              <a:tr h="240301">
                <a:tc>
                  <a:txBody>
                    <a:bodyPr/>
                    <a:lstStyle/>
                    <a:p>
                      <a:pPr algn="r" fontAlgn="ctr"/>
                      <a:r>
                        <a:rPr lang="en-US" sz="1400" b="0" i="0" u="none" strike="noStrike" dirty="0">
                          <a:solidFill>
                            <a:srgbClr val="000000"/>
                          </a:solidFill>
                          <a:effectLst/>
                          <a:latin typeface="Arial" panose="020B0604020202020204" pitchFamily="34" charset="0"/>
                        </a:rPr>
                        <a:t>Two Year Investment Income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1,153,228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1,116,027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1,845,165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7162211"/>
                  </a:ext>
                </a:extLst>
              </a:tr>
              <a:tr h="240301">
                <a:tc>
                  <a:txBody>
                    <a:bodyPr/>
                    <a:lstStyle/>
                    <a:p>
                      <a:pPr algn="r" fontAlgn="ctr"/>
                      <a:r>
                        <a:rPr lang="en-US" sz="1400" b="0" i="0" u="none" strike="noStrike" dirty="0">
                          <a:solidFill>
                            <a:srgbClr val="000000"/>
                          </a:solidFill>
                          <a:effectLst/>
                          <a:latin typeface="Arial" panose="020B0604020202020204" pitchFamily="34" charset="0"/>
                        </a:rPr>
                        <a:t>Five Year Investment Income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2,790,068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4,612,913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0503606"/>
                  </a:ext>
                </a:extLst>
              </a:tr>
              <a:tr h="240301">
                <a:tc>
                  <a:txBody>
                    <a:bodyPr/>
                    <a:lstStyle/>
                    <a:p>
                      <a:pPr algn="r" fontAlgn="ctr"/>
                      <a:r>
                        <a:rPr lang="en-US" sz="1400" b="0" i="0" u="none" strike="noStrike" dirty="0">
                          <a:solidFill>
                            <a:srgbClr val="000000"/>
                          </a:solidFill>
                          <a:effectLst/>
                          <a:latin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0754294"/>
                  </a:ext>
                </a:extLst>
              </a:tr>
              <a:tr h="240301">
                <a:tc>
                  <a:txBody>
                    <a:bodyPr/>
                    <a:lstStyle/>
                    <a:p>
                      <a:pPr algn="r" fontAlgn="ctr"/>
                      <a:r>
                        <a:rPr lang="en-US" sz="1400" b="1" i="0" u="none" strike="noStrike" dirty="0">
                          <a:solidFill>
                            <a:srgbClr val="000000"/>
                          </a:solidFill>
                          <a:effectLst/>
                          <a:latin typeface="Arial" panose="020B0604020202020204" pitchFamily="34" charset="0"/>
                        </a:rPr>
                        <a:t>Two Year Income/(</a:t>
                      </a:r>
                      <a:r>
                        <a:rPr lang="en-US" sz="1400" b="1" i="0" u="none" strike="noStrike" dirty="0">
                          <a:solidFill>
                            <a:srgbClr val="FF0000"/>
                          </a:solidFill>
                          <a:effectLst/>
                          <a:latin typeface="Arial" panose="020B0604020202020204" pitchFamily="34" charset="0"/>
                        </a:rPr>
                        <a:t>Cost)</a:t>
                      </a:r>
                      <a:endParaRPr lang="en-US" sz="1400" b="1" i="0" u="none" strike="noStrike" dirty="0">
                        <a:solidFill>
                          <a:srgbClr val="000000"/>
                        </a:solidFill>
                        <a:effectLst/>
                        <a:latin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1,153,228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966,606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1,845,165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5181216"/>
                  </a:ext>
                </a:extLst>
              </a:tr>
              <a:tr h="240301">
                <a:tc>
                  <a:txBody>
                    <a:bodyPr/>
                    <a:lstStyle/>
                    <a:p>
                      <a:pPr algn="r" fontAlgn="ctr"/>
                      <a:r>
                        <a:rPr lang="en-US" sz="1400" b="1" i="0" u="none" strike="noStrike" dirty="0">
                          <a:solidFill>
                            <a:srgbClr val="000000"/>
                          </a:solidFill>
                          <a:effectLst/>
                          <a:latin typeface="Arial" panose="020B0604020202020204" pitchFamily="34" charset="0"/>
                        </a:rPr>
                        <a:t>Five Year Income/</a:t>
                      </a:r>
                      <a:r>
                        <a:rPr lang="en-US" sz="1400" b="1" i="0" u="none" strike="noStrike" dirty="0">
                          <a:solidFill>
                            <a:srgbClr val="FF0000"/>
                          </a:solidFill>
                          <a:effectLst/>
                          <a:latin typeface="Arial" panose="020B0604020202020204" pitchFamily="34" charset="0"/>
                        </a:rPr>
                        <a:t>(Cost)</a:t>
                      </a:r>
                      <a:endParaRPr lang="en-US" sz="1400" b="1" i="0" u="none" strike="noStrike" dirty="0">
                        <a:solidFill>
                          <a:srgbClr val="000000"/>
                        </a:solidFill>
                        <a:effectLst/>
                        <a:latin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2,416,515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4,612,913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9231150"/>
                  </a:ext>
                </a:extLst>
              </a:tr>
            </a:tbl>
          </a:graphicData>
        </a:graphic>
      </p:graphicFrame>
      <p:sp>
        <p:nvSpPr>
          <p:cNvPr id="2" name="Slide Number Placeholder 1">
            <a:extLst>
              <a:ext uri="{FF2B5EF4-FFF2-40B4-BE49-F238E27FC236}">
                <a16:creationId xmlns:a16="http://schemas.microsoft.com/office/drawing/2014/main" id="{653E962E-A9BC-BA32-09FC-579E1B904DA0}"/>
              </a:ext>
            </a:extLst>
          </p:cNvPr>
          <p:cNvSpPr>
            <a:spLocks noGrp="1"/>
          </p:cNvSpPr>
          <p:nvPr>
            <p:ph type="sldNum" sz="quarter" idx="12"/>
          </p:nvPr>
        </p:nvSpPr>
        <p:spPr/>
        <p:txBody>
          <a:bodyPr/>
          <a:lstStyle/>
          <a:p>
            <a:fld id="{11C6B60D-AE8E-4822-A70E-311B398829D5}" type="slidenum">
              <a:rPr lang="en-US" sz="3200" smtClean="0">
                <a:solidFill>
                  <a:schemeClr val="tx1"/>
                </a:solidFill>
              </a:rPr>
              <a:t>29</a:t>
            </a:fld>
            <a:endParaRPr lang="en-US" sz="3200" dirty="0">
              <a:solidFill>
                <a:schemeClr val="tx1"/>
              </a:solidFill>
            </a:endParaRPr>
          </a:p>
        </p:txBody>
      </p:sp>
    </p:spTree>
    <p:extLst>
      <p:ext uri="{BB962C8B-B14F-4D97-AF65-F5344CB8AC3E}">
        <p14:creationId xmlns:p14="http://schemas.microsoft.com/office/powerpoint/2010/main" val="2620919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BB575-3356-4913-83F9-80A174164819}"/>
              </a:ext>
            </a:extLst>
          </p:cNvPr>
          <p:cNvSpPr>
            <a:spLocks noGrp="1"/>
          </p:cNvSpPr>
          <p:nvPr>
            <p:ph type="title"/>
          </p:nvPr>
        </p:nvSpPr>
        <p:spPr/>
        <p:txBody>
          <a:bodyPr>
            <a:normAutofit/>
          </a:bodyPr>
          <a:lstStyle/>
          <a:p>
            <a:r>
              <a:rPr lang="en-US" sz="4000" dirty="0"/>
              <a:t>Presentation Visualization – Key to Memory!</a:t>
            </a:r>
          </a:p>
        </p:txBody>
      </p:sp>
      <p:sp>
        <p:nvSpPr>
          <p:cNvPr id="3" name="Content Placeholder 2">
            <a:extLst>
              <a:ext uri="{FF2B5EF4-FFF2-40B4-BE49-F238E27FC236}">
                <a16:creationId xmlns:a16="http://schemas.microsoft.com/office/drawing/2014/main" id="{6E02BBC9-4E96-4BB8-BBC3-687DB1AFABAD}"/>
              </a:ext>
            </a:extLst>
          </p:cNvPr>
          <p:cNvSpPr>
            <a:spLocks noGrp="1"/>
          </p:cNvSpPr>
          <p:nvPr>
            <p:ph idx="1"/>
          </p:nvPr>
        </p:nvSpPr>
        <p:spPr/>
        <p:txBody>
          <a:bodyPr>
            <a:normAutofit/>
          </a:bodyPr>
          <a:lstStyle/>
          <a:p>
            <a:pPr>
              <a:spcBef>
                <a:spcPts val="0"/>
              </a:spcBef>
            </a:pPr>
            <a:r>
              <a:rPr lang="en-US" dirty="0"/>
              <a:t>Basic Jeep </a:t>
            </a:r>
          </a:p>
          <a:p>
            <a:pPr>
              <a:spcBef>
                <a:spcPts val="0"/>
              </a:spcBef>
            </a:pPr>
            <a:endParaRPr lang="en-US" dirty="0"/>
          </a:p>
          <a:p>
            <a:pPr>
              <a:spcBef>
                <a:spcPts val="0"/>
              </a:spcBef>
            </a:pPr>
            <a:r>
              <a:rPr lang="en-US" dirty="0"/>
              <a:t>Comfortable Jeep</a:t>
            </a:r>
          </a:p>
          <a:p>
            <a:pPr>
              <a:spcBef>
                <a:spcPts val="0"/>
              </a:spcBef>
            </a:pPr>
            <a:endParaRPr lang="en-US" dirty="0"/>
          </a:p>
          <a:p>
            <a:pPr>
              <a:spcBef>
                <a:spcPts val="0"/>
              </a:spcBef>
            </a:pPr>
            <a:r>
              <a:rPr lang="en-US" dirty="0"/>
              <a:t>Do-It-All Jeep</a:t>
            </a:r>
          </a:p>
        </p:txBody>
      </p:sp>
      <p:pic>
        <p:nvPicPr>
          <p:cNvPr id="4" name="Picture 3">
            <a:extLst>
              <a:ext uri="{FF2B5EF4-FFF2-40B4-BE49-F238E27FC236}">
                <a16:creationId xmlns:a16="http://schemas.microsoft.com/office/drawing/2014/main" id="{DC7B8FAE-7C71-6C56-F06E-D33403D27E7C}"/>
              </a:ext>
            </a:extLst>
          </p:cNvPr>
          <p:cNvPicPr>
            <a:picLocks noChangeAspect="1"/>
          </p:cNvPicPr>
          <p:nvPr/>
        </p:nvPicPr>
        <p:blipFill>
          <a:blip r:embed="rId3"/>
          <a:stretch>
            <a:fillRect/>
          </a:stretch>
        </p:blipFill>
        <p:spPr>
          <a:xfrm>
            <a:off x="3429000" y="1285741"/>
            <a:ext cx="3195235" cy="2398915"/>
          </a:xfrm>
          <a:prstGeom prst="rect">
            <a:avLst/>
          </a:prstGeom>
        </p:spPr>
      </p:pic>
      <p:pic>
        <p:nvPicPr>
          <p:cNvPr id="5" name="Picture 4">
            <a:extLst>
              <a:ext uri="{FF2B5EF4-FFF2-40B4-BE49-F238E27FC236}">
                <a16:creationId xmlns:a16="http://schemas.microsoft.com/office/drawing/2014/main" id="{A9014ACF-1AAD-29DB-1D15-E4D2E5B9BA87}"/>
              </a:ext>
            </a:extLst>
          </p:cNvPr>
          <p:cNvPicPr>
            <a:picLocks noChangeAspect="1"/>
          </p:cNvPicPr>
          <p:nvPr/>
        </p:nvPicPr>
        <p:blipFill>
          <a:blip r:embed="rId4"/>
          <a:stretch>
            <a:fillRect/>
          </a:stretch>
        </p:blipFill>
        <p:spPr>
          <a:xfrm>
            <a:off x="4124147" y="4605272"/>
            <a:ext cx="3459974" cy="2398915"/>
          </a:xfrm>
          <a:prstGeom prst="rect">
            <a:avLst/>
          </a:prstGeom>
        </p:spPr>
      </p:pic>
      <p:pic>
        <p:nvPicPr>
          <p:cNvPr id="6" name="Picture 5">
            <a:extLst>
              <a:ext uri="{FF2B5EF4-FFF2-40B4-BE49-F238E27FC236}">
                <a16:creationId xmlns:a16="http://schemas.microsoft.com/office/drawing/2014/main" id="{AE7F5025-A2E6-3478-2DB0-0532FFEF367A}"/>
              </a:ext>
            </a:extLst>
          </p:cNvPr>
          <p:cNvPicPr>
            <a:picLocks noChangeAspect="1"/>
          </p:cNvPicPr>
          <p:nvPr/>
        </p:nvPicPr>
        <p:blipFill>
          <a:blip r:embed="rId5"/>
          <a:stretch>
            <a:fillRect/>
          </a:stretch>
        </p:blipFill>
        <p:spPr>
          <a:xfrm>
            <a:off x="6096000" y="2611304"/>
            <a:ext cx="4683653" cy="5227561"/>
          </a:xfrm>
          <a:prstGeom prst="rect">
            <a:avLst/>
          </a:prstGeom>
        </p:spPr>
      </p:pic>
      <p:sp>
        <p:nvSpPr>
          <p:cNvPr id="7" name="Slide Number Placeholder 6">
            <a:extLst>
              <a:ext uri="{FF2B5EF4-FFF2-40B4-BE49-F238E27FC236}">
                <a16:creationId xmlns:a16="http://schemas.microsoft.com/office/drawing/2014/main" id="{4E19B8CF-838C-13A3-9826-72FF9F23CCCC}"/>
              </a:ext>
            </a:extLst>
          </p:cNvPr>
          <p:cNvSpPr>
            <a:spLocks noGrp="1"/>
          </p:cNvSpPr>
          <p:nvPr>
            <p:ph type="sldNum" sz="quarter" idx="12"/>
          </p:nvPr>
        </p:nvSpPr>
        <p:spPr/>
        <p:txBody>
          <a:bodyPr/>
          <a:lstStyle/>
          <a:p>
            <a:fld id="{11C6B60D-AE8E-4822-A70E-311B398829D5}" type="slidenum">
              <a:rPr lang="en-US" sz="3200" smtClean="0">
                <a:solidFill>
                  <a:schemeClr val="tx1"/>
                </a:solidFill>
              </a:rPr>
              <a:t>3</a:t>
            </a:fld>
            <a:endParaRPr lang="en-US" sz="3200" dirty="0">
              <a:solidFill>
                <a:schemeClr val="tx1"/>
              </a:solidFill>
            </a:endParaRPr>
          </a:p>
        </p:txBody>
      </p:sp>
    </p:spTree>
    <p:extLst>
      <p:ext uri="{BB962C8B-B14F-4D97-AF65-F5344CB8AC3E}">
        <p14:creationId xmlns:p14="http://schemas.microsoft.com/office/powerpoint/2010/main" val="10845558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BB575-3356-4913-83F9-80A174164819}"/>
              </a:ext>
            </a:extLst>
          </p:cNvPr>
          <p:cNvSpPr>
            <a:spLocks noGrp="1"/>
          </p:cNvSpPr>
          <p:nvPr>
            <p:ph type="title"/>
          </p:nvPr>
        </p:nvSpPr>
        <p:spPr/>
        <p:txBody>
          <a:bodyPr>
            <a:normAutofit/>
          </a:bodyPr>
          <a:lstStyle/>
          <a:p>
            <a:pPr>
              <a:spcBef>
                <a:spcPts val="0"/>
              </a:spcBef>
            </a:pPr>
            <a:r>
              <a:rPr lang="en-US" dirty="0"/>
              <a:t>Select Primary Depository</a:t>
            </a:r>
          </a:p>
        </p:txBody>
      </p:sp>
      <p:sp>
        <p:nvSpPr>
          <p:cNvPr id="3" name="Content Placeholder 2">
            <a:extLst>
              <a:ext uri="{FF2B5EF4-FFF2-40B4-BE49-F238E27FC236}">
                <a16:creationId xmlns:a16="http://schemas.microsoft.com/office/drawing/2014/main" id="{6E02BBC9-4E96-4BB8-BBC3-687DB1AFABAD}"/>
              </a:ext>
            </a:extLst>
          </p:cNvPr>
          <p:cNvSpPr>
            <a:spLocks noGrp="1"/>
          </p:cNvSpPr>
          <p:nvPr>
            <p:ph idx="1"/>
          </p:nvPr>
        </p:nvSpPr>
        <p:spPr>
          <a:xfrm>
            <a:off x="838200" y="1690688"/>
            <a:ext cx="10515600" cy="4351338"/>
          </a:xfrm>
        </p:spPr>
        <p:txBody>
          <a:bodyPr>
            <a:normAutofit fontScale="85000" lnSpcReduction="20000"/>
          </a:bodyPr>
          <a:lstStyle/>
          <a:p>
            <a:pPr>
              <a:spcBef>
                <a:spcPts val="0"/>
              </a:spcBef>
            </a:pPr>
            <a:r>
              <a:rPr lang="en-US" dirty="0"/>
              <a:t>Analyze as per Evaluation Criteria</a:t>
            </a:r>
          </a:p>
          <a:p>
            <a:pPr>
              <a:spcBef>
                <a:spcPts val="0"/>
              </a:spcBef>
            </a:pPr>
            <a:r>
              <a:rPr lang="en-US" dirty="0"/>
              <a:t>Check References</a:t>
            </a:r>
          </a:p>
          <a:p>
            <a:pPr>
              <a:spcBef>
                <a:spcPts val="0"/>
              </a:spcBef>
            </a:pPr>
            <a:r>
              <a:rPr lang="en-US" dirty="0"/>
              <a:t>Require Presentation/Demonstration</a:t>
            </a:r>
          </a:p>
          <a:p>
            <a:pPr>
              <a:spcBef>
                <a:spcPts val="0"/>
              </a:spcBef>
            </a:pPr>
            <a:r>
              <a:rPr lang="en-US" dirty="0"/>
              <a:t>Prepare Recommendation</a:t>
            </a:r>
          </a:p>
          <a:p>
            <a:pPr>
              <a:spcBef>
                <a:spcPts val="0"/>
              </a:spcBef>
            </a:pPr>
            <a:r>
              <a:rPr lang="en-US" dirty="0"/>
              <a:t>Obtain “Authorization to Negotiate” (Not Actual documents)</a:t>
            </a:r>
          </a:p>
          <a:p>
            <a:pPr>
              <a:spcBef>
                <a:spcPts val="0"/>
              </a:spcBef>
            </a:pPr>
            <a:r>
              <a:rPr lang="en-US" dirty="0"/>
              <a:t>Organize/Amend Contracts &amp; Agreements</a:t>
            </a:r>
          </a:p>
        </p:txBody>
      </p:sp>
      <p:sp>
        <p:nvSpPr>
          <p:cNvPr id="4" name="Slide Number Placeholder 3">
            <a:extLst>
              <a:ext uri="{FF2B5EF4-FFF2-40B4-BE49-F238E27FC236}">
                <a16:creationId xmlns:a16="http://schemas.microsoft.com/office/drawing/2014/main" id="{D6D2B20B-5E7C-AD33-22B2-CD5D099281BD}"/>
              </a:ext>
            </a:extLst>
          </p:cNvPr>
          <p:cNvSpPr>
            <a:spLocks noGrp="1"/>
          </p:cNvSpPr>
          <p:nvPr>
            <p:ph type="sldNum" sz="quarter" idx="12"/>
          </p:nvPr>
        </p:nvSpPr>
        <p:spPr/>
        <p:txBody>
          <a:bodyPr/>
          <a:lstStyle/>
          <a:p>
            <a:fld id="{11C6B60D-AE8E-4822-A70E-311B398829D5}" type="slidenum">
              <a:rPr lang="en-US" sz="3200" smtClean="0">
                <a:solidFill>
                  <a:schemeClr val="tx1"/>
                </a:solidFill>
              </a:rPr>
              <a:t>30</a:t>
            </a:fld>
            <a:endParaRPr lang="en-US" sz="3200" dirty="0">
              <a:solidFill>
                <a:schemeClr val="tx1"/>
              </a:solidFill>
            </a:endParaRPr>
          </a:p>
        </p:txBody>
      </p:sp>
    </p:spTree>
    <p:custDataLst>
      <p:tags r:id="rId1"/>
    </p:custDataLst>
    <p:extLst>
      <p:ext uri="{BB962C8B-B14F-4D97-AF65-F5344CB8AC3E}">
        <p14:creationId xmlns:p14="http://schemas.microsoft.com/office/powerpoint/2010/main" val="1848792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3CC559F-015C-43CE-BF82-9F6BE203600F}"/>
              </a:ext>
            </a:extLst>
          </p:cNvPr>
          <p:cNvSpPr>
            <a:spLocks noGrp="1"/>
          </p:cNvSpPr>
          <p:nvPr>
            <p:ph type="title"/>
          </p:nvPr>
        </p:nvSpPr>
        <p:spPr/>
        <p:txBody>
          <a:bodyPr/>
          <a:lstStyle/>
          <a:p>
            <a:r>
              <a:rPr lang="en-US" dirty="0"/>
              <a:t>RFP-Specific “Parking Spots”</a:t>
            </a:r>
          </a:p>
        </p:txBody>
      </p:sp>
      <p:graphicFrame>
        <p:nvGraphicFramePr>
          <p:cNvPr id="4" name="Table 3">
            <a:extLst>
              <a:ext uri="{FF2B5EF4-FFF2-40B4-BE49-F238E27FC236}">
                <a16:creationId xmlns:a16="http://schemas.microsoft.com/office/drawing/2014/main" id="{86EC0994-96AF-84F1-1AFB-A182F1B636E8}"/>
              </a:ext>
            </a:extLst>
          </p:cNvPr>
          <p:cNvGraphicFramePr>
            <a:graphicFrameLocks noGrp="1"/>
          </p:cNvGraphicFramePr>
          <p:nvPr>
            <p:extLst>
              <p:ext uri="{D42A27DB-BD31-4B8C-83A1-F6EECF244321}">
                <p14:modId xmlns:p14="http://schemas.microsoft.com/office/powerpoint/2010/main" val="1315752392"/>
              </p:ext>
            </p:extLst>
          </p:nvPr>
        </p:nvGraphicFramePr>
        <p:xfrm>
          <a:off x="1285875" y="1933575"/>
          <a:ext cx="9315450" cy="3562350"/>
        </p:xfrm>
        <a:graphic>
          <a:graphicData uri="http://schemas.openxmlformats.org/drawingml/2006/table">
            <a:tbl>
              <a:tblPr/>
              <a:tblGrid>
                <a:gridCol w="3152180">
                  <a:extLst>
                    <a:ext uri="{9D8B030D-6E8A-4147-A177-3AD203B41FA5}">
                      <a16:colId xmlns:a16="http://schemas.microsoft.com/office/drawing/2014/main" val="2046481337"/>
                    </a:ext>
                  </a:extLst>
                </a:gridCol>
                <a:gridCol w="2049473">
                  <a:extLst>
                    <a:ext uri="{9D8B030D-6E8A-4147-A177-3AD203B41FA5}">
                      <a16:colId xmlns:a16="http://schemas.microsoft.com/office/drawing/2014/main" val="1332306929"/>
                    </a:ext>
                  </a:extLst>
                </a:gridCol>
                <a:gridCol w="2049473">
                  <a:extLst>
                    <a:ext uri="{9D8B030D-6E8A-4147-A177-3AD203B41FA5}">
                      <a16:colId xmlns:a16="http://schemas.microsoft.com/office/drawing/2014/main" val="1734799171"/>
                    </a:ext>
                  </a:extLst>
                </a:gridCol>
                <a:gridCol w="2064324">
                  <a:extLst>
                    <a:ext uri="{9D8B030D-6E8A-4147-A177-3AD203B41FA5}">
                      <a16:colId xmlns:a16="http://schemas.microsoft.com/office/drawing/2014/main" val="3485983060"/>
                    </a:ext>
                  </a:extLst>
                </a:gridCol>
              </a:tblGrid>
              <a:tr h="593725">
                <a:tc>
                  <a:txBody>
                    <a:bodyPr/>
                    <a:lstStyle/>
                    <a:p>
                      <a:pPr algn="l" fontAlgn="b"/>
                      <a:r>
                        <a:rPr lang="en-US" sz="2400" b="0" i="0" u="none" strike="noStrike" dirty="0">
                          <a:solidFill>
                            <a:srgbClr val="000000"/>
                          </a:solidFill>
                          <a:effectLst/>
                          <a:latin typeface="Arial" panose="020B0604020202020204" pitchFamily="34" charset="0"/>
                        </a:rPr>
                        <a:t>Total Cash Available</a:t>
                      </a:r>
                    </a:p>
                  </a:txBody>
                  <a:tcPr marL="0" marR="0" marT="0" marB="0" anchor="b">
                    <a:lnL>
                      <a:noFill/>
                    </a:lnL>
                    <a:lnR>
                      <a:noFill/>
                    </a:lnR>
                    <a:lnT>
                      <a:noFill/>
                    </a:lnT>
                    <a:lnB>
                      <a:noFill/>
                    </a:lnB>
                  </a:tcPr>
                </a:tc>
                <a:tc>
                  <a:txBody>
                    <a:bodyPr/>
                    <a:lstStyle/>
                    <a:p>
                      <a:pPr algn="l" fontAlgn="b"/>
                      <a:r>
                        <a:rPr lang="en-US" sz="2400" b="0" i="0" u="none" strike="noStrike">
                          <a:solidFill>
                            <a:srgbClr val="000000"/>
                          </a:solidFill>
                          <a:effectLst/>
                          <a:latin typeface="Arial" panose="020B0604020202020204" pitchFamily="34" charset="0"/>
                        </a:rPr>
                        <a:t> $ 37,200,913 </a:t>
                      </a:r>
                    </a:p>
                  </a:txBody>
                  <a:tcPr marL="0" marR="0" marT="0" marB="0" anchor="b">
                    <a:lnL>
                      <a:noFill/>
                    </a:lnL>
                    <a:lnR>
                      <a:noFill/>
                    </a:lnR>
                    <a:lnT>
                      <a:noFill/>
                    </a:lnT>
                    <a:lnB>
                      <a:noFill/>
                    </a:lnB>
                  </a:tcPr>
                </a:tc>
                <a:tc>
                  <a:txBody>
                    <a:bodyPr/>
                    <a:lstStyle/>
                    <a:p>
                      <a:pPr algn="l" fontAlgn="b"/>
                      <a:endParaRPr lang="en-US" sz="24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2400" b="0" i="0" u="none" strike="noStrike" dirty="0">
                        <a:solidFill>
                          <a:srgbClr val="000000"/>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706351152"/>
                  </a:ext>
                </a:extLst>
              </a:tr>
              <a:tr h="593725">
                <a:tc>
                  <a:txBody>
                    <a:bodyPr/>
                    <a:lstStyle/>
                    <a:p>
                      <a:pPr algn="l" fontAlgn="b"/>
                      <a:endParaRPr lang="en-US" sz="2400" b="0" i="0" u="sng" strike="noStrike" dirty="0">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r>
                        <a:rPr lang="en-US" sz="2400" b="0" i="0" u="sng" strike="noStrike" dirty="0">
                          <a:solidFill>
                            <a:srgbClr val="000000"/>
                          </a:solidFill>
                          <a:effectLst/>
                          <a:latin typeface="Arial" panose="020B0604020202020204" pitchFamily="34" charset="0"/>
                        </a:rPr>
                        <a:t>ECR</a:t>
                      </a:r>
                    </a:p>
                  </a:txBody>
                  <a:tcPr marL="0" marR="0" marT="0" marB="0" anchor="b">
                    <a:lnL>
                      <a:noFill/>
                    </a:lnL>
                    <a:lnR>
                      <a:noFill/>
                    </a:lnR>
                    <a:lnT>
                      <a:noFill/>
                    </a:lnT>
                    <a:lnB>
                      <a:noFill/>
                    </a:lnB>
                  </a:tcPr>
                </a:tc>
                <a:tc>
                  <a:txBody>
                    <a:bodyPr/>
                    <a:lstStyle/>
                    <a:p>
                      <a:pPr algn="ctr" fontAlgn="b"/>
                      <a:r>
                        <a:rPr lang="en-US" sz="2400" b="0" i="0" u="sng" strike="noStrike" dirty="0">
                          <a:solidFill>
                            <a:srgbClr val="000000"/>
                          </a:solidFill>
                          <a:effectLst/>
                          <a:latin typeface="Arial" panose="020B0604020202020204" pitchFamily="34" charset="0"/>
                        </a:rPr>
                        <a:t>Hard Interest</a:t>
                      </a:r>
                    </a:p>
                  </a:txBody>
                  <a:tcPr marL="0" marR="0" marT="0" marB="0" anchor="b">
                    <a:lnL>
                      <a:noFill/>
                    </a:lnL>
                    <a:lnR>
                      <a:noFill/>
                    </a:lnR>
                    <a:lnT>
                      <a:noFill/>
                    </a:lnT>
                    <a:lnB>
                      <a:noFill/>
                    </a:lnB>
                  </a:tcPr>
                </a:tc>
                <a:tc>
                  <a:txBody>
                    <a:bodyPr/>
                    <a:lstStyle/>
                    <a:p>
                      <a:pPr algn="ctr" fontAlgn="b"/>
                      <a:r>
                        <a:rPr lang="en-US" sz="2400" b="0" i="0" u="sng" strike="noStrike" dirty="0">
                          <a:solidFill>
                            <a:srgbClr val="000000"/>
                          </a:solidFill>
                          <a:effectLst/>
                          <a:latin typeface="Arial" panose="020B0604020202020204" pitchFamily="34" charset="0"/>
                        </a:rPr>
                        <a:t>LGIP*</a:t>
                      </a:r>
                    </a:p>
                  </a:txBody>
                  <a:tcPr marL="0" marR="0" marT="0" marB="0" anchor="b">
                    <a:lnL>
                      <a:noFill/>
                    </a:lnL>
                    <a:lnR>
                      <a:noFill/>
                    </a:lnR>
                    <a:lnT>
                      <a:noFill/>
                    </a:lnT>
                    <a:lnB>
                      <a:noFill/>
                    </a:lnB>
                  </a:tcPr>
                </a:tc>
                <a:extLst>
                  <a:ext uri="{0D108BD9-81ED-4DB2-BD59-A6C34878D82A}">
                    <a16:rowId xmlns:a16="http://schemas.microsoft.com/office/drawing/2014/main" val="2521255866"/>
                  </a:ext>
                </a:extLst>
              </a:tr>
              <a:tr h="593725">
                <a:tc>
                  <a:txBody>
                    <a:bodyPr/>
                    <a:lstStyle/>
                    <a:p>
                      <a:pPr algn="l" fontAlgn="b"/>
                      <a:r>
                        <a:rPr lang="en-US" sz="2400" b="0" i="0" u="none" strike="noStrike">
                          <a:solidFill>
                            <a:srgbClr val="000000"/>
                          </a:solidFill>
                          <a:effectLst/>
                          <a:latin typeface="Arial" panose="020B0604020202020204" pitchFamily="34" charset="0"/>
                        </a:rPr>
                        <a:t>Rate</a:t>
                      </a:r>
                    </a:p>
                  </a:txBody>
                  <a:tcPr marL="0" marR="0" marT="0" marB="0" anchor="b">
                    <a:lnL>
                      <a:noFill/>
                    </a:lnL>
                    <a:lnR>
                      <a:noFill/>
                    </a:lnR>
                    <a:lnT>
                      <a:noFill/>
                    </a:lnT>
                    <a:lnB>
                      <a:noFill/>
                    </a:lnB>
                  </a:tcPr>
                </a:tc>
                <a:tc>
                  <a:txBody>
                    <a:bodyPr/>
                    <a:lstStyle/>
                    <a:p>
                      <a:pPr algn="ctr" fontAlgn="b"/>
                      <a:r>
                        <a:rPr lang="en-US" sz="2400" b="0" i="0" u="none" strike="noStrike">
                          <a:solidFill>
                            <a:srgbClr val="000000"/>
                          </a:solidFill>
                          <a:effectLst/>
                          <a:latin typeface="Arial" panose="020B0604020202020204" pitchFamily="34" charset="0"/>
                        </a:rPr>
                        <a:t>0.20%</a:t>
                      </a:r>
                    </a:p>
                  </a:txBody>
                  <a:tcPr marL="0" marR="0" marT="0" marB="0" anchor="b">
                    <a:lnL>
                      <a:noFill/>
                    </a:lnL>
                    <a:lnR>
                      <a:noFill/>
                    </a:lnR>
                    <a:lnT>
                      <a:noFill/>
                    </a:lnT>
                    <a:lnB>
                      <a:noFill/>
                    </a:lnB>
                  </a:tcPr>
                </a:tc>
                <a:tc>
                  <a:txBody>
                    <a:bodyPr/>
                    <a:lstStyle/>
                    <a:p>
                      <a:pPr algn="ctr" fontAlgn="b"/>
                      <a:r>
                        <a:rPr lang="en-US" sz="2400" b="0" i="0" u="none" strike="noStrike" dirty="0">
                          <a:solidFill>
                            <a:srgbClr val="000000"/>
                          </a:solidFill>
                          <a:effectLst/>
                          <a:latin typeface="Arial" panose="020B0604020202020204" pitchFamily="34" charset="0"/>
                        </a:rPr>
                        <a:t>3.00%</a:t>
                      </a:r>
                    </a:p>
                  </a:txBody>
                  <a:tcPr marL="0" marR="0" marT="0" marB="0" anchor="b">
                    <a:lnL>
                      <a:noFill/>
                    </a:lnL>
                    <a:lnR>
                      <a:noFill/>
                    </a:lnR>
                    <a:lnT>
                      <a:noFill/>
                    </a:lnT>
                    <a:lnB>
                      <a:noFill/>
                    </a:lnB>
                  </a:tcPr>
                </a:tc>
                <a:tc>
                  <a:txBody>
                    <a:bodyPr/>
                    <a:lstStyle/>
                    <a:p>
                      <a:pPr algn="ctr" fontAlgn="b"/>
                      <a:r>
                        <a:rPr lang="en-US" sz="2400" b="0" i="0" u="none" strike="noStrike" dirty="0">
                          <a:solidFill>
                            <a:srgbClr val="000000"/>
                          </a:solidFill>
                          <a:effectLst/>
                          <a:latin typeface="Arial" panose="020B0604020202020204" pitchFamily="34" charset="0"/>
                        </a:rPr>
                        <a:t>4.25%</a:t>
                      </a:r>
                    </a:p>
                  </a:txBody>
                  <a:tcPr marL="0" marR="0" marT="0" marB="0" anchor="b">
                    <a:lnL>
                      <a:noFill/>
                    </a:lnL>
                    <a:lnR>
                      <a:noFill/>
                    </a:lnR>
                    <a:lnT>
                      <a:noFill/>
                    </a:lnT>
                    <a:lnB>
                      <a:noFill/>
                    </a:lnB>
                  </a:tcPr>
                </a:tc>
                <a:extLst>
                  <a:ext uri="{0D108BD9-81ED-4DB2-BD59-A6C34878D82A}">
                    <a16:rowId xmlns:a16="http://schemas.microsoft.com/office/drawing/2014/main" val="593315801"/>
                  </a:ext>
                </a:extLst>
              </a:tr>
              <a:tr h="593725">
                <a:tc>
                  <a:txBody>
                    <a:bodyPr/>
                    <a:lstStyle/>
                    <a:p>
                      <a:pPr algn="l" fontAlgn="b"/>
                      <a:r>
                        <a:rPr lang="en-US" sz="2400" b="0" i="0" u="none" strike="noStrike" dirty="0">
                          <a:solidFill>
                            <a:srgbClr val="000000"/>
                          </a:solidFill>
                          <a:effectLst/>
                          <a:latin typeface="Arial" panose="020B0604020202020204" pitchFamily="34" charset="0"/>
                        </a:rPr>
                        <a:t>Invested Balance</a:t>
                      </a:r>
                    </a:p>
                  </a:txBody>
                  <a:tcPr marL="0" marR="0" marT="0" marB="0" anchor="b">
                    <a:lnL>
                      <a:noFill/>
                    </a:lnL>
                    <a:lnR>
                      <a:noFill/>
                    </a:lnR>
                    <a:lnT>
                      <a:noFill/>
                    </a:lnT>
                    <a:lnB>
                      <a:noFill/>
                    </a:lnB>
                  </a:tcPr>
                </a:tc>
                <a:tc>
                  <a:txBody>
                    <a:bodyPr/>
                    <a:lstStyle/>
                    <a:p>
                      <a:pPr algn="r" fontAlgn="b"/>
                      <a:r>
                        <a:rPr lang="en-US" sz="2400" b="0" i="0" u="none" strike="noStrike" dirty="0">
                          <a:solidFill>
                            <a:srgbClr val="000000"/>
                          </a:solidFill>
                          <a:effectLst/>
                          <a:latin typeface="Arial" panose="020B0604020202020204" pitchFamily="34" charset="0"/>
                        </a:rPr>
                        <a:t> $ 37,200,913 </a:t>
                      </a:r>
                    </a:p>
                  </a:txBody>
                  <a:tcPr marL="0" marR="0" marT="0" marB="0" anchor="b">
                    <a:lnL>
                      <a:noFill/>
                    </a:lnL>
                    <a:lnR>
                      <a:noFill/>
                    </a:lnR>
                    <a:lnT>
                      <a:noFill/>
                    </a:lnT>
                    <a:lnB>
                      <a:noFill/>
                    </a:lnB>
                  </a:tcPr>
                </a:tc>
                <a:tc>
                  <a:txBody>
                    <a:bodyPr/>
                    <a:lstStyle/>
                    <a:p>
                      <a:pPr algn="r" fontAlgn="b"/>
                      <a:r>
                        <a:rPr lang="en-US" sz="2400" b="0" i="0" u="none" strike="noStrike" dirty="0">
                          <a:solidFill>
                            <a:srgbClr val="000000"/>
                          </a:solidFill>
                          <a:effectLst/>
                          <a:latin typeface="Arial" panose="020B0604020202020204" pitchFamily="34" charset="0"/>
                        </a:rPr>
                        <a:t> $ 37,200,913 </a:t>
                      </a:r>
                    </a:p>
                  </a:txBody>
                  <a:tcPr marL="0" marR="0" marT="0" marB="0" anchor="b">
                    <a:lnL>
                      <a:noFill/>
                    </a:lnL>
                    <a:lnR>
                      <a:noFill/>
                    </a:lnR>
                    <a:lnT>
                      <a:noFill/>
                    </a:lnT>
                    <a:lnB>
                      <a:noFill/>
                    </a:lnB>
                  </a:tcPr>
                </a:tc>
                <a:tc>
                  <a:txBody>
                    <a:bodyPr/>
                    <a:lstStyle/>
                    <a:p>
                      <a:pPr algn="r" fontAlgn="b"/>
                      <a:r>
                        <a:rPr lang="en-US" sz="2400" b="0" i="0" u="none" strike="noStrike" dirty="0">
                          <a:solidFill>
                            <a:srgbClr val="000000"/>
                          </a:solidFill>
                          <a:effectLst/>
                          <a:latin typeface="Arial" panose="020B0604020202020204" pitchFamily="34" charset="0"/>
                        </a:rPr>
                        <a:t> $ 36,200,913 </a:t>
                      </a:r>
                    </a:p>
                  </a:txBody>
                  <a:tcPr marL="0" marR="0" marT="0" marB="0" anchor="b">
                    <a:lnL>
                      <a:noFill/>
                    </a:lnL>
                    <a:lnR>
                      <a:noFill/>
                    </a:lnR>
                    <a:lnT>
                      <a:noFill/>
                    </a:lnT>
                    <a:lnB>
                      <a:noFill/>
                    </a:lnB>
                  </a:tcPr>
                </a:tc>
                <a:extLst>
                  <a:ext uri="{0D108BD9-81ED-4DB2-BD59-A6C34878D82A}">
                    <a16:rowId xmlns:a16="http://schemas.microsoft.com/office/drawing/2014/main" val="978500071"/>
                  </a:ext>
                </a:extLst>
              </a:tr>
              <a:tr h="593725">
                <a:tc>
                  <a:txBody>
                    <a:bodyPr/>
                    <a:lstStyle/>
                    <a:p>
                      <a:pPr algn="l" fontAlgn="b"/>
                      <a:r>
                        <a:rPr lang="en-US" sz="2400" b="0" i="0" u="none" strike="noStrike">
                          <a:solidFill>
                            <a:srgbClr val="000000"/>
                          </a:solidFill>
                          <a:effectLst/>
                          <a:latin typeface="Arial" panose="020B0604020202020204" pitchFamily="34" charset="0"/>
                        </a:rPr>
                        <a:t>Annual Credit/Interest</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a:solidFill>
                            <a:srgbClr val="000000"/>
                          </a:solidFill>
                          <a:effectLst/>
                          <a:latin typeface="Arial" panose="020B0604020202020204" pitchFamily="34" charset="0"/>
                        </a:rPr>
                        <a:t> $       74,402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dirty="0">
                          <a:solidFill>
                            <a:srgbClr val="000000"/>
                          </a:solidFill>
                          <a:effectLst/>
                          <a:latin typeface="Arial" panose="020B0604020202020204" pitchFamily="34" charset="0"/>
                        </a:rPr>
                        <a:t> $   1,116,027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dirty="0">
                          <a:solidFill>
                            <a:srgbClr val="000000"/>
                          </a:solidFill>
                          <a:effectLst/>
                          <a:latin typeface="Arial" panose="020B0604020202020204" pitchFamily="34" charset="0"/>
                        </a:rPr>
                        <a:t> $   1,538,539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5959000"/>
                  </a:ext>
                </a:extLst>
              </a:tr>
              <a:tr h="593725">
                <a:tc>
                  <a:txBody>
                    <a:bodyPr/>
                    <a:lstStyle/>
                    <a:p>
                      <a:pPr algn="l" fontAlgn="b"/>
                      <a:r>
                        <a:rPr lang="en-US" sz="2400" b="0" i="0" u="none" strike="noStrike" dirty="0">
                          <a:solidFill>
                            <a:srgbClr val="000000"/>
                          </a:solidFill>
                          <a:effectLst/>
                          <a:latin typeface="Arial" panose="020B0604020202020204" pitchFamily="34" charset="0"/>
                        </a:rPr>
                        <a:t>Variance</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en-US" sz="2400" b="0" i="0" u="none" strike="noStrike">
                        <a:solidFill>
                          <a:srgbClr val="000000"/>
                        </a:solidFill>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2400" b="0" i="0" u="none" strike="noStrike" dirty="0">
                          <a:solidFill>
                            <a:srgbClr val="000000"/>
                          </a:solidFill>
                          <a:effectLst/>
                          <a:latin typeface="Arial" panose="020B0604020202020204" pitchFamily="34" charset="0"/>
                        </a:rPr>
                        <a:t> $  1,041,626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2400" b="0" i="0" u="none" strike="noStrike" dirty="0">
                          <a:solidFill>
                            <a:srgbClr val="000000"/>
                          </a:solidFill>
                          <a:effectLst/>
                          <a:latin typeface="Arial" panose="020B0604020202020204" pitchFamily="34" charset="0"/>
                        </a:rPr>
                        <a:t> $  1,464,137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217981610"/>
                  </a:ext>
                </a:extLst>
              </a:tr>
            </a:tbl>
          </a:graphicData>
        </a:graphic>
      </p:graphicFrame>
      <p:sp>
        <p:nvSpPr>
          <p:cNvPr id="2" name="TextBox 1">
            <a:extLst>
              <a:ext uri="{FF2B5EF4-FFF2-40B4-BE49-F238E27FC236}">
                <a16:creationId xmlns:a16="http://schemas.microsoft.com/office/drawing/2014/main" id="{E53B2543-C01D-270E-71AA-40A2FA1B2D55}"/>
              </a:ext>
            </a:extLst>
          </p:cNvPr>
          <p:cNvSpPr txBox="1"/>
          <p:nvPr/>
        </p:nvSpPr>
        <p:spPr>
          <a:xfrm>
            <a:off x="6306671" y="5849471"/>
            <a:ext cx="4397187"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 $1,000,000 DDA Balance</a:t>
            </a:r>
          </a:p>
        </p:txBody>
      </p:sp>
      <p:sp>
        <p:nvSpPr>
          <p:cNvPr id="3" name="Slide Number Placeholder 2">
            <a:extLst>
              <a:ext uri="{FF2B5EF4-FFF2-40B4-BE49-F238E27FC236}">
                <a16:creationId xmlns:a16="http://schemas.microsoft.com/office/drawing/2014/main" id="{1B8A83D8-AB98-FD52-5D92-37E467037ADB}"/>
              </a:ext>
            </a:extLst>
          </p:cNvPr>
          <p:cNvSpPr>
            <a:spLocks noGrp="1"/>
          </p:cNvSpPr>
          <p:nvPr>
            <p:ph type="sldNum" sz="quarter" idx="12"/>
          </p:nvPr>
        </p:nvSpPr>
        <p:spPr/>
        <p:txBody>
          <a:bodyPr/>
          <a:lstStyle/>
          <a:p>
            <a:fld id="{11C6B60D-AE8E-4822-A70E-311B398829D5}" type="slidenum">
              <a:rPr lang="en-US" sz="3200" smtClean="0">
                <a:solidFill>
                  <a:schemeClr val="tx1"/>
                </a:solidFill>
              </a:rPr>
              <a:t>31</a:t>
            </a:fld>
            <a:endParaRPr lang="en-US" sz="3200" dirty="0">
              <a:solidFill>
                <a:schemeClr val="tx1"/>
              </a:solidFill>
            </a:endParaRPr>
          </a:p>
        </p:txBody>
      </p:sp>
    </p:spTree>
    <p:extLst>
      <p:ext uri="{BB962C8B-B14F-4D97-AF65-F5344CB8AC3E}">
        <p14:creationId xmlns:p14="http://schemas.microsoft.com/office/powerpoint/2010/main" val="2993013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283F0C9-CB82-42E9-BE96-455A3929F34B}"/>
              </a:ext>
            </a:extLst>
          </p:cNvPr>
          <p:cNvSpPr>
            <a:spLocks noGrp="1"/>
          </p:cNvSpPr>
          <p:nvPr>
            <p:ph type="title"/>
          </p:nvPr>
        </p:nvSpPr>
        <p:spPr/>
        <p:txBody>
          <a:bodyPr/>
          <a:lstStyle/>
          <a:p>
            <a:r>
              <a:rPr lang="en-US" dirty="0"/>
              <a:t>Tips &amp; Suggestions</a:t>
            </a:r>
          </a:p>
        </p:txBody>
      </p:sp>
      <p:sp>
        <p:nvSpPr>
          <p:cNvPr id="8" name="Content Placeholder 2">
            <a:extLst>
              <a:ext uri="{FF2B5EF4-FFF2-40B4-BE49-F238E27FC236}">
                <a16:creationId xmlns:a16="http://schemas.microsoft.com/office/drawing/2014/main" id="{1C3945AB-8266-3999-CFDC-CF011287A3C2}"/>
              </a:ext>
            </a:extLst>
          </p:cNvPr>
          <p:cNvSpPr>
            <a:spLocks noGrp="1"/>
          </p:cNvSpPr>
          <p:nvPr>
            <p:ph idx="1"/>
          </p:nvPr>
        </p:nvSpPr>
        <p:spPr>
          <a:xfrm>
            <a:off x="592815" y="1756600"/>
            <a:ext cx="10515600" cy="3953287"/>
          </a:xfrm>
        </p:spPr>
        <p:txBody>
          <a:bodyPr numCol="2">
            <a:normAutofit/>
          </a:bodyPr>
          <a:lstStyle/>
          <a:p>
            <a:pPr>
              <a:lnSpc>
                <a:spcPct val="100000"/>
              </a:lnSpc>
            </a:pPr>
            <a:r>
              <a:rPr lang="en-US" sz="3200" dirty="0"/>
              <a:t>Allow Six Months</a:t>
            </a:r>
          </a:p>
          <a:p>
            <a:pPr>
              <a:lnSpc>
                <a:spcPct val="100000"/>
              </a:lnSpc>
            </a:pPr>
            <a:r>
              <a:rPr lang="en-US" sz="3200" dirty="0"/>
              <a:t>Get RFP to Right Person</a:t>
            </a:r>
          </a:p>
          <a:p>
            <a:pPr>
              <a:lnSpc>
                <a:spcPct val="100000"/>
              </a:lnSpc>
            </a:pPr>
            <a:r>
              <a:rPr lang="en-US" sz="3200" dirty="0"/>
              <a:t>One Month for Response</a:t>
            </a:r>
          </a:p>
          <a:p>
            <a:pPr>
              <a:lnSpc>
                <a:spcPct val="100000"/>
              </a:lnSpc>
            </a:pPr>
            <a:r>
              <a:rPr lang="en-US" sz="3200" dirty="0"/>
              <a:t>Minimize Hard Copies</a:t>
            </a:r>
          </a:p>
          <a:p>
            <a:pPr>
              <a:lnSpc>
                <a:spcPct val="100000"/>
              </a:lnSpc>
            </a:pPr>
            <a:r>
              <a:rPr lang="en-US" sz="3200" dirty="0"/>
              <a:t>Provide Word RFP and Excel Fee Schedule</a:t>
            </a:r>
          </a:p>
          <a:p>
            <a:pPr>
              <a:lnSpc>
                <a:spcPct val="100000"/>
              </a:lnSpc>
            </a:pPr>
            <a:r>
              <a:rPr lang="en-US" sz="3200" dirty="0"/>
              <a:t>Accept Links to Data</a:t>
            </a:r>
          </a:p>
          <a:p>
            <a:pPr>
              <a:lnSpc>
                <a:spcPct val="100000"/>
              </a:lnSpc>
            </a:pPr>
            <a:r>
              <a:rPr lang="en-US" sz="3200" dirty="0"/>
              <a:t>Maximize Fraud Protection</a:t>
            </a:r>
          </a:p>
          <a:p>
            <a:pPr>
              <a:lnSpc>
                <a:spcPct val="100000"/>
              </a:lnSpc>
            </a:pPr>
            <a:r>
              <a:rPr lang="en-US" sz="3200" dirty="0">
                <a:solidFill>
                  <a:srgbClr val="FF0000"/>
                </a:solidFill>
              </a:rPr>
              <a:t>Compare RFP to Account Analysis throughout term!</a:t>
            </a:r>
          </a:p>
        </p:txBody>
      </p:sp>
      <p:sp>
        <p:nvSpPr>
          <p:cNvPr id="2" name="Slide Number Placeholder 1">
            <a:extLst>
              <a:ext uri="{FF2B5EF4-FFF2-40B4-BE49-F238E27FC236}">
                <a16:creationId xmlns:a16="http://schemas.microsoft.com/office/drawing/2014/main" id="{6AF3E4CB-7D65-0ED0-4097-64436734001C}"/>
              </a:ext>
            </a:extLst>
          </p:cNvPr>
          <p:cNvSpPr>
            <a:spLocks noGrp="1"/>
          </p:cNvSpPr>
          <p:nvPr>
            <p:ph type="sldNum" sz="quarter" idx="12"/>
          </p:nvPr>
        </p:nvSpPr>
        <p:spPr/>
        <p:txBody>
          <a:bodyPr/>
          <a:lstStyle/>
          <a:p>
            <a:fld id="{11C6B60D-AE8E-4822-A70E-311B398829D5}" type="slidenum">
              <a:rPr lang="en-US" sz="3200" smtClean="0">
                <a:solidFill>
                  <a:schemeClr val="tx1"/>
                </a:solidFill>
              </a:rPr>
              <a:t>32</a:t>
            </a:fld>
            <a:endParaRPr lang="en-US" sz="3600" dirty="0">
              <a:solidFill>
                <a:schemeClr val="tx1"/>
              </a:solidFill>
            </a:endParaRPr>
          </a:p>
        </p:txBody>
      </p:sp>
    </p:spTree>
    <p:custDataLst>
      <p:tags r:id="rId1"/>
    </p:custDataLst>
    <p:extLst>
      <p:ext uri="{BB962C8B-B14F-4D97-AF65-F5344CB8AC3E}">
        <p14:creationId xmlns:p14="http://schemas.microsoft.com/office/powerpoint/2010/main" val="2141205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BB575-3356-4913-83F9-80A174164819}"/>
              </a:ext>
            </a:extLst>
          </p:cNvPr>
          <p:cNvSpPr>
            <a:spLocks noGrp="1"/>
          </p:cNvSpPr>
          <p:nvPr>
            <p:ph type="title"/>
          </p:nvPr>
        </p:nvSpPr>
        <p:spPr/>
        <p:txBody>
          <a:bodyPr>
            <a:normAutofit/>
          </a:bodyPr>
          <a:lstStyle/>
          <a:p>
            <a:pPr>
              <a:spcBef>
                <a:spcPts val="0"/>
              </a:spcBef>
            </a:pPr>
            <a:r>
              <a:rPr lang="en-US" dirty="0"/>
              <a:t>Common Trends</a:t>
            </a:r>
          </a:p>
        </p:txBody>
      </p:sp>
      <p:sp>
        <p:nvSpPr>
          <p:cNvPr id="3" name="Content Placeholder 2">
            <a:extLst>
              <a:ext uri="{FF2B5EF4-FFF2-40B4-BE49-F238E27FC236}">
                <a16:creationId xmlns:a16="http://schemas.microsoft.com/office/drawing/2014/main" id="{6E02BBC9-4E96-4BB8-BBC3-687DB1AFABAD}"/>
              </a:ext>
            </a:extLst>
          </p:cNvPr>
          <p:cNvSpPr>
            <a:spLocks noGrp="1"/>
          </p:cNvSpPr>
          <p:nvPr>
            <p:ph idx="1"/>
          </p:nvPr>
        </p:nvSpPr>
        <p:spPr>
          <a:xfrm>
            <a:off x="838200" y="1690688"/>
            <a:ext cx="10515600" cy="4351338"/>
          </a:xfrm>
        </p:spPr>
        <p:txBody>
          <a:bodyPr>
            <a:normAutofit fontScale="92500" lnSpcReduction="10000"/>
          </a:bodyPr>
          <a:lstStyle/>
          <a:p>
            <a:pPr>
              <a:spcBef>
                <a:spcPts val="0"/>
              </a:spcBef>
            </a:pPr>
            <a:r>
              <a:rPr lang="en-US" dirty="0"/>
              <a:t>Smaller Banks Expanding Capabilities</a:t>
            </a:r>
          </a:p>
          <a:p>
            <a:pPr>
              <a:spcBef>
                <a:spcPts val="0"/>
              </a:spcBef>
            </a:pPr>
            <a:r>
              <a:rPr lang="en-US" dirty="0"/>
              <a:t>Bank Regulations &amp; Requirements Increasing</a:t>
            </a:r>
          </a:p>
          <a:p>
            <a:pPr>
              <a:spcBef>
                <a:spcPts val="0"/>
              </a:spcBef>
            </a:pPr>
            <a:r>
              <a:rPr lang="en-US" dirty="0"/>
              <a:t>Reducing Branch Locations &amp; Functions</a:t>
            </a:r>
          </a:p>
          <a:p>
            <a:pPr>
              <a:spcBef>
                <a:spcPts val="0"/>
              </a:spcBef>
            </a:pPr>
            <a:r>
              <a:rPr lang="en-US" dirty="0"/>
              <a:t>Challenging Contract/Documentation Execution</a:t>
            </a:r>
          </a:p>
          <a:p>
            <a:pPr>
              <a:spcBef>
                <a:spcPts val="0"/>
              </a:spcBef>
            </a:pPr>
            <a:r>
              <a:rPr lang="en-US" dirty="0"/>
              <a:t>Expanding á la carte Service Options</a:t>
            </a:r>
          </a:p>
          <a:p>
            <a:pPr>
              <a:spcBef>
                <a:spcPts val="0"/>
              </a:spcBef>
            </a:pPr>
            <a:r>
              <a:rPr lang="en-US" dirty="0"/>
              <a:t>Increasing Third Party Providers</a:t>
            </a:r>
          </a:p>
        </p:txBody>
      </p:sp>
      <p:sp>
        <p:nvSpPr>
          <p:cNvPr id="4" name="Slide Number Placeholder 3">
            <a:extLst>
              <a:ext uri="{FF2B5EF4-FFF2-40B4-BE49-F238E27FC236}">
                <a16:creationId xmlns:a16="http://schemas.microsoft.com/office/drawing/2014/main" id="{712F8620-E8A0-D9FB-E54A-415CC67718A7}"/>
              </a:ext>
            </a:extLst>
          </p:cNvPr>
          <p:cNvSpPr>
            <a:spLocks noGrp="1"/>
          </p:cNvSpPr>
          <p:nvPr>
            <p:ph type="sldNum" sz="quarter" idx="12"/>
          </p:nvPr>
        </p:nvSpPr>
        <p:spPr/>
        <p:txBody>
          <a:bodyPr/>
          <a:lstStyle/>
          <a:p>
            <a:fld id="{11C6B60D-AE8E-4822-A70E-311B398829D5}" type="slidenum">
              <a:rPr lang="en-US" sz="3200" smtClean="0">
                <a:solidFill>
                  <a:schemeClr val="tx1"/>
                </a:solidFill>
              </a:rPr>
              <a:t>33</a:t>
            </a:fld>
            <a:endParaRPr lang="en-US" sz="3200" dirty="0">
              <a:solidFill>
                <a:schemeClr val="tx1"/>
              </a:solidFill>
            </a:endParaRPr>
          </a:p>
        </p:txBody>
      </p:sp>
    </p:spTree>
    <p:custDataLst>
      <p:tags r:id="rId1"/>
    </p:custDataLst>
    <p:extLst>
      <p:ext uri="{BB962C8B-B14F-4D97-AF65-F5344CB8AC3E}">
        <p14:creationId xmlns:p14="http://schemas.microsoft.com/office/powerpoint/2010/main" val="3291250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6CF3CBF-42E9-44FA-8876-F5C7F87DDA75}"/>
              </a:ext>
            </a:extLst>
          </p:cNvPr>
          <p:cNvSpPr>
            <a:spLocks noGrp="1"/>
          </p:cNvSpPr>
          <p:nvPr>
            <p:ph type="title"/>
          </p:nvPr>
        </p:nvSpPr>
        <p:spPr/>
        <p:txBody>
          <a:bodyPr/>
          <a:lstStyle/>
          <a:p>
            <a:r>
              <a:rPr lang="en-US" dirty="0"/>
              <a:t>From the Valley - Upwards!</a:t>
            </a:r>
          </a:p>
        </p:txBody>
      </p:sp>
      <p:sp>
        <p:nvSpPr>
          <p:cNvPr id="2" name="Slide Number Placeholder 1">
            <a:extLst>
              <a:ext uri="{FF2B5EF4-FFF2-40B4-BE49-F238E27FC236}">
                <a16:creationId xmlns:a16="http://schemas.microsoft.com/office/drawing/2014/main" id="{00CBD4E5-B39A-9B5B-5762-05875B63894A}"/>
              </a:ext>
            </a:extLst>
          </p:cNvPr>
          <p:cNvSpPr>
            <a:spLocks noGrp="1"/>
          </p:cNvSpPr>
          <p:nvPr>
            <p:ph type="sldNum" sz="quarter" idx="12"/>
          </p:nvPr>
        </p:nvSpPr>
        <p:spPr/>
        <p:txBody>
          <a:bodyPr/>
          <a:lstStyle/>
          <a:p>
            <a:fld id="{11C6B60D-AE8E-4822-A70E-311B398829D5}" type="slidenum">
              <a:rPr lang="en-US" sz="3200" smtClean="0">
                <a:solidFill>
                  <a:schemeClr val="tx1"/>
                </a:solidFill>
              </a:rPr>
              <a:t>34</a:t>
            </a:fld>
            <a:endParaRPr lang="en-US" sz="3200" dirty="0">
              <a:solidFill>
                <a:schemeClr val="tx1"/>
              </a:solidFill>
            </a:endParaRPr>
          </a:p>
        </p:txBody>
      </p:sp>
      <p:graphicFrame>
        <p:nvGraphicFramePr>
          <p:cNvPr id="4" name="Chart 3">
            <a:extLst>
              <a:ext uri="{FF2B5EF4-FFF2-40B4-BE49-F238E27FC236}">
                <a16:creationId xmlns:a16="http://schemas.microsoft.com/office/drawing/2014/main" id="{FA5A2898-380E-FC31-C07B-E384E596EB28}"/>
              </a:ext>
            </a:extLst>
          </p:cNvPr>
          <p:cNvGraphicFramePr>
            <a:graphicFrameLocks/>
          </p:cNvGraphicFramePr>
          <p:nvPr>
            <p:extLst>
              <p:ext uri="{D42A27DB-BD31-4B8C-83A1-F6EECF244321}">
                <p14:modId xmlns:p14="http://schemas.microsoft.com/office/powerpoint/2010/main" val="1051281130"/>
              </p:ext>
            </p:extLst>
          </p:nvPr>
        </p:nvGraphicFramePr>
        <p:xfrm>
          <a:off x="1524000" y="1371599"/>
          <a:ext cx="8258175" cy="53498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119244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45BCE-8790-4D4C-8109-3ED7F8C65C0A}"/>
              </a:ext>
            </a:extLst>
          </p:cNvPr>
          <p:cNvSpPr>
            <a:spLocks noGrp="1"/>
          </p:cNvSpPr>
          <p:nvPr>
            <p:ph type="title"/>
          </p:nvPr>
        </p:nvSpPr>
        <p:spPr/>
        <p:txBody>
          <a:bodyPr/>
          <a:lstStyle/>
          <a:p>
            <a:r>
              <a:rPr lang="en-US" dirty="0"/>
              <a:t>Session Objectives</a:t>
            </a:r>
          </a:p>
        </p:txBody>
      </p:sp>
      <p:sp>
        <p:nvSpPr>
          <p:cNvPr id="3" name="Content Placeholder 2">
            <a:extLst>
              <a:ext uri="{FF2B5EF4-FFF2-40B4-BE49-F238E27FC236}">
                <a16:creationId xmlns:a16="http://schemas.microsoft.com/office/drawing/2014/main" id="{262180DE-45AE-41B5-A564-52A35C4429ED}"/>
              </a:ext>
            </a:extLst>
          </p:cNvPr>
          <p:cNvSpPr>
            <a:spLocks noGrp="1"/>
          </p:cNvSpPr>
          <p:nvPr>
            <p:ph idx="1"/>
          </p:nvPr>
        </p:nvSpPr>
        <p:spPr/>
        <p:txBody>
          <a:bodyPr>
            <a:normAutofit/>
          </a:bodyPr>
          <a:lstStyle/>
          <a:p>
            <a:r>
              <a:rPr lang="en-US" dirty="0"/>
              <a:t>Discuss Key Service Levels</a:t>
            </a:r>
          </a:p>
          <a:p>
            <a:r>
              <a:rPr lang="en-US" dirty="0"/>
              <a:t>Identify Balance Based Charges</a:t>
            </a:r>
          </a:p>
          <a:p>
            <a:r>
              <a:rPr lang="en-US" dirty="0"/>
              <a:t>Consider Compensation Structures</a:t>
            </a:r>
          </a:p>
          <a:p>
            <a:r>
              <a:rPr lang="en-US" dirty="0"/>
              <a:t>Provide RFP Process Outline</a:t>
            </a:r>
          </a:p>
          <a:p>
            <a:pPr lvl="1"/>
            <a:endParaRPr lang="en-US" dirty="0"/>
          </a:p>
        </p:txBody>
      </p:sp>
      <p:sp>
        <p:nvSpPr>
          <p:cNvPr id="4" name="Slide Number Placeholder 3">
            <a:extLst>
              <a:ext uri="{FF2B5EF4-FFF2-40B4-BE49-F238E27FC236}">
                <a16:creationId xmlns:a16="http://schemas.microsoft.com/office/drawing/2014/main" id="{7F465568-1781-1E23-4124-F8590498B905}"/>
              </a:ext>
            </a:extLst>
          </p:cNvPr>
          <p:cNvSpPr>
            <a:spLocks noGrp="1"/>
          </p:cNvSpPr>
          <p:nvPr>
            <p:ph type="sldNum" sz="quarter" idx="12"/>
          </p:nvPr>
        </p:nvSpPr>
        <p:spPr/>
        <p:txBody>
          <a:bodyPr/>
          <a:lstStyle/>
          <a:p>
            <a:fld id="{11C6B60D-AE8E-4822-A70E-311B398829D5}" type="slidenum">
              <a:rPr lang="en-US" sz="3200" smtClean="0">
                <a:solidFill>
                  <a:schemeClr val="tx1"/>
                </a:solidFill>
              </a:rPr>
              <a:t>35</a:t>
            </a:fld>
            <a:endParaRPr lang="en-US" sz="3200" dirty="0">
              <a:solidFill>
                <a:schemeClr val="tx1"/>
              </a:solidFill>
            </a:endParaRPr>
          </a:p>
        </p:txBody>
      </p:sp>
    </p:spTree>
    <p:extLst>
      <p:ext uri="{BB962C8B-B14F-4D97-AF65-F5344CB8AC3E}">
        <p14:creationId xmlns:p14="http://schemas.microsoft.com/office/powerpoint/2010/main" val="3196204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BF0E7F-7723-48F6-9EBA-3F826C176761}"/>
              </a:ext>
            </a:extLst>
          </p:cNvPr>
          <p:cNvSpPr>
            <a:spLocks noGrp="1"/>
          </p:cNvSpPr>
          <p:nvPr>
            <p:ph type="title"/>
          </p:nvPr>
        </p:nvSpPr>
        <p:spPr/>
        <p:txBody>
          <a:bodyPr>
            <a:normAutofit/>
          </a:bodyPr>
          <a:lstStyle/>
          <a:p>
            <a:r>
              <a:rPr lang="en-US" sz="5400" dirty="0"/>
              <a:t>Questions?</a:t>
            </a:r>
          </a:p>
        </p:txBody>
      </p:sp>
      <p:pic>
        <p:nvPicPr>
          <p:cNvPr id="4" name="Picture 3">
            <a:extLst>
              <a:ext uri="{FF2B5EF4-FFF2-40B4-BE49-F238E27FC236}">
                <a16:creationId xmlns:a16="http://schemas.microsoft.com/office/drawing/2014/main" id="{AE513FFC-E96E-19FA-3EC4-3BE871158C1E}"/>
              </a:ext>
            </a:extLst>
          </p:cNvPr>
          <p:cNvPicPr>
            <a:picLocks noChangeAspect="1"/>
          </p:cNvPicPr>
          <p:nvPr/>
        </p:nvPicPr>
        <p:blipFill>
          <a:blip r:embed="rId3"/>
          <a:stretch>
            <a:fillRect/>
          </a:stretch>
        </p:blipFill>
        <p:spPr>
          <a:xfrm>
            <a:off x="253912" y="1622866"/>
            <a:ext cx="3776869" cy="2832652"/>
          </a:xfrm>
          <a:prstGeom prst="rect">
            <a:avLst/>
          </a:prstGeom>
        </p:spPr>
      </p:pic>
      <p:pic>
        <p:nvPicPr>
          <p:cNvPr id="6" name="Picture 5">
            <a:extLst>
              <a:ext uri="{FF2B5EF4-FFF2-40B4-BE49-F238E27FC236}">
                <a16:creationId xmlns:a16="http://schemas.microsoft.com/office/drawing/2014/main" id="{2A4330BB-C14E-2EC0-EF85-6A7282C61BD7}"/>
              </a:ext>
            </a:extLst>
          </p:cNvPr>
          <p:cNvPicPr>
            <a:picLocks noChangeAspect="1"/>
          </p:cNvPicPr>
          <p:nvPr/>
        </p:nvPicPr>
        <p:blipFill>
          <a:blip r:embed="rId4"/>
          <a:stretch>
            <a:fillRect/>
          </a:stretch>
        </p:blipFill>
        <p:spPr>
          <a:xfrm>
            <a:off x="2828794" y="3980329"/>
            <a:ext cx="4076431" cy="2832652"/>
          </a:xfrm>
          <a:prstGeom prst="rect">
            <a:avLst/>
          </a:prstGeom>
        </p:spPr>
      </p:pic>
      <p:pic>
        <p:nvPicPr>
          <p:cNvPr id="7" name="Picture 6">
            <a:extLst>
              <a:ext uri="{FF2B5EF4-FFF2-40B4-BE49-F238E27FC236}">
                <a16:creationId xmlns:a16="http://schemas.microsoft.com/office/drawing/2014/main" id="{DFDBDD0C-186C-CBF7-F981-5098BEFD2E73}"/>
              </a:ext>
            </a:extLst>
          </p:cNvPr>
          <p:cNvPicPr>
            <a:picLocks noChangeAspect="1"/>
          </p:cNvPicPr>
          <p:nvPr/>
        </p:nvPicPr>
        <p:blipFill>
          <a:blip r:embed="rId5"/>
          <a:stretch>
            <a:fillRect/>
          </a:stretch>
        </p:blipFill>
        <p:spPr>
          <a:xfrm>
            <a:off x="5908623" y="1291420"/>
            <a:ext cx="5669771" cy="6328196"/>
          </a:xfrm>
          <a:prstGeom prst="rect">
            <a:avLst/>
          </a:prstGeom>
        </p:spPr>
      </p:pic>
      <p:sp>
        <p:nvSpPr>
          <p:cNvPr id="2" name="Slide Number Placeholder 1">
            <a:extLst>
              <a:ext uri="{FF2B5EF4-FFF2-40B4-BE49-F238E27FC236}">
                <a16:creationId xmlns:a16="http://schemas.microsoft.com/office/drawing/2014/main" id="{356DE57F-BDD1-A5B8-BF22-578E8EEF0A3E}"/>
              </a:ext>
            </a:extLst>
          </p:cNvPr>
          <p:cNvSpPr>
            <a:spLocks noGrp="1"/>
          </p:cNvSpPr>
          <p:nvPr>
            <p:ph type="sldNum" sz="quarter" idx="12"/>
          </p:nvPr>
        </p:nvSpPr>
        <p:spPr/>
        <p:txBody>
          <a:bodyPr/>
          <a:lstStyle/>
          <a:p>
            <a:fld id="{11C6B60D-AE8E-4822-A70E-311B398829D5}" type="slidenum">
              <a:rPr lang="en-US" sz="3200" smtClean="0">
                <a:solidFill>
                  <a:schemeClr val="tx1"/>
                </a:solidFill>
              </a:rPr>
              <a:t>36</a:t>
            </a:fld>
            <a:endParaRPr lang="en-US" sz="3200" dirty="0">
              <a:solidFill>
                <a:schemeClr val="tx1"/>
              </a:solidFill>
            </a:endParaRPr>
          </a:p>
        </p:txBody>
      </p:sp>
    </p:spTree>
    <p:extLst>
      <p:ext uri="{BB962C8B-B14F-4D97-AF65-F5344CB8AC3E}">
        <p14:creationId xmlns:p14="http://schemas.microsoft.com/office/powerpoint/2010/main" val="4014101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6BE4909-BF2C-4A6D-BD1E-E2937BD9AE24}"/>
              </a:ext>
            </a:extLst>
          </p:cNvPr>
          <p:cNvSpPr>
            <a:spLocks noGrp="1"/>
          </p:cNvSpPr>
          <p:nvPr>
            <p:ph type="title"/>
          </p:nvPr>
        </p:nvSpPr>
        <p:spPr/>
        <p:txBody>
          <a:bodyPr/>
          <a:lstStyle/>
          <a:p>
            <a:r>
              <a:rPr lang="en-US" dirty="0"/>
              <a:t>Valley View Consulting, L.L.C.</a:t>
            </a:r>
          </a:p>
        </p:txBody>
      </p:sp>
      <p:sp>
        <p:nvSpPr>
          <p:cNvPr id="7" name="Content Placeholder 6">
            <a:extLst>
              <a:ext uri="{FF2B5EF4-FFF2-40B4-BE49-F238E27FC236}">
                <a16:creationId xmlns:a16="http://schemas.microsoft.com/office/drawing/2014/main" id="{2C505CFF-6015-4F65-ACF4-B156E5AFC49C}"/>
              </a:ext>
            </a:extLst>
          </p:cNvPr>
          <p:cNvSpPr>
            <a:spLocks noGrp="1"/>
          </p:cNvSpPr>
          <p:nvPr>
            <p:ph idx="1"/>
          </p:nvPr>
        </p:nvSpPr>
        <p:spPr/>
        <p:txBody>
          <a:bodyPr/>
          <a:lstStyle/>
          <a:p>
            <a:r>
              <a:rPr lang="en-US" dirty="0"/>
              <a:t>Dick Long</a:t>
            </a:r>
          </a:p>
          <a:p>
            <a:pPr lvl="1"/>
            <a:r>
              <a:rPr lang="en-US" dirty="0">
                <a:hlinkClick r:id="rId3"/>
              </a:rPr>
              <a:t>rglong@valleyviewconsultingllc.com</a:t>
            </a:r>
            <a:endParaRPr lang="en-US" dirty="0"/>
          </a:p>
          <a:p>
            <a:r>
              <a:rPr lang="en-US" dirty="0"/>
              <a:t>Ben Day</a:t>
            </a:r>
          </a:p>
          <a:p>
            <a:pPr lvl="1"/>
            <a:r>
              <a:rPr lang="en-US" dirty="0">
                <a:hlinkClick r:id="rId3"/>
              </a:rPr>
              <a:t>bfday@valleyviewconsultingllc.com</a:t>
            </a:r>
            <a:endParaRPr lang="en-US" dirty="0"/>
          </a:p>
          <a:p>
            <a:endParaRPr lang="en-US" dirty="0"/>
          </a:p>
        </p:txBody>
      </p:sp>
      <p:sp>
        <p:nvSpPr>
          <p:cNvPr id="2" name="Slide Number Placeholder 1">
            <a:extLst>
              <a:ext uri="{FF2B5EF4-FFF2-40B4-BE49-F238E27FC236}">
                <a16:creationId xmlns:a16="http://schemas.microsoft.com/office/drawing/2014/main" id="{D3AC41DC-BD66-3049-331C-3995DC43F510}"/>
              </a:ext>
            </a:extLst>
          </p:cNvPr>
          <p:cNvSpPr>
            <a:spLocks noGrp="1"/>
          </p:cNvSpPr>
          <p:nvPr>
            <p:ph type="sldNum" sz="quarter" idx="12"/>
          </p:nvPr>
        </p:nvSpPr>
        <p:spPr/>
        <p:txBody>
          <a:bodyPr/>
          <a:lstStyle/>
          <a:p>
            <a:fld id="{11C6B60D-AE8E-4822-A70E-311B398829D5}" type="slidenum">
              <a:rPr lang="en-US" sz="3200" smtClean="0">
                <a:solidFill>
                  <a:schemeClr val="tx1"/>
                </a:solidFill>
              </a:rPr>
              <a:t>37</a:t>
            </a:fld>
            <a:endParaRPr lang="en-US" sz="3200" dirty="0">
              <a:solidFill>
                <a:schemeClr val="tx1"/>
              </a:solidFill>
            </a:endParaRPr>
          </a:p>
        </p:txBody>
      </p:sp>
    </p:spTree>
    <p:extLst>
      <p:ext uri="{BB962C8B-B14F-4D97-AF65-F5344CB8AC3E}">
        <p14:creationId xmlns:p14="http://schemas.microsoft.com/office/powerpoint/2010/main" val="2056346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BB575-3356-4913-83F9-80A174164819}"/>
              </a:ext>
            </a:extLst>
          </p:cNvPr>
          <p:cNvSpPr>
            <a:spLocks noGrp="1"/>
          </p:cNvSpPr>
          <p:nvPr>
            <p:ph type="title"/>
          </p:nvPr>
        </p:nvSpPr>
        <p:spPr/>
        <p:txBody>
          <a:bodyPr>
            <a:normAutofit/>
          </a:bodyPr>
          <a:lstStyle/>
          <a:p>
            <a:pPr>
              <a:spcBef>
                <a:spcPts val="0"/>
              </a:spcBef>
            </a:pPr>
            <a:r>
              <a:rPr lang="en-US" dirty="0"/>
              <a:t>Basic Jeep</a:t>
            </a:r>
          </a:p>
        </p:txBody>
      </p:sp>
      <p:sp>
        <p:nvSpPr>
          <p:cNvPr id="3" name="Content Placeholder 2">
            <a:extLst>
              <a:ext uri="{FF2B5EF4-FFF2-40B4-BE49-F238E27FC236}">
                <a16:creationId xmlns:a16="http://schemas.microsoft.com/office/drawing/2014/main" id="{6E02BBC9-4E96-4BB8-BBC3-687DB1AFABAD}"/>
              </a:ext>
            </a:extLst>
          </p:cNvPr>
          <p:cNvSpPr>
            <a:spLocks noGrp="1"/>
          </p:cNvSpPr>
          <p:nvPr>
            <p:ph idx="1"/>
          </p:nvPr>
        </p:nvSpPr>
        <p:spPr>
          <a:xfrm>
            <a:off x="838200" y="1690688"/>
            <a:ext cx="10515600" cy="4351338"/>
          </a:xfrm>
        </p:spPr>
        <p:txBody>
          <a:bodyPr>
            <a:normAutofit fontScale="85000" lnSpcReduction="20000"/>
          </a:bodyPr>
          <a:lstStyle/>
          <a:p>
            <a:pPr>
              <a:spcBef>
                <a:spcPts val="0"/>
              </a:spcBef>
            </a:pPr>
            <a:r>
              <a:rPr lang="en-US" dirty="0"/>
              <a:t>Demand Deposit Account (DDA)</a:t>
            </a:r>
          </a:p>
          <a:p>
            <a:pPr lvl="1">
              <a:spcBef>
                <a:spcPts val="0"/>
              </a:spcBef>
            </a:pPr>
            <a:r>
              <a:rPr lang="en-US" dirty="0"/>
              <a:t>Earnings Credit Rate (ECR)</a:t>
            </a:r>
          </a:p>
          <a:p>
            <a:pPr lvl="1">
              <a:spcBef>
                <a:spcPts val="0"/>
              </a:spcBef>
            </a:pPr>
            <a:r>
              <a:rPr lang="en-US" dirty="0"/>
              <a:t>Hard Interest (HI)</a:t>
            </a:r>
          </a:p>
          <a:p>
            <a:pPr>
              <a:spcBef>
                <a:spcPts val="0"/>
              </a:spcBef>
            </a:pPr>
            <a:r>
              <a:rPr lang="en-US" dirty="0"/>
              <a:t>Money Market Account (MMA)</a:t>
            </a:r>
          </a:p>
          <a:p>
            <a:pPr lvl="1">
              <a:spcBef>
                <a:spcPts val="0"/>
              </a:spcBef>
            </a:pPr>
            <a:r>
              <a:rPr lang="en-US" dirty="0"/>
              <a:t>Limited Monthly Withdrawals</a:t>
            </a:r>
          </a:p>
          <a:p>
            <a:pPr>
              <a:spcBef>
                <a:spcPts val="0"/>
              </a:spcBef>
            </a:pPr>
            <a:r>
              <a:rPr lang="en-US" dirty="0"/>
              <a:t>Negotiable Order of Withdrawal (NOW)</a:t>
            </a:r>
          </a:p>
          <a:p>
            <a:pPr>
              <a:spcBef>
                <a:spcPts val="0"/>
              </a:spcBef>
            </a:pPr>
            <a:r>
              <a:rPr lang="en-US" dirty="0"/>
              <a:t>Certificates of Deposit (CD)?</a:t>
            </a:r>
          </a:p>
        </p:txBody>
      </p:sp>
      <p:pic>
        <p:nvPicPr>
          <p:cNvPr id="4" name="Picture 3">
            <a:extLst>
              <a:ext uri="{FF2B5EF4-FFF2-40B4-BE49-F238E27FC236}">
                <a16:creationId xmlns:a16="http://schemas.microsoft.com/office/drawing/2014/main" id="{B305FE03-7CAC-4AB4-5DE4-1818617B7B7D}"/>
              </a:ext>
            </a:extLst>
          </p:cNvPr>
          <p:cNvPicPr>
            <a:picLocks noChangeAspect="1"/>
          </p:cNvPicPr>
          <p:nvPr/>
        </p:nvPicPr>
        <p:blipFill>
          <a:blip r:embed="rId4"/>
          <a:stretch>
            <a:fillRect/>
          </a:stretch>
        </p:blipFill>
        <p:spPr>
          <a:xfrm>
            <a:off x="7632434" y="1470421"/>
            <a:ext cx="3194581" cy="2395936"/>
          </a:xfrm>
          <a:prstGeom prst="rect">
            <a:avLst/>
          </a:prstGeom>
        </p:spPr>
      </p:pic>
      <p:sp>
        <p:nvSpPr>
          <p:cNvPr id="5" name="Slide Number Placeholder 4">
            <a:extLst>
              <a:ext uri="{FF2B5EF4-FFF2-40B4-BE49-F238E27FC236}">
                <a16:creationId xmlns:a16="http://schemas.microsoft.com/office/drawing/2014/main" id="{E63C7309-748E-BC50-B2B7-1387D4CE0120}"/>
              </a:ext>
            </a:extLst>
          </p:cNvPr>
          <p:cNvSpPr>
            <a:spLocks noGrp="1"/>
          </p:cNvSpPr>
          <p:nvPr>
            <p:ph type="sldNum" sz="quarter" idx="12"/>
          </p:nvPr>
        </p:nvSpPr>
        <p:spPr/>
        <p:txBody>
          <a:bodyPr/>
          <a:lstStyle/>
          <a:p>
            <a:fld id="{11C6B60D-AE8E-4822-A70E-311B398829D5}" type="slidenum">
              <a:rPr lang="en-US" sz="3200" smtClean="0">
                <a:solidFill>
                  <a:schemeClr val="tx1"/>
                </a:solidFill>
              </a:rPr>
              <a:t>4</a:t>
            </a:fld>
            <a:endParaRPr lang="en-US" sz="3200" dirty="0">
              <a:solidFill>
                <a:schemeClr val="tx1"/>
              </a:solidFill>
            </a:endParaRPr>
          </a:p>
        </p:txBody>
      </p:sp>
    </p:spTree>
    <p:custDataLst>
      <p:tags r:id="rId1"/>
    </p:custDataLst>
    <p:extLst>
      <p:ext uri="{BB962C8B-B14F-4D97-AF65-F5344CB8AC3E}">
        <p14:creationId xmlns:p14="http://schemas.microsoft.com/office/powerpoint/2010/main" val="2320405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BB575-3356-4913-83F9-80A174164819}"/>
              </a:ext>
            </a:extLst>
          </p:cNvPr>
          <p:cNvSpPr>
            <a:spLocks noGrp="1"/>
          </p:cNvSpPr>
          <p:nvPr>
            <p:ph type="title"/>
          </p:nvPr>
        </p:nvSpPr>
        <p:spPr/>
        <p:txBody>
          <a:bodyPr>
            <a:normAutofit/>
          </a:bodyPr>
          <a:lstStyle/>
          <a:p>
            <a:pPr>
              <a:spcBef>
                <a:spcPts val="0"/>
              </a:spcBef>
            </a:pPr>
            <a:r>
              <a:rPr lang="en-US" dirty="0"/>
              <a:t>Basic Jeep</a:t>
            </a:r>
          </a:p>
        </p:txBody>
      </p:sp>
      <p:sp>
        <p:nvSpPr>
          <p:cNvPr id="3" name="Content Placeholder 2">
            <a:extLst>
              <a:ext uri="{FF2B5EF4-FFF2-40B4-BE49-F238E27FC236}">
                <a16:creationId xmlns:a16="http://schemas.microsoft.com/office/drawing/2014/main" id="{6E02BBC9-4E96-4BB8-BBC3-687DB1AFABAD}"/>
              </a:ext>
            </a:extLst>
          </p:cNvPr>
          <p:cNvSpPr>
            <a:spLocks noGrp="1"/>
          </p:cNvSpPr>
          <p:nvPr>
            <p:ph idx="1"/>
          </p:nvPr>
        </p:nvSpPr>
        <p:spPr>
          <a:xfrm>
            <a:off x="838200" y="1690688"/>
            <a:ext cx="10515600" cy="4351338"/>
          </a:xfrm>
        </p:spPr>
        <p:txBody>
          <a:bodyPr>
            <a:normAutofit fontScale="92500" lnSpcReduction="10000"/>
          </a:bodyPr>
          <a:lstStyle/>
          <a:p>
            <a:pPr>
              <a:spcBef>
                <a:spcPts val="0"/>
              </a:spcBef>
            </a:pPr>
            <a:r>
              <a:rPr lang="en-US" dirty="0"/>
              <a:t>Automated Clearing House (ACH)</a:t>
            </a:r>
          </a:p>
          <a:p>
            <a:pPr lvl="1">
              <a:spcBef>
                <a:spcPts val="0"/>
              </a:spcBef>
            </a:pPr>
            <a:r>
              <a:rPr lang="en-US" dirty="0"/>
              <a:t>Incoming/outgoing</a:t>
            </a:r>
          </a:p>
          <a:p>
            <a:pPr>
              <a:spcBef>
                <a:spcPts val="0"/>
              </a:spcBef>
            </a:pPr>
            <a:r>
              <a:rPr lang="en-US" dirty="0"/>
              <a:t>Wire Transfers</a:t>
            </a:r>
          </a:p>
          <a:p>
            <a:pPr lvl="1">
              <a:spcBef>
                <a:spcPts val="0"/>
              </a:spcBef>
            </a:pPr>
            <a:r>
              <a:rPr lang="en-US" dirty="0"/>
              <a:t>Incoming/outgoing</a:t>
            </a:r>
          </a:p>
          <a:p>
            <a:pPr>
              <a:spcBef>
                <a:spcPts val="0"/>
              </a:spcBef>
            </a:pPr>
            <a:r>
              <a:rPr lang="en-US" dirty="0"/>
              <a:t>Account Analysis Statements</a:t>
            </a:r>
          </a:p>
          <a:p>
            <a:pPr>
              <a:spcBef>
                <a:spcPts val="0"/>
              </a:spcBef>
            </a:pPr>
            <a:r>
              <a:rPr lang="en-US" dirty="0"/>
              <a:t>Online Banking (limited)</a:t>
            </a:r>
          </a:p>
        </p:txBody>
      </p:sp>
      <p:pic>
        <p:nvPicPr>
          <p:cNvPr id="4" name="Picture 3">
            <a:extLst>
              <a:ext uri="{FF2B5EF4-FFF2-40B4-BE49-F238E27FC236}">
                <a16:creationId xmlns:a16="http://schemas.microsoft.com/office/drawing/2014/main" id="{4A94D13A-4E49-B2F9-F421-F0A6DA032A47}"/>
              </a:ext>
            </a:extLst>
          </p:cNvPr>
          <p:cNvPicPr>
            <a:picLocks noChangeAspect="1"/>
          </p:cNvPicPr>
          <p:nvPr/>
        </p:nvPicPr>
        <p:blipFill>
          <a:blip r:embed="rId4"/>
          <a:stretch>
            <a:fillRect/>
          </a:stretch>
        </p:blipFill>
        <p:spPr>
          <a:xfrm>
            <a:off x="6956159" y="3429000"/>
            <a:ext cx="3194581" cy="2395936"/>
          </a:xfrm>
          <a:prstGeom prst="rect">
            <a:avLst/>
          </a:prstGeom>
        </p:spPr>
      </p:pic>
      <p:sp>
        <p:nvSpPr>
          <p:cNvPr id="5" name="Slide Number Placeholder 4">
            <a:extLst>
              <a:ext uri="{FF2B5EF4-FFF2-40B4-BE49-F238E27FC236}">
                <a16:creationId xmlns:a16="http://schemas.microsoft.com/office/drawing/2014/main" id="{437F2BD2-1B7C-B871-1E13-3318D53B0AE8}"/>
              </a:ext>
            </a:extLst>
          </p:cNvPr>
          <p:cNvSpPr>
            <a:spLocks noGrp="1"/>
          </p:cNvSpPr>
          <p:nvPr>
            <p:ph type="sldNum" sz="quarter" idx="12"/>
          </p:nvPr>
        </p:nvSpPr>
        <p:spPr/>
        <p:txBody>
          <a:bodyPr/>
          <a:lstStyle/>
          <a:p>
            <a:fld id="{11C6B60D-AE8E-4822-A70E-311B398829D5}" type="slidenum">
              <a:rPr lang="en-US" sz="3200" smtClean="0">
                <a:solidFill>
                  <a:schemeClr val="tx1"/>
                </a:solidFill>
              </a:rPr>
              <a:t>5</a:t>
            </a:fld>
            <a:endParaRPr lang="en-US" sz="3200" dirty="0">
              <a:solidFill>
                <a:schemeClr val="tx1"/>
              </a:solidFill>
            </a:endParaRPr>
          </a:p>
        </p:txBody>
      </p:sp>
    </p:spTree>
    <p:custDataLst>
      <p:tags r:id="rId1"/>
    </p:custDataLst>
    <p:extLst>
      <p:ext uri="{BB962C8B-B14F-4D97-AF65-F5344CB8AC3E}">
        <p14:creationId xmlns:p14="http://schemas.microsoft.com/office/powerpoint/2010/main" val="3898080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BB575-3356-4913-83F9-80A174164819}"/>
              </a:ext>
            </a:extLst>
          </p:cNvPr>
          <p:cNvSpPr>
            <a:spLocks noGrp="1"/>
          </p:cNvSpPr>
          <p:nvPr>
            <p:ph type="title"/>
          </p:nvPr>
        </p:nvSpPr>
        <p:spPr/>
        <p:txBody>
          <a:bodyPr>
            <a:normAutofit/>
          </a:bodyPr>
          <a:lstStyle/>
          <a:p>
            <a:pPr>
              <a:spcBef>
                <a:spcPts val="0"/>
              </a:spcBef>
            </a:pPr>
            <a:r>
              <a:rPr lang="en-US" dirty="0"/>
              <a:t>Basic Jeep</a:t>
            </a:r>
          </a:p>
        </p:txBody>
      </p:sp>
      <p:sp>
        <p:nvSpPr>
          <p:cNvPr id="3" name="Content Placeholder 2">
            <a:extLst>
              <a:ext uri="{FF2B5EF4-FFF2-40B4-BE49-F238E27FC236}">
                <a16:creationId xmlns:a16="http://schemas.microsoft.com/office/drawing/2014/main" id="{6E02BBC9-4E96-4BB8-BBC3-687DB1AFABAD}"/>
              </a:ext>
            </a:extLst>
          </p:cNvPr>
          <p:cNvSpPr>
            <a:spLocks noGrp="1"/>
          </p:cNvSpPr>
          <p:nvPr>
            <p:ph idx="1"/>
          </p:nvPr>
        </p:nvSpPr>
        <p:spPr>
          <a:xfrm>
            <a:off x="838200" y="1690688"/>
            <a:ext cx="10515600" cy="4351338"/>
          </a:xfrm>
        </p:spPr>
        <p:txBody>
          <a:bodyPr>
            <a:normAutofit/>
          </a:bodyPr>
          <a:lstStyle/>
          <a:p>
            <a:pPr>
              <a:spcBef>
                <a:spcPts val="0"/>
              </a:spcBef>
            </a:pPr>
            <a:r>
              <a:rPr lang="en-US" dirty="0"/>
              <a:t>Avoid Accounting by Bank Account</a:t>
            </a:r>
          </a:p>
          <a:p>
            <a:pPr lvl="1">
              <a:spcBef>
                <a:spcPts val="0"/>
              </a:spcBef>
            </a:pPr>
            <a:r>
              <a:rPr lang="en-US" dirty="0"/>
              <a:t>e.g. New Account for Every Fund</a:t>
            </a:r>
          </a:p>
        </p:txBody>
      </p:sp>
      <p:pic>
        <p:nvPicPr>
          <p:cNvPr id="4" name="Picture 3">
            <a:extLst>
              <a:ext uri="{FF2B5EF4-FFF2-40B4-BE49-F238E27FC236}">
                <a16:creationId xmlns:a16="http://schemas.microsoft.com/office/drawing/2014/main" id="{72CC4D6B-A480-33BD-A558-067D930AD428}"/>
              </a:ext>
            </a:extLst>
          </p:cNvPr>
          <p:cNvPicPr>
            <a:picLocks noChangeAspect="1"/>
          </p:cNvPicPr>
          <p:nvPr/>
        </p:nvPicPr>
        <p:blipFill>
          <a:blip r:embed="rId4"/>
          <a:stretch>
            <a:fillRect/>
          </a:stretch>
        </p:blipFill>
        <p:spPr>
          <a:xfrm>
            <a:off x="5865732" y="2651268"/>
            <a:ext cx="4815620" cy="3611715"/>
          </a:xfrm>
          <a:prstGeom prst="rect">
            <a:avLst/>
          </a:prstGeom>
        </p:spPr>
      </p:pic>
      <p:sp>
        <p:nvSpPr>
          <p:cNvPr id="5" name="Slide Number Placeholder 4">
            <a:extLst>
              <a:ext uri="{FF2B5EF4-FFF2-40B4-BE49-F238E27FC236}">
                <a16:creationId xmlns:a16="http://schemas.microsoft.com/office/drawing/2014/main" id="{B4EC96AF-3266-D40C-DE40-EF5BFC83247E}"/>
              </a:ext>
            </a:extLst>
          </p:cNvPr>
          <p:cNvSpPr>
            <a:spLocks noGrp="1"/>
          </p:cNvSpPr>
          <p:nvPr>
            <p:ph type="sldNum" sz="quarter" idx="12"/>
          </p:nvPr>
        </p:nvSpPr>
        <p:spPr/>
        <p:txBody>
          <a:bodyPr/>
          <a:lstStyle/>
          <a:p>
            <a:fld id="{11C6B60D-AE8E-4822-A70E-311B398829D5}" type="slidenum">
              <a:rPr lang="en-US" sz="3200" smtClean="0">
                <a:solidFill>
                  <a:schemeClr val="tx1"/>
                </a:solidFill>
              </a:rPr>
              <a:t>6</a:t>
            </a:fld>
            <a:endParaRPr lang="en-US" sz="3200" dirty="0">
              <a:solidFill>
                <a:schemeClr val="tx1"/>
              </a:solidFill>
            </a:endParaRPr>
          </a:p>
        </p:txBody>
      </p:sp>
    </p:spTree>
    <p:custDataLst>
      <p:tags r:id="rId1"/>
    </p:custDataLst>
    <p:extLst>
      <p:ext uri="{BB962C8B-B14F-4D97-AF65-F5344CB8AC3E}">
        <p14:creationId xmlns:p14="http://schemas.microsoft.com/office/powerpoint/2010/main" val="3244696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BB575-3356-4913-83F9-80A174164819}"/>
              </a:ext>
            </a:extLst>
          </p:cNvPr>
          <p:cNvSpPr>
            <a:spLocks noGrp="1"/>
          </p:cNvSpPr>
          <p:nvPr>
            <p:ph type="title"/>
          </p:nvPr>
        </p:nvSpPr>
        <p:spPr/>
        <p:txBody>
          <a:bodyPr>
            <a:normAutofit/>
          </a:bodyPr>
          <a:lstStyle/>
          <a:p>
            <a:pPr>
              <a:spcBef>
                <a:spcPts val="0"/>
              </a:spcBef>
            </a:pPr>
            <a:r>
              <a:rPr lang="en-US" dirty="0"/>
              <a:t>Comfortable Jeep</a:t>
            </a:r>
          </a:p>
        </p:txBody>
      </p:sp>
      <p:sp>
        <p:nvSpPr>
          <p:cNvPr id="3" name="Content Placeholder 2">
            <a:extLst>
              <a:ext uri="{FF2B5EF4-FFF2-40B4-BE49-F238E27FC236}">
                <a16:creationId xmlns:a16="http://schemas.microsoft.com/office/drawing/2014/main" id="{6E02BBC9-4E96-4BB8-BBC3-687DB1AFABAD}"/>
              </a:ext>
            </a:extLst>
          </p:cNvPr>
          <p:cNvSpPr>
            <a:spLocks noGrp="1"/>
          </p:cNvSpPr>
          <p:nvPr>
            <p:ph idx="1"/>
          </p:nvPr>
        </p:nvSpPr>
        <p:spPr>
          <a:xfrm>
            <a:off x="838200" y="1690688"/>
            <a:ext cx="10515600" cy="4351338"/>
          </a:xfrm>
        </p:spPr>
        <p:txBody>
          <a:bodyPr>
            <a:normAutofit lnSpcReduction="10000"/>
          </a:bodyPr>
          <a:lstStyle/>
          <a:p>
            <a:pPr>
              <a:spcBef>
                <a:spcPts val="0"/>
              </a:spcBef>
            </a:pPr>
            <a:r>
              <a:rPr lang="en-US" dirty="0"/>
              <a:t>Fraud Prevention</a:t>
            </a:r>
          </a:p>
          <a:p>
            <a:pPr lvl="1">
              <a:spcBef>
                <a:spcPts val="0"/>
              </a:spcBef>
            </a:pPr>
            <a:r>
              <a:rPr lang="en-US" dirty="0"/>
              <a:t>Post No Checks</a:t>
            </a:r>
          </a:p>
          <a:p>
            <a:pPr lvl="1">
              <a:spcBef>
                <a:spcPts val="0"/>
              </a:spcBef>
            </a:pPr>
            <a:r>
              <a:rPr lang="en-US" dirty="0"/>
              <a:t>ACH Debit Blocking/Filtering</a:t>
            </a:r>
          </a:p>
          <a:p>
            <a:pPr lvl="1">
              <a:spcBef>
                <a:spcPts val="0"/>
              </a:spcBef>
            </a:pPr>
            <a:r>
              <a:rPr lang="en-US" dirty="0"/>
              <a:t>Positive Pay &amp; Payee Positive Pay (DDA &amp; ACH)</a:t>
            </a:r>
          </a:p>
          <a:p>
            <a:pPr lvl="1">
              <a:spcBef>
                <a:spcPts val="0"/>
              </a:spcBef>
            </a:pPr>
            <a:r>
              <a:rPr lang="en-US" dirty="0"/>
              <a:t>Multifactor Authentication</a:t>
            </a:r>
          </a:p>
          <a:p>
            <a:pPr>
              <a:spcBef>
                <a:spcPts val="0"/>
              </a:spcBef>
            </a:pPr>
            <a:r>
              <a:rPr lang="en-US" dirty="0"/>
              <a:t>Payroll Cards/Direct Deposit</a:t>
            </a:r>
          </a:p>
        </p:txBody>
      </p:sp>
      <p:pic>
        <p:nvPicPr>
          <p:cNvPr id="5" name="Picture 4">
            <a:extLst>
              <a:ext uri="{FF2B5EF4-FFF2-40B4-BE49-F238E27FC236}">
                <a16:creationId xmlns:a16="http://schemas.microsoft.com/office/drawing/2014/main" id="{7A950530-829D-F61C-86E7-6740E6CFEE04}"/>
              </a:ext>
            </a:extLst>
          </p:cNvPr>
          <p:cNvPicPr>
            <a:picLocks noChangeAspect="1"/>
          </p:cNvPicPr>
          <p:nvPr/>
        </p:nvPicPr>
        <p:blipFill>
          <a:blip r:embed="rId4"/>
          <a:stretch>
            <a:fillRect/>
          </a:stretch>
        </p:blipFill>
        <p:spPr>
          <a:xfrm>
            <a:off x="6353938" y="529804"/>
            <a:ext cx="5669771" cy="6328196"/>
          </a:xfrm>
          <a:prstGeom prst="rect">
            <a:avLst/>
          </a:prstGeom>
        </p:spPr>
      </p:pic>
      <p:sp>
        <p:nvSpPr>
          <p:cNvPr id="4" name="Slide Number Placeholder 3">
            <a:extLst>
              <a:ext uri="{FF2B5EF4-FFF2-40B4-BE49-F238E27FC236}">
                <a16:creationId xmlns:a16="http://schemas.microsoft.com/office/drawing/2014/main" id="{83B874D5-0F7D-FF90-F3DC-4D8C37363E09}"/>
              </a:ext>
            </a:extLst>
          </p:cNvPr>
          <p:cNvSpPr>
            <a:spLocks noGrp="1"/>
          </p:cNvSpPr>
          <p:nvPr>
            <p:ph type="sldNum" sz="quarter" idx="12"/>
          </p:nvPr>
        </p:nvSpPr>
        <p:spPr/>
        <p:txBody>
          <a:bodyPr/>
          <a:lstStyle/>
          <a:p>
            <a:fld id="{11C6B60D-AE8E-4822-A70E-311B398829D5}" type="slidenum">
              <a:rPr lang="en-US" sz="3200" smtClean="0">
                <a:solidFill>
                  <a:schemeClr val="tx1"/>
                </a:solidFill>
              </a:rPr>
              <a:t>7</a:t>
            </a:fld>
            <a:endParaRPr lang="en-US" sz="3200" dirty="0">
              <a:solidFill>
                <a:schemeClr val="tx1"/>
              </a:solidFill>
            </a:endParaRPr>
          </a:p>
        </p:txBody>
      </p:sp>
    </p:spTree>
    <p:custDataLst>
      <p:tags r:id="rId1"/>
    </p:custDataLst>
    <p:extLst>
      <p:ext uri="{BB962C8B-B14F-4D97-AF65-F5344CB8AC3E}">
        <p14:creationId xmlns:p14="http://schemas.microsoft.com/office/powerpoint/2010/main" val="3405991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BB575-3356-4913-83F9-80A174164819}"/>
              </a:ext>
            </a:extLst>
          </p:cNvPr>
          <p:cNvSpPr>
            <a:spLocks noGrp="1"/>
          </p:cNvSpPr>
          <p:nvPr>
            <p:ph type="title"/>
          </p:nvPr>
        </p:nvSpPr>
        <p:spPr/>
        <p:txBody>
          <a:bodyPr>
            <a:normAutofit/>
          </a:bodyPr>
          <a:lstStyle/>
          <a:p>
            <a:pPr>
              <a:spcBef>
                <a:spcPts val="0"/>
              </a:spcBef>
            </a:pPr>
            <a:r>
              <a:rPr lang="en-US" dirty="0"/>
              <a:t>Comfortable Jeep</a:t>
            </a:r>
          </a:p>
        </p:txBody>
      </p:sp>
      <p:sp>
        <p:nvSpPr>
          <p:cNvPr id="3" name="Content Placeholder 2">
            <a:extLst>
              <a:ext uri="{FF2B5EF4-FFF2-40B4-BE49-F238E27FC236}">
                <a16:creationId xmlns:a16="http://schemas.microsoft.com/office/drawing/2014/main" id="{6E02BBC9-4E96-4BB8-BBC3-687DB1AFABAD}"/>
              </a:ext>
            </a:extLst>
          </p:cNvPr>
          <p:cNvSpPr>
            <a:spLocks noGrp="1"/>
          </p:cNvSpPr>
          <p:nvPr>
            <p:ph idx="1"/>
          </p:nvPr>
        </p:nvSpPr>
        <p:spPr>
          <a:xfrm>
            <a:off x="838200" y="1690688"/>
            <a:ext cx="10515600" cy="4351338"/>
          </a:xfrm>
        </p:spPr>
        <p:txBody>
          <a:bodyPr>
            <a:normAutofit/>
          </a:bodyPr>
          <a:lstStyle/>
          <a:p>
            <a:pPr>
              <a:spcBef>
                <a:spcPts val="0"/>
              </a:spcBef>
            </a:pPr>
            <a:r>
              <a:rPr lang="en-US" dirty="0"/>
              <a:t>Consolidated Cash</a:t>
            </a:r>
          </a:p>
          <a:p>
            <a:pPr>
              <a:spcBef>
                <a:spcPts val="0"/>
              </a:spcBef>
            </a:pPr>
            <a:r>
              <a:rPr lang="en-US" dirty="0"/>
              <a:t>Zero Balance Accounts</a:t>
            </a:r>
          </a:p>
          <a:p>
            <a:pPr>
              <a:spcBef>
                <a:spcPts val="0"/>
              </a:spcBef>
            </a:pPr>
            <a:r>
              <a:rPr lang="en-US" dirty="0"/>
              <a:t>Partial Reconciliation Services</a:t>
            </a:r>
          </a:p>
        </p:txBody>
      </p:sp>
      <p:pic>
        <p:nvPicPr>
          <p:cNvPr id="4" name="Picture 3">
            <a:extLst>
              <a:ext uri="{FF2B5EF4-FFF2-40B4-BE49-F238E27FC236}">
                <a16:creationId xmlns:a16="http://schemas.microsoft.com/office/drawing/2014/main" id="{C0DA1733-FC7F-48D8-7FDF-259CD18B46DC}"/>
              </a:ext>
            </a:extLst>
          </p:cNvPr>
          <p:cNvPicPr>
            <a:picLocks noChangeAspect="1"/>
          </p:cNvPicPr>
          <p:nvPr/>
        </p:nvPicPr>
        <p:blipFill>
          <a:blip r:embed="rId4"/>
          <a:stretch>
            <a:fillRect/>
          </a:stretch>
        </p:blipFill>
        <p:spPr>
          <a:xfrm>
            <a:off x="6096000" y="529804"/>
            <a:ext cx="5669771" cy="6328196"/>
          </a:xfrm>
          <a:prstGeom prst="rect">
            <a:avLst/>
          </a:prstGeom>
        </p:spPr>
      </p:pic>
      <p:sp>
        <p:nvSpPr>
          <p:cNvPr id="5" name="Slide Number Placeholder 4">
            <a:extLst>
              <a:ext uri="{FF2B5EF4-FFF2-40B4-BE49-F238E27FC236}">
                <a16:creationId xmlns:a16="http://schemas.microsoft.com/office/drawing/2014/main" id="{B58D574B-A836-1FB4-29E8-C7E71CB47961}"/>
              </a:ext>
            </a:extLst>
          </p:cNvPr>
          <p:cNvSpPr>
            <a:spLocks noGrp="1"/>
          </p:cNvSpPr>
          <p:nvPr>
            <p:ph type="sldNum" sz="quarter" idx="12"/>
          </p:nvPr>
        </p:nvSpPr>
        <p:spPr/>
        <p:txBody>
          <a:bodyPr/>
          <a:lstStyle/>
          <a:p>
            <a:fld id="{11C6B60D-AE8E-4822-A70E-311B398829D5}" type="slidenum">
              <a:rPr lang="en-US" sz="3200" smtClean="0">
                <a:solidFill>
                  <a:schemeClr val="tx1"/>
                </a:solidFill>
              </a:rPr>
              <a:t>8</a:t>
            </a:fld>
            <a:endParaRPr lang="en-US" sz="3200" dirty="0">
              <a:solidFill>
                <a:schemeClr val="tx1"/>
              </a:solidFill>
            </a:endParaRPr>
          </a:p>
        </p:txBody>
      </p:sp>
    </p:spTree>
    <p:custDataLst>
      <p:tags r:id="rId1"/>
    </p:custDataLst>
    <p:extLst>
      <p:ext uri="{BB962C8B-B14F-4D97-AF65-F5344CB8AC3E}">
        <p14:creationId xmlns:p14="http://schemas.microsoft.com/office/powerpoint/2010/main" val="407163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BB575-3356-4913-83F9-80A174164819}"/>
              </a:ext>
            </a:extLst>
          </p:cNvPr>
          <p:cNvSpPr>
            <a:spLocks noGrp="1"/>
          </p:cNvSpPr>
          <p:nvPr>
            <p:ph type="title"/>
          </p:nvPr>
        </p:nvSpPr>
        <p:spPr/>
        <p:txBody>
          <a:bodyPr>
            <a:normAutofit/>
          </a:bodyPr>
          <a:lstStyle/>
          <a:p>
            <a:pPr>
              <a:spcBef>
                <a:spcPts val="0"/>
              </a:spcBef>
            </a:pPr>
            <a:r>
              <a:rPr lang="en-US" dirty="0"/>
              <a:t>Comfortable Jeep</a:t>
            </a:r>
          </a:p>
        </p:txBody>
      </p:sp>
      <p:sp>
        <p:nvSpPr>
          <p:cNvPr id="3" name="Content Placeholder 2">
            <a:extLst>
              <a:ext uri="{FF2B5EF4-FFF2-40B4-BE49-F238E27FC236}">
                <a16:creationId xmlns:a16="http://schemas.microsoft.com/office/drawing/2014/main" id="{6E02BBC9-4E96-4BB8-BBC3-687DB1AFABAD}"/>
              </a:ext>
            </a:extLst>
          </p:cNvPr>
          <p:cNvSpPr>
            <a:spLocks noGrp="1"/>
          </p:cNvSpPr>
          <p:nvPr>
            <p:ph idx="1"/>
          </p:nvPr>
        </p:nvSpPr>
        <p:spPr>
          <a:xfrm>
            <a:off x="838200" y="1690688"/>
            <a:ext cx="10515600" cy="4351338"/>
          </a:xfrm>
        </p:spPr>
        <p:txBody>
          <a:bodyPr>
            <a:normAutofit/>
          </a:bodyPr>
          <a:lstStyle/>
          <a:p>
            <a:pPr>
              <a:spcBef>
                <a:spcPts val="0"/>
              </a:spcBef>
            </a:pPr>
            <a:r>
              <a:rPr lang="en-US" dirty="0"/>
              <a:t>Online Banking (robust)</a:t>
            </a:r>
          </a:p>
          <a:p>
            <a:pPr lvl="1">
              <a:spcBef>
                <a:spcPts val="0"/>
              </a:spcBef>
            </a:pPr>
            <a:r>
              <a:rPr lang="en-US" dirty="0"/>
              <a:t>Transactions – Initiate &amp; Manage</a:t>
            </a:r>
          </a:p>
          <a:p>
            <a:pPr lvl="1">
              <a:spcBef>
                <a:spcPts val="0"/>
              </a:spcBef>
            </a:pPr>
            <a:r>
              <a:rPr lang="en-US" dirty="0"/>
              <a:t>Current &amp; Previous Day Activity</a:t>
            </a:r>
          </a:p>
          <a:p>
            <a:pPr lvl="1">
              <a:spcBef>
                <a:spcPts val="0"/>
              </a:spcBef>
            </a:pPr>
            <a:r>
              <a:rPr lang="en-US" dirty="0"/>
              <a:t>Statements</a:t>
            </a:r>
          </a:p>
          <a:p>
            <a:pPr lvl="1">
              <a:spcBef>
                <a:spcPts val="0"/>
              </a:spcBef>
            </a:pPr>
            <a:r>
              <a:rPr lang="en-US" dirty="0"/>
              <a:t>Alerts/Verifications</a:t>
            </a:r>
          </a:p>
        </p:txBody>
      </p:sp>
      <p:pic>
        <p:nvPicPr>
          <p:cNvPr id="4" name="Picture 3">
            <a:extLst>
              <a:ext uri="{FF2B5EF4-FFF2-40B4-BE49-F238E27FC236}">
                <a16:creationId xmlns:a16="http://schemas.microsoft.com/office/drawing/2014/main" id="{5E9ABDC7-9FD4-BF61-8FEF-837D137DAC51}"/>
              </a:ext>
            </a:extLst>
          </p:cNvPr>
          <p:cNvPicPr>
            <a:picLocks noChangeAspect="1"/>
          </p:cNvPicPr>
          <p:nvPr/>
        </p:nvPicPr>
        <p:blipFill>
          <a:blip r:embed="rId4"/>
          <a:stretch>
            <a:fillRect/>
          </a:stretch>
        </p:blipFill>
        <p:spPr>
          <a:xfrm>
            <a:off x="5574008" y="3085541"/>
            <a:ext cx="5669771" cy="6328196"/>
          </a:xfrm>
          <a:prstGeom prst="rect">
            <a:avLst/>
          </a:prstGeom>
        </p:spPr>
      </p:pic>
      <p:sp>
        <p:nvSpPr>
          <p:cNvPr id="5" name="Slide Number Placeholder 4">
            <a:extLst>
              <a:ext uri="{FF2B5EF4-FFF2-40B4-BE49-F238E27FC236}">
                <a16:creationId xmlns:a16="http://schemas.microsoft.com/office/drawing/2014/main" id="{AB0D8FC3-9D71-6ACF-E13E-4EA2913AFD8B}"/>
              </a:ext>
            </a:extLst>
          </p:cNvPr>
          <p:cNvSpPr>
            <a:spLocks noGrp="1"/>
          </p:cNvSpPr>
          <p:nvPr>
            <p:ph type="sldNum" sz="quarter" idx="12"/>
          </p:nvPr>
        </p:nvSpPr>
        <p:spPr/>
        <p:txBody>
          <a:bodyPr/>
          <a:lstStyle/>
          <a:p>
            <a:fld id="{11C6B60D-AE8E-4822-A70E-311B398829D5}" type="slidenum">
              <a:rPr lang="en-US" sz="3200" smtClean="0">
                <a:solidFill>
                  <a:schemeClr val="tx1"/>
                </a:solidFill>
              </a:rPr>
              <a:t>9</a:t>
            </a:fld>
            <a:endParaRPr lang="en-US" sz="3200" dirty="0">
              <a:solidFill>
                <a:schemeClr val="tx1"/>
              </a:solidFill>
            </a:endParaRPr>
          </a:p>
        </p:txBody>
      </p:sp>
    </p:spTree>
    <p:custDataLst>
      <p:tags r:id="rId1"/>
    </p:custDataLst>
    <p:extLst>
      <p:ext uri="{BB962C8B-B14F-4D97-AF65-F5344CB8AC3E}">
        <p14:creationId xmlns:p14="http://schemas.microsoft.com/office/powerpoint/2010/main" val="1232546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8.4|8.4|84.3"/>
</p:tagLst>
</file>

<file path=ppt/tags/tag10.xml><?xml version="1.0" encoding="utf-8"?>
<p:tagLst xmlns:a="http://schemas.openxmlformats.org/drawingml/2006/main" xmlns:r="http://schemas.openxmlformats.org/officeDocument/2006/relationships" xmlns:p="http://schemas.openxmlformats.org/presentationml/2006/main">
  <p:tag name="TIMING" val="|8.4|8.4|84.3"/>
</p:tagLst>
</file>

<file path=ppt/tags/tag11.xml><?xml version="1.0" encoding="utf-8"?>
<p:tagLst xmlns:a="http://schemas.openxmlformats.org/drawingml/2006/main" xmlns:r="http://schemas.openxmlformats.org/officeDocument/2006/relationships" xmlns:p="http://schemas.openxmlformats.org/presentationml/2006/main">
  <p:tag name="TIMING" val="|8.4|8.4|84.3"/>
</p:tagLst>
</file>

<file path=ppt/tags/tag12.xml><?xml version="1.0" encoding="utf-8"?>
<p:tagLst xmlns:a="http://schemas.openxmlformats.org/drawingml/2006/main" xmlns:r="http://schemas.openxmlformats.org/officeDocument/2006/relationships" xmlns:p="http://schemas.openxmlformats.org/presentationml/2006/main">
  <p:tag name="TIMING" val="|8.4|8.4|84.3"/>
</p:tagLst>
</file>

<file path=ppt/tags/tag13.xml><?xml version="1.0" encoding="utf-8"?>
<p:tagLst xmlns:a="http://schemas.openxmlformats.org/drawingml/2006/main" xmlns:r="http://schemas.openxmlformats.org/officeDocument/2006/relationships" xmlns:p="http://schemas.openxmlformats.org/presentationml/2006/main">
  <p:tag name="TIMING" val="|8.4|8.4|84.3"/>
</p:tagLst>
</file>

<file path=ppt/tags/tag14.xml><?xml version="1.0" encoding="utf-8"?>
<p:tagLst xmlns:a="http://schemas.openxmlformats.org/drawingml/2006/main" xmlns:r="http://schemas.openxmlformats.org/officeDocument/2006/relationships" xmlns:p="http://schemas.openxmlformats.org/presentationml/2006/main">
  <p:tag name="TIMING" val="|8.4|8.4|84.3"/>
</p:tagLst>
</file>

<file path=ppt/tags/tag15.xml><?xml version="1.0" encoding="utf-8"?>
<p:tagLst xmlns:a="http://schemas.openxmlformats.org/drawingml/2006/main" xmlns:r="http://schemas.openxmlformats.org/officeDocument/2006/relationships" xmlns:p="http://schemas.openxmlformats.org/presentationml/2006/main">
  <p:tag name="TIMING" val="|8.4|8.4|84.3"/>
</p:tagLst>
</file>

<file path=ppt/tags/tag16.xml><?xml version="1.0" encoding="utf-8"?>
<p:tagLst xmlns:a="http://schemas.openxmlformats.org/drawingml/2006/main" xmlns:r="http://schemas.openxmlformats.org/officeDocument/2006/relationships" xmlns:p="http://schemas.openxmlformats.org/presentationml/2006/main">
  <p:tag name="TIMING" val="|62.6"/>
</p:tagLst>
</file>

<file path=ppt/tags/tag17.xml><?xml version="1.0" encoding="utf-8"?>
<p:tagLst xmlns:a="http://schemas.openxmlformats.org/drawingml/2006/main" xmlns:r="http://schemas.openxmlformats.org/officeDocument/2006/relationships" xmlns:p="http://schemas.openxmlformats.org/presentationml/2006/main">
  <p:tag name="TIMING" val="|62.6"/>
</p:tagLst>
</file>

<file path=ppt/tags/tag18.xml><?xml version="1.0" encoding="utf-8"?>
<p:tagLst xmlns:a="http://schemas.openxmlformats.org/drawingml/2006/main" xmlns:r="http://schemas.openxmlformats.org/officeDocument/2006/relationships" xmlns:p="http://schemas.openxmlformats.org/presentationml/2006/main">
  <p:tag name="TIMING" val="|8.4|8.4|84.3"/>
</p:tagLst>
</file>

<file path=ppt/tags/tag19.xml><?xml version="1.0" encoding="utf-8"?>
<p:tagLst xmlns:a="http://schemas.openxmlformats.org/drawingml/2006/main" xmlns:r="http://schemas.openxmlformats.org/officeDocument/2006/relationships" xmlns:p="http://schemas.openxmlformats.org/presentationml/2006/main">
  <p:tag name="TIMING" val="|8.4|8.4|84.3"/>
</p:tagLst>
</file>

<file path=ppt/tags/tag2.xml><?xml version="1.0" encoding="utf-8"?>
<p:tagLst xmlns:a="http://schemas.openxmlformats.org/drawingml/2006/main" xmlns:r="http://schemas.openxmlformats.org/officeDocument/2006/relationships" xmlns:p="http://schemas.openxmlformats.org/presentationml/2006/main">
  <p:tag name="TIMING" val="|8.4|8.4|84.3"/>
</p:tagLst>
</file>

<file path=ppt/tags/tag20.xml><?xml version="1.0" encoding="utf-8"?>
<p:tagLst xmlns:a="http://schemas.openxmlformats.org/drawingml/2006/main" xmlns:r="http://schemas.openxmlformats.org/officeDocument/2006/relationships" xmlns:p="http://schemas.openxmlformats.org/presentationml/2006/main">
  <p:tag name="TIMING" val="|62.6"/>
</p:tagLst>
</file>

<file path=ppt/tags/tag21.xml><?xml version="1.0" encoding="utf-8"?>
<p:tagLst xmlns:a="http://schemas.openxmlformats.org/drawingml/2006/main" xmlns:r="http://schemas.openxmlformats.org/officeDocument/2006/relationships" xmlns:p="http://schemas.openxmlformats.org/presentationml/2006/main">
  <p:tag name="TIMING" val="|8.4|8.4|84.3"/>
</p:tagLst>
</file>

<file path=ppt/tags/tag3.xml><?xml version="1.0" encoding="utf-8"?>
<p:tagLst xmlns:a="http://schemas.openxmlformats.org/drawingml/2006/main" xmlns:r="http://schemas.openxmlformats.org/officeDocument/2006/relationships" xmlns:p="http://schemas.openxmlformats.org/presentationml/2006/main">
  <p:tag name="TIMING" val="|8.4|8.4|84.3"/>
</p:tagLst>
</file>

<file path=ppt/tags/tag4.xml><?xml version="1.0" encoding="utf-8"?>
<p:tagLst xmlns:a="http://schemas.openxmlformats.org/drawingml/2006/main" xmlns:r="http://schemas.openxmlformats.org/officeDocument/2006/relationships" xmlns:p="http://schemas.openxmlformats.org/presentationml/2006/main">
  <p:tag name="TIMING" val="|8.4|8.4|84.3"/>
</p:tagLst>
</file>

<file path=ppt/tags/tag5.xml><?xml version="1.0" encoding="utf-8"?>
<p:tagLst xmlns:a="http://schemas.openxmlformats.org/drawingml/2006/main" xmlns:r="http://schemas.openxmlformats.org/officeDocument/2006/relationships" xmlns:p="http://schemas.openxmlformats.org/presentationml/2006/main">
  <p:tag name="TIMING" val="|8.4|8.4|84.3"/>
</p:tagLst>
</file>

<file path=ppt/tags/tag6.xml><?xml version="1.0" encoding="utf-8"?>
<p:tagLst xmlns:a="http://schemas.openxmlformats.org/drawingml/2006/main" xmlns:r="http://schemas.openxmlformats.org/officeDocument/2006/relationships" xmlns:p="http://schemas.openxmlformats.org/presentationml/2006/main">
  <p:tag name="TIMING" val="|8.4|8.4|84.3"/>
</p:tagLst>
</file>

<file path=ppt/tags/tag7.xml><?xml version="1.0" encoding="utf-8"?>
<p:tagLst xmlns:a="http://schemas.openxmlformats.org/drawingml/2006/main" xmlns:r="http://schemas.openxmlformats.org/officeDocument/2006/relationships" xmlns:p="http://schemas.openxmlformats.org/presentationml/2006/main">
  <p:tag name="TIMING" val="|8.4|8.4|84.3"/>
</p:tagLst>
</file>

<file path=ppt/tags/tag8.xml><?xml version="1.0" encoding="utf-8"?>
<p:tagLst xmlns:a="http://schemas.openxmlformats.org/drawingml/2006/main" xmlns:r="http://schemas.openxmlformats.org/officeDocument/2006/relationships" xmlns:p="http://schemas.openxmlformats.org/presentationml/2006/main">
  <p:tag name="TIMING" val="|8.4|8.4|84.3"/>
</p:tagLst>
</file>

<file path=ppt/tags/tag9.xml><?xml version="1.0" encoding="utf-8"?>
<p:tagLst xmlns:a="http://schemas.openxmlformats.org/drawingml/2006/main" xmlns:r="http://schemas.openxmlformats.org/officeDocument/2006/relationships" xmlns:p="http://schemas.openxmlformats.org/presentationml/2006/main">
  <p:tag name="TIMING" val="|8.4|8.4|84.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CC4F0FCA81F84893F23A146C77B736" ma:contentTypeVersion="12" ma:contentTypeDescription="Create a new document." ma:contentTypeScope="" ma:versionID="c8537e301c351e6d4701cfc17f466940">
  <xsd:schema xmlns:xsd="http://www.w3.org/2001/XMLSchema" xmlns:xs="http://www.w3.org/2001/XMLSchema" xmlns:p="http://schemas.microsoft.com/office/2006/metadata/properties" xmlns:ns3="43d90f3e-9faa-4eba-adbd-74beb75af56b" xmlns:ns4="794bab06-f81e-4f10-909e-9c84856abcc1" targetNamespace="http://schemas.microsoft.com/office/2006/metadata/properties" ma:root="true" ma:fieldsID="db5f76454e15f63555b4f0ab050c938f" ns3:_="" ns4:_="">
    <xsd:import namespace="43d90f3e-9faa-4eba-adbd-74beb75af56b"/>
    <xsd:import namespace="794bab06-f81e-4f10-909e-9c84856abcc1"/>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d90f3e-9faa-4eba-adbd-74beb75af5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94bab06-f81e-4f10-909e-9c84856abcc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1E4F8FE-9277-4F2F-89A9-89F26B8439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d90f3e-9faa-4eba-adbd-74beb75af56b"/>
    <ds:schemaRef ds:uri="794bab06-f81e-4f10-909e-9c84856abc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390748A-F61A-4FAA-B5F2-03E9D0C054DD}">
  <ds:schemaRefs>
    <ds:schemaRef ds:uri="http://schemas.microsoft.com/sharepoint/v3/contenttype/forms"/>
  </ds:schemaRefs>
</ds:datastoreItem>
</file>

<file path=customXml/itemProps3.xml><?xml version="1.0" encoding="utf-8"?>
<ds:datastoreItem xmlns:ds="http://schemas.openxmlformats.org/officeDocument/2006/customXml" ds:itemID="{33033B7C-8FC2-4FF4-86AA-CC140529B4B3}">
  <ds:schemaRefs>
    <ds:schemaRef ds:uri="http://schemas.openxmlformats.org/package/2006/metadata/core-properties"/>
    <ds:schemaRef ds:uri="http://purl.org/dc/dcmitype/"/>
    <ds:schemaRef ds:uri="794bab06-f81e-4f10-909e-9c84856abcc1"/>
    <ds:schemaRef ds:uri="http://purl.org/dc/elements/1.1/"/>
    <ds:schemaRef ds:uri="http://schemas.microsoft.com/office/2006/metadata/properties"/>
    <ds:schemaRef ds:uri="http://schemas.microsoft.com/office/2006/documentManagement/types"/>
    <ds:schemaRef ds:uri="http://schemas.microsoft.com/office/infopath/2007/PartnerControls"/>
    <ds:schemaRef ds:uri="43d90f3e-9faa-4eba-adbd-74beb75af56b"/>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45938</TotalTime>
  <Words>1476</Words>
  <Application>Microsoft Office PowerPoint</Application>
  <PresentationFormat>Widescreen</PresentationFormat>
  <Paragraphs>528</Paragraphs>
  <Slides>37</Slides>
  <Notes>37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Leelawadee</vt:lpstr>
      <vt:lpstr>Times New Roman</vt:lpstr>
      <vt:lpstr>Office Theme</vt:lpstr>
      <vt:lpstr>Assessing Your Banking Relationship  NCLGIA Winter 2023</vt:lpstr>
      <vt:lpstr>Presentation Objectives</vt:lpstr>
      <vt:lpstr>Presentation Visualization – Key to Memory!</vt:lpstr>
      <vt:lpstr>Basic Jeep</vt:lpstr>
      <vt:lpstr>Basic Jeep</vt:lpstr>
      <vt:lpstr>Basic Jeep</vt:lpstr>
      <vt:lpstr>Comfortable Jeep</vt:lpstr>
      <vt:lpstr>Comfortable Jeep</vt:lpstr>
      <vt:lpstr>Comfortable Jeep</vt:lpstr>
      <vt:lpstr>Do-It-All Jeep</vt:lpstr>
      <vt:lpstr>Do-It-All Jeep</vt:lpstr>
      <vt:lpstr>Secondary Jeep Accessories</vt:lpstr>
      <vt:lpstr>Balanced Based Charges – “Names”</vt:lpstr>
      <vt:lpstr>Balanced Based Charges</vt:lpstr>
      <vt:lpstr>From the Valley - Upwards!</vt:lpstr>
      <vt:lpstr>FOMC Octane Booster!</vt:lpstr>
      <vt:lpstr>Best Parking Spots!</vt:lpstr>
      <vt:lpstr>Primary Depository RFP Objectives</vt:lpstr>
      <vt:lpstr>Primary Depository RFP Objectives</vt:lpstr>
      <vt:lpstr>Wide-Open Spaces</vt:lpstr>
      <vt:lpstr>Frequency</vt:lpstr>
      <vt:lpstr>“Easy” Timeline</vt:lpstr>
      <vt:lpstr>Know Your Needs</vt:lpstr>
      <vt:lpstr>“Most Advantageous”</vt:lpstr>
      <vt:lpstr>Develop RFP</vt:lpstr>
      <vt:lpstr>Distribute RFP</vt:lpstr>
      <vt:lpstr>Analyze Responses – Services</vt:lpstr>
      <vt:lpstr>Analyze Responses – Fees &amp; Earnings Credit</vt:lpstr>
      <vt:lpstr>Analyze Responses – Hard Interest</vt:lpstr>
      <vt:lpstr>Select Primary Depository</vt:lpstr>
      <vt:lpstr>RFP-Specific “Parking Spots”</vt:lpstr>
      <vt:lpstr>Tips &amp; Suggestions</vt:lpstr>
      <vt:lpstr>Common Trends</vt:lpstr>
      <vt:lpstr>From the Valley - Upwards!</vt:lpstr>
      <vt:lpstr>Session Objectives</vt:lpstr>
      <vt:lpstr>Questions?</vt:lpstr>
      <vt:lpstr>Valley View Consulting, L.L.C.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Upshaw</dc:creator>
  <cp:lastModifiedBy>Richard Long</cp:lastModifiedBy>
  <cp:revision>266</cp:revision>
  <cp:lastPrinted>2022-11-12T17:41:39Z</cp:lastPrinted>
  <dcterms:created xsi:type="dcterms:W3CDTF">2019-01-18T20:44:09Z</dcterms:created>
  <dcterms:modified xsi:type="dcterms:W3CDTF">2023-01-25T18:37:42Z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0x01010080CC4F0FCA81F84893F23A146C77B736</vt:lpwstr>
  </property>
</Properties>
</file>