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media/image2.tmp" ContentType="image/jpeg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tags/tag46.xml" ContentType="application/vnd.openxmlformats-officedocument.presentationml.tags+xml"/>
  <Override PartName="/ppt/notesSlides/notesSlide6.xml" ContentType="application/vnd.openxmlformats-officedocument.presentationml.notesSlide+xml"/>
  <Override PartName="/ppt/tags/tag47.xml" ContentType="application/vnd.openxmlformats-officedocument.presentationml.tags+xml"/>
  <Override PartName="/ppt/notesSlides/notesSlide7.xml" ContentType="application/vnd.openxmlformats-officedocument.presentationml.notesSlide+xml"/>
  <Override PartName="/ppt/tags/tag4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012" r:id="rId3"/>
    <p:sldId id="256" r:id="rId4"/>
    <p:sldId id="2146848044" r:id="rId5"/>
    <p:sldId id="259" r:id="rId6"/>
    <p:sldId id="3309" r:id="rId7"/>
    <p:sldId id="838841837" r:id="rId8"/>
    <p:sldId id="3302" r:id="rId9"/>
    <p:sldId id="3225" r:id="rId10"/>
    <p:sldId id="3242" r:id="rId11"/>
    <p:sldId id="348" r:id="rId12"/>
    <p:sldId id="286" r:id="rId13"/>
  </p:sldIdLst>
  <p:sldSz cx="14630400" cy="8229600"/>
  <p:notesSz cx="7010400" cy="9296400"/>
  <p:custDataLst>
    <p:tags r:id="rId16"/>
  </p:custDataLst>
  <p:defaultTextStyle>
    <a:defPPr>
      <a:defRPr lang="fr-FR"/>
    </a:defPPr>
    <a:lvl1pPr marL="0" algn="l" defTabSz="914400" rtl="0" eaLnBrk="1" latinLnBrk="0" hangingPunct="1">
      <a:defRPr lang="en-US"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03" userDrawn="1">
          <p15:clr>
            <a:srgbClr val="A4A3A4"/>
          </p15:clr>
        </p15:guide>
        <p15:guide id="2" orient="horz" pos="2716" userDrawn="1">
          <p15:clr>
            <a:srgbClr val="A4A3A4"/>
          </p15:clr>
        </p15:guide>
        <p15:guide id="3" orient="horz" pos="3081" userDrawn="1">
          <p15:clr>
            <a:srgbClr val="A4A3A4"/>
          </p15:clr>
        </p15:guide>
        <p15:guide id="4" orient="horz" pos="4393" userDrawn="1">
          <p15:clr>
            <a:srgbClr val="A4A3A4"/>
          </p15:clr>
        </p15:guide>
        <p15:guide id="5" pos="4359" userDrawn="1">
          <p15:clr>
            <a:srgbClr val="A4A3A4"/>
          </p15:clr>
        </p15:guide>
        <p15:guide id="6" pos="48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F6702A1-A54F-4802-A9EC-B28C02EDC1F7}" styleName="Roadmap">
    <a:wholeTbl>
      <a:tcTxStyle b="off" i="off">
        <a:fontRef idx="minor">
          <a:prstClr val="black"/>
        </a:fontRef>
        <a:schemeClr val="tx2"/>
      </a:tcTxStyle>
      <a:tcStyle>
        <a:tcBdr>
          <a:left>
            <a:ln w="0" cmpd="sng">
              <a:solidFill>
                <a:schemeClr val="bg1">
                  <a:lumMod val="95000"/>
                </a:schemeClr>
              </a:solidFill>
            </a:ln>
          </a:left>
          <a:right>
            <a:ln w="0" cmpd="sng">
              <a:solidFill>
                <a:schemeClr val="bg1">
                  <a:lumMod val="95000"/>
                </a:schemeClr>
              </a:solidFill>
            </a:ln>
          </a:right>
          <a:top>
            <a:ln w="0" cmpd="sng">
              <a:solidFill>
                <a:schemeClr val="bg1">
                  <a:lumMod val="95000"/>
                </a:schemeClr>
              </a:solidFill>
            </a:ln>
          </a:top>
          <a:bottom>
            <a:ln w="0" cmpd="sng">
              <a:solidFill>
                <a:schemeClr val="bg1">
                  <a:lumMod val="95000"/>
                </a:schemeClr>
              </a:solidFill>
            </a:ln>
          </a:bottom>
          <a:insideH>
            <a:ln>
              <a:noFill/>
            </a:ln>
          </a:insideH>
          <a:insideV>
            <a:ln w="57150" cmpd="sng">
              <a:solidFill>
                <a:srgbClr val="FFFFFF"/>
              </a:solidFill>
            </a:ln>
          </a:insideV>
        </a:tcBdr>
        <a:fill>
          <a:solidFill>
            <a:schemeClr val="bg1">
              <a:lumMod val="95000"/>
            </a:schemeClr>
          </a:solidFill>
        </a:fill>
      </a:tcStyle>
    </a:wholeTbl>
    <a:firstCol>
      <a:tcTxStyle>
        <a:fontRef idx="minor">
          <a:prstClr val="black"/>
        </a:fontRef>
        <a:schemeClr val="bg1"/>
      </a:tcTxStyle>
      <a:tcStyle>
        <a:tcBdr/>
        <a:fill>
          <a:solidFill>
            <a:schemeClr val="accent1"/>
          </a:solidFill>
        </a:fill>
      </a:tcStyle>
    </a:firstCol>
    <a:firstRow>
      <a:tcTxStyle>
        <a:fontRef idx="minor">
          <a:prstClr val="black"/>
        </a:fontRef>
        <a:schemeClr val="bg1"/>
      </a:tcTxStyle>
      <a:tcStyle>
        <a:tcBdr>
          <a:insideH>
            <a:ln w="57150" cmpd="sng">
              <a:solidFill>
                <a:srgbClr val="FFFFFF"/>
              </a:solidFill>
            </a:ln>
          </a:insideH>
          <a:insideV>
            <a:ln w="57150" cmpd="sng">
              <a:solidFill>
                <a:srgbClr val="FFFFFF"/>
              </a:solidFill>
            </a:ln>
          </a:insideV>
        </a:tcBdr>
        <a:fill>
          <a:solidFill>
            <a:schemeClr val="accent1"/>
          </a:solidFill>
        </a:fill>
      </a:tcStyle>
    </a:firstRow>
  </a:tblStyle>
  <a:tblStyle styleId="{C679532D-8790-4F43-B145-F427FA289644}" styleName="Timetable">
    <a:wholeTbl>
      <a:tcTxStyle b="off" i="off">
        <a:fontRef idx="minor">
          <a:prstClr val="black"/>
        </a:fontRef>
        <a:schemeClr val="tx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355" cmpd="sng">
              <a:solidFill>
                <a:srgbClr val="FFFFFF"/>
              </a:solidFill>
            </a:ln>
          </a:insideH>
          <a:insideV>
            <a:ln w="6355" cmpd="sng">
              <a:solidFill>
                <a:srgbClr val="FFFFFF"/>
              </a:solidFill>
            </a:ln>
          </a:insideV>
        </a:tcBdr>
        <a:fill>
          <a:noFill/>
        </a:fill>
      </a:tcStyle>
    </a:wholeTbl>
    <a:band1V>
      <a:tcStyle>
        <a:tcBdr/>
        <a:fill>
          <a:solidFill>
            <a:schemeClr val="bg1">
              <a:lumMod val="95000"/>
            </a:schemeClr>
          </a:solidFill>
        </a:fill>
      </a:tcStyle>
    </a:band1V>
    <a:band2V>
      <a:tcStyle>
        <a:tcBdr/>
        <a:fill>
          <a:solidFill>
            <a:schemeClr val="bg1">
              <a:lumMod val="85000"/>
            </a:schemeClr>
          </a:solidFill>
        </a:fill>
      </a:tcStyle>
    </a:band2V>
    <a:firstCol>
      <a:tcTxStyle>
        <a:fontRef idx="minor">
          <a:prstClr val="black"/>
        </a:fontRef>
        <a:schemeClr val="bg1"/>
      </a:tcTxStyle>
      <a:tcStyle>
        <a:tcBdr/>
        <a:fill>
          <a:solidFill>
            <a:schemeClr val="accent1"/>
          </a:solidFill>
        </a:fill>
      </a:tcStyle>
    </a:firstCol>
    <a:firstRow>
      <a:tcTxStyle>
        <a:fontRef idx="minor">
          <a:prstClr val="black"/>
        </a:fontRef>
        <a:schemeClr val="bg1"/>
      </a:tcTxStyle>
      <a:tcStyle>
        <a:tcBdr/>
        <a:fill>
          <a:solidFill>
            <a:schemeClr val="accent1"/>
          </a:solidFill>
        </a:fill>
      </a:tcStyle>
    </a:firstRow>
  </a:tblStyle>
  <a:tblStyle styleId="{640930CC-2DD5-4645-9BF9-1F0F6B9BBA25}" styleName="Standard">
    <a:wholeTbl>
      <a:tcTxStyle i="off">
        <a:fontRef idx="minor">
          <a:prstClr val="black"/>
        </a:fontRef>
        <a:schemeClr val="tx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lastRow>
      <a:tcTxStyle>
        <a:fontRef idx="minor">
          <a:prstClr val="black"/>
        </a:fontRef>
        <a:schemeClr val="tx2"/>
      </a:tcTxStyle>
      <a:tcStyle>
        <a:tcBdr>
          <a:bottom>
            <a:ln w="6355" cmpd="sng">
              <a:solidFill>
                <a:schemeClr val="tx2"/>
              </a:solidFill>
            </a:ln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6355" cmpd="sng">
              <a:solidFill>
                <a:schemeClr val="tx2"/>
              </a:solidFill>
            </a:ln>
          </a:bottom>
        </a:tcBdr>
        <a:fill>
          <a:noFill/>
        </a:fill>
      </a:tcStyle>
    </a:firstRow>
  </a:tblStyle>
  <a:tblStyle styleId="{0582B0D9-9874-4C26-850A-993D2AA39D9F}" styleName="Blank">
    <a:wholeTbl>
      <a:tcTxStyle i="off">
        <a:fontRef idx="minor">
          <a:prstClr val="black"/>
        </a:fontRef>
        <a:schemeClr val="tx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firstRow>
      <a:tcTxStyle b="on">
        <a:fontRef idx="minor">
          <a:prstClr val="black"/>
        </a:fontRef>
        <a:schemeClr val="tx2"/>
      </a:tcTxStyle>
      <a:tcStyle>
        <a:tcBdr>
          <a:bottom>
            <a:ln w="6355" cmpd="sng">
              <a:solidFill>
                <a:schemeClr val="tx2"/>
              </a:solidFill>
            </a:ln>
          </a:bottom>
        </a:tcBdr>
        <a:fill>
          <a:noFill/>
        </a:fill>
      </a:tcStyle>
    </a:firstRow>
  </a:tblStyle>
  <a:tblStyle styleId="{F3359BF5-DAE9-4BDB-B8C4-06CAF9B8A900}" styleName="Agenda">
    <a:wholeTbl>
      <a:tcTxStyle b="off" i="off">
        <a:fontRef idx="minor">
          <a:prstClr val="black"/>
        </a:fontRef>
        <a:schemeClr val="bg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350" cmpd="sng">
              <a:solidFill>
                <a:srgbClr val="AFB1B3"/>
              </a:solidFill>
              <a:prstDash val="solid"/>
            </a:ln>
          </a:insideH>
          <a:insideV>
            <a:ln>
              <a:noFill/>
            </a:ln>
          </a:insideV>
        </a:tcBdr>
        <a:fill>
          <a:noFill/>
        </a:fill>
      </a:tcStyle>
    </a:wholeTbl>
    <a:lastRow>
      <a:tcTxStyle>
        <a:fontRef idx="minor">
          <a:prstClr val="black"/>
        </a:fontRef>
        <a:schemeClr val="bg2"/>
      </a:tcTxStyle>
      <a:tcStyle>
        <a:tcBdr>
          <a:bottom>
            <a:ln w="6350" cmpd="sng">
              <a:solidFill>
                <a:srgbClr val="AFB1B3"/>
              </a:solidFill>
              <a:prstDash val="solid"/>
            </a:ln>
          </a:bottom>
        </a:tcBdr>
        <a:fill>
          <a:noFill/>
        </a:fill>
      </a:tcStyle>
    </a:lastRow>
    <a:firstRow>
      <a:tcTxStyle>
        <a:fontRef idx="minor">
          <a:prstClr val="black"/>
        </a:fontRef>
        <a:schemeClr val="bg2"/>
      </a:tcTxStyle>
      <a:tcStyle>
        <a:tcBdr>
          <a:top>
            <a:ln w="6350" cmpd="sng">
              <a:solidFill>
                <a:srgbClr val="AFB1B3"/>
              </a:solidFill>
              <a:prstDash val="solid"/>
            </a:ln>
          </a:top>
        </a:tcBdr>
        <a:fill>
          <a:noFill/>
        </a:fill>
      </a:tcStyle>
    </a:firstRow>
  </a:tblStyle>
  <a:tblStyle styleId="{0CAB58E7-5CDE-43C6-A48B-3C2A836B0257}" styleName="League">
    <a:wholeTbl>
      <a:tcTxStyle i="off">
        <a:fontRef idx="minor">
          <a:prstClr val="black"/>
        </a:fontRef>
        <a:schemeClr val="tx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lastRow>
      <a:tcTxStyle>
        <a:schemeClr val="tx2"/>
      </a:tcTxStyle>
      <a:tcStyle>
        <a:tcBdr>
          <a:bottom>
            <a:ln w="6355" cmpd="sng">
              <a:solidFill>
                <a:schemeClr val="tx2"/>
              </a:solidFill>
            </a:ln>
          </a:bottom>
        </a:tcBdr>
        <a:fill>
          <a:noFill/>
        </a:fill>
      </a:tcStyle>
    </a:lastRow>
    <a:firstRow>
      <a:tcTxStyle b="on">
        <a:schemeClr val="tx2"/>
      </a:tcTxStyle>
      <a:tcStyle>
        <a:tcBdr>
          <a:bottom>
            <a:ln w="6355" cmpd="sng">
              <a:solidFill>
                <a:schemeClr val="tx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1" autoAdjust="0"/>
    <p:restoredTop sz="94660"/>
  </p:normalViewPr>
  <p:slideViewPr>
    <p:cSldViewPr snapToGrid="0" snapToObjects="1">
      <p:cViewPr>
        <p:scale>
          <a:sx n="82" d="100"/>
          <a:sy n="82" d="100"/>
        </p:scale>
        <p:origin x="126" y="60"/>
      </p:cViewPr>
      <p:guideLst>
        <p:guide orient="horz" pos="1403"/>
        <p:guide orient="horz" pos="2716"/>
        <p:guide orient="horz" pos="3081"/>
        <p:guide orient="horz" pos="4393"/>
        <p:guide pos="4359"/>
        <p:guide pos="48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29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2"/>
                </a:solidFill>
                <a:latin typeface="AmplitudeTF" panose="02000506050000020004" pitchFamily="50" charset="0"/>
                <a:ea typeface="Arial"/>
                <a:cs typeface="Arial"/>
              </a:defRPr>
            </a:pPr>
            <a:r>
              <a:rPr lang="en-US" sz="1500" dirty="0">
                <a:latin typeface="AmplitudeTF" panose="02000506050000020004" pitchFamily="50" charset="0"/>
              </a:rPr>
              <a:t>No. of </a:t>
            </a:r>
            <a:r>
              <a:rPr lang="en-US" sz="1500" dirty="0">
                <a:solidFill>
                  <a:schemeClr val="accent6"/>
                </a:solidFill>
                <a:latin typeface="AmplitudeTF" panose="02000506050000020004" pitchFamily="50" charset="0"/>
              </a:rPr>
              <a:t>Smartphone</a:t>
            </a:r>
            <a:r>
              <a:rPr lang="en-US" sz="1500" baseline="0" dirty="0">
                <a:latin typeface="AmplitudeTF" panose="02000506050000020004" pitchFamily="50" charset="0"/>
              </a:rPr>
              <a:t> Users Worldwide (Billions)</a:t>
            </a:r>
          </a:p>
          <a:p>
            <a:pPr>
              <a:defRPr sz="1500">
                <a:latin typeface="AmplitudeTF" panose="02000506050000020004" pitchFamily="50" charset="0"/>
              </a:defRPr>
            </a:pPr>
            <a:r>
              <a:rPr lang="en-US" sz="900" baseline="0" dirty="0">
                <a:latin typeface="AmplitudeTF" panose="02000506050000020004" pitchFamily="50" charset="0"/>
              </a:rPr>
              <a:t>Source: Statista</a:t>
            </a:r>
            <a:endParaRPr lang="en-US" sz="900" dirty="0">
              <a:latin typeface="AmplitudeTF" panose="02000506050000020004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2"/>
              </a:solidFill>
              <a:latin typeface="AmplitudeTF" panose="02000506050000020004" pitchFamily="50" charset="0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332989626296706E-2"/>
          <c:y val="5.4244229454952123E-2"/>
          <c:w val="0.91685528552757301"/>
          <c:h val="0.86979649795733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Smartphone Users (Billions)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9A-4656-A80A-317D55EFE1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AmplitudeTF" panose="02000506050000020004" pitchFamily="50" charset="0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6.8</c:v>
                </c:pt>
                <c:pt idx="1">
                  <c:v>6.6</c:v>
                </c:pt>
                <c:pt idx="2">
                  <c:v>6.3</c:v>
                </c:pt>
                <c:pt idx="3">
                  <c:v>5.9</c:v>
                </c:pt>
                <c:pt idx="4">
                  <c:v>5.6</c:v>
                </c:pt>
                <c:pt idx="5">
                  <c:v>5</c:v>
                </c:pt>
                <c:pt idx="6">
                  <c:v>4.4000000000000004</c:v>
                </c:pt>
                <c:pt idx="7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B-49F4-AC78-F14E739233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4608512"/>
        <c:axId val="64610304"/>
      </c:barChart>
      <c:catAx>
        <c:axId val="6460851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6D6E6A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AmplitudeTF" panose="02000506050000020004" pitchFamily="50" charset="0"/>
                <a:ea typeface="Arial"/>
                <a:cs typeface="Arial"/>
              </a:defRPr>
            </a:pPr>
            <a:endParaRPr lang="en-US"/>
          </a:p>
        </c:txPr>
        <c:crossAx val="64610304"/>
        <c:crosses val="autoZero"/>
        <c:auto val="1"/>
        <c:lblAlgn val="ctr"/>
        <c:lblOffset val="100"/>
        <c:noMultiLvlLbl val="0"/>
      </c:catAx>
      <c:valAx>
        <c:axId val="64610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460851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EBF2F5"/>
    </a:solidFill>
    <a:ln w="9525" cap="flat" cmpd="sng" algn="ctr">
      <a:noFill/>
      <a:prstDash val="solid"/>
    </a:ln>
    <a:effectLst/>
  </c:spPr>
  <c:txPr>
    <a:bodyPr/>
    <a:lstStyle/>
    <a:p>
      <a:pPr>
        <a:defRPr sz="900" b="0">
          <a:solidFill>
            <a:schemeClr val="tx2"/>
          </a:solidFill>
          <a:latin typeface="Arial" panose="020B0604020202020204" pitchFamily="34" charset="0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latin typeface="AmplitudeTF" panose="02000506050000020004" pitchFamily="50" charset="0"/>
              </a:defRPr>
            </a:pPr>
            <a:r>
              <a:rPr lang="en-US" sz="1500" dirty="0">
                <a:latin typeface="AmplitudeTF" panose="02000506050000020004" pitchFamily="50" charset="0"/>
              </a:rPr>
              <a:t>No. of </a:t>
            </a:r>
            <a:r>
              <a:rPr lang="en-US" sz="1500" dirty="0">
                <a:solidFill>
                  <a:schemeClr val="accent1"/>
                </a:solidFill>
                <a:latin typeface="AmplitudeTF" panose="02000506050000020004" pitchFamily="50" charset="0"/>
              </a:rPr>
              <a:t>Internet</a:t>
            </a:r>
            <a:r>
              <a:rPr lang="en-US" sz="1500" baseline="0" dirty="0">
                <a:latin typeface="AmplitudeTF" panose="02000506050000020004" pitchFamily="50" charset="0"/>
              </a:rPr>
              <a:t> Users Worldwide (Billions)</a:t>
            </a:r>
          </a:p>
          <a:p>
            <a:pPr>
              <a:defRPr sz="1500">
                <a:latin typeface="AmplitudeTF" panose="02000506050000020004" pitchFamily="50" charset="0"/>
              </a:defRPr>
            </a:pPr>
            <a:r>
              <a:rPr lang="en-US" sz="900" baseline="0" dirty="0">
                <a:latin typeface="AmplitudeTF" panose="02000506050000020004" pitchFamily="50" charset="0"/>
              </a:rPr>
              <a:t>Source: Statista</a:t>
            </a:r>
            <a:endParaRPr lang="en-US" sz="900" dirty="0">
              <a:latin typeface="AmplitudeTF" panose="02000506050000020004" pitchFamily="50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9317116610423697E-2"/>
          <c:y val="4.694746936007127E-2"/>
          <c:w val="0.91685528552757301"/>
          <c:h val="0.86979649795733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Smartphone Users (Billions)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0404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10D-4EDB-B303-DD94CA6177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AmplitudeTF" panose="02000506050000020004" pitchFamily="50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5.3</c:v>
                </c:pt>
                <c:pt idx="1">
                  <c:v>5.0999999999999996</c:v>
                </c:pt>
                <c:pt idx="2">
                  <c:v>4.9000000000000004</c:v>
                </c:pt>
                <c:pt idx="3">
                  <c:v>4.5999999999999996</c:v>
                </c:pt>
                <c:pt idx="4">
                  <c:v>4.3</c:v>
                </c:pt>
                <c:pt idx="5">
                  <c:v>3.9</c:v>
                </c:pt>
                <c:pt idx="6">
                  <c:v>3.6</c:v>
                </c:pt>
                <c:pt idx="7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D-41FC-9DDB-06284F8C1F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4608512"/>
        <c:axId val="64610304"/>
      </c:barChart>
      <c:catAx>
        <c:axId val="6460851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rgbClr val="6D6E6A"/>
            </a:solidFill>
            <a:prstDash val="solid"/>
          </a:ln>
        </c:spPr>
        <c:txPr>
          <a:bodyPr rot="0" vert="horz"/>
          <a:lstStyle/>
          <a:p>
            <a:pPr>
              <a:defRPr sz="1050">
                <a:latin typeface="AmplitudeTF" panose="02000506050000020004" pitchFamily="50" charset="0"/>
              </a:defRPr>
            </a:pPr>
            <a:endParaRPr lang="en-US"/>
          </a:p>
        </c:txPr>
        <c:crossAx val="64610304"/>
        <c:crosses val="autoZero"/>
        <c:auto val="1"/>
        <c:lblAlgn val="ctr"/>
        <c:lblOffset val="100"/>
        <c:noMultiLvlLbl val="0"/>
      </c:catAx>
      <c:valAx>
        <c:axId val="64610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4608512"/>
        <c:crosses val="max"/>
        <c:crossBetween val="between"/>
      </c:valAx>
      <c:spPr>
        <a:noFill/>
      </c:spPr>
    </c:plotArea>
    <c:plotVisOnly val="1"/>
    <c:dispBlanksAs val="gap"/>
    <c:showDLblsOverMax val="0"/>
  </c:chart>
  <c:spPr>
    <a:solidFill>
      <a:srgbClr val="EBF2F5"/>
    </a:solidFill>
    <a:ln w="9525">
      <a:noFill/>
    </a:ln>
  </c:spPr>
  <c:txPr>
    <a:bodyPr/>
    <a:lstStyle/>
    <a:p>
      <a:pPr>
        <a:defRPr sz="900" b="0">
          <a:solidFill>
            <a:schemeClr val="tx2"/>
          </a:solidFill>
          <a:latin typeface="Arial" panose="020B0604020202020204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368632740351898"/>
          <c:y val="0.11632750864291201"/>
          <c:w val="0.38497302420530766"/>
          <c:h val="0.6999999779052545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Values</c:v>
                </c:pt>
              </c:strCache>
            </c:strRef>
          </c:tx>
          <c:spPr>
            <a:solidFill>
              <a:srgbClr val="4F81BD"/>
            </a:solidFill>
            <a:ln w="12700">
              <a:solidFill>
                <a:srgbClr val="AD670D"/>
              </a:solidFill>
              <a:prstDash val="solid"/>
            </a:ln>
          </c:spPr>
          <c:dPt>
            <c:idx val="0"/>
            <c:bubble3D val="0"/>
            <c:spPr>
              <a:solidFill>
                <a:srgbClr val="AD670D"/>
              </a:solidFill>
              <a:ln w="12700">
                <a:solidFill>
                  <a:srgbClr val="AD670D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51-4EB1-A7BA-CDEF00EE9013}"/>
              </c:ext>
            </c:extLst>
          </c:dPt>
          <c:dPt>
            <c:idx val="1"/>
            <c:bubble3D val="0"/>
            <c:spPr>
              <a:solidFill>
                <a:srgbClr val="FFFFFF">
                  <a:lumMod val="95000"/>
                </a:srgbClr>
              </a:solidFill>
              <a:ln w="12700">
                <a:solidFill>
                  <a:srgbClr val="AD670D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51-4EB1-A7BA-CDEF00EE9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rgbClr val="AD670D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51-4EB1-A7BA-CDEF00EE9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rgbClr val="AD670D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3251-4EB1-A7BA-CDEF00EE901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rgbClr val="AD670D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251-4EB1-A7BA-CDEF00EE901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rgbClr val="AD670D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B-3251-4EB1-A7BA-CDEF00EE9013}"/>
              </c:ext>
            </c:extLst>
          </c:dPt>
          <c:dPt>
            <c:idx val="6"/>
            <c:bubble3D val="0"/>
            <c:spPr>
              <a:solidFill>
                <a:srgbClr val="007C88"/>
              </a:solidFill>
              <a:ln w="12700">
                <a:solidFill>
                  <a:srgbClr val="AD670D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D-3251-4EB1-A7BA-CDEF00EE9013}"/>
              </c:ext>
            </c:extLst>
          </c:dPt>
          <c:dPt>
            <c:idx val="7"/>
            <c:bubble3D val="0"/>
            <c:spPr>
              <a:solidFill>
                <a:srgbClr val="B99D30"/>
              </a:solidFill>
              <a:ln w="12700">
                <a:solidFill>
                  <a:srgbClr val="AD670D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F-3251-4EB1-A7BA-CDEF00EE9013}"/>
              </c:ext>
            </c:extLst>
          </c:dPt>
          <c:dPt>
            <c:idx val="8"/>
            <c:bubble3D val="0"/>
            <c:spPr>
              <a:solidFill>
                <a:srgbClr val="29275E"/>
              </a:solidFill>
              <a:ln w="12700">
                <a:solidFill>
                  <a:srgbClr val="AD670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3251-4EB1-A7BA-CDEF00EE9013}"/>
              </c:ext>
            </c:extLst>
          </c:dPt>
          <c:dPt>
            <c:idx val="9"/>
            <c:bubble3D val="0"/>
            <c:spPr>
              <a:solidFill>
                <a:srgbClr val="B0CCD8"/>
              </a:solidFill>
              <a:ln w="12700">
                <a:solidFill>
                  <a:srgbClr val="AD670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3251-4EB1-A7BA-CDEF00EE9013}"/>
              </c:ext>
            </c:extLst>
          </c:dPt>
          <c:dPt>
            <c:idx val="10"/>
            <c:bubble3D val="0"/>
            <c:spPr>
              <a:solidFill>
                <a:srgbClr val="4C5E36"/>
              </a:solidFill>
              <a:ln w="12700">
                <a:solidFill>
                  <a:srgbClr val="AD670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3251-4EB1-A7BA-CDEF00EE9013}"/>
              </c:ext>
            </c:extLst>
          </c:dPt>
          <c:dPt>
            <c:idx val="11"/>
            <c:bubble3D val="0"/>
            <c:spPr>
              <a:solidFill>
                <a:srgbClr val="ACA6A2"/>
              </a:solidFill>
              <a:ln w="12700">
                <a:solidFill>
                  <a:srgbClr val="AD670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3251-4EB1-A7BA-CDEF00EE9013}"/>
              </c:ext>
            </c:extLst>
          </c:dPt>
          <c:dPt>
            <c:idx val="12"/>
            <c:bubble3D val="0"/>
            <c:spPr>
              <a:solidFill>
                <a:srgbClr val="00416A"/>
              </a:solidFill>
              <a:ln w="12700">
                <a:solidFill>
                  <a:srgbClr val="AD670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3251-4EB1-A7BA-CDEF00EE9013}"/>
              </c:ext>
            </c:extLst>
          </c:dPt>
          <c:dPt>
            <c:idx val="13"/>
            <c:bubble3D val="0"/>
            <c:spPr>
              <a:solidFill>
                <a:srgbClr val="DECB75"/>
              </a:solidFill>
              <a:ln w="12700">
                <a:solidFill>
                  <a:srgbClr val="AD670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3251-4EB1-A7BA-CDEF00EE9013}"/>
              </c:ext>
            </c:extLst>
          </c:dPt>
          <c:dPt>
            <c:idx val="14"/>
            <c:bubble3D val="0"/>
            <c:spPr>
              <a:solidFill>
                <a:srgbClr val="60003B"/>
              </a:solidFill>
              <a:ln w="12700">
                <a:solidFill>
                  <a:srgbClr val="AD670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3251-4EB1-A7BA-CDEF00EE9013}"/>
              </c:ext>
            </c:extLst>
          </c:dPt>
          <c:dPt>
            <c:idx val="15"/>
            <c:bubble3D val="0"/>
            <c:spPr>
              <a:solidFill>
                <a:srgbClr val="8F92C8"/>
              </a:solidFill>
              <a:ln w="12700">
                <a:solidFill>
                  <a:srgbClr val="AD670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3251-4EB1-A7BA-CDEF00EE901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>
                          <a:lumMod val="95000"/>
                        </a:schemeClr>
                      </a:solidFill>
                      <a:latin typeface="AmplitudeTF" panose="02000506050000020004" pitchFamily="50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251-4EB1-A7BA-CDEF00EE901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51-4EB1-A7BA-CDEF00EE9013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2"/>
                <c:pt idx="0">
                  <c:v>Company A</c:v>
                </c:pt>
                <c:pt idx="1">
                  <c:v>Company B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3251-4EB1-A7BA-CDEF00EE90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 w="9525">
      <a:noFill/>
    </a:ln>
    <a:extLst>
      <a:ext uri="{909E8E84-426E-40DD-AFC4-6F175D3DCCD1}">
        <a14:hiddenFill xmlns:a14="http://schemas.microsoft.com/office/drawing/2010/main">
          <a:solidFill>
            <a:srgbClr val="EBF2F5"/>
          </a:solidFill>
        </a14:hiddenFill>
      </a:ext>
    </a:extLst>
  </c:spPr>
  <c:txPr>
    <a:bodyPr/>
    <a:lstStyle/>
    <a:p>
      <a:pPr>
        <a:defRPr sz="900" b="0">
          <a:solidFill>
            <a:schemeClr val="tx2"/>
          </a:solidFill>
          <a:latin typeface="Arial" panose="020B0604020202020204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368632740351898"/>
          <c:y val="0.11632750864291201"/>
          <c:w val="0.38497302420530766"/>
          <c:h val="0.6999999779052545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Values</c:v>
                </c:pt>
              </c:strCache>
            </c:strRef>
          </c:tx>
          <c:spPr>
            <a:solidFill>
              <a:srgbClr val="4F81BD"/>
            </a:solidFill>
            <a:ln w="12700">
              <a:solidFill>
                <a:srgbClr val="5A5397"/>
              </a:solidFill>
              <a:prstDash val="solid"/>
            </a:ln>
          </c:spPr>
          <c:dPt>
            <c:idx val="0"/>
            <c:bubble3D val="0"/>
            <c:spPr>
              <a:solidFill>
                <a:srgbClr val="5A5397"/>
              </a:solidFill>
              <a:ln w="12700">
                <a:solidFill>
                  <a:srgbClr val="5A5397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28-4AB2-99F4-62E1485D1A3D}"/>
              </c:ext>
            </c:extLst>
          </c:dPt>
          <c:dPt>
            <c:idx val="1"/>
            <c:bubble3D val="0"/>
            <c:spPr>
              <a:solidFill>
                <a:srgbClr val="FFFFFF">
                  <a:lumMod val="95000"/>
                </a:srgbClr>
              </a:solidFill>
              <a:ln w="12700">
                <a:solidFill>
                  <a:srgbClr val="5A5397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28-4AB2-99F4-62E1485D1A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rgbClr val="5A5397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28-4AB2-99F4-62E1485D1A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rgbClr val="5A5397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3D28-4AB2-99F4-62E1485D1A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rgbClr val="5A5397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D28-4AB2-99F4-62E1485D1A3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rgbClr val="5A5397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B-3D28-4AB2-99F4-62E1485D1A3D}"/>
              </c:ext>
            </c:extLst>
          </c:dPt>
          <c:dPt>
            <c:idx val="6"/>
            <c:bubble3D val="0"/>
            <c:spPr>
              <a:solidFill>
                <a:srgbClr val="007C88"/>
              </a:solidFill>
              <a:ln w="12700">
                <a:solidFill>
                  <a:srgbClr val="5A5397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D-3D28-4AB2-99F4-62E1485D1A3D}"/>
              </c:ext>
            </c:extLst>
          </c:dPt>
          <c:dPt>
            <c:idx val="7"/>
            <c:bubble3D val="0"/>
            <c:spPr>
              <a:solidFill>
                <a:srgbClr val="B99D30"/>
              </a:solidFill>
              <a:ln w="12700">
                <a:solidFill>
                  <a:srgbClr val="5A5397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F-3D28-4AB2-99F4-62E1485D1A3D}"/>
              </c:ext>
            </c:extLst>
          </c:dPt>
          <c:dPt>
            <c:idx val="8"/>
            <c:bubble3D val="0"/>
            <c:spPr>
              <a:solidFill>
                <a:srgbClr val="29275E"/>
              </a:solidFill>
              <a:ln w="12700">
                <a:solidFill>
                  <a:srgbClr val="5A5397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3D28-4AB2-99F4-62E1485D1A3D}"/>
              </c:ext>
            </c:extLst>
          </c:dPt>
          <c:dPt>
            <c:idx val="9"/>
            <c:bubble3D val="0"/>
            <c:spPr>
              <a:solidFill>
                <a:srgbClr val="B0CCD8"/>
              </a:solidFill>
              <a:ln w="12700">
                <a:solidFill>
                  <a:srgbClr val="5A5397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3D28-4AB2-99F4-62E1485D1A3D}"/>
              </c:ext>
            </c:extLst>
          </c:dPt>
          <c:dPt>
            <c:idx val="10"/>
            <c:bubble3D val="0"/>
            <c:spPr>
              <a:solidFill>
                <a:srgbClr val="4C5E36"/>
              </a:solidFill>
              <a:ln w="12700">
                <a:solidFill>
                  <a:srgbClr val="5A5397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3D28-4AB2-99F4-62E1485D1A3D}"/>
              </c:ext>
            </c:extLst>
          </c:dPt>
          <c:dPt>
            <c:idx val="11"/>
            <c:bubble3D val="0"/>
            <c:spPr>
              <a:solidFill>
                <a:srgbClr val="ACA6A2"/>
              </a:solidFill>
              <a:ln w="12700">
                <a:solidFill>
                  <a:srgbClr val="5A5397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3D28-4AB2-99F4-62E1485D1A3D}"/>
              </c:ext>
            </c:extLst>
          </c:dPt>
          <c:dPt>
            <c:idx val="12"/>
            <c:bubble3D val="0"/>
            <c:spPr>
              <a:solidFill>
                <a:srgbClr val="00416A"/>
              </a:solidFill>
              <a:ln w="12700">
                <a:solidFill>
                  <a:srgbClr val="5A5397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3D28-4AB2-99F4-62E1485D1A3D}"/>
              </c:ext>
            </c:extLst>
          </c:dPt>
          <c:dPt>
            <c:idx val="13"/>
            <c:bubble3D val="0"/>
            <c:spPr>
              <a:solidFill>
                <a:srgbClr val="DECB75"/>
              </a:solidFill>
              <a:ln w="12700">
                <a:solidFill>
                  <a:srgbClr val="5A5397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3D28-4AB2-99F4-62E1485D1A3D}"/>
              </c:ext>
            </c:extLst>
          </c:dPt>
          <c:dPt>
            <c:idx val="14"/>
            <c:bubble3D val="0"/>
            <c:spPr>
              <a:solidFill>
                <a:srgbClr val="60003B"/>
              </a:solidFill>
              <a:ln w="12700">
                <a:solidFill>
                  <a:srgbClr val="5A5397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3D28-4AB2-99F4-62E1485D1A3D}"/>
              </c:ext>
            </c:extLst>
          </c:dPt>
          <c:dPt>
            <c:idx val="15"/>
            <c:bubble3D val="0"/>
            <c:spPr>
              <a:solidFill>
                <a:srgbClr val="8F92C8"/>
              </a:solidFill>
              <a:ln w="12700">
                <a:solidFill>
                  <a:srgbClr val="5A5397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3D28-4AB2-99F4-62E1485D1A3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>
                          <a:lumMod val="95000"/>
                        </a:schemeClr>
                      </a:solidFill>
                      <a:latin typeface="AmplitudeTF" panose="02000506050000020004" pitchFamily="50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D28-4AB2-99F4-62E1485D1A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28-4AB2-99F4-62E1485D1A3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2"/>
                <c:pt idx="0">
                  <c:v>Company A</c:v>
                </c:pt>
                <c:pt idx="1">
                  <c:v>Company B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3D28-4AB2-99F4-62E1485D1A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 w="9525">
      <a:noFill/>
    </a:ln>
    <a:extLst>
      <a:ext uri="{909E8E84-426E-40DD-AFC4-6F175D3DCCD1}">
        <a14:hiddenFill xmlns:a14="http://schemas.microsoft.com/office/drawing/2010/main">
          <a:solidFill>
            <a:srgbClr val="EBF2F5"/>
          </a:solidFill>
        </a14:hiddenFill>
      </a:ext>
    </a:extLst>
  </c:spPr>
  <c:txPr>
    <a:bodyPr/>
    <a:lstStyle/>
    <a:p>
      <a:pPr>
        <a:defRPr sz="900" b="0">
          <a:solidFill>
            <a:schemeClr val="tx2"/>
          </a:solidFill>
          <a:latin typeface="Arial" panose="020B0604020202020204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20A26D-920E-43F8-AF7B-3A916AA524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1CD068-9DC2-4352-8937-2561082AC3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300"/>
            </a:lvl1pPr>
          </a:lstStyle>
          <a:p>
            <a:fld id="{D91D4F9F-06DB-4B68-9B95-49AB8F5726C0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5A3EB-8639-4DE1-B0DA-3AB4F04658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1D2C3-7C7E-4F58-90A3-A5681F804C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300"/>
            </a:lvl1pPr>
          </a:lstStyle>
          <a:p>
            <a:fld id="{0AE8D194-79A6-4DB4-8239-B6AC1528F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2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300"/>
            </a:lvl1pPr>
          </a:lstStyle>
          <a:p>
            <a:fld id="{8097700E-3FCB-4BAC-9808-4258F8CD15A6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8" tIns="46580" rIns="93158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300"/>
            </a:lvl1pPr>
          </a:lstStyle>
          <a:p>
            <a:fld id="{03569729-20BA-4DEB-BE08-DAF52A895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8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6B284-D629-4DA6-A808-BE7499BBB70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1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67702-990F-4703-9D38-C14B45B36A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2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67702-990F-4703-9D38-C14B45B36A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5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580">
              <a:defRPr/>
            </a:pPr>
            <a:endParaRPr lang="en-US" sz="13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67702-990F-4703-9D38-C14B45B36A8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69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Before we attempt to solution for our clients, it is important to assess their needs. </a:t>
            </a:r>
            <a:r>
              <a:rPr lang="en-US" b="0" dirty="0"/>
              <a:t>While no two clients are the same, there are a few universal challenges faced by clients in our receivables business:</a:t>
            </a:r>
          </a:p>
          <a:p>
            <a:pPr marL="174671" indent="-174671">
              <a:buFont typeface="Arial" panose="020B0604020202020204" pitchFamily="34" charset="0"/>
              <a:buChar char="•"/>
            </a:pPr>
            <a:r>
              <a:rPr lang="en-US" b="0" dirty="0"/>
              <a:t>Our clients’ payors want an easy and convenient experience when paying their bills.</a:t>
            </a:r>
          </a:p>
          <a:p>
            <a:pPr marL="174671" indent="-174671">
              <a:buFont typeface="Arial" panose="020B0604020202020204" pitchFamily="34" charset="0"/>
              <a:buChar char="•"/>
            </a:pPr>
            <a:r>
              <a:rPr lang="en-US" b="0" dirty="0"/>
              <a:t>Payors also want a wide variety of payment methods. Maybe a college student wants to pay his/her apartment utility bill. This student could have $50 in his checking account and $250 in his Venmo account, when he/she logs into their utility bill they love having multiple options for paying </a:t>
            </a:r>
          </a:p>
          <a:p>
            <a:pPr marL="174671" indent="-174671">
              <a:buFont typeface="Arial" panose="020B0604020202020204" pitchFamily="34" charset="0"/>
              <a:buChar char="•"/>
            </a:pPr>
            <a:r>
              <a:rPr lang="en-US" b="0" dirty="0"/>
              <a:t>Our clients want to reduce the number of days sales outstanding, always trying to achieve a faster means to funds</a:t>
            </a:r>
          </a:p>
          <a:p>
            <a:pPr marL="174671" indent="-174671">
              <a:buFont typeface="Arial" panose="020B0604020202020204" pitchFamily="34" charset="0"/>
              <a:buChar char="•"/>
            </a:pPr>
            <a:endParaRPr lang="en-US" b="0" dirty="0"/>
          </a:p>
          <a:p>
            <a:r>
              <a:rPr lang="en-US" b="1" dirty="0"/>
              <a:t>Our solution allows clients to solve for each one of this challenges</a:t>
            </a:r>
            <a:r>
              <a:rPr lang="en-US" b="0" dirty="0"/>
              <a:t>:</a:t>
            </a:r>
          </a:p>
          <a:p>
            <a:pPr marL="174671" indent="-174671">
              <a:buFont typeface="Arial" panose="020B0604020202020204" pitchFamily="34" charset="0"/>
              <a:buChar char="•"/>
            </a:pPr>
            <a:r>
              <a:rPr lang="en-US" b="1" dirty="0"/>
              <a:t>Easier digital access w/ recurring payments </a:t>
            </a:r>
            <a:r>
              <a:rPr lang="en-US" b="0" dirty="0"/>
              <a:t>allows for payors to initiate funds quicker, reducing the days payable outstanding for our clients. </a:t>
            </a:r>
          </a:p>
          <a:p>
            <a:pPr marL="174671" indent="-174671">
              <a:buFont typeface="Arial" panose="020B0604020202020204" pitchFamily="34" charset="0"/>
              <a:buChar char="•"/>
            </a:pPr>
            <a:r>
              <a:rPr lang="en-US" b="0" dirty="0"/>
              <a:t>The platform also brings in a </a:t>
            </a:r>
            <a:r>
              <a:rPr lang="en-US" b="1" dirty="0"/>
              <a:t>variety of payment channels into one location</a:t>
            </a:r>
            <a:r>
              <a:rPr lang="en-US" b="0" dirty="0"/>
              <a:t>– allowing the college student to pay his utility bill with ACH and Venmo. </a:t>
            </a:r>
          </a:p>
          <a:p>
            <a:pPr marL="174671" indent="-174671">
              <a:buFont typeface="Arial" panose="020B0604020202020204" pitchFamily="34" charset="0"/>
              <a:buChar char="•"/>
            </a:pPr>
            <a:r>
              <a:rPr lang="en-US" b="0" dirty="0"/>
              <a:t>Finally, the portal </a:t>
            </a:r>
            <a:r>
              <a:rPr lang="en-US" b="1" dirty="0"/>
              <a:t>gives customers more control and provides more engagement w/ features </a:t>
            </a:r>
            <a:r>
              <a:rPr lang="en-US" b="0" dirty="0"/>
              <a:t>like Campaign Manager, alerts, and servicing via the Client Agent Dashboard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B8427-F461-40F3-871E-D25D780249E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7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B8427-F461-40F3-871E-D25D780249E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78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Title">
            <a:extLst>
              <a:ext uri="{FF2B5EF4-FFF2-40B4-BE49-F238E27FC236}">
                <a16:creationId xmlns:a16="http://schemas.microsoft.com/office/drawing/2014/main" id="{70F9E908-27EF-4F79-87DF-0B33F959F162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694944" y="3090672"/>
            <a:ext cx="13249656" cy="594360"/>
          </a:xfrm>
        </p:spPr>
        <p:txBody>
          <a:bodyPr vert="horz" wrap="square" lIns="0" tIns="0" rIns="0" bIns="0" anchor="b">
            <a:noAutofit/>
          </a:bodyPr>
          <a:lstStyle>
            <a:lvl1pPr algn="l">
              <a:spcBef>
                <a:spcPct val="9500"/>
              </a:spcBef>
              <a:buFontTx/>
              <a:buNone/>
              <a:defRPr sz="36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4" name="PlaceholderSubtitle">
            <a:extLst>
              <a:ext uri="{FF2B5EF4-FFF2-40B4-BE49-F238E27FC236}">
                <a16:creationId xmlns:a16="http://schemas.microsoft.com/office/drawing/2014/main" id="{482D63A7-840C-49A7-9D3C-EB39E1295B91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94944" y="3922776"/>
            <a:ext cx="2276856" cy="621792"/>
          </a:xfrm>
        </p:spPr>
        <p:txBody>
          <a:bodyPr vert="horz" wrap="none" lIns="0" tIns="0" rIns="0" bIns="0" anchor="t">
            <a:noAutofit/>
          </a:bodyPr>
          <a:lstStyle>
            <a:lvl1pPr marL="0" indent="0" algn="l">
              <a:spcBef>
                <a:spcPts val="10"/>
              </a:spcBef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Event name/subtitle</a:t>
            </a:r>
          </a:p>
        </p:txBody>
      </p:sp>
      <p:sp>
        <p:nvSpPr>
          <p:cNvPr id="5" name="CoverPageDateText">
            <a:extLst>
              <a:ext uri="{FF2B5EF4-FFF2-40B4-BE49-F238E27FC236}">
                <a16:creationId xmlns:a16="http://schemas.microsoft.com/office/drawing/2014/main" id="{DBC92E3D-0C5F-4E31-AAFC-315BF8482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0944" y="3922776"/>
            <a:ext cx="4379976" cy="384048"/>
          </a:xfrm>
          <a:prstGeom prst="rect">
            <a:avLst/>
          </a:prstGeom>
        </p:spPr>
        <p:txBody>
          <a:bodyPr vert="horz" wrap="none" lIns="0" tIns="0" rIns="0" bIns="0" anchor="t">
            <a:noAutofit/>
          </a:bodyPr>
          <a:lstStyle>
            <a:lvl1pPr marL="3175" indent="0" algn="l">
              <a:spcBef>
                <a:spcPts val="10"/>
              </a:spcBef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7432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73736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38328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502920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| March 2021</a:t>
            </a:r>
          </a:p>
        </p:txBody>
      </p:sp>
      <p:pic>
        <p:nvPicPr>
          <p:cNvPr id="7" name="BrandLogo">
            <a:extLst>
              <a:ext uri="{FF2B5EF4-FFF2-40B4-BE49-F238E27FC236}">
                <a16:creationId xmlns:a16="http://schemas.microsoft.com/office/drawing/2014/main" id="{6B3C9A74-CC14-4D69-87E6-33897D716CD5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4088" y="502920"/>
            <a:ext cx="2313432" cy="338328"/>
          </a:xfrm>
          <a:prstGeom prst="rect">
            <a:avLst/>
          </a:prstGeom>
        </p:spPr>
      </p:pic>
      <p:sp>
        <p:nvSpPr>
          <p:cNvPr id="8" name="GradientBar">
            <a:extLst>
              <a:ext uri="{FF2B5EF4-FFF2-40B4-BE49-F238E27FC236}">
                <a16:creationId xmlns:a16="http://schemas.microsoft.com/office/drawing/2014/main" id="{76D04705-31E2-4593-A0F3-DB7295A27751}"/>
              </a:ext>
            </a:extLst>
          </p:cNvPr>
          <p:cNvSpPr txBox="1"/>
          <p:nvPr userDrawn="1"/>
        </p:nvSpPr>
        <p:spPr>
          <a:xfrm>
            <a:off x="0" y="7717536"/>
            <a:ext cx="14630400" cy="45720"/>
          </a:xfrm>
          <a:prstGeom prst="rect">
            <a:avLst/>
          </a:prstGeom>
          <a:gradFill flip="none" rotWithShape="1">
            <a:gsLst>
              <a:gs pos="50000">
                <a:schemeClr val="lt2">
                  <a:lumMod val="100000"/>
                </a:schemeClr>
              </a:gs>
              <a:gs pos="0">
                <a:srgbClr val="4E2A08"/>
              </a:gs>
              <a:gs pos="100000">
                <a:srgbClr val="4E2A08"/>
              </a:gs>
            </a:gsLst>
            <a:lin ang="0" scaled="1"/>
            <a:tileRect/>
          </a:gradFill>
        </p:spPr>
        <p:txBody>
          <a:bodyPr vert="horz" wrap="square" lIns="0" tIns="0" rIns="0" bIns="0" rtlCol="0" anchor="t">
            <a:noAutofit/>
          </a:bodyPr>
          <a:lstStyle/>
          <a:p>
            <a:pPr algn="r">
              <a:lnSpc>
                <a:spcPct val="110000"/>
              </a:lnSpc>
            </a:pPr>
            <a:endParaRPr lang="en-US" sz="1200" b="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ConfidentialInternal">
            <a:extLst>
              <a:ext uri="{FF2B5EF4-FFF2-40B4-BE49-F238E27FC236}">
                <a16:creationId xmlns:a16="http://schemas.microsoft.com/office/drawing/2014/main" id="{599CCC4B-E39A-4E98-A65E-94B33E9C2EE7}"/>
              </a:ext>
            </a:extLst>
          </p:cNvPr>
          <p:cNvSpPr txBox="1"/>
          <p:nvPr userDrawn="1"/>
        </p:nvSpPr>
        <p:spPr>
          <a:xfrm>
            <a:off x="694944" y="7882128"/>
            <a:ext cx="10442448" cy="19202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800" b="0" i="0" cap="all" spc="210" dirty="0">
                <a:solidFill>
                  <a:schemeClr val="tx2"/>
                </a:solidFill>
                <a:latin typeface="Arial" panose="020B0604020202020204" pitchFamily="34" charset="0"/>
              </a:rPr>
              <a:t>STRICTLY 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8199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wo Left 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C0E8D-D272-4D8A-B2E6-EC7A1A5A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33AC53C8-DD70-4C29-B52C-7826C5432E8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4944" y="2231136"/>
            <a:ext cx="6227064" cy="2084832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424D0386-547E-44E5-BF8E-CC0306188B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944" y="4892040"/>
            <a:ext cx="6227064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01CF5412-BFCE-434C-9DA7-1305FF995E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717536" y="2231136"/>
            <a:ext cx="6227064" cy="4745736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ageSubtitle">
            <a:extLst>
              <a:ext uri="{FF2B5EF4-FFF2-40B4-BE49-F238E27FC236}">
                <a16:creationId xmlns:a16="http://schemas.microsoft.com/office/drawing/2014/main" id="{32B77093-D954-423D-A933-F564EF525F87}"/>
              </a:ext>
            </a:extLst>
          </p:cNvPr>
          <p:cNvSpPr>
            <a:spLocks noGrp="1"/>
          </p:cNvSpPr>
          <p:nvPr>
            <p:ph type="subTitle" sz="quarter" idx="13" hasCustomPrompt="1"/>
          </p:nvPr>
        </p:nvSpPr>
        <p:spPr>
          <a:xfrm>
            <a:off x="694944" y="1408176"/>
            <a:ext cx="13249656" cy="384048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363563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3DD9-5BAD-405B-A06E-45619501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2B80DD2A-9AFF-491B-8267-DAEC9D3413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4944" y="2231136"/>
            <a:ext cx="6227064" cy="2084832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7B4F1CA3-2F7B-4962-9A7E-A49035163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944" y="4892040"/>
            <a:ext cx="6227064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48556919-23EA-4695-A347-6A24644497C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717536" y="2231136"/>
            <a:ext cx="6227064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4">
            <a:extLst>
              <a:ext uri="{FF2B5EF4-FFF2-40B4-BE49-F238E27FC236}">
                <a16:creationId xmlns:a16="http://schemas.microsoft.com/office/drawing/2014/main" id="{D9867731-77EC-4E49-AE44-E15BAACA0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17536" y="4892040"/>
            <a:ext cx="6227064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ageSubtitle">
            <a:extLst>
              <a:ext uri="{FF2B5EF4-FFF2-40B4-BE49-F238E27FC236}">
                <a16:creationId xmlns:a16="http://schemas.microsoft.com/office/drawing/2014/main" id="{5E057801-AFF5-4A2C-9678-5A719E9F7C79}"/>
              </a:ext>
            </a:extLst>
          </p:cNvPr>
          <p:cNvSpPr>
            <a:spLocks noGrp="1"/>
          </p:cNvSpPr>
          <p:nvPr>
            <p:ph type="subTitle" sz="quarter" idx="14" hasCustomPrompt="1"/>
          </p:nvPr>
        </p:nvSpPr>
        <p:spPr>
          <a:xfrm>
            <a:off x="694944" y="1408176"/>
            <a:ext cx="13249656" cy="384048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2531071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e Top On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7B8DE-C53B-42BE-B245-09712B36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DB92498D-736C-449D-9713-82F7D52474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4944" y="2231136"/>
            <a:ext cx="13249656" cy="2084832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116D2D2B-69CA-45B7-82DF-6F8431CCD20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944" y="4892040"/>
            <a:ext cx="13249656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ageSubtitle">
            <a:extLst>
              <a:ext uri="{FF2B5EF4-FFF2-40B4-BE49-F238E27FC236}">
                <a16:creationId xmlns:a16="http://schemas.microsoft.com/office/drawing/2014/main" id="{81D924FF-B315-4820-A560-ACD0ECD6DAE2}"/>
              </a:ext>
            </a:extLst>
          </p:cNvPr>
          <p:cNvSpPr>
            <a:spLocks noGrp="1"/>
          </p:cNvSpPr>
          <p:nvPr>
            <p:ph type="subTitle" sz="quarter" idx="12" hasCustomPrompt="1"/>
          </p:nvPr>
        </p:nvSpPr>
        <p:spPr>
          <a:xfrm>
            <a:off x="694944" y="1408176"/>
            <a:ext cx="13249656" cy="384048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311292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e Top Tw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AE55-4DDC-426E-9868-452A7C42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3B30A2C5-A2D8-45A5-9421-2BF99FFECE8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4944" y="2231136"/>
            <a:ext cx="13249656" cy="2084832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C9EA5208-2649-47E8-A608-15557F9D12B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944" y="4892040"/>
            <a:ext cx="6227064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F18CF21C-8584-43BE-A45B-4B58B5ECEA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717536" y="4892040"/>
            <a:ext cx="6227064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ageSubtitle">
            <a:extLst>
              <a:ext uri="{FF2B5EF4-FFF2-40B4-BE49-F238E27FC236}">
                <a16:creationId xmlns:a16="http://schemas.microsoft.com/office/drawing/2014/main" id="{3E56FF9D-8D6A-4B5F-BEE2-89963DD4DEA9}"/>
              </a:ext>
            </a:extLst>
          </p:cNvPr>
          <p:cNvSpPr>
            <a:spLocks noGrp="1"/>
          </p:cNvSpPr>
          <p:nvPr>
            <p:ph type="subTitle" sz="quarter" idx="13" hasCustomPrompt="1"/>
          </p:nvPr>
        </p:nvSpPr>
        <p:spPr>
          <a:xfrm>
            <a:off x="694944" y="1408176"/>
            <a:ext cx="13249656" cy="384048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2026834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wo Top On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30058-FE13-4D6F-A5AD-06107EC8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A812B83B-DDB4-40C6-B721-961C0AB2B18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4944" y="2231136"/>
            <a:ext cx="6227064" cy="2084832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4F91F992-ECBC-433A-9310-E2A13FB9E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17536" y="2231136"/>
            <a:ext cx="6227064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B4C143FE-FC7B-4FC9-9D76-5E85D1E9BC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4944" y="4892040"/>
            <a:ext cx="13249656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ageSubtitle">
            <a:extLst>
              <a:ext uri="{FF2B5EF4-FFF2-40B4-BE49-F238E27FC236}">
                <a16:creationId xmlns:a16="http://schemas.microsoft.com/office/drawing/2014/main" id="{EAE7F21B-AEE5-4B87-991C-0CE69EE73379}"/>
              </a:ext>
            </a:extLst>
          </p:cNvPr>
          <p:cNvSpPr>
            <a:spLocks noGrp="1"/>
          </p:cNvSpPr>
          <p:nvPr>
            <p:ph type="subTitle" sz="quarter" idx="13" hasCustomPrompt="1"/>
          </p:nvPr>
        </p:nvSpPr>
        <p:spPr>
          <a:xfrm>
            <a:off x="694944" y="1408176"/>
            <a:ext cx="13249656" cy="384048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1659589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EAB4-37CF-4181-AD4A-13FCFB0A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ageSubtitle">
            <a:extLst>
              <a:ext uri="{FF2B5EF4-FFF2-40B4-BE49-F238E27FC236}">
                <a16:creationId xmlns:a16="http://schemas.microsoft.com/office/drawing/2014/main" id="{2493416A-B98F-40E5-82D1-D3BB57F3F29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94944" y="1408176"/>
            <a:ext cx="13249656" cy="384048"/>
          </a:xfr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2737487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389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Title">
            <a:extLst>
              <a:ext uri="{FF2B5EF4-FFF2-40B4-BE49-F238E27FC236}">
                <a16:creationId xmlns:a16="http://schemas.microsoft.com/office/drawing/2014/main" id="{A283C9DD-A074-4B79-AB0B-AE29551F379B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694944" y="2203704"/>
            <a:ext cx="7845552" cy="2249424"/>
          </a:xfrm>
        </p:spPr>
        <p:txBody>
          <a:bodyPr vert="horz" wrap="square" lIns="0" tIns="0" rIns="0" bIns="0" anchor="b">
            <a:noAutofit/>
          </a:bodyPr>
          <a:lstStyle>
            <a:lvl1pPr algn="l">
              <a:spcBef>
                <a:spcPct val="9500"/>
              </a:spcBef>
              <a:buFontTx/>
              <a:buNone/>
              <a:defRPr sz="3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Section Divider Slide</a:t>
            </a:r>
          </a:p>
        </p:txBody>
      </p:sp>
      <p:sp>
        <p:nvSpPr>
          <p:cNvPr id="4" name="PlaceholderSubtitle">
            <a:extLst>
              <a:ext uri="{FF2B5EF4-FFF2-40B4-BE49-F238E27FC236}">
                <a16:creationId xmlns:a16="http://schemas.microsoft.com/office/drawing/2014/main" id="{13F59928-DC80-46D9-8A3E-B486C23C40D7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94944" y="4599432"/>
            <a:ext cx="7845552" cy="804672"/>
          </a:xfrm>
        </p:spPr>
        <p:txBody>
          <a:bodyPr vert="horz" wrap="none" lIns="0" tIns="0" rIns="0" bIns="0" anchor="t">
            <a:noAutofit/>
          </a:bodyPr>
          <a:lstStyle>
            <a:lvl1pPr marL="0" indent="0" algn="l">
              <a:spcBef>
                <a:spcPts val="10"/>
              </a:spcBef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add Section Divider subtitle</a:t>
            </a:r>
          </a:p>
        </p:txBody>
      </p:sp>
      <p:sp>
        <p:nvSpPr>
          <p:cNvPr id="7" name="CoverGraphicNoImage">
            <a:extLst>
              <a:ext uri="{FF2B5EF4-FFF2-40B4-BE49-F238E27FC236}">
                <a16:creationId xmlns:a16="http://schemas.microsoft.com/office/drawing/2014/main" id="{375DF8AA-C98F-44E9-A475-7FA60CFE9FFC}"/>
              </a:ext>
            </a:extLst>
          </p:cNvPr>
          <p:cNvSpPr txBox="1"/>
          <p:nvPr userDrawn="1"/>
        </p:nvSpPr>
        <p:spPr>
          <a:xfrm>
            <a:off x="9628632" y="0"/>
            <a:ext cx="4983480" cy="8229600"/>
          </a:xfrm>
          <a:prstGeom prst="rect">
            <a:avLst/>
          </a:prstGeom>
          <a:solidFill>
            <a:srgbClr val="F5F7F8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r">
              <a:lnSpc>
                <a:spcPct val="110000"/>
              </a:lnSpc>
            </a:pPr>
            <a:endParaRPr lang="en-US" sz="1200" b="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GradientBar">
            <a:extLst>
              <a:ext uri="{FF2B5EF4-FFF2-40B4-BE49-F238E27FC236}">
                <a16:creationId xmlns:a16="http://schemas.microsoft.com/office/drawing/2014/main" id="{298B5D40-4E03-439A-AC77-966C1B48D17A}"/>
              </a:ext>
            </a:extLst>
          </p:cNvPr>
          <p:cNvSpPr txBox="1"/>
          <p:nvPr userDrawn="1"/>
        </p:nvSpPr>
        <p:spPr>
          <a:xfrm>
            <a:off x="9473184" y="0"/>
            <a:ext cx="155448" cy="8229600"/>
          </a:xfrm>
          <a:prstGeom prst="rect">
            <a:avLst/>
          </a:prstGeom>
          <a:gradFill flip="none" rotWithShape="1">
            <a:gsLst>
              <a:gs pos="50000">
                <a:schemeClr val="lt2">
                  <a:lumMod val="100000"/>
                </a:schemeClr>
              </a:gs>
              <a:gs pos="0">
                <a:srgbClr val="4E2A08"/>
              </a:gs>
              <a:gs pos="100000">
                <a:srgbClr val="4E2A08"/>
              </a:gs>
            </a:gsLst>
            <a:lin ang="5400000" scaled="1"/>
            <a:tileRect/>
          </a:gradFill>
        </p:spPr>
        <p:txBody>
          <a:bodyPr vert="horz" wrap="square" lIns="0" tIns="0" rIns="0" bIns="0" rtlCol="0" anchor="t">
            <a:noAutofit/>
          </a:bodyPr>
          <a:lstStyle/>
          <a:p>
            <a:pPr algn="r">
              <a:lnSpc>
                <a:spcPct val="110000"/>
              </a:lnSpc>
            </a:pPr>
            <a:endParaRPr lang="en-US" sz="1200" b="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4439F0-30C6-51BD-7E68-D2E4327E5CEC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704088" y="502920"/>
            <a:ext cx="1591056" cy="3200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85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gendaLabel">
            <a:extLst>
              <a:ext uri="{FF2B5EF4-FFF2-40B4-BE49-F238E27FC236}">
                <a16:creationId xmlns:a16="http://schemas.microsoft.com/office/drawing/2014/main" id="{DC9B559D-788A-4B9B-B292-A0820717200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94944" y="658368"/>
            <a:ext cx="13249656" cy="72237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2200" b="0" i="0" dirty="0">
                <a:solidFill>
                  <a:schemeClr val="tx2"/>
                </a:solidFill>
                <a:latin typeface="Arial" panose="020B0604020202020204" pitchFamily="34" charset="0"/>
              </a:rPr>
              <a:t>Agenda</a:t>
            </a:r>
          </a:p>
        </p:txBody>
      </p:sp>
      <p:sp>
        <p:nvSpPr>
          <p:cNvPr id="4" name="AgendaPage">
            <a:extLst>
              <a:ext uri="{FF2B5EF4-FFF2-40B4-BE49-F238E27FC236}">
                <a16:creationId xmlns:a16="http://schemas.microsoft.com/office/drawing/2014/main" id="{5E80A332-67E1-4F7E-A4A7-9421F491D4FB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3555072" y="1773936"/>
            <a:ext cx="389529" cy="295337"/>
          </a:xfrm>
          <a:prstGeom prst="rect">
            <a:avLst/>
          </a:prstGeom>
          <a:noFill/>
        </p:spPr>
        <p:txBody>
          <a:bodyPr vert="horz" wrap="none" lIns="0" tIns="45720" rIns="0" bIns="45720" rtlCol="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300" b="0" i="0" dirty="0">
                <a:solidFill>
                  <a:schemeClr val="tx2"/>
                </a:solidFill>
                <a:latin typeface="Arial" panose="020B0604020202020204" pitchFamily="34" charset="0"/>
              </a:rPr>
              <a:t>Page</a:t>
            </a:r>
          </a:p>
        </p:txBody>
      </p:sp>
      <p:sp>
        <p:nvSpPr>
          <p:cNvPr id="5" name="AgendaTable">
            <a:extLst>
              <a:ext uri="{FF2B5EF4-FFF2-40B4-BE49-F238E27FC236}">
                <a16:creationId xmlns:a16="http://schemas.microsoft.com/office/drawing/2014/main" id="{8DC835C4-8DAE-4E7A-AFF2-F5131372A336}"/>
              </a:ext>
            </a:extLst>
          </p:cNvPr>
          <p:cNvSpPr>
            <a:spLocks noGrp="1"/>
          </p:cNvSpPr>
          <p:nvPr>
            <p:ph type="tbl" idx="10"/>
          </p:nvPr>
        </p:nvSpPr>
        <p:spPr>
          <a:xfrm>
            <a:off x="667512" y="2157984"/>
            <a:ext cx="13249656" cy="5321808"/>
          </a:xfrm>
        </p:spPr>
        <p:txBody>
          <a:bodyPr/>
          <a:lstStyle>
            <a:lvl1pPr marL="3175" indent="0">
              <a:buFontTx/>
              <a:buNone/>
              <a:defRPr sz="13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445855541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6B91-2F1B-4D63-9986-48F2434D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EC18E083-4316-4E2C-9940-905FD88ED50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4944" y="1911096"/>
            <a:ext cx="13249656" cy="5321808"/>
          </a:xfrm>
        </p:spPr>
        <p:txBody>
          <a:bodyPr vert="horz" wrap="square" lIns="91440" tIns="36576" rIns="36576" bIns="36576" anchor="t">
            <a:noAutofit/>
          </a:bodyPr>
          <a:lstStyle>
            <a:lvl1pPr marL="3175" indent="0" algn="l">
              <a:lnSpc>
                <a:spcPct val="110000"/>
              </a:lnSpc>
              <a:spcBef>
                <a:spcPct val="0"/>
              </a:spcBef>
              <a:buFontTx/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7432" indent="0" algn="l">
              <a:lnSpc>
                <a:spcPct val="110000"/>
              </a:lnSpc>
              <a:spcBef>
                <a:spcPct val="0"/>
              </a:spcBef>
              <a:buFontTx/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73736" indent="0" algn="l">
              <a:lnSpc>
                <a:spcPct val="110000"/>
              </a:lnSpc>
              <a:spcBef>
                <a:spcPct val="0"/>
              </a:spcBef>
              <a:buFontTx/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38328" indent="0" algn="l">
              <a:lnSpc>
                <a:spcPct val="110000"/>
              </a:lnSpc>
              <a:spcBef>
                <a:spcPct val="0"/>
              </a:spcBef>
              <a:buFontTx/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502920" indent="0" algn="l">
              <a:lnSpc>
                <a:spcPct val="110000"/>
              </a:lnSpc>
              <a:spcBef>
                <a:spcPct val="0"/>
              </a:spcBef>
              <a:buFontTx/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163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Title">
            <a:extLst>
              <a:ext uri="{FF2B5EF4-FFF2-40B4-BE49-F238E27FC236}">
                <a16:creationId xmlns:a16="http://schemas.microsoft.com/office/drawing/2014/main" id="{9698C344-74D6-4AEA-B0C1-2BE84486DFF7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694944" y="1252728"/>
            <a:ext cx="7790689" cy="2432304"/>
          </a:xfrm>
        </p:spPr>
        <p:txBody>
          <a:bodyPr vert="horz" wrap="square" lIns="0" tIns="0" rIns="0" bIns="0" anchor="b">
            <a:noAutofit/>
          </a:bodyPr>
          <a:lstStyle>
            <a:lvl1pPr algn="l">
              <a:spcBef>
                <a:spcPct val="9500"/>
              </a:spcBef>
              <a:buFontTx/>
              <a:buNone/>
              <a:defRPr sz="36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4" name="PlaceholderSubtitle">
            <a:extLst>
              <a:ext uri="{FF2B5EF4-FFF2-40B4-BE49-F238E27FC236}">
                <a16:creationId xmlns:a16="http://schemas.microsoft.com/office/drawing/2014/main" id="{D44ACCB5-7730-406B-AC4E-91EBA5F77036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94944" y="3922776"/>
            <a:ext cx="2276856" cy="621792"/>
          </a:xfrm>
        </p:spPr>
        <p:txBody>
          <a:bodyPr vert="horz" wrap="none" lIns="0" tIns="0" rIns="0" bIns="0" anchor="t">
            <a:noAutofit/>
          </a:bodyPr>
          <a:lstStyle>
            <a:lvl1pPr marL="0" indent="0" algn="l">
              <a:spcBef>
                <a:spcPts val="10"/>
              </a:spcBef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Event name/subtitle</a:t>
            </a:r>
          </a:p>
        </p:txBody>
      </p:sp>
      <p:sp>
        <p:nvSpPr>
          <p:cNvPr id="5" name="CoverPageDateText">
            <a:extLst>
              <a:ext uri="{FF2B5EF4-FFF2-40B4-BE49-F238E27FC236}">
                <a16:creationId xmlns:a16="http://schemas.microsoft.com/office/drawing/2014/main" id="{A8E152BD-7AF3-4E9D-B59E-0F752765D0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5848" y="7863840"/>
            <a:ext cx="4379976" cy="228600"/>
          </a:xfrm>
          <a:prstGeom prst="rect">
            <a:avLst/>
          </a:prstGeom>
        </p:spPr>
        <p:txBody>
          <a:bodyPr vert="horz" wrap="none" lIns="0" tIns="0" rIns="0" bIns="45720" anchor="b">
            <a:noAutofit/>
          </a:bodyPr>
          <a:lstStyle>
            <a:lvl1pPr marL="3175" indent="0" algn="l">
              <a:spcBef>
                <a:spcPts val="10"/>
              </a:spcBef>
              <a:buFontTx/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7432" indent="0" algn="l">
              <a:buFontTx/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73736" indent="0" algn="l">
              <a:buFontTx/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38328" indent="0" algn="l">
              <a:buFontTx/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502920" indent="0" algn="l">
              <a:buFontTx/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| March 2021</a:t>
            </a:r>
          </a:p>
        </p:txBody>
      </p:sp>
      <p:pic>
        <p:nvPicPr>
          <p:cNvPr id="7" name="BrandLogo">
            <a:extLst>
              <a:ext uri="{FF2B5EF4-FFF2-40B4-BE49-F238E27FC236}">
                <a16:creationId xmlns:a16="http://schemas.microsoft.com/office/drawing/2014/main" id="{50B9E322-A589-4651-91E8-49229A3400CF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4088" y="502920"/>
            <a:ext cx="2313432" cy="338328"/>
          </a:xfrm>
          <a:prstGeom prst="rect">
            <a:avLst/>
          </a:prstGeom>
        </p:spPr>
      </p:pic>
      <p:sp>
        <p:nvSpPr>
          <p:cNvPr id="8" name="CoverGraphic">
            <a:extLst>
              <a:ext uri="{FF2B5EF4-FFF2-40B4-BE49-F238E27FC236}">
                <a16:creationId xmlns:a16="http://schemas.microsoft.com/office/drawing/2014/main" id="{CB510127-2BDF-4869-8807-68CBD80EC8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28632" y="0"/>
            <a:ext cx="4983480" cy="8229600"/>
          </a:xfrm>
          <a:prstGeom prst="rect">
            <a:avLst/>
          </a:prstGeom>
        </p:spPr>
        <p:txBody>
          <a:bodyPr vert="horz" wrap="square" lIns="0" tIns="36576" rIns="36576" bIns="36576" anchor="t">
            <a:noAutofit/>
          </a:bodyPr>
          <a:lstStyle>
            <a:lvl1pPr marL="3175" indent="0" algn="r">
              <a:buFontTx/>
              <a:buNone/>
              <a:defRPr sz="1100" b="0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GradientBar">
            <a:extLst>
              <a:ext uri="{FF2B5EF4-FFF2-40B4-BE49-F238E27FC236}">
                <a16:creationId xmlns:a16="http://schemas.microsoft.com/office/drawing/2014/main" id="{1CD14CFE-091A-459E-BB6A-A6CB0384FF35}"/>
              </a:ext>
            </a:extLst>
          </p:cNvPr>
          <p:cNvSpPr txBox="1"/>
          <p:nvPr userDrawn="1"/>
        </p:nvSpPr>
        <p:spPr>
          <a:xfrm>
            <a:off x="9473184" y="0"/>
            <a:ext cx="155448" cy="8229600"/>
          </a:xfrm>
          <a:prstGeom prst="rect">
            <a:avLst/>
          </a:prstGeom>
          <a:gradFill flip="none" rotWithShape="1">
            <a:gsLst>
              <a:gs pos="50000">
                <a:schemeClr val="lt2">
                  <a:lumMod val="100000"/>
                </a:schemeClr>
              </a:gs>
              <a:gs pos="0">
                <a:srgbClr val="4E2A08"/>
              </a:gs>
              <a:gs pos="100000">
                <a:srgbClr val="4E2A08"/>
              </a:gs>
            </a:gsLst>
            <a:lin ang="5400000" scaled="1"/>
            <a:tileRect/>
          </a:gradFill>
        </p:spPr>
        <p:txBody>
          <a:bodyPr vert="horz" wrap="square" lIns="0" tIns="0" rIns="0" bIns="0" rtlCol="0" anchor="t">
            <a:noAutofit/>
          </a:bodyPr>
          <a:lstStyle/>
          <a:p>
            <a:pPr algn="r">
              <a:lnSpc>
                <a:spcPct val="110000"/>
              </a:lnSpc>
            </a:pPr>
            <a:endParaRPr lang="en-US" sz="1200" b="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ConfidentialInternal">
            <a:extLst>
              <a:ext uri="{FF2B5EF4-FFF2-40B4-BE49-F238E27FC236}">
                <a16:creationId xmlns:a16="http://schemas.microsoft.com/office/drawing/2014/main" id="{4E523AEB-EFB0-442E-99F1-5026A2A086B9}"/>
              </a:ext>
            </a:extLst>
          </p:cNvPr>
          <p:cNvSpPr txBox="1"/>
          <p:nvPr userDrawn="1"/>
        </p:nvSpPr>
        <p:spPr>
          <a:xfrm>
            <a:off x="694944" y="7890141"/>
            <a:ext cx="2481449" cy="202299"/>
          </a:xfrm>
          <a:prstGeom prst="rect">
            <a:avLst/>
          </a:prstGeom>
          <a:noFill/>
        </p:spPr>
        <p:txBody>
          <a:bodyPr vert="horz" wrap="none" lIns="0" tIns="0" rIns="0" bIns="45720" rtlCol="0" anchor="b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 b="0" i="0" dirty="0">
                <a:solidFill>
                  <a:schemeClr val="tx2"/>
                </a:solidFill>
                <a:latin typeface="Arial" panose="020B0604020202020204" pitchFamily="34" charset="0"/>
              </a:rPr>
              <a:t>STRICTLY 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69771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ree Content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321C-6889-4BE6-B6A1-249364556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F4774B45-7231-4B12-B759-E27121C2B72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4944" y="2231136"/>
            <a:ext cx="4151376" cy="4745736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ACF96A6A-0DF0-4350-8298-0A6C72A8F2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239512" y="2231136"/>
            <a:ext cx="4151376" cy="4745736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CB990F02-E39E-47EA-A0B2-9A29DA1A572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93224" y="2231136"/>
            <a:ext cx="4151376" cy="4745736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ageSubtitle">
            <a:extLst>
              <a:ext uri="{FF2B5EF4-FFF2-40B4-BE49-F238E27FC236}">
                <a16:creationId xmlns:a16="http://schemas.microsoft.com/office/drawing/2014/main" id="{34A755D8-4AD9-4C2E-A9FD-0757A71611F9}"/>
              </a:ext>
            </a:extLst>
          </p:cNvPr>
          <p:cNvSpPr>
            <a:spLocks noGrp="1"/>
          </p:cNvSpPr>
          <p:nvPr>
            <p:ph type="subTitle" sz="quarter" idx="13" hasCustomPrompt="1"/>
          </p:nvPr>
        </p:nvSpPr>
        <p:spPr>
          <a:xfrm>
            <a:off x="694944" y="1408176"/>
            <a:ext cx="13249656" cy="384048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2464756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ree Conten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8A6E-C94E-4883-A280-A5988BEC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C5E50A5C-FA7D-447B-8D14-DDAC9983061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4944" y="2029968"/>
            <a:ext cx="13249656" cy="1380744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72CC1CBB-9419-429B-A6C4-49DE727B1E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944" y="3803904"/>
            <a:ext cx="13249656" cy="138074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B7666FBB-1229-4AF4-9E1F-539BFD29B9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4944" y="5586984"/>
            <a:ext cx="13249656" cy="138074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ageSubtitle">
            <a:extLst>
              <a:ext uri="{FF2B5EF4-FFF2-40B4-BE49-F238E27FC236}">
                <a16:creationId xmlns:a16="http://schemas.microsoft.com/office/drawing/2014/main" id="{9C4F0D5D-8257-4DF0-B24A-584ED150F044}"/>
              </a:ext>
            </a:extLst>
          </p:cNvPr>
          <p:cNvSpPr>
            <a:spLocks noGrp="1"/>
          </p:cNvSpPr>
          <p:nvPr>
            <p:ph type="subTitle" sz="quarter" idx="13" hasCustomPrompt="1"/>
          </p:nvPr>
        </p:nvSpPr>
        <p:spPr>
          <a:xfrm>
            <a:off x="694944" y="1408176"/>
            <a:ext cx="13249656" cy="384048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306691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x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B4504-66E2-4503-BE18-5BEE6E8D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6FE681E1-1EC3-4F50-9DC3-9F278192EA5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4944" y="2029968"/>
            <a:ext cx="6227064" cy="1380744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E9922DF5-A9FF-4ED7-B7AC-3CF86DB2EC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944" y="3803904"/>
            <a:ext cx="6227064" cy="138074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426B1573-33F2-4F4D-BC7E-59FF183C8E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4944" y="5586984"/>
            <a:ext cx="6227064" cy="138074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4">
            <a:extLst>
              <a:ext uri="{FF2B5EF4-FFF2-40B4-BE49-F238E27FC236}">
                <a16:creationId xmlns:a16="http://schemas.microsoft.com/office/drawing/2014/main" id="{E66B5866-A03F-4C61-A316-C55BF20D46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17536" y="2029968"/>
            <a:ext cx="6227064" cy="138074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5">
            <a:extLst>
              <a:ext uri="{FF2B5EF4-FFF2-40B4-BE49-F238E27FC236}">
                <a16:creationId xmlns:a16="http://schemas.microsoft.com/office/drawing/2014/main" id="{A4694B35-C658-498E-8FD3-40CAFEB7DF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17536" y="3803904"/>
            <a:ext cx="6227064" cy="138074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6">
            <a:extLst>
              <a:ext uri="{FF2B5EF4-FFF2-40B4-BE49-F238E27FC236}">
                <a16:creationId xmlns:a16="http://schemas.microsoft.com/office/drawing/2014/main" id="{0B1BEB12-FCE0-4317-A69D-1C0FF1B066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17536" y="5586984"/>
            <a:ext cx="6227064" cy="138074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ageSubtitle">
            <a:extLst>
              <a:ext uri="{FF2B5EF4-FFF2-40B4-BE49-F238E27FC236}">
                <a16:creationId xmlns:a16="http://schemas.microsoft.com/office/drawing/2014/main" id="{17657965-EFB9-4C27-9731-7E3D1022BBD3}"/>
              </a:ext>
            </a:extLst>
          </p:cNvPr>
          <p:cNvSpPr>
            <a:spLocks noGrp="1"/>
          </p:cNvSpPr>
          <p:nvPr>
            <p:ph type="subTitle" sz="quarter" idx="16" hasCustomPrompt="1"/>
          </p:nvPr>
        </p:nvSpPr>
        <p:spPr>
          <a:xfrm>
            <a:off x="694944" y="1408176"/>
            <a:ext cx="13249656" cy="384048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29267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3EE4-31D6-4B17-A058-4CE6E900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E064C8E8-3D5E-42E1-9944-8C46EBB09D2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4944" y="2231136"/>
            <a:ext cx="4151376" cy="2084832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6ECA60C2-9F9F-46D4-A063-734DB53DA9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239512" y="2231136"/>
            <a:ext cx="4151376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2AE2D3EA-66C6-4FA8-B0C8-A51E00A040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93224" y="2231136"/>
            <a:ext cx="4151376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4">
            <a:extLst>
              <a:ext uri="{FF2B5EF4-FFF2-40B4-BE49-F238E27FC236}">
                <a16:creationId xmlns:a16="http://schemas.microsoft.com/office/drawing/2014/main" id="{3B127128-84BC-4C02-93FA-93A31E36C0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4944" y="4892040"/>
            <a:ext cx="4151376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5">
            <a:extLst>
              <a:ext uri="{FF2B5EF4-FFF2-40B4-BE49-F238E27FC236}">
                <a16:creationId xmlns:a16="http://schemas.microsoft.com/office/drawing/2014/main" id="{8F57E7C5-2BF6-496E-A721-54DD8331A00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39512" y="4892040"/>
            <a:ext cx="4151376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6">
            <a:extLst>
              <a:ext uri="{FF2B5EF4-FFF2-40B4-BE49-F238E27FC236}">
                <a16:creationId xmlns:a16="http://schemas.microsoft.com/office/drawing/2014/main" id="{C46E9CD9-8A4F-4753-8115-5F19D213ACF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793224" y="4892040"/>
            <a:ext cx="4151376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ageSubtitle">
            <a:extLst>
              <a:ext uri="{FF2B5EF4-FFF2-40B4-BE49-F238E27FC236}">
                <a16:creationId xmlns:a16="http://schemas.microsoft.com/office/drawing/2014/main" id="{32358E65-38F2-4FF1-9B4D-B22480F15841}"/>
              </a:ext>
            </a:extLst>
          </p:cNvPr>
          <p:cNvSpPr>
            <a:spLocks noGrp="1"/>
          </p:cNvSpPr>
          <p:nvPr>
            <p:ph type="subTitle" sz="quarter" idx="16" hasCustomPrompt="1"/>
          </p:nvPr>
        </p:nvSpPr>
        <p:spPr>
          <a:xfrm>
            <a:off x="694944" y="1408176"/>
            <a:ext cx="13249656" cy="384048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4153936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FCAF-37E5-4E76-A72A-B0FF79CBA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C4EE9DDB-223B-4AB6-A4BB-1246D538862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4944" y="2231136"/>
            <a:ext cx="3108960" cy="2084832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DCE96120-2FE2-445E-A92E-041F7F2B49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69080" y="2231136"/>
            <a:ext cx="3108960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E9232B76-FA6A-4C60-8E88-3C16256810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52360" y="2231136"/>
            <a:ext cx="3108960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4">
            <a:extLst>
              <a:ext uri="{FF2B5EF4-FFF2-40B4-BE49-F238E27FC236}">
                <a16:creationId xmlns:a16="http://schemas.microsoft.com/office/drawing/2014/main" id="{17B82EE7-E111-4083-B67C-6AEE75D892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26496" y="2231136"/>
            <a:ext cx="3108960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5">
            <a:extLst>
              <a:ext uri="{FF2B5EF4-FFF2-40B4-BE49-F238E27FC236}">
                <a16:creationId xmlns:a16="http://schemas.microsoft.com/office/drawing/2014/main" id="{B1DDC9ED-FF47-44D1-A477-A9C415B294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4944" y="4892040"/>
            <a:ext cx="3108960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6">
            <a:extLst>
              <a:ext uri="{FF2B5EF4-FFF2-40B4-BE49-F238E27FC236}">
                <a16:creationId xmlns:a16="http://schemas.microsoft.com/office/drawing/2014/main" id="{E6C5720C-1FEA-4B53-A1B9-E245969D29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69080" y="4892040"/>
            <a:ext cx="3108960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7">
            <a:extLst>
              <a:ext uri="{FF2B5EF4-FFF2-40B4-BE49-F238E27FC236}">
                <a16:creationId xmlns:a16="http://schemas.microsoft.com/office/drawing/2014/main" id="{22C1E5AF-C32C-43EC-887D-C2305A15706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52360" y="4892040"/>
            <a:ext cx="3108960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8">
            <a:extLst>
              <a:ext uri="{FF2B5EF4-FFF2-40B4-BE49-F238E27FC236}">
                <a16:creationId xmlns:a16="http://schemas.microsoft.com/office/drawing/2014/main" id="{40C26102-A223-4439-BD6E-1296B49F1E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826496" y="4892040"/>
            <a:ext cx="3108960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ageSubtitle">
            <a:extLst>
              <a:ext uri="{FF2B5EF4-FFF2-40B4-BE49-F238E27FC236}">
                <a16:creationId xmlns:a16="http://schemas.microsoft.com/office/drawing/2014/main" id="{781B4557-D294-4D72-892B-74B854BA62AF}"/>
              </a:ext>
            </a:extLst>
          </p:cNvPr>
          <p:cNvSpPr>
            <a:spLocks noGrp="1"/>
          </p:cNvSpPr>
          <p:nvPr>
            <p:ph type="subTitle" sz="quarter" idx="18" hasCustomPrompt="1"/>
          </p:nvPr>
        </p:nvSpPr>
        <p:spPr>
          <a:xfrm>
            <a:off x="694944" y="1408176"/>
            <a:ext cx="13249656" cy="384048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3253506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D02C-2494-4A42-BC4C-7676186AF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ageSubtitle">
            <a:extLst>
              <a:ext uri="{FF2B5EF4-FFF2-40B4-BE49-F238E27FC236}">
                <a16:creationId xmlns:a16="http://schemas.microsoft.com/office/drawing/2014/main" id="{60035821-CA6F-4163-9885-C1AAE5FAE16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94944" y="1408176"/>
            <a:ext cx="13249656" cy="384048"/>
          </a:xfr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  <p:sp>
        <p:nvSpPr>
          <p:cNvPr id="4" name="Content1">
            <a:extLst>
              <a:ext uri="{FF2B5EF4-FFF2-40B4-BE49-F238E27FC236}">
                <a16:creationId xmlns:a16="http://schemas.microsoft.com/office/drawing/2014/main" id="{CE7D14A4-6062-4BBE-A139-6422773298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944" y="2231136"/>
            <a:ext cx="3191256" cy="4745736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2">
            <a:extLst>
              <a:ext uri="{FF2B5EF4-FFF2-40B4-BE49-F238E27FC236}">
                <a16:creationId xmlns:a16="http://schemas.microsoft.com/office/drawing/2014/main" id="{ABE320FB-48EE-4016-A456-1DD33909E4D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26280" y="2231136"/>
            <a:ext cx="9418320" cy="4745736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717E31-E522-41EA-87EC-293B6C6515E4}"/>
              </a:ext>
            </a:extLst>
          </p:cNvPr>
          <p:cNvCxnSpPr>
            <a:cxnSpLocks/>
          </p:cNvCxnSpPr>
          <p:nvPr userDrawn="1"/>
        </p:nvCxnSpPr>
        <p:spPr>
          <a:xfrm>
            <a:off x="4206240" y="2231136"/>
            <a:ext cx="0" cy="4745736"/>
          </a:xfrm>
          <a:prstGeom prst="line">
            <a:avLst/>
          </a:prstGeom>
          <a:ln w="9525">
            <a:solidFill>
              <a:srgbClr val="AFB1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648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66C357-9B0D-4F4F-9547-D35F17A1551A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1">
            <a:extLst>
              <a:ext uri="{FF2B5EF4-FFF2-40B4-BE49-F238E27FC236}">
                <a16:creationId xmlns:a16="http://schemas.microsoft.com/office/drawing/2014/main" id="{7C9CC234-25BB-47B9-B9DC-430A8E36F6F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4944" y="2231136"/>
            <a:ext cx="13249656" cy="4745736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ageSubtitle">
            <a:extLst>
              <a:ext uri="{FF2B5EF4-FFF2-40B4-BE49-F238E27FC236}">
                <a16:creationId xmlns:a16="http://schemas.microsoft.com/office/drawing/2014/main" id="{0A4EF1D1-B495-489C-9A8C-F5FD90CD5692}"/>
              </a:ext>
            </a:extLst>
          </p:cNvPr>
          <p:cNvSpPr>
            <a:spLocks noGrp="1"/>
          </p:cNvSpPr>
          <p:nvPr>
            <p:ph type="subTitle" sz="quarter" idx="12" hasCustomPrompt="1"/>
          </p:nvPr>
        </p:nvSpPr>
        <p:spPr>
          <a:xfrm>
            <a:off x="694944" y="1408176"/>
            <a:ext cx="13249656" cy="384048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450161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Title">
            <a:extLst>
              <a:ext uri="{FF2B5EF4-FFF2-40B4-BE49-F238E27FC236}">
                <a16:creationId xmlns:a16="http://schemas.microsoft.com/office/drawing/2014/main" id="{0B72AB40-71E0-4B27-B382-46D4BD235F40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694944" y="2029968"/>
            <a:ext cx="13249656" cy="1645920"/>
          </a:xfrm>
        </p:spPr>
        <p:txBody>
          <a:bodyPr vert="horz" wrap="square" lIns="0" tIns="0" rIns="0" bIns="0" anchor="b">
            <a:spAutoFit/>
          </a:bodyPr>
          <a:lstStyle>
            <a:lvl1pPr algn="l">
              <a:spcBef>
                <a:spcPct val="9500"/>
              </a:spcBef>
              <a:buFontTx/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[Presentation title]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3D4DBB-1339-4ABF-B95B-42CB099C0892}"/>
              </a:ext>
            </a:extLst>
          </p:cNvPr>
          <p:cNvCxnSpPr>
            <a:cxnSpLocks/>
          </p:cNvCxnSpPr>
          <p:nvPr userDrawn="1"/>
        </p:nvCxnSpPr>
        <p:spPr>
          <a:xfrm>
            <a:off x="694944" y="923544"/>
            <a:ext cx="13249656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ceholderSubtitle">
            <a:extLst>
              <a:ext uri="{FF2B5EF4-FFF2-40B4-BE49-F238E27FC236}">
                <a16:creationId xmlns:a16="http://schemas.microsoft.com/office/drawing/2014/main" id="{5EEA4ED4-AC0F-4952-A509-B09A6BAA0118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94944" y="3922776"/>
            <a:ext cx="4379976" cy="384048"/>
          </a:xfrm>
        </p:spPr>
        <p:txBody>
          <a:bodyPr vert="horz" wrap="none" lIns="0" tIns="0" rIns="0" bIns="0" anchor="t">
            <a:noAutofit/>
          </a:bodyPr>
          <a:lstStyle>
            <a:lvl1pPr marL="0" indent="0" algn="l">
              <a:spcBef>
                <a:spcPts val="10"/>
              </a:spcBef>
              <a:buFontTx/>
              <a:buNone/>
              <a:defRPr sz="14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Event name/subtitle</a:t>
            </a:r>
          </a:p>
        </p:txBody>
      </p:sp>
      <p:sp>
        <p:nvSpPr>
          <p:cNvPr id="14" name="PresentationContact">
            <a:extLst>
              <a:ext uri="{FF2B5EF4-FFF2-40B4-BE49-F238E27FC236}">
                <a16:creationId xmlns:a16="http://schemas.microsoft.com/office/drawing/2014/main" id="{38156AFD-D4CB-44F4-BB91-06C8A97DAD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944" y="6199632"/>
            <a:ext cx="5989320" cy="969264"/>
          </a:xfrm>
          <a:prstGeom prst="rect">
            <a:avLst/>
          </a:prstGeom>
        </p:spPr>
        <p:txBody>
          <a:bodyPr vert="horz" wrap="square" lIns="0" tIns="36576" rIns="36576" bIns="36576" anchor="b">
            <a:noAutofit/>
          </a:bodyPr>
          <a:lstStyle>
            <a:lvl1pPr marL="3175" indent="0" algn="l">
              <a:lnSpc>
                <a:spcPct val="110000"/>
              </a:lnSpc>
              <a:spcBef>
                <a:spcPts val="910"/>
              </a:spcBef>
              <a:buFont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432" indent="0" algn="l">
              <a:buFont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736" indent="0" algn="l">
              <a:buFont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8328" indent="0" algn="l">
              <a:buFont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02920" indent="0" algn="l">
              <a:buFont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Name, Title, Group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0DD7D6-D9AE-419E-B976-04D343B34889}"/>
              </a:ext>
            </a:extLst>
          </p:cNvPr>
          <p:cNvCxnSpPr>
            <a:cxnSpLocks/>
          </p:cNvCxnSpPr>
          <p:nvPr userDrawn="1"/>
        </p:nvCxnSpPr>
        <p:spPr>
          <a:xfrm>
            <a:off x="694944" y="7232904"/>
            <a:ext cx="13249656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fidentialInternal">
            <a:extLst>
              <a:ext uri="{FF2B5EF4-FFF2-40B4-BE49-F238E27FC236}">
                <a16:creationId xmlns:a16="http://schemas.microsoft.com/office/drawing/2014/main" id="{7F98B88D-CFCB-474C-984E-B873A401752F}"/>
              </a:ext>
            </a:extLst>
          </p:cNvPr>
          <p:cNvSpPr txBox="1"/>
          <p:nvPr userDrawn="1"/>
        </p:nvSpPr>
        <p:spPr>
          <a:xfrm>
            <a:off x="3502152" y="676656"/>
            <a:ext cx="10442448" cy="19202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r">
              <a:lnSpc>
                <a:spcPct val="110000"/>
              </a:lnSpc>
            </a:pPr>
            <a:r>
              <a:rPr lang="en-US" sz="800" b="0" i="0" cap="all" spc="210" dirty="0">
                <a:solidFill>
                  <a:schemeClr val="tx2"/>
                </a:solidFill>
                <a:latin typeface="Arial" panose="020B0604020202020204" pitchFamily="34" charset="0"/>
              </a:rPr>
              <a:t>STRICTLY PRIVATE AND CONFIDENTIAL</a:t>
            </a:r>
          </a:p>
        </p:txBody>
      </p:sp>
      <p:sp>
        <p:nvSpPr>
          <p:cNvPr id="17" name="Confidential">
            <a:extLst>
              <a:ext uri="{FF2B5EF4-FFF2-40B4-BE49-F238E27FC236}">
                <a16:creationId xmlns:a16="http://schemas.microsoft.com/office/drawing/2014/main" id="{AB8BDF8E-ADAB-48B0-938A-1AC6BC9A1909}"/>
              </a:ext>
            </a:extLst>
          </p:cNvPr>
          <p:cNvSpPr txBox="1"/>
          <p:nvPr userDrawn="1"/>
        </p:nvSpPr>
        <p:spPr>
          <a:xfrm>
            <a:off x="694944" y="7448897"/>
            <a:ext cx="10442448" cy="217239"/>
          </a:xfrm>
          <a:prstGeom prst="rect">
            <a:avLst/>
          </a:prstGeom>
          <a:noFill/>
        </p:spPr>
        <p:txBody>
          <a:bodyPr vert="horz" wrap="square" lIns="0" tIns="45720" rIns="0" bIns="45720" rtlCol="0" anchor="ctr">
            <a:spAutoFit/>
          </a:bodyPr>
          <a:lstStyle/>
          <a:p>
            <a:pPr algn="r">
              <a:lnSpc>
                <a:spcPct val="110000"/>
              </a:lnSpc>
            </a:pPr>
            <a:endParaRPr lang="en-US" sz="800" b="0" i="0" cap="all" spc="21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PlaceholderDate">
            <a:extLst>
              <a:ext uri="{FF2B5EF4-FFF2-40B4-BE49-F238E27FC236}">
                <a16:creationId xmlns:a16="http://schemas.microsoft.com/office/drawing/2014/main" id="{77FFD2FB-04B2-4527-9ABD-6133EE3EF3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5816" y="3922776"/>
            <a:ext cx="4379976" cy="384048"/>
          </a:xfrm>
          <a:prstGeom prst="rect">
            <a:avLst/>
          </a:prstGeom>
        </p:spPr>
        <p:txBody>
          <a:bodyPr vert="horz" wrap="none" lIns="0" tIns="0" rIns="0" bIns="0" anchor="t">
            <a:noAutofit/>
          </a:bodyPr>
          <a:lstStyle>
            <a:lvl1pPr marL="3175" indent="0" algn="l">
              <a:spcBef>
                <a:spcPts val="10"/>
              </a:spcBef>
              <a:buFontTx/>
              <a:buNone/>
              <a:defRPr sz="14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27432" indent="0" algn="l">
              <a:buFontTx/>
              <a:buNone/>
              <a:defRPr sz="1400" b="0" i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73736" indent="0" algn="l">
              <a:buFontTx/>
              <a:buNone/>
              <a:defRPr sz="1400" b="0" i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338328" indent="0" algn="l">
              <a:buFontTx/>
              <a:buNone/>
              <a:defRPr sz="1400" b="0" i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502920" indent="0" algn="l">
              <a:buFontTx/>
              <a:buNone/>
              <a:defRPr sz="1400" b="0" i="0">
                <a:solidFill>
                  <a:schemeClr val="bg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260993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nternal">
            <a:extLst>
              <a:ext uri="{FF2B5EF4-FFF2-40B4-BE49-F238E27FC236}">
                <a16:creationId xmlns:a16="http://schemas.microsoft.com/office/drawing/2014/main" id="{83D4647A-300F-4A62-BBD4-5CC518A56E09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103120" y="7059168"/>
            <a:ext cx="10442448" cy="19202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800" b="0" i="0" cap="all" spc="210" dirty="0">
                <a:solidFill>
                  <a:schemeClr val="tx2"/>
                </a:solidFill>
                <a:latin typeface="Arial" panose="020B0604020202020204" pitchFamily="34" charset="0"/>
              </a:rPr>
              <a:t>STRICTLY PRIVATE AND CONFIDENTIAL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DBB90B47-BA95-470C-A4A8-FA5E12EAB19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4630400" cy="8229600"/>
          </a:xfrm>
        </p:spPr>
        <p:txBody>
          <a:bodyPr/>
          <a:lstStyle>
            <a:lvl1pPr marL="3175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E46AB28-9226-4C0E-95B8-13E718DD1D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71216"/>
            <a:ext cx="13085065" cy="118872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marL="3175" indent="0">
              <a:buFontTx/>
              <a:buNone/>
              <a:defRPr/>
            </a:lvl1pPr>
            <a:lvl2pPr marL="27432" indent="0">
              <a:buFontTx/>
              <a:buNone/>
              <a:defRPr/>
            </a:lvl2pPr>
            <a:lvl3pPr marL="173736" indent="0">
              <a:buFontTx/>
              <a:buNone/>
              <a:defRPr/>
            </a:lvl3pPr>
            <a:lvl4pPr marL="338328" indent="0">
              <a:buFontTx/>
              <a:buNone/>
              <a:defRPr/>
            </a:lvl4pPr>
            <a:lvl5pPr marL="502920" indent="0">
              <a:buFontTx/>
              <a:buNone/>
              <a:defRPr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7384C0A-AC8D-44EE-BA40-F84388B899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099048"/>
            <a:ext cx="14639544" cy="1124712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0" tIns="0" rIns="0" bIns="0" anchor="ctr">
            <a:noAutofit/>
          </a:bodyPr>
          <a:lstStyle>
            <a:lvl1pPr marL="3175" indent="0" algn="l">
              <a:buFontTx/>
              <a:buNone/>
              <a:defRPr/>
            </a:lvl1pPr>
            <a:lvl2pPr marL="27432" indent="0">
              <a:buFontTx/>
              <a:buNone/>
              <a:defRPr/>
            </a:lvl2pPr>
            <a:lvl3pPr marL="173736" indent="0">
              <a:buFontTx/>
              <a:buNone/>
              <a:defRPr/>
            </a:lvl3pPr>
            <a:lvl4pPr marL="338328" indent="0">
              <a:buFontTx/>
              <a:buNone/>
              <a:defRPr/>
            </a:lvl4pPr>
            <a:lvl5pPr marL="502920" indent="0">
              <a:buFontTx/>
              <a:buNone/>
              <a:defRPr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PlaceholderDate">
            <a:extLst>
              <a:ext uri="{FF2B5EF4-FFF2-40B4-BE49-F238E27FC236}">
                <a16:creationId xmlns:a16="http://schemas.microsoft.com/office/drawing/2014/main" id="{669EFFC8-45FD-4794-A3F9-017158362E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3502152"/>
            <a:ext cx="12609576" cy="384048"/>
          </a:xfrm>
          <a:prstGeom prst="rect">
            <a:avLst/>
          </a:prstGeom>
        </p:spPr>
        <p:txBody>
          <a:bodyPr vert="horz" wrap="none" lIns="0" tIns="0" rIns="0" bIns="0" anchor="ctr">
            <a:noAutofit/>
          </a:bodyPr>
          <a:lstStyle>
            <a:lvl1pPr marL="3175" indent="0" algn="l">
              <a:lnSpc>
                <a:spcPct val="1100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7432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73736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38328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502920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   [Date]</a:t>
            </a:r>
          </a:p>
        </p:txBody>
      </p:sp>
      <p:sp>
        <p:nvSpPr>
          <p:cNvPr id="8" name="PlaceholderTitle">
            <a:extLst>
              <a:ext uri="{FF2B5EF4-FFF2-40B4-BE49-F238E27FC236}">
                <a16:creationId xmlns:a16="http://schemas.microsoft.com/office/drawing/2014/main" id="{BE5FAFBE-371C-4544-B72B-9C5253226DF6}"/>
              </a:ext>
            </a:extLst>
          </p:cNvPr>
          <p:cNvSpPr>
            <a:spLocks noGrp="1"/>
          </p:cNvSpPr>
          <p:nvPr>
            <p:ph type="title" idx="14" hasCustomPrompt="1"/>
          </p:nvPr>
        </p:nvSpPr>
        <p:spPr>
          <a:xfrm>
            <a:off x="466344" y="3099816"/>
            <a:ext cx="12609576" cy="420624"/>
          </a:xfrm>
        </p:spPr>
        <p:txBody>
          <a:bodyPr vert="horz" wrap="square" lIns="0" tIns="0" rIns="0" bIns="0" anchor="ctr">
            <a:noAutofit/>
          </a:bodyPr>
          <a:lstStyle>
            <a:lvl1pPr algn="l">
              <a:lnSpc>
                <a:spcPct val="110000"/>
              </a:lnSpc>
              <a:spcBef>
                <a:spcPct val="0"/>
              </a:spcBef>
              <a:buFontTx/>
              <a:buNone/>
              <a:defRPr sz="2000" b="0" i="0" cap="all" spc="3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[Presentation title]</a:t>
            </a:r>
          </a:p>
        </p:txBody>
      </p:sp>
    </p:spTree>
    <p:extLst>
      <p:ext uri="{BB962C8B-B14F-4D97-AF65-F5344CB8AC3E}">
        <p14:creationId xmlns:p14="http://schemas.microsoft.com/office/powerpoint/2010/main" val="103475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nternal">
            <a:extLst>
              <a:ext uri="{FF2B5EF4-FFF2-40B4-BE49-F238E27FC236}">
                <a16:creationId xmlns:a16="http://schemas.microsoft.com/office/drawing/2014/main" id="{6FC204F2-75D3-42D6-A175-BCDC071F6C22}"/>
              </a:ext>
            </a:extLst>
          </p:cNvPr>
          <p:cNvSpPr txBox="1"/>
          <p:nvPr userDrawn="1"/>
        </p:nvSpPr>
        <p:spPr>
          <a:xfrm>
            <a:off x="2103120" y="7296912"/>
            <a:ext cx="10442448" cy="2286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800" b="0" i="0" cap="all" spc="210" dirty="0">
                <a:solidFill>
                  <a:schemeClr val="tx2"/>
                </a:solidFill>
                <a:latin typeface="Arial" panose="020B0604020202020204" pitchFamily="34" charset="0"/>
              </a:rPr>
              <a:t>STRICTLY PRIVATE AND CONFIDENTIAL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3D64EE60-0403-46EB-B7AE-BC132BBCD0D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29184" y="274320"/>
            <a:ext cx="13990320" cy="7680960"/>
          </a:xfrm>
        </p:spPr>
        <p:txBody>
          <a:bodyPr/>
          <a:lstStyle>
            <a:lvl1pPr marL="3175" indent="0">
              <a:buFontTx/>
              <a:buNone/>
              <a:defRPr/>
            </a:lvl1pPr>
          </a:lstStyle>
          <a:p>
            <a:r>
              <a:rPr lang="en-US" dirty="0"/>
              <a:t>Click on Insert Picture to add image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FC4F87-3D32-4842-BB56-A74286F305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184" y="3145536"/>
            <a:ext cx="13085065" cy="118872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marL="3175" indent="0">
              <a:buFontTx/>
              <a:buNone/>
              <a:defRPr/>
            </a:lvl1pPr>
            <a:lvl2pPr marL="27432" indent="0">
              <a:buFontTx/>
              <a:buNone/>
              <a:defRPr/>
            </a:lvl2pPr>
            <a:lvl3pPr marL="173736" indent="0">
              <a:buFontTx/>
              <a:buNone/>
              <a:defRPr/>
            </a:lvl3pPr>
            <a:lvl4pPr marL="338328" indent="0">
              <a:buFontTx/>
              <a:buNone/>
              <a:defRPr/>
            </a:lvl4pPr>
            <a:lvl5pPr marL="502920" indent="0">
              <a:buFontTx/>
              <a:buNone/>
              <a:defRPr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12B9A8-8261-43DB-A86A-BF0E6CE2D3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9184" y="6373368"/>
            <a:ext cx="14008608" cy="1124712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3175" indent="0">
              <a:buFontTx/>
              <a:buNone/>
              <a:defRPr/>
            </a:lvl1pPr>
            <a:lvl2pPr marL="27432" indent="0">
              <a:buFontTx/>
              <a:buNone/>
              <a:defRPr/>
            </a:lvl2pPr>
            <a:lvl3pPr marL="173736" indent="0">
              <a:buFontTx/>
              <a:buNone/>
              <a:defRPr/>
            </a:lvl3pPr>
            <a:lvl4pPr marL="338328" indent="0">
              <a:buFontTx/>
              <a:buNone/>
              <a:defRPr/>
            </a:lvl4pPr>
            <a:lvl5pPr marL="502920" indent="0">
              <a:buFontTx/>
              <a:buNone/>
              <a:defRPr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PlaceholderDate">
            <a:extLst>
              <a:ext uri="{FF2B5EF4-FFF2-40B4-BE49-F238E27FC236}">
                <a16:creationId xmlns:a16="http://schemas.microsoft.com/office/drawing/2014/main" id="{2C3F0C38-629A-48FC-8455-D076EAD799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5528" y="3785616"/>
            <a:ext cx="12609576" cy="384048"/>
          </a:xfrm>
          <a:prstGeom prst="rect">
            <a:avLst/>
          </a:prstGeom>
        </p:spPr>
        <p:txBody>
          <a:bodyPr vert="horz" wrap="none" lIns="0" tIns="0" rIns="0" bIns="0" anchor="ctr">
            <a:noAutofit/>
          </a:bodyPr>
          <a:lstStyle>
            <a:lvl1pPr marL="3175" indent="0" algn="l">
              <a:lnSpc>
                <a:spcPct val="1100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7432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73736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38328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502920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   [Date]</a:t>
            </a:r>
          </a:p>
        </p:txBody>
      </p:sp>
      <p:sp>
        <p:nvSpPr>
          <p:cNvPr id="8" name="PlaceholderTitle">
            <a:extLst>
              <a:ext uri="{FF2B5EF4-FFF2-40B4-BE49-F238E27FC236}">
                <a16:creationId xmlns:a16="http://schemas.microsoft.com/office/drawing/2014/main" id="{E3960E12-811E-4845-BEF4-47EE90DF7978}"/>
              </a:ext>
            </a:extLst>
          </p:cNvPr>
          <p:cNvSpPr>
            <a:spLocks noGrp="1"/>
          </p:cNvSpPr>
          <p:nvPr>
            <p:ph type="title" idx="14" hasCustomPrompt="1"/>
          </p:nvPr>
        </p:nvSpPr>
        <p:spPr>
          <a:xfrm>
            <a:off x="795528" y="3364992"/>
            <a:ext cx="12609576" cy="420624"/>
          </a:xfrm>
        </p:spPr>
        <p:txBody>
          <a:bodyPr vert="horz" wrap="square" lIns="0" tIns="0" rIns="0" bIns="0" anchor="ctr">
            <a:noAutofit/>
          </a:bodyPr>
          <a:lstStyle>
            <a:lvl1pPr algn="l">
              <a:lnSpc>
                <a:spcPct val="110000"/>
              </a:lnSpc>
              <a:spcBef>
                <a:spcPct val="0"/>
              </a:spcBef>
              <a:buFontTx/>
              <a:buNone/>
              <a:defRPr sz="2000" b="0" i="0" cap="all" spc="3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[Presentation title]</a:t>
            </a:r>
          </a:p>
        </p:txBody>
      </p:sp>
    </p:spTree>
    <p:extLst>
      <p:ext uri="{BB962C8B-B14F-4D97-AF65-F5344CB8AC3E}">
        <p14:creationId xmlns:p14="http://schemas.microsoft.com/office/powerpoint/2010/main" val="18255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D1F0B-46A9-4013-A32E-93E1CDFFA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239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2FA13-9B25-476E-A09A-A6E1F81F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83F81FEF-47EF-488F-807E-F44516C3B3C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4944" y="2231136"/>
            <a:ext cx="13249656" cy="4745736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ageSubtitle">
            <a:extLst>
              <a:ext uri="{FF2B5EF4-FFF2-40B4-BE49-F238E27FC236}">
                <a16:creationId xmlns:a16="http://schemas.microsoft.com/office/drawing/2014/main" id="{EADCB8A0-AA0D-441A-9D5B-15E5FCF17C9C}"/>
              </a:ext>
            </a:extLst>
          </p:cNvPr>
          <p:cNvSpPr>
            <a:spLocks noGrp="1"/>
          </p:cNvSpPr>
          <p:nvPr>
            <p:ph type="subTitle" sz="quarter" idx="11" hasCustomPrompt="1"/>
          </p:nvPr>
        </p:nvSpPr>
        <p:spPr>
          <a:xfrm>
            <a:off x="694944" y="1408176"/>
            <a:ext cx="13249656" cy="384048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323025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6BCB-71F0-4C5F-A017-C9747BFB3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ABAB09EF-CF48-4696-932C-D6FB885046B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4944" y="1911096"/>
            <a:ext cx="13249656" cy="5074920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498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9EAB-D5EB-4212-871C-12531AB9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ADE6B23B-0A74-4A2B-B38A-B2B397A007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4944" y="2231136"/>
            <a:ext cx="6227064" cy="4745736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C7B33CBD-DA19-44B7-8821-62D9F71D6E3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17536" y="2231136"/>
            <a:ext cx="6227064" cy="4745736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ageSubtitle">
            <a:extLst>
              <a:ext uri="{FF2B5EF4-FFF2-40B4-BE49-F238E27FC236}">
                <a16:creationId xmlns:a16="http://schemas.microsoft.com/office/drawing/2014/main" id="{15527572-3E1C-417D-A043-45A422B7EE4D}"/>
              </a:ext>
            </a:extLst>
          </p:cNvPr>
          <p:cNvSpPr>
            <a:spLocks noGrp="1"/>
          </p:cNvSpPr>
          <p:nvPr>
            <p:ph type="subTitle" sz="quarter" idx="12" hasCustomPrompt="1"/>
          </p:nvPr>
        </p:nvSpPr>
        <p:spPr>
          <a:xfrm>
            <a:off x="694944" y="1408176"/>
            <a:ext cx="13249656" cy="384048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347960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e Left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70FED-21A2-4F92-9321-5417A59F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DA0E0691-D952-4CCD-BE26-7C559A4273D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4944" y="2231136"/>
            <a:ext cx="6227064" cy="4745736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0DA25C5D-ED5B-46AF-83E2-5572E74FC5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17536" y="2231136"/>
            <a:ext cx="6227064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A3148979-C925-4147-8A99-6A9BCA5E219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717536" y="4892040"/>
            <a:ext cx="6227064" cy="208483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ageSubtitle">
            <a:extLst>
              <a:ext uri="{FF2B5EF4-FFF2-40B4-BE49-F238E27FC236}">
                <a16:creationId xmlns:a16="http://schemas.microsoft.com/office/drawing/2014/main" id="{95AB1C3C-350B-4785-ABD0-3FF8F2FA6C73}"/>
              </a:ext>
            </a:extLst>
          </p:cNvPr>
          <p:cNvSpPr>
            <a:spLocks noGrp="1"/>
          </p:cNvSpPr>
          <p:nvPr>
            <p:ph type="subTitle" sz="quarter" idx="13" hasCustomPrompt="1"/>
          </p:nvPr>
        </p:nvSpPr>
        <p:spPr>
          <a:xfrm>
            <a:off x="694944" y="1408176"/>
            <a:ext cx="13249656" cy="384048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363204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tmp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Title">
            <a:extLst>
              <a:ext uri="{FF2B5EF4-FFF2-40B4-BE49-F238E27FC236}">
                <a16:creationId xmlns:a16="http://schemas.microsoft.com/office/drawing/2014/main" id="{933EFC66-A4BD-478A-8A40-EF4671320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658368"/>
            <a:ext cx="13249656" cy="72237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ceholderBody">
            <a:extLst>
              <a:ext uri="{FF2B5EF4-FFF2-40B4-BE49-F238E27FC236}">
                <a16:creationId xmlns:a16="http://schemas.microsoft.com/office/drawing/2014/main" id="{1FA40976-4AC9-4518-AFCC-C61DFC043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944" y="1837944"/>
            <a:ext cx="13249656" cy="5321808"/>
          </a:xfrm>
          <a:prstGeom prst="rect">
            <a:avLst/>
          </a:prstGeom>
        </p:spPr>
        <p:txBody>
          <a:bodyPr vert="horz" wrap="square" lIns="0" tIns="36576" rIns="36576" bIns="36576" rtlCol="0" anchor="t">
            <a:noAutofit/>
          </a:bodyPr>
          <a:lstStyle/>
          <a:p>
            <a:pPr marL="10160" lvl="0" indent="-6985" algn="l" defTabSz="914400" rtl="0" eaLnBrk="1" latinLnBrk="0" hangingPunct="1">
              <a:lnSpc>
                <a:spcPct val="110000"/>
              </a:lnSpc>
              <a:spcBef>
                <a:spcPts val="91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/>
              <a:t>Body Text</a:t>
            </a:r>
          </a:p>
          <a:p>
            <a:pPr marL="742950" lvl="1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bg2">
                  <a:lumMod val="100000"/>
                </a:schemeClr>
              </a:buClr>
              <a:buSzPct val="92000"/>
              <a:buFont typeface="Arial" panose="020B0604020202020204" pitchFamily="34" charset="0"/>
              <a:buChar char="•"/>
            </a:pPr>
            <a:r>
              <a:rPr lang="en-US"/>
              <a:t>Bullet one</a:t>
            </a:r>
          </a:p>
          <a:p>
            <a:pPr marL="1143000" lvl="2" indent="-2286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chemeClr val="tx2">
                  <a:lumMod val="100000"/>
                </a:schemeClr>
              </a:buClr>
              <a:buSzPct val="92000"/>
              <a:buFont typeface="Arial" panose="020B0604020202020204" pitchFamily="34" charset="0"/>
              <a:buChar char="•"/>
            </a:pPr>
            <a:r>
              <a:rPr lang="en-US"/>
              <a:t>Bullet two</a:t>
            </a:r>
          </a:p>
          <a:p>
            <a:pPr marL="1600200" lvl="3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ct val="0"/>
              </a:spcAft>
              <a:buClr>
                <a:schemeClr val="tx2">
                  <a:lumMod val="10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Bullet three</a:t>
            </a:r>
          </a:p>
          <a:p>
            <a:pPr marL="20574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10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Bullet four</a:t>
            </a:r>
          </a:p>
        </p:txBody>
      </p:sp>
      <p:sp>
        <p:nvSpPr>
          <p:cNvPr id="4" name="PageNumber">
            <a:extLst>
              <a:ext uri="{FF2B5EF4-FFF2-40B4-BE49-F238E27FC236}">
                <a16:creationId xmlns:a16="http://schemas.microsoft.com/office/drawing/2014/main" id="{FF858BC1-A808-4AA3-9B53-1CF51CE050A7}"/>
              </a:ext>
            </a:extLst>
          </p:cNvPr>
          <p:cNvSpPr txBox="1"/>
          <p:nvPr userDrawn="1"/>
        </p:nvSpPr>
        <p:spPr>
          <a:xfrm>
            <a:off x="13377672" y="7894180"/>
            <a:ext cx="557784" cy="1404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endParaRPr lang="en-US" sz="900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TopBar">
            <a:extLst>
              <a:ext uri="{FF2B5EF4-FFF2-40B4-BE49-F238E27FC236}">
                <a16:creationId xmlns:a16="http://schemas.microsoft.com/office/drawing/2014/main" id="{7C6368F3-18EC-4CF1-B990-8F5885F3AFC6}"/>
              </a:ext>
            </a:extLst>
          </p:cNvPr>
          <p:cNvSpPr txBox="1"/>
          <p:nvPr userDrawn="1"/>
        </p:nvSpPr>
        <p:spPr>
          <a:xfrm>
            <a:off x="694944" y="493776"/>
            <a:ext cx="2084832" cy="4572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r">
              <a:lnSpc>
                <a:spcPct val="110000"/>
              </a:lnSpc>
            </a:pPr>
            <a:endParaRPr lang="en-US" sz="1200" b="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ConfidentialInternal">
            <a:extLst>
              <a:ext uri="{FF2B5EF4-FFF2-40B4-BE49-F238E27FC236}">
                <a16:creationId xmlns:a16="http://schemas.microsoft.com/office/drawing/2014/main" id="{A862DF83-CFF3-4FC8-80F8-2230CE3108BA}"/>
              </a:ext>
            </a:extLst>
          </p:cNvPr>
          <p:cNvSpPr txBox="1"/>
          <p:nvPr userDrawn="1">
            <p:custDataLst>
              <p:tags r:id="rId29"/>
            </p:custDataLst>
          </p:nvPr>
        </p:nvSpPr>
        <p:spPr>
          <a:xfrm>
            <a:off x="3502152" y="429768"/>
            <a:ext cx="10442448" cy="2286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r">
              <a:lnSpc>
                <a:spcPct val="110000"/>
              </a:lnSpc>
            </a:pPr>
            <a:r>
              <a:rPr lang="en-US" sz="700" b="0" i="0" cap="all" spc="210" dirty="0">
                <a:solidFill>
                  <a:schemeClr val="tx2"/>
                </a:solidFill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7" name="Confidential" hidden="1">
            <a:extLst>
              <a:ext uri="{FF2B5EF4-FFF2-40B4-BE49-F238E27FC236}">
                <a16:creationId xmlns:a16="http://schemas.microsoft.com/office/drawing/2014/main" id="{EF287AA1-29ED-439B-857D-42D069B2FFC7}"/>
              </a:ext>
            </a:extLst>
          </p:cNvPr>
          <p:cNvSpPr txBox="1"/>
          <p:nvPr userDrawn="1">
            <p:custDataLst>
              <p:tags r:id="rId30"/>
            </p:custDataLst>
          </p:nvPr>
        </p:nvSpPr>
        <p:spPr>
          <a:xfrm>
            <a:off x="3502152" y="265176"/>
            <a:ext cx="10442448" cy="201658"/>
          </a:xfrm>
          <a:prstGeom prst="rect">
            <a:avLst/>
          </a:prstGeom>
          <a:noFill/>
        </p:spPr>
        <p:txBody>
          <a:bodyPr vert="horz" wrap="square" lIns="0" tIns="45720" rIns="0" bIns="45720" rtlCol="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700" b="0" i="0" cap="all" spc="210" dirty="0">
                <a:solidFill>
                  <a:schemeClr val="tx2"/>
                </a:solidFill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8" name="SubsectionTracker">
            <a:extLst>
              <a:ext uri="{FF2B5EF4-FFF2-40B4-BE49-F238E27FC236}">
                <a16:creationId xmlns:a16="http://schemas.microsoft.com/office/drawing/2014/main" id="{5761E5B4-C354-4D7F-AB9C-7436E2D3810C}"/>
              </a:ext>
            </a:extLst>
          </p:cNvPr>
          <p:cNvSpPr txBox="1"/>
          <p:nvPr userDrawn="1"/>
        </p:nvSpPr>
        <p:spPr>
          <a:xfrm>
            <a:off x="13953679" y="1108203"/>
            <a:ext cx="65" cy="124458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endParaRPr lang="en-US" sz="800" b="0" i="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Background">
            <a:extLst>
              <a:ext uri="{FF2B5EF4-FFF2-40B4-BE49-F238E27FC236}">
                <a16:creationId xmlns:a16="http://schemas.microsoft.com/office/drawing/2014/main" id="{44A8E131-442C-41BC-8303-8DE2794F9D8A}"/>
              </a:ext>
            </a:extLst>
          </p:cNvPr>
          <p:cNvSpPr txBox="1"/>
          <p:nvPr userDrawn="1"/>
        </p:nvSpPr>
        <p:spPr>
          <a:xfrm>
            <a:off x="0" y="7744968"/>
            <a:ext cx="14630400" cy="484632"/>
          </a:xfrm>
          <a:prstGeom prst="rect">
            <a:avLst/>
          </a:prstGeom>
          <a:solidFill>
            <a:srgbClr val="F5F7F8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r">
              <a:lnSpc>
                <a:spcPct val="110000"/>
              </a:lnSpc>
            </a:pPr>
            <a:endParaRPr lang="en-US" sz="1200" b="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ClientName">
            <a:extLst>
              <a:ext uri="{FF2B5EF4-FFF2-40B4-BE49-F238E27FC236}">
                <a16:creationId xmlns:a16="http://schemas.microsoft.com/office/drawing/2014/main" id="{6F13874C-2ACA-43EE-9460-D517BADDEEEA}"/>
              </a:ext>
            </a:extLst>
          </p:cNvPr>
          <p:cNvSpPr txBox="1"/>
          <p:nvPr userDrawn="1">
            <p:custDataLst>
              <p:tags r:id="rId31"/>
            </p:custDataLst>
          </p:nvPr>
        </p:nvSpPr>
        <p:spPr>
          <a:xfrm>
            <a:off x="7223760" y="7891272"/>
            <a:ext cx="6080760" cy="1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/>
          <a:p>
            <a:pPr algn="r">
              <a:lnSpc>
                <a:spcPct val="110000"/>
              </a:lnSpc>
            </a:pPr>
            <a:endParaRPr lang="en-US" sz="900" b="0" i="0" cap="all" spc="15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0C5FF8-D177-012C-DCBD-E9E1729DC308}"/>
              </a:ext>
            </a:extLst>
          </p:cNvPr>
          <p:cNvSpPr>
            <a:spLocks noChangeAspect="1"/>
          </p:cNvSpPr>
          <p:nvPr userDrawn="1">
            <p:custDataLst>
              <p:tags r:id="rId32"/>
            </p:custDataLst>
          </p:nvPr>
        </p:nvSpPr>
        <p:spPr>
          <a:xfrm>
            <a:off x="694944" y="7909560"/>
            <a:ext cx="785982" cy="158099"/>
          </a:xfrm>
          <a:prstGeom prst="rect">
            <a:avLst/>
          </a:prstGeom>
          <a:blipFill>
            <a:blip r:embed="rId33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1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 ftr="0" dt="0"/>
  <p:txStyles>
    <p:titleStyle>
      <a:lvl1pPr algn="l" defTabSz="914400" rtl="0" eaLnBrk="1" latinLnBrk="0" hangingPunct="1">
        <a:spcBef>
          <a:spcPct val="0"/>
        </a:spcBef>
        <a:buFontTx/>
        <a:buNone/>
        <a:defRPr sz="2200" b="0" i="0" kern="1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0160" indent="-6985" algn="l" defTabSz="914400" rtl="0" eaLnBrk="1" latinLnBrk="0" hangingPunct="1">
        <a:lnSpc>
          <a:spcPct val="110000"/>
        </a:lnSpc>
        <a:spcBef>
          <a:spcPts val="910"/>
        </a:spcBef>
        <a:spcAft>
          <a:spcPct val="0"/>
        </a:spcAft>
        <a:buFontTx/>
        <a:buNone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210312" indent="-182880" algn="l" defTabSz="914400" rtl="0" eaLnBrk="1" latinLnBrk="0" hangingPunct="1">
        <a:lnSpc>
          <a:spcPct val="110000"/>
        </a:lnSpc>
        <a:spcBef>
          <a:spcPts val="600"/>
        </a:spcBef>
        <a:spcAft>
          <a:spcPct val="0"/>
        </a:spcAft>
        <a:buClr>
          <a:schemeClr val="bg2">
            <a:lumMod val="100000"/>
          </a:schemeClr>
        </a:buClr>
        <a:buSzPct val="92000"/>
        <a:buFont typeface="Wingdings" panose="05000000000000000000" pitchFamily="2" charset="2"/>
        <a:buChar char="l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384048" indent="-210312" algn="l" defTabSz="914400" rtl="0" eaLnBrk="1" latinLnBrk="0" hangingPunct="1">
        <a:lnSpc>
          <a:spcPct val="110000"/>
        </a:lnSpc>
        <a:spcBef>
          <a:spcPts val="300"/>
        </a:spcBef>
        <a:spcAft>
          <a:spcPct val="0"/>
        </a:spcAft>
        <a:buClr>
          <a:schemeClr val="tx2">
            <a:lumMod val="100000"/>
          </a:schemeClr>
        </a:buClr>
        <a:buSzPct val="92000"/>
        <a:buFont typeface="Wingdings" panose="05000000000000000000" pitchFamily="2" charset="2"/>
        <a:buChar char="l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557784" indent="-219456" algn="l" defTabSz="914400" rtl="0" eaLnBrk="1" latinLnBrk="0" hangingPunct="1">
        <a:lnSpc>
          <a:spcPct val="110000"/>
        </a:lnSpc>
        <a:spcBef>
          <a:spcPts val="100"/>
        </a:spcBef>
        <a:spcAft>
          <a:spcPct val="0"/>
        </a:spcAft>
        <a:buClr>
          <a:schemeClr val="tx2">
            <a:lumMod val="100000"/>
          </a:schemeClr>
        </a:buClr>
        <a:buSzPct val="100000"/>
        <a:buFont typeface="Arial" panose="020B0604020202020204" pitchFamily="34" charset="0"/>
        <a:buChar char="-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100000"/>
          </a:schemeClr>
        </a:buClr>
        <a:buSzPct val="100000"/>
        <a:buFont typeface="Arial" panose="020B0604020202020204" pitchFamily="34" charset="0"/>
        <a:buChar char="-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2192" indent="-9017" algn="l" defTabSz="914400" rtl="0" eaLnBrk="1" fontAlgn="b" latinLnBrk="0" hangingPunct="1">
        <a:lnSpc>
          <a:spcPct val="100000"/>
        </a:lnSpc>
        <a:spcBef>
          <a:spcPts val="265"/>
        </a:spcBef>
        <a:spcAft>
          <a:spcPct val="0"/>
        </a:spcAft>
        <a:buFontTx/>
        <a:buNone/>
        <a:defRPr sz="900" b="0" i="0" kern="1200">
          <a:solidFill>
            <a:schemeClr val="tx2"/>
          </a:solidFill>
          <a:latin typeface="+mn-lt"/>
          <a:ea typeface="Arial Unicode MS"/>
          <a:cs typeface="+mn-cs"/>
        </a:defRPr>
      </a:lvl1pPr>
      <a:lvl2pPr marL="210312" indent="-210312" algn="l" defTabSz="914400" rtl="0" eaLnBrk="1" fontAlgn="b" latinLnBrk="0" hangingPunct="1">
        <a:lnSpc>
          <a:spcPct val="100000"/>
        </a:lnSpc>
        <a:spcBef>
          <a:spcPts val="265"/>
        </a:spcBef>
        <a:spcAft>
          <a:spcPct val="0"/>
        </a:spcAft>
        <a:buClr>
          <a:schemeClr val="bg2"/>
        </a:buClr>
        <a:buSzPct val="92000"/>
        <a:buFont typeface="Wingdings"/>
        <a:buChar char="n"/>
        <a:defRPr sz="900" b="0" i="0" kern="1200">
          <a:solidFill>
            <a:schemeClr val="tx2"/>
          </a:solidFill>
          <a:latin typeface="+mn-lt"/>
          <a:ea typeface="Arial Unicode MS"/>
          <a:cs typeface="+mn-cs"/>
        </a:defRPr>
      </a:lvl2pPr>
      <a:lvl3pPr marL="420624" indent="-210312" algn="l" defTabSz="914400" rtl="0" eaLnBrk="1" fontAlgn="b" latinLnBrk="0" hangingPunct="1">
        <a:lnSpc>
          <a:spcPct val="100000"/>
        </a:lnSpc>
        <a:spcBef>
          <a:spcPts val="265"/>
        </a:spcBef>
        <a:spcAft>
          <a:spcPct val="0"/>
        </a:spcAft>
        <a:buClr>
          <a:schemeClr val="tx2"/>
        </a:buClr>
        <a:buSzPct val="92000"/>
        <a:buFont typeface="Wingdings"/>
        <a:buChar char="n"/>
        <a:defRPr sz="900" b="0" i="0" kern="1200">
          <a:solidFill>
            <a:schemeClr val="tx2"/>
          </a:solidFill>
          <a:latin typeface="+mn-lt"/>
          <a:ea typeface="Arial Unicode MS"/>
          <a:cs typeface="+mn-cs"/>
        </a:defRPr>
      </a:lvl3pPr>
      <a:lvl4pPr marL="649224" indent="-228600" algn="l" defTabSz="914400" rtl="0" eaLnBrk="1" fontAlgn="b" latinLnBrk="0" hangingPunct="1">
        <a:lnSpc>
          <a:spcPct val="100000"/>
        </a:lnSpc>
        <a:spcBef>
          <a:spcPts val="265"/>
        </a:spcBef>
        <a:spcAft>
          <a:spcPct val="0"/>
        </a:spcAft>
        <a:buClr>
          <a:schemeClr val="tx2"/>
        </a:buClr>
        <a:buSzPct val="100000"/>
        <a:buFont typeface="Arial"/>
        <a:buChar char="–"/>
        <a:defRPr sz="900" b="0" i="0" kern="1200">
          <a:solidFill>
            <a:schemeClr val="tx2"/>
          </a:solidFill>
          <a:latin typeface="+mn-lt"/>
          <a:ea typeface="Arial Unicode MS"/>
          <a:cs typeface="+mn-cs"/>
        </a:defRPr>
      </a:lvl4pPr>
      <a:lvl5pPr marL="877824" indent="-228600" algn="l" defTabSz="914400" rtl="0" eaLnBrk="1" fontAlgn="b" latinLnBrk="0" hangingPunct="1">
        <a:lnSpc>
          <a:spcPct val="100000"/>
        </a:lnSpc>
        <a:spcBef>
          <a:spcPts val="265"/>
        </a:spcBef>
        <a:spcAft>
          <a:spcPct val="0"/>
        </a:spcAft>
        <a:buClr>
          <a:schemeClr val="tx2"/>
        </a:buClr>
        <a:buSzPct val="100000"/>
        <a:buFont typeface="Arial"/>
        <a:buChar char="–"/>
        <a:defRPr sz="900" b="0" i="0" kern="1200">
          <a:solidFill>
            <a:schemeClr val="tx2"/>
          </a:solidFill>
          <a:latin typeface="+mn-lt"/>
          <a:ea typeface="Arial Unicode MS"/>
          <a:cs typeface="+mn-cs"/>
        </a:defRPr>
      </a:lvl5pPr>
    </p:otherStyle>
  </p:txStyles>
  <p:extLst>
    <p:ext uri="{27BBF7A9-308A-43DC-89C8-2F10F3537804}">
      <p15:sldGuideLst xmlns:p15="http://schemas.microsoft.com/office/powerpoint/2012/main">
        <p15:guide id="1" orient="horz" pos="870" userDrawn="1">
          <p15:clr>
            <a:srgbClr val="F26B43"/>
          </p15:clr>
        </p15:guide>
        <p15:guide id="2" pos="436" userDrawn="1">
          <p15:clr>
            <a:srgbClr val="F26B43"/>
          </p15:clr>
        </p15:guide>
        <p15:guide id="3" pos="8784" userDrawn="1">
          <p15:clr>
            <a:srgbClr val="F26B43"/>
          </p15:clr>
        </p15:guide>
        <p15:guide id="4" orient="horz" pos="4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tmp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JP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6.png"/><Relationship Id="rId5" Type="http://schemas.openxmlformats.org/officeDocument/2006/relationships/tags" Target="../tags/tag19.xml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26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6.xml"/><Relationship Id="rId11" Type="http://schemas.openxmlformats.org/officeDocument/2006/relationships/chart" Target="../charts/chart4.xml"/><Relationship Id="rId5" Type="http://schemas.openxmlformats.org/officeDocument/2006/relationships/tags" Target="../tags/tag28.xml"/><Relationship Id="rId10" Type="http://schemas.openxmlformats.org/officeDocument/2006/relationships/chart" Target="../charts/chart3.xml"/><Relationship Id="rId4" Type="http://schemas.openxmlformats.org/officeDocument/2006/relationships/tags" Target="../tags/tag27.xml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7.emf"/><Relationship Id="rId2" Type="http://schemas.openxmlformats.org/officeDocument/2006/relationships/tags" Target="../tags/tag3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tags" Target="../tags/tag42.xml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tags" Target="../tags/tag4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tags" Target="../tags/tag44.xml"/><Relationship Id="rId7" Type="http://schemas.openxmlformats.org/officeDocument/2006/relationships/image" Target="../media/image29.emf"/><Relationship Id="rId12" Type="http://schemas.openxmlformats.org/officeDocument/2006/relationships/image" Target="../media/image34.png"/><Relationship Id="rId2" Type="http://schemas.openxmlformats.org/officeDocument/2006/relationships/tags" Target="../tags/tag4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3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22">
            <a:extLst>
              <a:ext uri="{FF2B5EF4-FFF2-40B4-BE49-F238E27FC236}">
                <a16:creationId xmlns:a16="http://schemas.microsoft.com/office/drawing/2014/main" id="{0F10E400-81AE-4986-B7D6-E402A71087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952" b="23471"/>
          <a:stretch/>
        </p:blipFill>
        <p:spPr>
          <a:xfrm>
            <a:off x="694944" y="2660093"/>
            <a:ext cx="13178177" cy="25253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3F6B10-BEE5-4C7C-8E14-57C31759D598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2353544" y="7443216"/>
            <a:ext cx="1591056" cy="3200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2" name="PitchProTitleShape">
            <a:extLst>
              <a:ext uri="{FF2B5EF4-FFF2-40B4-BE49-F238E27FC236}">
                <a16:creationId xmlns:a16="http://schemas.microsoft.com/office/drawing/2014/main" id="{EC8A9813-72A0-47B5-B246-127D88A30C63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694944" y="5396132"/>
            <a:ext cx="13249656" cy="276999"/>
          </a:xfrm>
        </p:spPr>
        <p:txBody>
          <a:bodyPr/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Digital Transformation: Trends Shaping the Future of Receivables</a:t>
            </a:r>
            <a:endParaRPr lang="en-US" dirty="0"/>
          </a:p>
        </p:txBody>
      </p:sp>
      <p:sp>
        <p:nvSpPr>
          <p:cNvPr id="14" name="CoverPageDateText">
            <a:extLst>
              <a:ext uri="{FF2B5EF4-FFF2-40B4-BE49-F238E27FC236}">
                <a16:creationId xmlns:a16="http://schemas.microsoft.com/office/drawing/2014/main" id="{4E957FF3-2DB4-448A-850E-4B2505F6D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944" y="5686453"/>
            <a:ext cx="4379976" cy="384048"/>
          </a:xfrm>
        </p:spPr>
        <p:txBody>
          <a:bodyPr/>
          <a:lstStyle/>
          <a:p>
            <a:r>
              <a:rPr lang="en-US" dirty="0"/>
              <a:t>NCLGIA Summer Conference</a:t>
            </a:r>
          </a:p>
          <a:p>
            <a:r>
              <a:rPr lang="en-US"/>
              <a:t>July 2023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16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746F7-3578-4659-940E-B2AE62A8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right solution should provide 360º view into all payment channels for payments</a:t>
            </a:r>
          </a:p>
        </p:txBody>
      </p:sp>
      <p:sp>
        <p:nvSpPr>
          <p:cNvPr id="32" name="Subtitle 31">
            <a:extLst>
              <a:ext uri="{FF2B5EF4-FFF2-40B4-BE49-F238E27FC236}">
                <a16:creationId xmlns:a16="http://schemas.microsoft.com/office/drawing/2014/main" id="{30C73316-3A85-4D1A-81E9-B1AA4E147303}"/>
              </a:ext>
            </a:extLst>
          </p:cNvPr>
          <p:cNvSpPr>
            <a:spLocks noGrp="1"/>
          </p:cNvSpPr>
          <p:nvPr>
            <p:ph type="subTitle" sz="quarter" idx="11"/>
          </p:nvPr>
        </p:nvSpPr>
        <p:spPr/>
        <p:txBody>
          <a:bodyPr/>
          <a:lstStyle/>
          <a:p>
            <a:r>
              <a:rPr lang="en-US" dirty="0"/>
              <a:t>Provide your constituent an array of options to engage with you and pay!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C5410B-A97C-45DA-8D92-3CC49C7831BB}"/>
              </a:ext>
            </a:extLst>
          </p:cNvPr>
          <p:cNvGrpSpPr/>
          <p:nvPr/>
        </p:nvGrpSpPr>
        <p:grpSpPr>
          <a:xfrm>
            <a:off x="694771" y="1794792"/>
            <a:ext cx="4744528" cy="5718340"/>
            <a:chOff x="2488373" y="1829539"/>
            <a:chExt cx="3571836" cy="544812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36A32C4-B8FB-459D-B976-45C97FE01766}"/>
                </a:ext>
              </a:extLst>
            </p:cNvPr>
            <p:cNvSpPr/>
            <p:nvPr/>
          </p:nvSpPr>
          <p:spPr>
            <a:xfrm>
              <a:off x="2488373" y="1835166"/>
              <a:ext cx="3571836" cy="5442493"/>
            </a:xfrm>
            <a:prstGeom prst="rect">
              <a:avLst/>
            </a:prstGeom>
            <a:noFill/>
            <a:ln w="9525">
              <a:solidFill>
                <a:srgbClr val="1E7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6819" rtlCol="0" anchor="t" anchorCtr="0"/>
            <a:lstStyle/>
            <a:p>
              <a:pPr algn="ctr"/>
              <a:endParaRPr lang="en-US" sz="1059" b="1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898BAD-1673-4775-8149-38FF93B61514}"/>
                </a:ext>
              </a:extLst>
            </p:cNvPr>
            <p:cNvGrpSpPr/>
            <p:nvPr/>
          </p:nvGrpSpPr>
          <p:grpSpPr>
            <a:xfrm>
              <a:off x="2493623" y="1829539"/>
              <a:ext cx="3566585" cy="5237314"/>
              <a:chOff x="2493623" y="1829539"/>
              <a:chExt cx="3566585" cy="523731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89E699-B25D-4A76-9238-EC38FE0EE958}"/>
                  </a:ext>
                </a:extLst>
              </p:cNvPr>
              <p:cNvSpPr/>
              <p:nvPr/>
            </p:nvSpPr>
            <p:spPr>
              <a:xfrm>
                <a:off x="2493623" y="1835168"/>
                <a:ext cx="1733939" cy="500550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6819" rtlCol="0" anchor="t" anchorCtr="0"/>
              <a:lstStyle/>
              <a:p>
                <a:pPr algn="ctr"/>
                <a:r>
                  <a:rPr lang="en-US" sz="1059" b="1" dirty="0">
                    <a:solidFill>
                      <a:schemeClr val="tx1"/>
                    </a:solidFill>
                  </a:rPr>
                  <a:t>Legacy Payment Methods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00142E-EAD5-4A20-805B-79338946895F}"/>
                  </a:ext>
                </a:extLst>
              </p:cNvPr>
              <p:cNvSpPr/>
              <p:nvPr/>
            </p:nvSpPr>
            <p:spPr>
              <a:xfrm>
                <a:off x="4371656" y="1829539"/>
                <a:ext cx="1688552" cy="502231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6819" rtlCol="0" anchor="t" anchorCtr="0"/>
              <a:lstStyle/>
              <a:p>
                <a:pPr algn="ctr"/>
                <a:r>
                  <a:rPr lang="en-US" sz="1059" b="1" dirty="0">
                    <a:solidFill>
                      <a:schemeClr val="tx1"/>
                    </a:solidFill>
                  </a:rPr>
                  <a:t>Emerging Payment Methods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87D3830-7522-4E81-AAD6-01A2276BF82B}"/>
                  </a:ext>
                </a:extLst>
              </p:cNvPr>
              <p:cNvGrpSpPr/>
              <p:nvPr/>
            </p:nvGrpSpPr>
            <p:grpSpPr>
              <a:xfrm>
                <a:off x="2544813" y="2314224"/>
                <a:ext cx="3464206" cy="4752629"/>
                <a:chOff x="2544813" y="2314224"/>
                <a:chExt cx="3464206" cy="4752629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9AA9F96A-2AE6-4AC9-A12F-F6578EA407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2207" t="39487" r="13583" b="35068"/>
                <a:stretch/>
              </p:blipFill>
              <p:spPr>
                <a:xfrm>
                  <a:off x="2573070" y="2391996"/>
                  <a:ext cx="1660682" cy="337154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8E802735-E994-4B12-8116-5B16C4CAEC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0776" t="9081" r="16023" b="9173"/>
                <a:stretch/>
              </p:blipFill>
              <p:spPr>
                <a:xfrm>
                  <a:off x="4559701" y="2658191"/>
                  <a:ext cx="565514" cy="337134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3511F150-D7CE-4BDC-9A06-AF4E20DEDA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24032" b="23229"/>
                <a:stretch/>
              </p:blipFill>
              <p:spPr>
                <a:xfrm>
                  <a:off x="4468148" y="2314224"/>
                  <a:ext cx="765505" cy="310142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D80DEBB7-D7A3-4969-B586-6A7069788C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27925" t="27889" r="27870" b="33466"/>
                <a:stretch/>
              </p:blipFill>
              <p:spPr>
                <a:xfrm>
                  <a:off x="4576799" y="3061144"/>
                  <a:ext cx="604487" cy="277433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6D81A706-EB64-4E71-A6C7-098A40731B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17001" t="29610" r="17557" b="37267"/>
                <a:stretch/>
              </p:blipFill>
              <p:spPr>
                <a:xfrm>
                  <a:off x="3170527" y="3111256"/>
                  <a:ext cx="401333" cy="227808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6E433F97-1245-4F73-8A37-6E1757629C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51066" y="2620947"/>
                  <a:ext cx="434572" cy="4345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A969221D-06E1-4D81-AAA7-EE39217958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t="29840" b="27440"/>
                <a:stretch/>
              </p:blipFill>
              <p:spPr>
                <a:xfrm>
                  <a:off x="3371193" y="2784887"/>
                  <a:ext cx="575418" cy="245819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64F8F4BE-315A-4ED8-9545-BF9797D87B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/>
                <a:srcRect l="5118" t="7387" r="3803" b="12823"/>
                <a:stretch/>
              </p:blipFill>
              <p:spPr>
                <a:xfrm>
                  <a:off x="5274643" y="3027419"/>
                  <a:ext cx="596490" cy="328678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FCC896DF-35DE-43C6-B97A-A0E950AAD2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76972" y="2657775"/>
                  <a:ext cx="538696" cy="30166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2" name="Picture 2" descr="logo amazonpay">
                  <a:extLst>
                    <a:ext uri="{FF2B5EF4-FFF2-40B4-BE49-F238E27FC236}">
                      <a16:creationId xmlns:a16="http://schemas.microsoft.com/office/drawing/2014/main" id="{12511B59-D725-441D-8D01-E96C5432FB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46500" y="2426065"/>
                  <a:ext cx="676365" cy="1307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5FA8D34D-303E-4978-9A29-8DD83A99D3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/>
                <a:srcRect l="3574" t="3820" r="9136" b="75174"/>
                <a:stretch/>
              </p:blipFill>
              <p:spPr>
                <a:xfrm>
                  <a:off x="2573070" y="5312383"/>
                  <a:ext cx="2807096" cy="820527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DCF7CD83-4BE1-4A22-A7CB-92A913650A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/>
                <a:srcRect l="6391" t="24223" r="10465" b="50403"/>
                <a:stretch/>
              </p:blipFill>
              <p:spPr>
                <a:xfrm>
                  <a:off x="2544813" y="4125866"/>
                  <a:ext cx="2585786" cy="991146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7B3EFC80-A8C8-4FB7-88C5-DC3E655812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/>
                <a:srcRect l="4766" t="50000" r="7944" b="27548"/>
                <a:stretch/>
              </p:blipFill>
              <p:spPr>
                <a:xfrm>
                  <a:off x="2838270" y="6189849"/>
                  <a:ext cx="2807096" cy="877004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896B4C2E-3B2D-4871-BB02-DDC1FA642B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/>
                <a:srcRect l="17415" t="72128" r="48528" b="2498"/>
                <a:stretch/>
              </p:blipFill>
              <p:spPr>
                <a:xfrm>
                  <a:off x="4913801" y="4103351"/>
                  <a:ext cx="1095218" cy="991146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192B52EF-94A0-4CC8-92D6-AC06432FD5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/>
                <a:srcRect l="53036" t="72128" r="22371" b="2498"/>
                <a:stretch/>
              </p:blipFill>
              <p:spPr>
                <a:xfrm>
                  <a:off x="5080259" y="5126161"/>
                  <a:ext cx="790874" cy="991146"/>
                </a:xfrm>
                <a:prstGeom prst="rect">
                  <a:avLst/>
                </a:prstGeom>
              </p:spPr>
            </p:pic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314DC2E-ACF4-4311-9CFF-3CC8C758F580}"/>
                    </a:ext>
                  </a:extLst>
                </p:cNvPr>
                <p:cNvSpPr/>
                <p:nvPr/>
              </p:nvSpPr>
              <p:spPr>
                <a:xfrm>
                  <a:off x="3186505" y="3604690"/>
                  <a:ext cx="2175570" cy="44863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93638" rtlCol="0" anchor="t" anchorCtr="0"/>
                <a:lstStyle/>
                <a:p>
                  <a:pPr algn="ctr"/>
                  <a:r>
                    <a:rPr lang="en-US" sz="1059" b="1" dirty="0">
                      <a:solidFill>
                        <a:schemeClr val="tx1"/>
                      </a:solidFill>
                    </a:rPr>
                    <a:t>Payment Channels</a:t>
                  </a:r>
                </a:p>
              </p:txBody>
            </p:sp>
            <p:sp>
              <p:nvSpPr>
                <p:cNvPr id="10" name="Right Brace 9">
                  <a:extLst>
                    <a:ext uri="{FF2B5EF4-FFF2-40B4-BE49-F238E27FC236}">
                      <a16:creationId xmlns:a16="http://schemas.microsoft.com/office/drawing/2014/main" id="{29A72CCD-439E-4C5F-A143-530FA09F3324}"/>
                    </a:ext>
                  </a:extLst>
                </p:cNvPr>
                <p:cNvSpPr/>
                <p:nvPr/>
              </p:nvSpPr>
              <p:spPr>
                <a:xfrm rot="5400000">
                  <a:off x="4115946" y="1874123"/>
                  <a:ext cx="363732" cy="3324263"/>
                </a:xfrm>
                <a:prstGeom prst="rightBrace">
                  <a:avLst>
                    <a:gd name="adj1" fmla="val 61752"/>
                    <a:gd name="adj2" fmla="val 50473"/>
                  </a:avLst>
                </a:prstGeom>
                <a:solidFill>
                  <a:schemeClr val="bg1"/>
                </a:solidFill>
                <a:ln w="9525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65" dirty="0"/>
                </a:p>
              </p:txBody>
            </p:sp>
          </p:grp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9F0A80-587D-4BC6-BD5F-903C84CAF496}"/>
              </a:ext>
            </a:extLst>
          </p:cNvPr>
          <p:cNvGrpSpPr/>
          <p:nvPr/>
        </p:nvGrpSpPr>
        <p:grpSpPr>
          <a:xfrm>
            <a:off x="6248254" y="1883284"/>
            <a:ext cx="7612406" cy="5623939"/>
            <a:chOff x="6248254" y="2208784"/>
            <a:chExt cx="6391981" cy="506887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819A29-09BC-4107-9360-66AC3C4F2426}"/>
                </a:ext>
              </a:extLst>
            </p:cNvPr>
            <p:cNvSpPr/>
            <p:nvPr/>
          </p:nvSpPr>
          <p:spPr>
            <a:xfrm>
              <a:off x="6248254" y="2208784"/>
              <a:ext cx="6391981" cy="50688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819" tIns="48409" rIns="96819" bIns="48409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71" dirty="0">
                <a:solidFill>
                  <a:schemeClr val="tx2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53EE2E-79C6-488F-97C5-055A8015C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20162" y="2479310"/>
              <a:ext cx="5580554" cy="458754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63B1C03-42DC-4902-899A-3762BF952D37}"/>
              </a:ext>
            </a:extLst>
          </p:cNvPr>
          <p:cNvSpPr txBox="1"/>
          <p:nvPr/>
        </p:nvSpPr>
        <p:spPr>
          <a:xfrm>
            <a:off x="6704055" y="1883284"/>
            <a:ext cx="5195220" cy="28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1" b="1" dirty="0">
                <a:solidFill>
                  <a:srgbClr val="1E7C99"/>
                </a:solidFill>
              </a:rPr>
              <a:t>A portal provides visibility into every payment in all channels</a:t>
            </a:r>
          </a:p>
        </p:txBody>
      </p:sp>
      <p:sp>
        <p:nvSpPr>
          <p:cNvPr id="24" name="Right Arrow 79">
            <a:extLst>
              <a:ext uri="{FF2B5EF4-FFF2-40B4-BE49-F238E27FC236}">
                <a16:creationId xmlns:a16="http://schemas.microsoft.com/office/drawing/2014/main" id="{F13BE2C8-A707-4838-A3C2-1F169E376D05}"/>
              </a:ext>
            </a:extLst>
          </p:cNvPr>
          <p:cNvSpPr/>
          <p:nvPr/>
        </p:nvSpPr>
        <p:spPr>
          <a:xfrm>
            <a:off x="5518828" y="3962636"/>
            <a:ext cx="684876" cy="387275"/>
          </a:xfrm>
          <a:prstGeom prst="rightArrow">
            <a:avLst/>
          </a:prstGeom>
          <a:solidFill>
            <a:srgbClr val="1E7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5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081D06-7793-4D8A-822A-D43B9B5F5A5D}"/>
              </a:ext>
            </a:extLst>
          </p:cNvPr>
          <p:cNvSpPr txBox="1"/>
          <p:nvPr/>
        </p:nvSpPr>
        <p:spPr>
          <a:xfrm>
            <a:off x="2292156" y="4320274"/>
            <a:ext cx="815395" cy="40152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50" b="1" i="0" dirty="0">
                <a:solidFill>
                  <a:schemeClr val="bg1"/>
                </a:solidFill>
                <a:latin typeface="Arial"/>
              </a:rPr>
              <a:t>EBPP Solution</a:t>
            </a:r>
          </a:p>
        </p:txBody>
      </p:sp>
      <p:sp>
        <p:nvSpPr>
          <p:cNvPr id="42" name="PageNumber">
            <a:extLst>
              <a:ext uri="{FF2B5EF4-FFF2-40B4-BE49-F238E27FC236}">
                <a16:creationId xmlns:a16="http://schemas.microsoft.com/office/drawing/2014/main" id="{182F5470-7DAA-B125-6419-2797D1D3EC7A}"/>
              </a:ext>
            </a:extLst>
          </p:cNvPr>
          <p:cNvSpPr txBox="1"/>
          <p:nvPr/>
        </p:nvSpPr>
        <p:spPr>
          <a:xfrm>
            <a:off x="13377672" y="7894180"/>
            <a:ext cx="557784" cy="1404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80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End-to-end digital transformation is critical to address the needs across the organization 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2920084" y="2326822"/>
            <a:ext cx="2687362" cy="3912613"/>
            <a:chOff x="878257" y="2197555"/>
            <a:chExt cx="2538064" cy="186798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D0FDB85-5E4E-4D71-85A3-9C03735862FF}"/>
                </a:ext>
              </a:extLst>
            </p:cNvPr>
            <p:cNvSpPr/>
            <p:nvPr/>
          </p:nvSpPr>
          <p:spPr>
            <a:xfrm>
              <a:off x="939306" y="2253088"/>
              <a:ext cx="2477015" cy="1812449"/>
            </a:xfrm>
            <a:prstGeom prst="rect">
              <a:avLst/>
            </a:prstGeom>
            <a:solidFill>
              <a:srgbClr val="1E7C99">
                <a:alpha val="7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65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D0FDB85-5E4E-4D71-85A3-9C03735862FF}"/>
                </a:ext>
              </a:extLst>
            </p:cNvPr>
            <p:cNvSpPr/>
            <p:nvPr/>
          </p:nvSpPr>
          <p:spPr>
            <a:xfrm>
              <a:off x="878257" y="2197555"/>
              <a:ext cx="2477015" cy="1812449"/>
            </a:xfrm>
            <a:prstGeom prst="rect">
              <a:avLst/>
            </a:prstGeom>
            <a:solidFill>
              <a:srgbClr val="DCE9F2">
                <a:alpha val="7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65" dirty="0"/>
            </a:p>
          </p:txBody>
        </p:sp>
      </p:grpSp>
      <p:sp>
        <p:nvSpPr>
          <p:cNvPr id="32" name="Rectangle: Rounded Corners 17">
            <a:extLst>
              <a:ext uri="{FF2B5EF4-FFF2-40B4-BE49-F238E27FC236}">
                <a16:creationId xmlns:a16="http://schemas.microsoft.com/office/drawing/2014/main" id="{4963678B-7B2E-4175-964B-03A2124DD95F}"/>
              </a:ext>
            </a:extLst>
          </p:cNvPr>
          <p:cNvSpPr/>
          <p:nvPr/>
        </p:nvSpPr>
        <p:spPr>
          <a:xfrm>
            <a:off x="2493625" y="2178424"/>
            <a:ext cx="1919064" cy="474465"/>
          </a:xfrm>
          <a:prstGeom prst="roundRect">
            <a:avLst>
              <a:gd name="adj" fmla="val 16667"/>
            </a:avLst>
          </a:prstGeom>
          <a:solidFill>
            <a:srgbClr val="1E7C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5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EF10E8-735D-4FA8-A06E-B7CFB44BBA70}"/>
              </a:ext>
            </a:extLst>
          </p:cNvPr>
          <p:cNvSpPr txBox="1"/>
          <p:nvPr/>
        </p:nvSpPr>
        <p:spPr>
          <a:xfrm>
            <a:off x="2482801" y="2229054"/>
            <a:ext cx="1951815" cy="320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82" b="1" dirty="0">
                <a:solidFill>
                  <a:schemeClr val="bg1"/>
                </a:solidFill>
                <a:cs typeface="Arial" pitchFamily="34" charset="0"/>
              </a:rPr>
              <a:t>Entity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185927" y="2326823"/>
            <a:ext cx="2694085" cy="3912613"/>
            <a:chOff x="3962664" y="2197555"/>
            <a:chExt cx="2544414" cy="186798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D0FDB85-5E4E-4D71-85A3-9C03735862FF}"/>
                </a:ext>
              </a:extLst>
            </p:cNvPr>
            <p:cNvSpPr/>
            <p:nvPr/>
          </p:nvSpPr>
          <p:spPr>
            <a:xfrm>
              <a:off x="4030063" y="2253089"/>
              <a:ext cx="2477015" cy="1812449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65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D0FDB85-5E4E-4D71-85A3-9C03735862FF}"/>
                </a:ext>
              </a:extLst>
            </p:cNvPr>
            <p:cNvSpPr/>
            <p:nvPr/>
          </p:nvSpPr>
          <p:spPr>
            <a:xfrm>
              <a:off x="3962664" y="2197555"/>
              <a:ext cx="2477015" cy="1812449"/>
            </a:xfrm>
            <a:prstGeom prst="rect">
              <a:avLst/>
            </a:prstGeom>
            <a:solidFill>
              <a:srgbClr val="E2E2E1">
                <a:alpha val="7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65" dirty="0"/>
            </a:p>
          </p:txBody>
        </p:sp>
      </p:grpSp>
      <p:sp>
        <p:nvSpPr>
          <p:cNvPr id="38" name="Rectangle: Rounded Corners 17">
            <a:extLst>
              <a:ext uri="{FF2B5EF4-FFF2-40B4-BE49-F238E27FC236}">
                <a16:creationId xmlns:a16="http://schemas.microsoft.com/office/drawing/2014/main" id="{4963678B-7B2E-4175-964B-03A2124DD95F}"/>
              </a:ext>
            </a:extLst>
          </p:cNvPr>
          <p:cNvSpPr/>
          <p:nvPr/>
        </p:nvSpPr>
        <p:spPr>
          <a:xfrm>
            <a:off x="5759468" y="2178424"/>
            <a:ext cx="1919064" cy="47446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5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F10E8-735D-4FA8-A06E-B7CFB44BBA70}"/>
              </a:ext>
            </a:extLst>
          </p:cNvPr>
          <p:cNvSpPr txBox="1"/>
          <p:nvPr/>
        </p:nvSpPr>
        <p:spPr>
          <a:xfrm>
            <a:off x="5830832" y="2229054"/>
            <a:ext cx="1776336" cy="320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82" b="1" dirty="0">
                <a:solidFill>
                  <a:schemeClr val="bg1"/>
                </a:solidFill>
                <a:cs typeface="Arial" pitchFamily="34" charset="0"/>
              </a:rPr>
              <a:t>Payments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9458494" y="2326823"/>
            <a:ext cx="2697648" cy="3912614"/>
            <a:chOff x="7053421" y="2197555"/>
            <a:chExt cx="2547779" cy="186930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D0FDB85-5E4E-4D71-85A3-9C03735862FF}"/>
                </a:ext>
              </a:extLst>
            </p:cNvPr>
            <p:cNvSpPr/>
            <p:nvPr/>
          </p:nvSpPr>
          <p:spPr>
            <a:xfrm>
              <a:off x="7124186" y="2254406"/>
              <a:ext cx="2477014" cy="1812451"/>
            </a:xfrm>
            <a:prstGeom prst="rect">
              <a:avLst/>
            </a:prstGeom>
            <a:solidFill>
              <a:srgbClr val="1E7C99">
                <a:alpha val="7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65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D0FDB85-5E4E-4D71-85A3-9C03735862FF}"/>
                </a:ext>
              </a:extLst>
            </p:cNvPr>
            <p:cNvSpPr/>
            <p:nvPr/>
          </p:nvSpPr>
          <p:spPr>
            <a:xfrm>
              <a:off x="7053421" y="2197555"/>
              <a:ext cx="2477014" cy="1812451"/>
            </a:xfrm>
            <a:prstGeom prst="rect">
              <a:avLst/>
            </a:prstGeom>
            <a:solidFill>
              <a:srgbClr val="EDF0D9">
                <a:alpha val="7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65" dirty="0"/>
            </a:p>
          </p:txBody>
        </p:sp>
      </p:grpSp>
      <p:sp>
        <p:nvSpPr>
          <p:cNvPr id="44" name="Rectangle: Rounded Corners 17">
            <a:extLst>
              <a:ext uri="{FF2B5EF4-FFF2-40B4-BE49-F238E27FC236}">
                <a16:creationId xmlns:a16="http://schemas.microsoft.com/office/drawing/2014/main" id="{4963678B-7B2E-4175-964B-03A2124DD95F}"/>
              </a:ext>
            </a:extLst>
          </p:cNvPr>
          <p:cNvSpPr/>
          <p:nvPr/>
        </p:nvSpPr>
        <p:spPr>
          <a:xfrm>
            <a:off x="9032034" y="2178424"/>
            <a:ext cx="1919064" cy="474465"/>
          </a:xfrm>
          <a:prstGeom prst="roundRect">
            <a:avLst>
              <a:gd name="adj" fmla="val 16667"/>
            </a:avLst>
          </a:prstGeom>
          <a:solidFill>
            <a:srgbClr val="1E7C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5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EF10E8-735D-4FA8-A06E-B7CFB44BBA70}"/>
              </a:ext>
            </a:extLst>
          </p:cNvPr>
          <p:cNvSpPr txBox="1"/>
          <p:nvPr/>
        </p:nvSpPr>
        <p:spPr>
          <a:xfrm>
            <a:off x="9103397" y="2229054"/>
            <a:ext cx="1776335" cy="320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82" b="1" dirty="0">
                <a:solidFill>
                  <a:schemeClr val="bg1"/>
                </a:solidFill>
                <a:cs typeface="Arial" pitchFamily="34" charset="0"/>
              </a:rPr>
              <a:t>Treasury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61476" y="3496397"/>
            <a:ext cx="2366831" cy="2144554"/>
          </a:xfrm>
          <a:prstGeom prst="rect">
            <a:avLst/>
          </a:prstGeom>
          <a:noFill/>
        </p:spPr>
        <p:txBody>
          <a:bodyPr vert="horz" wrap="square" lIns="70478" tIns="35239" rIns="70478" bIns="35239" rtlCol="0" anchor="t">
            <a:spAutoFit/>
          </a:bodyPr>
          <a:lstStyle/>
          <a:p>
            <a:pPr marL="192024" lvl="1" indent="-192024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>
                  <a:lumMod val="100000"/>
                </a:schemeClr>
              </a:buClr>
              <a:buSzPct val="92000"/>
              <a:buFont typeface="Wingdings" panose="05000000000000000000" pitchFamily="2" charset="2"/>
              <a:buChar char="l"/>
            </a:pPr>
            <a:r>
              <a:rPr lang="en-US" sz="1271" b="1" dirty="0">
                <a:solidFill>
                  <a:schemeClr val="accent1"/>
                </a:solidFill>
              </a:rPr>
              <a:t>Keep on top of industry trends: </a:t>
            </a:r>
            <a:r>
              <a:rPr lang="en-US" sz="1271" dirty="0">
                <a:solidFill>
                  <a:schemeClr val="accent1"/>
                </a:solidFill>
              </a:rPr>
              <a:t>for new customer and supplier needs</a:t>
            </a:r>
          </a:p>
          <a:p>
            <a:pPr marL="192024" lvl="1" indent="-192024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>
                  <a:lumMod val="100000"/>
                </a:schemeClr>
              </a:buClr>
              <a:buSzPct val="92000"/>
              <a:buFont typeface="Wingdings" panose="05000000000000000000" pitchFamily="2" charset="2"/>
              <a:buChar char="l"/>
            </a:pPr>
            <a:r>
              <a:rPr lang="en-US" sz="1271" b="1" dirty="0">
                <a:solidFill>
                  <a:schemeClr val="accent1"/>
                </a:solidFill>
                <a:latin typeface="Arial"/>
              </a:rPr>
              <a:t>Meet user expectations: </a:t>
            </a:r>
            <a:r>
              <a:rPr lang="en-US" sz="1271" dirty="0">
                <a:solidFill>
                  <a:schemeClr val="accent1"/>
                </a:solidFill>
                <a:latin typeface="Arial"/>
              </a:rPr>
              <a:t>across customers</a:t>
            </a:r>
            <a:r>
              <a:rPr lang="en-US" sz="1271" dirty="0">
                <a:solidFill>
                  <a:schemeClr val="accent1"/>
                </a:solidFill>
              </a:rPr>
              <a:t> and suppliers </a:t>
            </a:r>
          </a:p>
          <a:p>
            <a:pPr marL="192024" lvl="1" indent="-192024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>
                  <a:lumMod val="100000"/>
                </a:schemeClr>
              </a:buClr>
              <a:buSzPct val="92000"/>
              <a:buFont typeface="Wingdings" panose="05000000000000000000" pitchFamily="2" charset="2"/>
              <a:buChar char="l"/>
            </a:pPr>
            <a:r>
              <a:rPr lang="en-US" sz="1271" b="1" dirty="0">
                <a:solidFill>
                  <a:schemeClr val="accent1"/>
                </a:solidFill>
                <a:latin typeface="Arial"/>
              </a:rPr>
              <a:t>Manage business model pivots: </a:t>
            </a:r>
            <a:r>
              <a:rPr lang="en-US" sz="1271" dirty="0">
                <a:solidFill>
                  <a:schemeClr val="accent1"/>
                </a:solidFill>
                <a:latin typeface="Arial"/>
              </a:rPr>
              <a:t>as industries are disrupted</a:t>
            </a:r>
            <a:endParaRPr lang="en-US" sz="1271" b="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37541" y="3496397"/>
            <a:ext cx="2382664" cy="2144554"/>
          </a:xfrm>
          <a:prstGeom prst="rect">
            <a:avLst/>
          </a:prstGeom>
          <a:noFill/>
        </p:spPr>
        <p:txBody>
          <a:bodyPr vert="horz" wrap="square" lIns="70478" tIns="35239" rIns="70478" bIns="35239" rtlCol="0" anchor="t">
            <a:spAutoFit/>
          </a:bodyPr>
          <a:lstStyle/>
          <a:p>
            <a:pPr marL="192024" lvl="1" indent="-192024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>
                  <a:lumMod val="100000"/>
                </a:schemeClr>
              </a:buClr>
              <a:buSzPct val="92000"/>
              <a:buFont typeface="Wingdings" panose="05000000000000000000" pitchFamily="2" charset="2"/>
              <a:buChar char="l"/>
            </a:pPr>
            <a:r>
              <a:rPr lang="en-US" sz="1271" b="1" dirty="0">
                <a:solidFill>
                  <a:srgbClr val="555759"/>
                </a:solidFill>
                <a:latin typeface="Arial"/>
              </a:rPr>
              <a:t>Enable user experience: </a:t>
            </a:r>
            <a:r>
              <a:rPr lang="en-US" sz="1271" dirty="0">
                <a:solidFill>
                  <a:srgbClr val="555759"/>
                </a:solidFill>
                <a:latin typeface="Arial"/>
              </a:rPr>
              <a:t>for a simplified transaction</a:t>
            </a:r>
          </a:p>
          <a:p>
            <a:pPr marL="192024" lvl="1" indent="-192024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>
                  <a:lumMod val="100000"/>
                </a:schemeClr>
              </a:buClr>
              <a:buSzPct val="92000"/>
              <a:buFont typeface="Wingdings" panose="05000000000000000000" pitchFamily="2" charset="2"/>
              <a:buChar char="l"/>
            </a:pPr>
            <a:r>
              <a:rPr lang="en-US" sz="1271" b="1" dirty="0">
                <a:solidFill>
                  <a:srgbClr val="555759"/>
                </a:solidFill>
                <a:latin typeface="Arial"/>
              </a:rPr>
              <a:t>Enhance customer and supplier insights: </a:t>
            </a:r>
            <a:r>
              <a:rPr lang="en-US" sz="1271" dirty="0">
                <a:solidFill>
                  <a:srgbClr val="555759"/>
                </a:solidFill>
                <a:latin typeface="Arial"/>
              </a:rPr>
              <a:t>with payments data</a:t>
            </a:r>
          </a:p>
          <a:p>
            <a:pPr marL="192024" lvl="1" indent="-192024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>
                  <a:lumMod val="100000"/>
                </a:schemeClr>
              </a:buClr>
              <a:buSzPct val="92000"/>
              <a:buFont typeface="Wingdings" panose="05000000000000000000" pitchFamily="2" charset="2"/>
              <a:buChar char="l"/>
            </a:pPr>
            <a:r>
              <a:rPr lang="en-US" sz="1271" b="1" dirty="0">
                <a:solidFill>
                  <a:srgbClr val="555759"/>
                </a:solidFill>
                <a:latin typeface="Arial"/>
              </a:rPr>
              <a:t>Optimize payments: </a:t>
            </a:r>
            <a:r>
              <a:rPr lang="en-US" sz="1271" dirty="0">
                <a:solidFill>
                  <a:srgbClr val="555759"/>
                </a:solidFill>
                <a:latin typeface="Arial"/>
              </a:rPr>
              <a:t>help provide more visibility to make the right payments at the right time</a:t>
            </a:r>
            <a:endParaRPr lang="en-US" sz="1271" b="1" dirty="0">
              <a:solidFill>
                <a:srgbClr val="555759"/>
              </a:solidFill>
              <a:latin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641540" y="3496903"/>
            <a:ext cx="2322478" cy="2359678"/>
          </a:xfrm>
          <a:prstGeom prst="rect">
            <a:avLst/>
          </a:prstGeom>
          <a:noFill/>
        </p:spPr>
        <p:txBody>
          <a:bodyPr vert="horz" wrap="square" lIns="70478" tIns="35239" rIns="48409" bIns="35239" rtlCol="0" anchor="t">
            <a:spAutoFit/>
          </a:bodyPr>
          <a:lstStyle/>
          <a:p>
            <a:pPr marL="192024" lvl="1" indent="-192024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>
                  <a:lumMod val="100000"/>
                </a:schemeClr>
              </a:buClr>
              <a:buSzPct val="92000"/>
              <a:buFont typeface="Wingdings" panose="05000000000000000000" pitchFamily="2" charset="2"/>
              <a:buChar char="l"/>
            </a:pPr>
            <a:r>
              <a:rPr lang="en-US" sz="1271" b="1" dirty="0">
                <a:solidFill>
                  <a:schemeClr val="accent2"/>
                </a:solidFill>
                <a:latin typeface="Arial"/>
              </a:rPr>
              <a:t>Ensure optimal use of liquidity and minimize working capital</a:t>
            </a:r>
            <a:endParaRPr lang="en-US" sz="1271" dirty="0">
              <a:solidFill>
                <a:schemeClr val="accent2"/>
              </a:solidFill>
              <a:latin typeface="Arial"/>
            </a:endParaRPr>
          </a:p>
          <a:p>
            <a:pPr marL="192024" lvl="1" indent="-192024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>
                  <a:lumMod val="100000"/>
                </a:schemeClr>
              </a:buClr>
              <a:buSzPct val="92000"/>
              <a:buFont typeface="Wingdings" panose="05000000000000000000" pitchFamily="2" charset="2"/>
              <a:buChar char="l"/>
            </a:pPr>
            <a:r>
              <a:rPr lang="en-US" sz="1271" b="1" dirty="0">
                <a:solidFill>
                  <a:schemeClr val="accent2"/>
                </a:solidFill>
                <a:latin typeface="Arial"/>
              </a:rPr>
              <a:t>Achieve operational efficiency: </a:t>
            </a:r>
            <a:r>
              <a:rPr lang="en-US" sz="1271" dirty="0">
                <a:solidFill>
                  <a:schemeClr val="accent2"/>
                </a:solidFill>
                <a:latin typeface="Arial"/>
              </a:rPr>
              <a:t>to help focus on strategic insights </a:t>
            </a:r>
          </a:p>
          <a:p>
            <a:pPr marL="192024" lvl="1" indent="-192024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>
                  <a:lumMod val="100000"/>
                </a:schemeClr>
              </a:buClr>
              <a:buSzPct val="92000"/>
              <a:buFont typeface="Wingdings" panose="05000000000000000000" pitchFamily="2" charset="2"/>
              <a:buChar char="l"/>
            </a:pPr>
            <a:r>
              <a:rPr lang="en-US" sz="1271" b="1" dirty="0">
                <a:solidFill>
                  <a:schemeClr val="accent2"/>
                </a:solidFill>
                <a:latin typeface="Arial"/>
              </a:rPr>
              <a:t>Develop an innovation ecosystem: </a:t>
            </a:r>
            <a:r>
              <a:rPr lang="en-US" sz="1271" dirty="0">
                <a:solidFill>
                  <a:schemeClr val="accent2"/>
                </a:solidFill>
                <a:latin typeface="Arial"/>
              </a:rPr>
              <a:t>to proactively explore new technology and solutions</a:t>
            </a:r>
            <a:endParaRPr lang="en-US" sz="1271" b="1" dirty="0">
              <a:solidFill>
                <a:schemeClr val="accent2"/>
              </a:solidFill>
              <a:latin typeface="Arial"/>
            </a:endParaRPr>
          </a:p>
        </p:txBody>
      </p: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3956517" y="2773503"/>
            <a:ext cx="679135" cy="679135"/>
            <a:chOff x="4154705" y="5105400"/>
            <a:chExt cx="1828800" cy="1828800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4154705" y="5105400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65" dirty="0">
                <a:solidFill>
                  <a:srgbClr val="4E8FBF"/>
                </a:solidFill>
              </a:endParaRPr>
            </a:p>
          </p:txBody>
        </p:sp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4474745" y="5451043"/>
              <a:ext cx="1188720" cy="1137514"/>
              <a:chOff x="-4302125" y="3629025"/>
              <a:chExt cx="1031875" cy="987425"/>
            </a:xfrm>
            <a:solidFill>
              <a:schemeClr val="bg1"/>
            </a:solidFill>
          </p:grpSpPr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-4302125" y="4003675"/>
                <a:ext cx="257175" cy="371475"/>
              </a:xfrm>
              <a:custGeom>
                <a:avLst/>
                <a:gdLst>
                  <a:gd name="T0" fmla="*/ 38 w 162"/>
                  <a:gd name="T1" fmla="*/ 184 h 234"/>
                  <a:gd name="T2" fmla="*/ 38 w 162"/>
                  <a:gd name="T3" fmla="*/ 184 h 234"/>
                  <a:gd name="T4" fmla="*/ 34 w 162"/>
                  <a:gd name="T5" fmla="*/ 178 h 234"/>
                  <a:gd name="T6" fmla="*/ 32 w 162"/>
                  <a:gd name="T7" fmla="*/ 168 h 234"/>
                  <a:gd name="T8" fmla="*/ 34 w 162"/>
                  <a:gd name="T9" fmla="*/ 154 h 234"/>
                  <a:gd name="T10" fmla="*/ 36 w 162"/>
                  <a:gd name="T11" fmla="*/ 138 h 234"/>
                  <a:gd name="T12" fmla="*/ 36 w 162"/>
                  <a:gd name="T13" fmla="*/ 138 h 234"/>
                  <a:gd name="T14" fmla="*/ 40 w 162"/>
                  <a:gd name="T15" fmla="*/ 120 h 234"/>
                  <a:gd name="T16" fmla="*/ 46 w 162"/>
                  <a:gd name="T17" fmla="*/ 106 h 234"/>
                  <a:gd name="T18" fmla="*/ 54 w 162"/>
                  <a:gd name="T19" fmla="*/ 92 h 234"/>
                  <a:gd name="T20" fmla="*/ 62 w 162"/>
                  <a:gd name="T21" fmla="*/ 78 h 234"/>
                  <a:gd name="T22" fmla="*/ 74 w 162"/>
                  <a:gd name="T23" fmla="*/ 66 h 234"/>
                  <a:gd name="T24" fmla="*/ 88 w 162"/>
                  <a:gd name="T25" fmla="*/ 54 h 234"/>
                  <a:gd name="T26" fmla="*/ 120 w 162"/>
                  <a:gd name="T27" fmla="*/ 30 h 234"/>
                  <a:gd name="T28" fmla="*/ 120 w 162"/>
                  <a:gd name="T29" fmla="*/ 30 h 234"/>
                  <a:gd name="T30" fmla="*/ 126 w 162"/>
                  <a:gd name="T31" fmla="*/ 24 h 234"/>
                  <a:gd name="T32" fmla="*/ 128 w 162"/>
                  <a:gd name="T33" fmla="*/ 18 h 234"/>
                  <a:gd name="T34" fmla="*/ 128 w 162"/>
                  <a:gd name="T35" fmla="*/ 18 h 234"/>
                  <a:gd name="T36" fmla="*/ 128 w 162"/>
                  <a:gd name="T37" fmla="*/ 12 h 234"/>
                  <a:gd name="T38" fmla="*/ 124 w 162"/>
                  <a:gd name="T39" fmla="*/ 6 h 234"/>
                  <a:gd name="T40" fmla="*/ 124 w 162"/>
                  <a:gd name="T41" fmla="*/ 6 h 234"/>
                  <a:gd name="T42" fmla="*/ 120 w 162"/>
                  <a:gd name="T43" fmla="*/ 2 h 234"/>
                  <a:gd name="T44" fmla="*/ 114 w 162"/>
                  <a:gd name="T45" fmla="*/ 0 h 234"/>
                  <a:gd name="T46" fmla="*/ 108 w 162"/>
                  <a:gd name="T47" fmla="*/ 0 h 234"/>
                  <a:gd name="T48" fmla="*/ 102 w 162"/>
                  <a:gd name="T49" fmla="*/ 2 h 234"/>
                  <a:gd name="T50" fmla="*/ 102 w 162"/>
                  <a:gd name="T51" fmla="*/ 2 h 234"/>
                  <a:gd name="T52" fmla="*/ 68 w 162"/>
                  <a:gd name="T53" fmla="*/ 28 h 234"/>
                  <a:gd name="T54" fmla="*/ 52 w 162"/>
                  <a:gd name="T55" fmla="*/ 40 h 234"/>
                  <a:gd name="T56" fmla="*/ 38 w 162"/>
                  <a:gd name="T57" fmla="*/ 56 h 234"/>
                  <a:gd name="T58" fmla="*/ 26 w 162"/>
                  <a:gd name="T59" fmla="*/ 72 h 234"/>
                  <a:gd name="T60" fmla="*/ 16 w 162"/>
                  <a:gd name="T61" fmla="*/ 88 h 234"/>
                  <a:gd name="T62" fmla="*/ 8 w 162"/>
                  <a:gd name="T63" fmla="*/ 110 h 234"/>
                  <a:gd name="T64" fmla="*/ 4 w 162"/>
                  <a:gd name="T65" fmla="*/ 132 h 234"/>
                  <a:gd name="T66" fmla="*/ 4 w 162"/>
                  <a:gd name="T67" fmla="*/ 132 h 234"/>
                  <a:gd name="T68" fmla="*/ 0 w 162"/>
                  <a:gd name="T69" fmla="*/ 156 h 234"/>
                  <a:gd name="T70" fmla="*/ 0 w 162"/>
                  <a:gd name="T71" fmla="*/ 176 h 234"/>
                  <a:gd name="T72" fmla="*/ 4 w 162"/>
                  <a:gd name="T73" fmla="*/ 192 h 234"/>
                  <a:gd name="T74" fmla="*/ 12 w 162"/>
                  <a:gd name="T75" fmla="*/ 206 h 234"/>
                  <a:gd name="T76" fmla="*/ 12 w 162"/>
                  <a:gd name="T77" fmla="*/ 206 h 234"/>
                  <a:gd name="T78" fmla="*/ 22 w 162"/>
                  <a:gd name="T79" fmla="*/ 214 h 234"/>
                  <a:gd name="T80" fmla="*/ 34 w 162"/>
                  <a:gd name="T81" fmla="*/ 220 h 234"/>
                  <a:gd name="T82" fmla="*/ 48 w 162"/>
                  <a:gd name="T83" fmla="*/ 226 h 234"/>
                  <a:gd name="T84" fmla="*/ 64 w 162"/>
                  <a:gd name="T85" fmla="*/ 230 h 234"/>
                  <a:gd name="T86" fmla="*/ 84 w 162"/>
                  <a:gd name="T87" fmla="*/ 232 h 234"/>
                  <a:gd name="T88" fmla="*/ 108 w 162"/>
                  <a:gd name="T89" fmla="*/ 232 h 234"/>
                  <a:gd name="T90" fmla="*/ 162 w 162"/>
                  <a:gd name="T91" fmla="*/ 234 h 234"/>
                  <a:gd name="T92" fmla="*/ 162 w 162"/>
                  <a:gd name="T93" fmla="*/ 202 h 234"/>
                  <a:gd name="T94" fmla="*/ 162 w 162"/>
                  <a:gd name="T95" fmla="*/ 202 h 234"/>
                  <a:gd name="T96" fmla="*/ 116 w 162"/>
                  <a:gd name="T97" fmla="*/ 202 h 234"/>
                  <a:gd name="T98" fmla="*/ 78 w 162"/>
                  <a:gd name="T99" fmla="*/ 198 h 234"/>
                  <a:gd name="T100" fmla="*/ 64 w 162"/>
                  <a:gd name="T101" fmla="*/ 196 h 234"/>
                  <a:gd name="T102" fmla="*/ 52 w 162"/>
                  <a:gd name="T103" fmla="*/ 194 h 234"/>
                  <a:gd name="T104" fmla="*/ 44 w 162"/>
                  <a:gd name="T105" fmla="*/ 190 h 234"/>
                  <a:gd name="T106" fmla="*/ 38 w 162"/>
                  <a:gd name="T107" fmla="*/ 184 h 234"/>
                  <a:gd name="T108" fmla="*/ 38 w 162"/>
                  <a:gd name="T109" fmla="*/ 18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2" h="234">
                    <a:moveTo>
                      <a:pt x="38" y="184"/>
                    </a:moveTo>
                    <a:lnTo>
                      <a:pt x="38" y="184"/>
                    </a:lnTo>
                    <a:lnTo>
                      <a:pt x="34" y="178"/>
                    </a:lnTo>
                    <a:lnTo>
                      <a:pt x="32" y="168"/>
                    </a:lnTo>
                    <a:lnTo>
                      <a:pt x="34" y="154"/>
                    </a:lnTo>
                    <a:lnTo>
                      <a:pt x="36" y="138"/>
                    </a:lnTo>
                    <a:lnTo>
                      <a:pt x="36" y="138"/>
                    </a:lnTo>
                    <a:lnTo>
                      <a:pt x="40" y="120"/>
                    </a:lnTo>
                    <a:lnTo>
                      <a:pt x="46" y="106"/>
                    </a:lnTo>
                    <a:lnTo>
                      <a:pt x="54" y="92"/>
                    </a:lnTo>
                    <a:lnTo>
                      <a:pt x="62" y="78"/>
                    </a:lnTo>
                    <a:lnTo>
                      <a:pt x="74" y="66"/>
                    </a:lnTo>
                    <a:lnTo>
                      <a:pt x="88" y="54"/>
                    </a:lnTo>
                    <a:lnTo>
                      <a:pt x="120" y="30"/>
                    </a:lnTo>
                    <a:lnTo>
                      <a:pt x="120" y="30"/>
                    </a:lnTo>
                    <a:lnTo>
                      <a:pt x="126" y="24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2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0" y="2"/>
                    </a:lnTo>
                    <a:lnTo>
                      <a:pt x="114" y="0"/>
                    </a:lnTo>
                    <a:lnTo>
                      <a:pt x="108" y="0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68" y="28"/>
                    </a:lnTo>
                    <a:lnTo>
                      <a:pt x="52" y="40"/>
                    </a:lnTo>
                    <a:lnTo>
                      <a:pt x="38" y="56"/>
                    </a:lnTo>
                    <a:lnTo>
                      <a:pt x="26" y="72"/>
                    </a:lnTo>
                    <a:lnTo>
                      <a:pt x="16" y="88"/>
                    </a:lnTo>
                    <a:lnTo>
                      <a:pt x="8" y="110"/>
                    </a:lnTo>
                    <a:lnTo>
                      <a:pt x="4" y="132"/>
                    </a:lnTo>
                    <a:lnTo>
                      <a:pt x="4" y="132"/>
                    </a:lnTo>
                    <a:lnTo>
                      <a:pt x="0" y="156"/>
                    </a:lnTo>
                    <a:lnTo>
                      <a:pt x="0" y="176"/>
                    </a:lnTo>
                    <a:lnTo>
                      <a:pt x="4" y="192"/>
                    </a:lnTo>
                    <a:lnTo>
                      <a:pt x="12" y="206"/>
                    </a:lnTo>
                    <a:lnTo>
                      <a:pt x="12" y="206"/>
                    </a:lnTo>
                    <a:lnTo>
                      <a:pt x="22" y="214"/>
                    </a:lnTo>
                    <a:lnTo>
                      <a:pt x="34" y="220"/>
                    </a:lnTo>
                    <a:lnTo>
                      <a:pt x="48" y="226"/>
                    </a:lnTo>
                    <a:lnTo>
                      <a:pt x="64" y="230"/>
                    </a:lnTo>
                    <a:lnTo>
                      <a:pt x="84" y="232"/>
                    </a:lnTo>
                    <a:lnTo>
                      <a:pt x="108" y="232"/>
                    </a:lnTo>
                    <a:lnTo>
                      <a:pt x="162" y="234"/>
                    </a:lnTo>
                    <a:lnTo>
                      <a:pt x="162" y="202"/>
                    </a:lnTo>
                    <a:lnTo>
                      <a:pt x="162" y="202"/>
                    </a:lnTo>
                    <a:lnTo>
                      <a:pt x="116" y="202"/>
                    </a:lnTo>
                    <a:lnTo>
                      <a:pt x="78" y="198"/>
                    </a:lnTo>
                    <a:lnTo>
                      <a:pt x="64" y="196"/>
                    </a:lnTo>
                    <a:lnTo>
                      <a:pt x="52" y="194"/>
                    </a:lnTo>
                    <a:lnTo>
                      <a:pt x="44" y="190"/>
                    </a:lnTo>
                    <a:lnTo>
                      <a:pt x="38" y="184"/>
                    </a:lnTo>
                    <a:lnTo>
                      <a:pt x="38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819" tIns="48409" rIns="96819" bIns="484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65" dirty="0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-4149725" y="3629025"/>
                <a:ext cx="381000" cy="409575"/>
              </a:xfrm>
              <a:custGeom>
                <a:avLst/>
                <a:gdLst>
                  <a:gd name="T0" fmla="*/ 78 w 240"/>
                  <a:gd name="T1" fmla="*/ 226 h 258"/>
                  <a:gd name="T2" fmla="*/ 60 w 240"/>
                  <a:gd name="T3" fmla="*/ 206 h 258"/>
                  <a:gd name="T4" fmla="*/ 46 w 240"/>
                  <a:gd name="T5" fmla="*/ 182 h 258"/>
                  <a:gd name="T6" fmla="*/ 38 w 240"/>
                  <a:gd name="T7" fmla="*/ 154 h 258"/>
                  <a:gd name="T8" fmla="*/ 34 w 240"/>
                  <a:gd name="T9" fmla="*/ 124 h 258"/>
                  <a:gd name="T10" fmla="*/ 36 w 240"/>
                  <a:gd name="T11" fmla="*/ 106 h 258"/>
                  <a:gd name="T12" fmla="*/ 48 w 240"/>
                  <a:gd name="T13" fmla="*/ 72 h 258"/>
                  <a:gd name="T14" fmla="*/ 70 w 240"/>
                  <a:gd name="T15" fmla="*/ 46 h 258"/>
                  <a:gd name="T16" fmla="*/ 102 w 240"/>
                  <a:gd name="T17" fmla="*/ 34 h 258"/>
                  <a:gd name="T18" fmla="*/ 120 w 240"/>
                  <a:gd name="T19" fmla="*/ 32 h 258"/>
                  <a:gd name="T20" fmla="*/ 156 w 240"/>
                  <a:gd name="T21" fmla="*/ 38 h 258"/>
                  <a:gd name="T22" fmla="*/ 184 w 240"/>
                  <a:gd name="T23" fmla="*/ 58 h 258"/>
                  <a:gd name="T24" fmla="*/ 202 w 240"/>
                  <a:gd name="T25" fmla="*/ 88 h 258"/>
                  <a:gd name="T26" fmla="*/ 208 w 240"/>
                  <a:gd name="T27" fmla="*/ 124 h 258"/>
                  <a:gd name="T28" fmla="*/ 208 w 240"/>
                  <a:gd name="T29" fmla="*/ 138 h 258"/>
                  <a:gd name="T30" fmla="*/ 198 w 240"/>
                  <a:gd name="T31" fmla="*/ 174 h 258"/>
                  <a:gd name="T32" fmla="*/ 174 w 240"/>
                  <a:gd name="T33" fmla="*/ 214 h 258"/>
                  <a:gd name="T34" fmla="*/ 214 w 240"/>
                  <a:gd name="T35" fmla="*/ 214 h 258"/>
                  <a:gd name="T36" fmla="*/ 234 w 240"/>
                  <a:gd name="T37" fmla="*/ 172 h 258"/>
                  <a:gd name="T38" fmla="*/ 240 w 240"/>
                  <a:gd name="T39" fmla="*/ 124 h 258"/>
                  <a:gd name="T40" fmla="*/ 238 w 240"/>
                  <a:gd name="T41" fmla="*/ 98 h 258"/>
                  <a:gd name="T42" fmla="*/ 220 w 240"/>
                  <a:gd name="T43" fmla="*/ 54 h 258"/>
                  <a:gd name="T44" fmla="*/ 190 w 240"/>
                  <a:gd name="T45" fmla="*/ 20 h 258"/>
                  <a:gd name="T46" fmla="*/ 168 w 240"/>
                  <a:gd name="T47" fmla="*/ 8 h 258"/>
                  <a:gd name="T48" fmla="*/ 146 w 240"/>
                  <a:gd name="T49" fmla="*/ 2 h 258"/>
                  <a:gd name="T50" fmla="*/ 120 w 240"/>
                  <a:gd name="T51" fmla="*/ 0 h 258"/>
                  <a:gd name="T52" fmla="*/ 108 w 240"/>
                  <a:gd name="T53" fmla="*/ 0 h 258"/>
                  <a:gd name="T54" fmla="*/ 84 w 240"/>
                  <a:gd name="T55" fmla="*/ 4 h 258"/>
                  <a:gd name="T56" fmla="*/ 62 w 240"/>
                  <a:gd name="T57" fmla="*/ 14 h 258"/>
                  <a:gd name="T58" fmla="*/ 34 w 240"/>
                  <a:gd name="T59" fmla="*/ 34 h 258"/>
                  <a:gd name="T60" fmla="*/ 10 w 240"/>
                  <a:gd name="T61" fmla="*/ 74 h 258"/>
                  <a:gd name="T62" fmla="*/ 0 w 240"/>
                  <a:gd name="T63" fmla="*/ 124 h 258"/>
                  <a:gd name="T64" fmla="*/ 2 w 240"/>
                  <a:gd name="T65" fmla="*/ 146 h 258"/>
                  <a:gd name="T66" fmla="*/ 12 w 240"/>
                  <a:gd name="T67" fmla="*/ 184 h 258"/>
                  <a:gd name="T68" fmla="*/ 28 w 240"/>
                  <a:gd name="T69" fmla="*/ 218 h 258"/>
                  <a:gd name="T70" fmla="*/ 52 w 240"/>
                  <a:gd name="T71" fmla="*/ 246 h 258"/>
                  <a:gd name="T72" fmla="*/ 66 w 240"/>
                  <a:gd name="T73" fmla="*/ 254 h 258"/>
                  <a:gd name="T74" fmla="*/ 66 w 240"/>
                  <a:gd name="T75" fmla="*/ 246 h 258"/>
                  <a:gd name="T76" fmla="*/ 74 w 240"/>
                  <a:gd name="T77" fmla="*/ 232 h 258"/>
                  <a:gd name="T78" fmla="*/ 78 w 240"/>
                  <a:gd name="T79" fmla="*/ 226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0" h="258">
                    <a:moveTo>
                      <a:pt x="78" y="226"/>
                    </a:moveTo>
                    <a:lnTo>
                      <a:pt x="78" y="226"/>
                    </a:lnTo>
                    <a:lnTo>
                      <a:pt x="70" y="218"/>
                    </a:lnTo>
                    <a:lnTo>
                      <a:pt x="60" y="206"/>
                    </a:lnTo>
                    <a:lnTo>
                      <a:pt x="54" y="196"/>
                    </a:lnTo>
                    <a:lnTo>
                      <a:pt x="46" y="182"/>
                    </a:lnTo>
                    <a:lnTo>
                      <a:pt x="42" y="168"/>
                    </a:lnTo>
                    <a:lnTo>
                      <a:pt x="38" y="154"/>
                    </a:lnTo>
                    <a:lnTo>
                      <a:pt x="34" y="140"/>
                    </a:lnTo>
                    <a:lnTo>
                      <a:pt x="34" y="124"/>
                    </a:lnTo>
                    <a:lnTo>
                      <a:pt x="34" y="124"/>
                    </a:lnTo>
                    <a:lnTo>
                      <a:pt x="36" y="106"/>
                    </a:lnTo>
                    <a:lnTo>
                      <a:pt x="40" y="88"/>
                    </a:lnTo>
                    <a:lnTo>
                      <a:pt x="48" y="72"/>
                    </a:lnTo>
                    <a:lnTo>
                      <a:pt x="58" y="58"/>
                    </a:lnTo>
                    <a:lnTo>
                      <a:pt x="70" y="46"/>
                    </a:lnTo>
                    <a:lnTo>
                      <a:pt x="86" y="38"/>
                    </a:lnTo>
                    <a:lnTo>
                      <a:pt x="102" y="34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40" y="34"/>
                    </a:lnTo>
                    <a:lnTo>
                      <a:pt x="156" y="38"/>
                    </a:lnTo>
                    <a:lnTo>
                      <a:pt x="170" y="46"/>
                    </a:lnTo>
                    <a:lnTo>
                      <a:pt x="184" y="58"/>
                    </a:lnTo>
                    <a:lnTo>
                      <a:pt x="194" y="72"/>
                    </a:lnTo>
                    <a:lnTo>
                      <a:pt x="202" y="88"/>
                    </a:lnTo>
                    <a:lnTo>
                      <a:pt x="206" y="106"/>
                    </a:lnTo>
                    <a:lnTo>
                      <a:pt x="208" y="124"/>
                    </a:lnTo>
                    <a:lnTo>
                      <a:pt x="208" y="124"/>
                    </a:lnTo>
                    <a:lnTo>
                      <a:pt x="208" y="138"/>
                    </a:lnTo>
                    <a:lnTo>
                      <a:pt x="206" y="150"/>
                    </a:lnTo>
                    <a:lnTo>
                      <a:pt x="198" y="174"/>
                    </a:lnTo>
                    <a:lnTo>
                      <a:pt x="188" y="196"/>
                    </a:lnTo>
                    <a:lnTo>
                      <a:pt x="174" y="214"/>
                    </a:lnTo>
                    <a:lnTo>
                      <a:pt x="214" y="214"/>
                    </a:lnTo>
                    <a:lnTo>
                      <a:pt x="214" y="214"/>
                    </a:lnTo>
                    <a:lnTo>
                      <a:pt x="226" y="194"/>
                    </a:lnTo>
                    <a:lnTo>
                      <a:pt x="234" y="172"/>
                    </a:lnTo>
                    <a:lnTo>
                      <a:pt x="238" y="148"/>
                    </a:lnTo>
                    <a:lnTo>
                      <a:pt x="240" y="124"/>
                    </a:lnTo>
                    <a:lnTo>
                      <a:pt x="240" y="124"/>
                    </a:lnTo>
                    <a:lnTo>
                      <a:pt x="238" y="98"/>
                    </a:lnTo>
                    <a:lnTo>
                      <a:pt x="232" y="74"/>
                    </a:lnTo>
                    <a:lnTo>
                      <a:pt x="220" y="54"/>
                    </a:lnTo>
                    <a:lnTo>
                      <a:pt x="206" y="34"/>
                    </a:lnTo>
                    <a:lnTo>
                      <a:pt x="190" y="20"/>
                    </a:lnTo>
                    <a:lnTo>
                      <a:pt x="180" y="14"/>
                    </a:lnTo>
                    <a:lnTo>
                      <a:pt x="168" y="8"/>
                    </a:lnTo>
                    <a:lnTo>
                      <a:pt x="158" y="4"/>
                    </a:lnTo>
                    <a:lnTo>
                      <a:pt x="146" y="2"/>
                    </a:lnTo>
                    <a:lnTo>
                      <a:pt x="134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2"/>
                    </a:lnTo>
                    <a:lnTo>
                      <a:pt x="84" y="4"/>
                    </a:lnTo>
                    <a:lnTo>
                      <a:pt x="72" y="8"/>
                    </a:lnTo>
                    <a:lnTo>
                      <a:pt x="62" y="14"/>
                    </a:lnTo>
                    <a:lnTo>
                      <a:pt x="52" y="20"/>
                    </a:lnTo>
                    <a:lnTo>
                      <a:pt x="34" y="34"/>
                    </a:lnTo>
                    <a:lnTo>
                      <a:pt x="20" y="54"/>
                    </a:lnTo>
                    <a:lnTo>
                      <a:pt x="10" y="74"/>
                    </a:lnTo>
                    <a:lnTo>
                      <a:pt x="4" y="98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2" y="146"/>
                    </a:lnTo>
                    <a:lnTo>
                      <a:pt x="6" y="164"/>
                    </a:lnTo>
                    <a:lnTo>
                      <a:pt x="12" y="184"/>
                    </a:lnTo>
                    <a:lnTo>
                      <a:pt x="20" y="202"/>
                    </a:lnTo>
                    <a:lnTo>
                      <a:pt x="28" y="218"/>
                    </a:lnTo>
                    <a:lnTo>
                      <a:pt x="40" y="232"/>
                    </a:lnTo>
                    <a:lnTo>
                      <a:pt x="52" y="246"/>
                    </a:lnTo>
                    <a:lnTo>
                      <a:pt x="66" y="258"/>
                    </a:lnTo>
                    <a:lnTo>
                      <a:pt x="66" y="254"/>
                    </a:lnTo>
                    <a:lnTo>
                      <a:pt x="66" y="254"/>
                    </a:lnTo>
                    <a:lnTo>
                      <a:pt x="66" y="246"/>
                    </a:lnTo>
                    <a:lnTo>
                      <a:pt x="70" y="238"/>
                    </a:lnTo>
                    <a:lnTo>
                      <a:pt x="74" y="232"/>
                    </a:lnTo>
                    <a:lnTo>
                      <a:pt x="78" y="226"/>
                    </a:lnTo>
                    <a:lnTo>
                      <a:pt x="78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819" tIns="48409" rIns="96819" bIns="484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65" dirty="0"/>
              </a:p>
            </p:txBody>
          </p:sp>
          <p:sp>
            <p:nvSpPr>
              <p:cNvPr id="58" name="Freeform 57"/>
              <p:cNvSpPr>
                <a:spLocks noEditPoints="1"/>
              </p:cNvSpPr>
              <p:nvPr/>
            </p:nvSpPr>
            <p:spPr bwMode="auto">
              <a:xfrm>
                <a:off x="-4032250" y="3981450"/>
                <a:ext cx="762000" cy="635000"/>
              </a:xfrm>
              <a:custGeom>
                <a:avLst/>
                <a:gdLst>
                  <a:gd name="T0" fmla="*/ 38 w 480"/>
                  <a:gd name="T1" fmla="*/ 0 h 400"/>
                  <a:gd name="T2" fmla="*/ 30 w 480"/>
                  <a:gd name="T3" fmla="*/ 0 h 400"/>
                  <a:gd name="T4" fmla="*/ 18 w 480"/>
                  <a:gd name="T5" fmla="*/ 6 h 400"/>
                  <a:gd name="T6" fmla="*/ 6 w 480"/>
                  <a:gd name="T7" fmla="*/ 16 h 400"/>
                  <a:gd name="T8" fmla="*/ 0 w 480"/>
                  <a:gd name="T9" fmla="*/ 28 h 400"/>
                  <a:gd name="T10" fmla="*/ 0 w 480"/>
                  <a:gd name="T11" fmla="*/ 314 h 400"/>
                  <a:gd name="T12" fmla="*/ 0 w 480"/>
                  <a:gd name="T13" fmla="*/ 320 h 400"/>
                  <a:gd name="T14" fmla="*/ 6 w 480"/>
                  <a:gd name="T15" fmla="*/ 332 h 400"/>
                  <a:gd name="T16" fmla="*/ 24 w 480"/>
                  <a:gd name="T17" fmla="*/ 342 h 400"/>
                  <a:gd name="T18" fmla="*/ 224 w 480"/>
                  <a:gd name="T19" fmla="*/ 344 h 400"/>
                  <a:gd name="T20" fmla="*/ 140 w 480"/>
                  <a:gd name="T21" fmla="*/ 376 h 400"/>
                  <a:gd name="T22" fmla="*/ 134 w 480"/>
                  <a:gd name="T23" fmla="*/ 376 h 400"/>
                  <a:gd name="T24" fmla="*/ 126 w 480"/>
                  <a:gd name="T25" fmla="*/ 382 h 400"/>
                  <a:gd name="T26" fmla="*/ 124 w 480"/>
                  <a:gd name="T27" fmla="*/ 388 h 400"/>
                  <a:gd name="T28" fmla="*/ 128 w 480"/>
                  <a:gd name="T29" fmla="*/ 398 h 400"/>
                  <a:gd name="T30" fmla="*/ 140 w 480"/>
                  <a:gd name="T31" fmla="*/ 400 h 400"/>
                  <a:gd name="T32" fmla="*/ 344 w 480"/>
                  <a:gd name="T33" fmla="*/ 400 h 400"/>
                  <a:gd name="T34" fmla="*/ 354 w 480"/>
                  <a:gd name="T35" fmla="*/ 398 h 400"/>
                  <a:gd name="T36" fmla="*/ 358 w 480"/>
                  <a:gd name="T37" fmla="*/ 388 h 400"/>
                  <a:gd name="T38" fmla="*/ 358 w 480"/>
                  <a:gd name="T39" fmla="*/ 382 h 400"/>
                  <a:gd name="T40" fmla="*/ 350 w 480"/>
                  <a:gd name="T41" fmla="*/ 376 h 400"/>
                  <a:gd name="T42" fmla="*/ 256 w 480"/>
                  <a:gd name="T43" fmla="*/ 376 h 400"/>
                  <a:gd name="T44" fmla="*/ 446 w 480"/>
                  <a:gd name="T45" fmla="*/ 344 h 400"/>
                  <a:gd name="T46" fmla="*/ 458 w 480"/>
                  <a:gd name="T47" fmla="*/ 342 h 400"/>
                  <a:gd name="T48" fmla="*/ 474 w 480"/>
                  <a:gd name="T49" fmla="*/ 332 h 400"/>
                  <a:gd name="T50" fmla="*/ 480 w 480"/>
                  <a:gd name="T51" fmla="*/ 320 h 400"/>
                  <a:gd name="T52" fmla="*/ 480 w 480"/>
                  <a:gd name="T53" fmla="*/ 34 h 400"/>
                  <a:gd name="T54" fmla="*/ 480 w 480"/>
                  <a:gd name="T55" fmla="*/ 28 h 400"/>
                  <a:gd name="T56" fmla="*/ 474 w 480"/>
                  <a:gd name="T57" fmla="*/ 16 h 400"/>
                  <a:gd name="T58" fmla="*/ 464 w 480"/>
                  <a:gd name="T59" fmla="*/ 6 h 400"/>
                  <a:gd name="T60" fmla="*/ 452 w 480"/>
                  <a:gd name="T61" fmla="*/ 0 h 400"/>
                  <a:gd name="T62" fmla="*/ 446 w 480"/>
                  <a:gd name="T63" fmla="*/ 0 h 400"/>
                  <a:gd name="T64" fmla="*/ 448 w 480"/>
                  <a:gd name="T65" fmla="*/ 314 h 400"/>
                  <a:gd name="T66" fmla="*/ 448 w 480"/>
                  <a:gd name="T67" fmla="*/ 318 h 400"/>
                  <a:gd name="T68" fmla="*/ 446 w 480"/>
                  <a:gd name="T69" fmla="*/ 320 h 400"/>
                  <a:gd name="T70" fmla="*/ 38 w 480"/>
                  <a:gd name="T71" fmla="*/ 320 h 400"/>
                  <a:gd name="T72" fmla="*/ 32 w 480"/>
                  <a:gd name="T73" fmla="*/ 314 h 400"/>
                  <a:gd name="T74" fmla="*/ 448 w 480"/>
                  <a:gd name="T75" fmla="*/ 288 h 400"/>
                  <a:gd name="T76" fmla="*/ 32 w 480"/>
                  <a:gd name="T77" fmla="*/ 34 h 400"/>
                  <a:gd name="T78" fmla="*/ 34 w 480"/>
                  <a:gd name="T79" fmla="*/ 32 h 400"/>
                  <a:gd name="T80" fmla="*/ 446 w 480"/>
                  <a:gd name="T81" fmla="*/ 32 h 400"/>
                  <a:gd name="T82" fmla="*/ 448 w 480"/>
                  <a:gd name="T83" fmla="*/ 32 h 400"/>
                  <a:gd name="T84" fmla="*/ 448 w 480"/>
                  <a:gd name="T85" fmla="*/ 264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0" h="400">
                    <a:moveTo>
                      <a:pt x="446" y="0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6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0" y="320"/>
                    </a:lnTo>
                    <a:lnTo>
                      <a:pt x="4" y="326"/>
                    </a:lnTo>
                    <a:lnTo>
                      <a:pt x="6" y="332"/>
                    </a:lnTo>
                    <a:lnTo>
                      <a:pt x="12" y="336"/>
                    </a:lnTo>
                    <a:lnTo>
                      <a:pt x="24" y="342"/>
                    </a:lnTo>
                    <a:lnTo>
                      <a:pt x="38" y="344"/>
                    </a:lnTo>
                    <a:lnTo>
                      <a:pt x="224" y="344"/>
                    </a:lnTo>
                    <a:lnTo>
                      <a:pt x="224" y="376"/>
                    </a:lnTo>
                    <a:lnTo>
                      <a:pt x="140" y="376"/>
                    </a:lnTo>
                    <a:lnTo>
                      <a:pt x="140" y="376"/>
                    </a:lnTo>
                    <a:lnTo>
                      <a:pt x="134" y="376"/>
                    </a:lnTo>
                    <a:lnTo>
                      <a:pt x="128" y="378"/>
                    </a:lnTo>
                    <a:lnTo>
                      <a:pt x="126" y="382"/>
                    </a:lnTo>
                    <a:lnTo>
                      <a:pt x="124" y="388"/>
                    </a:lnTo>
                    <a:lnTo>
                      <a:pt x="124" y="388"/>
                    </a:lnTo>
                    <a:lnTo>
                      <a:pt x="126" y="394"/>
                    </a:lnTo>
                    <a:lnTo>
                      <a:pt x="128" y="398"/>
                    </a:lnTo>
                    <a:lnTo>
                      <a:pt x="134" y="400"/>
                    </a:lnTo>
                    <a:lnTo>
                      <a:pt x="140" y="400"/>
                    </a:lnTo>
                    <a:lnTo>
                      <a:pt x="344" y="400"/>
                    </a:lnTo>
                    <a:lnTo>
                      <a:pt x="344" y="400"/>
                    </a:lnTo>
                    <a:lnTo>
                      <a:pt x="350" y="400"/>
                    </a:lnTo>
                    <a:lnTo>
                      <a:pt x="354" y="398"/>
                    </a:lnTo>
                    <a:lnTo>
                      <a:pt x="358" y="394"/>
                    </a:lnTo>
                    <a:lnTo>
                      <a:pt x="358" y="388"/>
                    </a:lnTo>
                    <a:lnTo>
                      <a:pt x="358" y="388"/>
                    </a:lnTo>
                    <a:lnTo>
                      <a:pt x="358" y="382"/>
                    </a:lnTo>
                    <a:lnTo>
                      <a:pt x="354" y="378"/>
                    </a:lnTo>
                    <a:lnTo>
                      <a:pt x="350" y="376"/>
                    </a:lnTo>
                    <a:lnTo>
                      <a:pt x="344" y="376"/>
                    </a:lnTo>
                    <a:lnTo>
                      <a:pt x="256" y="376"/>
                    </a:lnTo>
                    <a:lnTo>
                      <a:pt x="256" y="344"/>
                    </a:lnTo>
                    <a:lnTo>
                      <a:pt x="446" y="344"/>
                    </a:lnTo>
                    <a:lnTo>
                      <a:pt x="446" y="344"/>
                    </a:lnTo>
                    <a:lnTo>
                      <a:pt x="458" y="342"/>
                    </a:lnTo>
                    <a:lnTo>
                      <a:pt x="470" y="336"/>
                    </a:lnTo>
                    <a:lnTo>
                      <a:pt x="474" y="332"/>
                    </a:lnTo>
                    <a:lnTo>
                      <a:pt x="478" y="326"/>
                    </a:lnTo>
                    <a:lnTo>
                      <a:pt x="480" y="320"/>
                    </a:lnTo>
                    <a:lnTo>
                      <a:pt x="480" y="314"/>
                    </a:lnTo>
                    <a:lnTo>
                      <a:pt x="480" y="34"/>
                    </a:lnTo>
                    <a:lnTo>
                      <a:pt x="480" y="34"/>
                    </a:lnTo>
                    <a:lnTo>
                      <a:pt x="480" y="28"/>
                    </a:lnTo>
                    <a:lnTo>
                      <a:pt x="478" y="22"/>
                    </a:lnTo>
                    <a:lnTo>
                      <a:pt x="474" y="16"/>
                    </a:lnTo>
                    <a:lnTo>
                      <a:pt x="470" y="10"/>
                    </a:lnTo>
                    <a:lnTo>
                      <a:pt x="464" y="6"/>
                    </a:lnTo>
                    <a:lnTo>
                      <a:pt x="458" y="2"/>
                    </a:lnTo>
                    <a:lnTo>
                      <a:pt x="452" y="0"/>
                    </a:lnTo>
                    <a:lnTo>
                      <a:pt x="446" y="0"/>
                    </a:lnTo>
                    <a:lnTo>
                      <a:pt x="446" y="0"/>
                    </a:lnTo>
                    <a:close/>
                    <a:moveTo>
                      <a:pt x="448" y="288"/>
                    </a:moveTo>
                    <a:lnTo>
                      <a:pt x="448" y="314"/>
                    </a:lnTo>
                    <a:lnTo>
                      <a:pt x="448" y="314"/>
                    </a:lnTo>
                    <a:lnTo>
                      <a:pt x="448" y="318"/>
                    </a:lnTo>
                    <a:lnTo>
                      <a:pt x="446" y="320"/>
                    </a:lnTo>
                    <a:lnTo>
                      <a:pt x="446" y="320"/>
                    </a:lnTo>
                    <a:lnTo>
                      <a:pt x="38" y="320"/>
                    </a:lnTo>
                    <a:lnTo>
                      <a:pt x="38" y="320"/>
                    </a:lnTo>
                    <a:lnTo>
                      <a:pt x="34" y="318"/>
                    </a:lnTo>
                    <a:lnTo>
                      <a:pt x="32" y="314"/>
                    </a:lnTo>
                    <a:lnTo>
                      <a:pt x="32" y="288"/>
                    </a:lnTo>
                    <a:lnTo>
                      <a:pt x="448" y="288"/>
                    </a:lnTo>
                    <a:close/>
                    <a:moveTo>
                      <a:pt x="32" y="264"/>
                    </a:moveTo>
                    <a:lnTo>
                      <a:pt x="32" y="34"/>
                    </a:lnTo>
                    <a:lnTo>
                      <a:pt x="32" y="34"/>
                    </a:lnTo>
                    <a:lnTo>
                      <a:pt x="34" y="32"/>
                    </a:lnTo>
                    <a:lnTo>
                      <a:pt x="38" y="32"/>
                    </a:lnTo>
                    <a:lnTo>
                      <a:pt x="446" y="32"/>
                    </a:lnTo>
                    <a:lnTo>
                      <a:pt x="446" y="32"/>
                    </a:lnTo>
                    <a:lnTo>
                      <a:pt x="448" y="32"/>
                    </a:lnTo>
                    <a:lnTo>
                      <a:pt x="448" y="34"/>
                    </a:lnTo>
                    <a:lnTo>
                      <a:pt x="448" y="264"/>
                    </a:lnTo>
                    <a:lnTo>
                      <a:pt x="32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819" tIns="48409" rIns="96819" bIns="484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65" dirty="0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7158040" y="2773503"/>
            <a:ext cx="678494" cy="678494"/>
            <a:chOff x="1051277" y="5105400"/>
            <a:chExt cx="1828800" cy="1828800"/>
          </a:xfrm>
        </p:grpSpPr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>
              <a:off x="1051277" y="5105400"/>
              <a:ext cx="1828800" cy="1828800"/>
              <a:chOff x="1051277" y="5105400"/>
              <a:chExt cx="1828800" cy="1828800"/>
            </a:xfrm>
          </p:grpSpPr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1051277" y="5105400"/>
                <a:ext cx="1828800" cy="1828800"/>
              </a:xfrm>
              <a:prstGeom prst="ellipse">
                <a:avLst/>
              </a:prstGeom>
              <a:solidFill>
                <a:srgbClr val="55575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65" dirty="0">
                  <a:solidFill>
                    <a:srgbClr val="4E8FBF"/>
                  </a:solidFill>
                </a:endParaRPr>
              </a:p>
            </p:txBody>
          </p:sp>
          <p:sp>
            <p:nvSpPr>
              <p:cNvPr id="61" name="Freeform 41"/>
              <p:cNvSpPr>
                <a:spLocks noChangeAspect="1" noEditPoints="1"/>
              </p:cNvSpPr>
              <p:nvPr/>
            </p:nvSpPr>
            <p:spPr bwMode="auto">
              <a:xfrm>
                <a:off x="1509362" y="5425440"/>
                <a:ext cx="912630" cy="1188720"/>
              </a:xfrm>
              <a:custGeom>
                <a:avLst/>
                <a:gdLst>
                  <a:gd name="T0" fmla="*/ 176 w 476"/>
                  <a:gd name="T1" fmla="*/ 614 h 620"/>
                  <a:gd name="T2" fmla="*/ 72 w 476"/>
                  <a:gd name="T3" fmla="*/ 570 h 620"/>
                  <a:gd name="T4" fmla="*/ 24 w 476"/>
                  <a:gd name="T5" fmla="*/ 518 h 620"/>
                  <a:gd name="T6" fmla="*/ 2 w 476"/>
                  <a:gd name="T7" fmla="*/ 452 h 620"/>
                  <a:gd name="T8" fmla="*/ 6 w 476"/>
                  <a:gd name="T9" fmla="*/ 400 h 620"/>
                  <a:gd name="T10" fmla="*/ 70 w 476"/>
                  <a:gd name="T11" fmla="*/ 286 h 620"/>
                  <a:gd name="T12" fmla="*/ 166 w 476"/>
                  <a:gd name="T13" fmla="*/ 190 h 620"/>
                  <a:gd name="T14" fmla="*/ 46 w 476"/>
                  <a:gd name="T15" fmla="*/ 60 h 620"/>
                  <a:gd name="T16" fmla="*/ 56 w 476"/>
                  <a:gd name="T17" fmla="*/ 50 h 620"/>
                  <a:gd name="T18" fmla="*/ 136 w 476"/>
                  <a:gd name="T19" fmla="*/ 32 h 620"/>
                  <a:gd name="T20" fmla="*/ 190 w 476"/>
                  <a:gd name="T21" fmla="*/ 34 h 620"/>
                  <a:gd name="T22" fmla="*/ 232 w 476"/>
                  <a:gd name="T23" fmla="*/ 36 h 620"/>
                  <a:gd name="T24" fmla="*/ 292 w 476"/>
                  <a:gd name="T25" fmla="*/ 6 h 620"/>
                  <a:gd name="T26" fmla="*/ 348 w 476"/>
                  <a:gd name="T27" fmla="*/ 0 h 620"/>
                  <a:gd name="T28" fmla="*/ 434 w 476"/>
                  <a:gd name="T29" fmla="*/ 14 h 620"/>
                  <a:gd name="T30" fmla="*/ 452 w 476"/>
                  <a:gd name="T31" fmla="*/ 28 h 620"/>
                  <a:gd name="T32" fmla="*/ 308 w 476"/>
                  <a:gd name="T33" fmla="*/ 188 h 620"/>
                  <a:gd name="T34" fmla="*/ 382 w 476"/>
                  <a:gd name="T35" fmla="*/ 258 h 620"/>
                  <a:gd name="T36" fmla="*/ 460 w 476"/>
                  <a:gd name="T37" fmla="*/ 370 h 620"/>
                  <a:gd name="T38" fmla="*/ 476 w 476"/>
                  <a:gd name="T39" fmla="*/ 434 h 620"/>
                  <a:gd name="T40" fmla="*/ 460 w 476"/>
                  <a:gd name="T41" fmla="*/ 502 h 620"/>
                  <a:gd name="T42" fmla="*/ 424 w 476"/>
                  <a:gd name="T43" fmla="*/ 552 h 620"/>
                  <a:gd name="T44" fmla="*/ 330 w 476"/>
                  <a:gd name="T45" fmla="*/ 608 h 620"/>
                  <a:gd name="T46" fmla="*/ 238 w 476"/>
                  <a:gd name="T47" fmla="*/ 620 h 620"/>
                  <a:gd name="T48" fmla="*/ 204 w 476"/>
                  <a:gd name="T49" fmla="*/ 186 h 620"/>
                  <a:gd name="T50" fmla="*/ 200 w 476"/>
                  <a:gd name="T51" fmla="*/ 204 h 620"/>
                  <a:gd name="T52" fmla="*/ 106 w 476"/>
                  <a:gd name="T53" fmla="*/ 292 h 620"/>
                  <a:gd name="T54" fmla="*/ 42 w 476"/>
                  <a:gd name="T55" fmla="*/ 394 h 620"/>
                  <a:gd name="T56" fmla="*/ 32 w 476"/>
                  <a:gd name="T57" fmla="*/ 436 h 620"/>
                  <a:gd name="T58" fmla="*/ 44 w 476"/>
                  <a:gd name="T59" fmla="*/ 488 h 620"/>
                  <a:gd name="T60" fmla="*/ 74 w 476"/>
                  <a:gd name="T61" fmla="*/ 530 h 620"/>
                  <a:gd name="T62" fmla="*/ 158 w 476"/>
                  <a:gd name="T63" fmla="*/ 578 h 620"/>
                  <a:gd name="T64" fmla="*/ 238 w 476"/>
                  <a:gd name="T65" fmla="*/ 588 h 620"/>
                  <a:gd name="T66" fmla="*/ 342 w 476"/>
                  <a:gd name="T67" fmla="*/ 570 h 620"/>
                  <a:gd name="T68" fmla="*/ 416 w 476"/>
                  <a:gd name="T69" fmla="*/ 514 h 620"/>
                  <a:gd name="T70" fmla="*/ 438 w 476"/>
                  <a:gd name="T71" fmla="*/ 476 h 620"/>
                  <a:gd name="T72" fmla="*/ 442 w 476"/>
                  <a:gd name="T73" fmla="*/ 422 h 620"/>
                  <a:gd name="T74" fmla="*/ 428 w 476"/>
                  <a:gd name="T75" fmla="*/ 378 h 620"/>
                  <a:gd name="T76" fmla="*/ 344 w 476"/>
                  <a:gd name="T77" fmla="*/ 264 h 620"/>
                  <a:gd name="T78" fmla="*/ 272 w 476"/>
                  <a:gd name="T79" fmla="*/ 198 h 620"/>
                  <a:gd name="T80" fmla="*/ 274 w 476"/>
                  <a:gd name="T81" fmla="*/ 180 h 620"/>
                  <a:gd name="T82" fmla="*/ 364 w 476"/>
                  <a:gd name="T83" fmla="*/ 32 h 620"/>
                  <a:gd name="T84" fmla="*/ 312 w 476"/>
                  <a:gd name="T85" fmla="*/ 34 h 620"/>
                  <a:gd name="T86" fmla="*/ 256 w 476"/>
                  <a:gd name="T87" fmla="*/ 58 h 620"/>
                  <a:gd name="T88" fmla="*/ 228 w 476"/>
                  <a:gd name="T89" fmla="*/ 84 h 620"/>
                  <a:gd name="T90" fmla="*/ 210 w 476"/>
                  <a:gd name="T91" fmla="*/ 80 h 620"/>
                  <a:gd name="T92" fmla="*/ 172 w 476"/>
                  <a:gd name="T93" fmla="*/ 64 h 620"/>
                  <a:gd name="T94" fmla="*/ 120 w 476"/>
                  <a:gd name="T95" fmla="*/ 66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6" h="620">
                    <a:moveTo>
                      <a:pt x="238" y="620"/>
                    </a:moveTo>
                    <a:lnTo>
                      <a:pt x="238" y="620"/>
                    </a:lnTo>
                    <a:lnTo>
                      <a:pt x="206" y="620"/>
                    </a:lnTo>
                    <a:lnTo>
                      <a:pt x="176" y="614"/>
                    </a:lnTo>
                    <a:lnTo>
                      <a:pt x="146" y="608"/>
                    </a:lnTo>
                    <a:lnTo>
                      <a:pt x="120" y="598"/>
                    </a:lnTo>
                    <a:lnTo>
                      <a:pt x="94" y="586"/>
                    </a:lnTo>
                    <a:lnTo>
                      <a:pt x="72" y="570"/>
                    </a:lnTo>
                    <a:lnTo>
                      <a:pt x="52" y="552"/>
                    </a:lnTo>
                    <a:lnTo>
                      <a:pt x="34" y="534"/>
                    </a:lnTo>
                    <a:lnTo>
                      <a:pt x="34" y="534"/>
                    </a:lnTo>
                    <a:lnTo>
                      <a:pt x="24" y="518"/>
                    </a:lnTo>
                    <a:lnTo>
                      <a:pt x="16" y="502"/>
                    </a:lnTo>
                    <a:lnTo>
                      <a:pt x="8" y="486"/>
                    </a:lnTo>
                    <a:lnTo>
                      <a:pt x="4" y="468"/>
                    </a:lnTo>
                    <a:lnTo>
                      <a:pt x="2" y="452"/>
                    </a:lnTo>
                    <a:lnTo>
                      <a:pt x="0" y="434"/>
                    </a:lnTo>
                    <a:lnTo>
                      <a:pt x="2" y="418"/>
                    </a:lnTo>
                    <a:lnTo>
                      <a:pt x="6" y="400"/>
                    </a:lnTo>
                    <a:lnTo>
                      <a:pt x="6" y="400"/>
                    </a:lnTo>
                    <a:lnTo>
                      <a:pt x="16" y="370"/>
                    </a:lnTo>
                    <a:lnTo>
                      <a:pt x="30" y="342"/>
                    </a:lnTo>
                    <a:lnTo>
                      <a:pt x="48" y="314"/>
                    </a:lnTo>
                    <a:lnTo>
                      <a:pt x="70" y="286"/>
                    </a:lnTo>
                    <a:lnTo>
                      <a:pt x="92" y="260"/>
                    </a:lnTo>
                    <a:lnTo>
                      <a:pt x="116" y="234"/>
                    </a:lnTo>
                    <a:lnTo>
                      <a:pt x="142" y="212"/>
                    </a:lnTo>
                    <a:lnTo>
                      <a:pt x="166" y="190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46" y="68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50" y="54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66" y="46"/>
                    </a:lnTo>
                    <a:lnTo>
                      <a:pt x="88" y="40"/>
                    </a:lnTo>
                    <a:lnTo>
                      <a:pt x="118" y="34"/>
                    </a:lnTo>
                    <a:lnTo>
                      <a:pt x="136" y="32"/>
                    </a:lnTo>
                    <a:lnTo>
                      <a:pt x="154" y="30"/>
                    </a:lnTo>
                    <a:lnTo>
                      <a:pt x="154" y="30"/>
                    </a:lnTo>
                    <a:lnTo>
                      <a:pt x="174" y="32"/>
                    </a:lnTo>
                    <a:lnTo>
                      <a:pt x="190" y="34"/>
                    </a:lnTo>
                    <a:lnTo>
                      <a:pt x="206" y="40"/>
                    </a:lnTo>
                    <a:lnTo>
                      <a:pt x="220" y="48"/>
                    </a:lnTo>
                    <a:lnTo>
                      <a:pt x="220" y="48"/>
                    </a:lnTo>
                    <a:lnTo>
                      <a:pt x="232" y="36"/>
                    </a:lnTo>
                    <a:lnTo>
                      <a:pt x="246" y="26"/>
                    </a:lnTo>
                    <a:lnTo>
                      <a:pt x="260" y="18"/>
                    </a:lnTo>
                    <a:lnTo>
                      <a:pt x="276" y="12"/>
                    </a:lnTo>
                    <a:lnTo>
                      <a:pt x="292" y="6"/>
                    </a:lnTo>
                    <a:lnTo>
                      <a:pt x="310" y="2"/>
                    </a:lnTo>
                    <a:lnTo>
                      <a:pt x="32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66" y="0"/>
                    </a:lnTo>
                    <a:lnTo>
                      <a:pt x="384" y="2"/>
                    </a:lnTo>
                    <a:lnTo>
                      <a:pt x="414" y="8"/>
                    </a:lnTo>
                    <a:lnTo>
                      <a:pt x="434" y="14"/>
                    </a:lnTo>
                    <a:lnTo>
                      <a:pt x="442" y="16"/>
                    </a:lnTo>
                    <a:lnTo>
                      <a:pt x="442" y="16"/>
                    </a:lnTo>
                    <a:lnTo>
                      <a:pt x="450" y="20"/>
                    </a:lnTo>
                    <a:lnTo>
                      <a:pt x="452" y="28"/>
                    </a:lnTo>
                    <a:lnTo>
                      <a:pt x="452" y="28"/>
                    </a:lnTo>
                    <a:lnTo>
                      <a:pt x="452" y="36"/>
                    </a:lnTo>
                    <a:lnTo>
                      <a:pt x="448" y="42"/>
                    </a:lnTo>
                    <a:lnTo>
                      <a:pt x="308" y="188"/>
                    </a:lnTo>
                    <a:lnTo>
                      <a:pt x="308" y="188"/>
                    </a:lnTo>
                    <a:lnTo>
                      <a:pt x="334" y="210"/>
                    </a:lnTo>
                    <a:lnTo>
                      <a:pt x="358" y="234"/>
                    </a:lnTo>
                    <a:lnTo>
                      <a:pt x="382" y="258"/>
                    </a:lnTo>
                    <a:lnTo>
                      <a:pt x="406" y="284"/>
                    </a:lnTo>
                    <a:lnTo>
                      <a:pt x="426" y="312"/>
                    </a:lnTo>
                    <a:lnTo>
                      <a:pt x="446" y="342"/>
                    </a:lnTo>
                    <a:lnTo>
                      <a:pt x="460" y="370"/>
                    </a:lnTo>
                    <a:lnTo>
                      <a:pt x="470" y="400"/>
                    </a:lnTo>
                    <a:lnTo>
                      <a:pt x="470" y="400"/>
                    </a:lnTo>
                    <a:lnTo>
                      <a:pt x="474" y="418"/>
                    </a:lnTo>
                    <a:lnTo>
                      <a:pt x="476" y="434"/>
                    </a:lnTo>
                    <a:lnTo>
                      <a:pt x="474" y="452"/>
                    </a:lnTo>
                    <a:lnTo>
                      <a:pt x="472" y="468"/>
                    </a:lnTo>
                    <a:lnTo>
                      <a:pt x="468" y="486"/>
                    </a:lnTo>
                    <a:lnTo>
                      <a:pt x="460" y="502"/>
                    </a:lnTo>
                    <a:lnTo>
                      <a:pt x="452" y="518"/>
                    </a:lnTo>
                    <a:lnTo>
                      <a:pt x="442" y="534"/>
                    </a:lnTo>
                    <a:lnTo>
                      <a:pt x="442" y="534"/>
                    </a:lnTo>
                    <a:lnTo>
                      <a:pt x="424" y="552"/>
                    </a:lnTo>
                    <a:lnTo>
                      <a:pt x="404" y="570"/>
                    </a:lnTo>
                    <a:lnTo>
                      <a:pt x="382" y="586"/>
                    </a:lnTo>
                    <a:lnTo>
                      <a:pt x="356" y="598"/>
                    </a:lnTo>
                    <a:lnTo>
                      <a:pt x="330" y="608"/>
                    </a:lnTo>
                    <a:lnTo>
                      <a:pt x="300" y="614"/>
                    </a:lnTo>
                    <a:lnTo>
                      <a:pt x="270" y="620"/>
                    </a:lnTo>
                    <a:lnTo>
                      <a:pt x="238" y="620"/>
                    </a:lnTo>
                    <a:lnTo>
                      <a:pt x="238" y="620"/>
                    </a:lnTo>
                    <a:close/>
                    <a:moveTo>
                      <a:pt x="92" y="72"/>
                    </a:moveTo>
                    <a:lnTo>
                      <a:pt x="200" y="180"/>
                    </a:lnTo>
                    <a:lnTo>
                      <a:pt x="200" y="180"/>
                    </a:lnTo>
                    <a:lnTo>
                      <a:pt x="204" y="186"/>
                    </a:lnTo>
                    <a:lnTo>
                      <a:pt x="206" y="192"/>
                    </a:lnTo>
                    <a:lnTo>
                      <a:pt x="206" y="192"/>
                    </a:lnTo>
                    <a:lnTo>
                      <a:pt x="204" y="198"/>
                    </a:lnTo>
                    <a:lnTo>
                      <a:pt x="200" y="204"/>
                    </a:lnTo>
                    <a:lnTo>
                      <a:pt x="200" y="204"/>
                    </a:lnTo>
                    <a:lnTo>
                      <a:pt x="156" y="242"/>
                    </a:lnTo>
                    <a:lnTo>
                      <a:pt x="130" y="266"/>
                    </a:lnTo>
                    <a:lnTo>
                      <a:pt x="106" y="292"/>
                    </a:lnTo>
                    <a:lnTo>
                      <a:pt x="84" y="320"/>
                    </a:lnTo>
                    <a:lnTo>
                      <a:pt x="64" y="348"/>
                    </a:lnTo>
                    <a:lnTo>
                      <a:pt x="48" y="378"/>
                    </a:lnTo>
                    <a:lnTo>
                      <a:pt x="42" y="394"/>
                    </a:lnTo>
                    <a:lnTo>
                      <a:pt x="36" y="408"/>
                    </a:lnTo>
                    <a:lnTo>
                      <a:pt x="36" y="408"/>
                    </a:lnTo>
                    <a:lnTo>
                      <a:pt x="34" y="422"/>
                    </a:lnTo>
                    <a:lnTo>
                      <a:pt x="32" y="436"/>
                    </a:lnTo>
                    <a:lnTo>
                      <a:pt x="32" y="450"/>
                    </a:lnTo>
                    <a:lnTo>
                      <a:pt x="36" y="462"/>
                    </a:lnTo>
                    <a:lnTo>
                      <a:pt x="38" y="476"/>
                    </a:lnTo>
                    <a:lnTo>
                      <a:pt x="44" y="488"/>
                    </a:lnTo>
                    <a:lnTo>
                      <a:pt x="50" y="502"/>
                    </a:lnTo>
                    <a:lnTo>
                      <a:pt x="60" y="514"/>
                    </a:lnTo>
                    <a:lnTo>
                      <a:pt x="60" y="514"/>
                    </a:lnTo>
                    <a:lnTo>
                      <a:pt x="74" y="530"/>
                    </a:lnTo>
                    <a:lnTo>
                      <a:pt x="92" y="546"/>
                    </a:lnTo>
                    <a:lnTo>
                      <a:pt x="112" y="558"/>
                    </a:lnTo>
                    <a:lnTo>
                      <a:pt x="134" y="570"/>
                    </a:lnTo>
                    <a:lnTo>
                      <a:pt x="158" y="578"/>
                    </a:lnTo>
                    <a:lnTo>
                      <a:pt x="182" y="584"/>
                    </a:lnTo>
                    <a:lnTo>
                      <a:pt x="210" y="588"/>
                    </a:lnTo>
                    <a:lnTo>
                      <a:pt x="238" y="588"/>
                    </a:lnTo>
                    <a:lnTo>
                      <a:pt x="238" y="588"/>
                    </a:lnTo>
                    <a:lnTo>
                      <a:pt x="266" y="588"/>
                    </a:lnTo>
                    <a:lnTo>
                      <a:pt x="294" y="584"/>
                    </a:lnTo>
                    <a:lnTo>
                      <a:pt x="318" y="578"/>
                    </a:lnTo>
                    <a:lnTo>
                      <a:pt x="342" y="570"/>
                    </a:lnTo>
                    <a:lnTo>
                      <a:pt x="364" y="558"/>
                    </a:lnTo>
                    <a:lnTo>
                      <a:pt x="384" y="546"/>
                    </a:lnTo>
                    <a:lnTo>
                      <a:pt x="402" y="530"/>
                    </a:lnTo>
                    <a:lnTo>
                      <a:pt x="416" y="514"/>
                    </a:lnTo>
                    <a:lnTo>
                      <a:pt x="416" y="514"/>
                    </a:lnTo>
                    <a:lnTo>
                      <a:pt x="426" y="502"/>
                    </a:lnTo>
                    <a:lnTo>
                      <a:pt x="432" y="488"/>
                    </a:lnTo>
                    <a:lnTo>
                      <a:pt x="438" y="476"/>
                    </a:lnTo>
                    <a:lnTo>
                      <a:pt x="440" y="462"/>
                    </a:lnTo>
                    <a:lnTo>
                      <a:pt x="444" y="450"/>
                    </a:lnTo>
                    <a:lnTo>
                      <a:pt x="444" y="436"/>
                    </a:lnTo>
                    <a:lnTo>
                      <a:pt x="442" y="422"/>
                    </a:lnTo>
                    <a:lnTo>
                      <a:pt x="440" y="408"/>
                    </a:lnTo>
                    <a:lnTo>
                      <a:pt x="440" y="408"/>
                    </a:lnTo>
                    <a:lnTo>
                      <a:pt x="434" y="394"/>
                    </a:lnTo>
                    <a:lnTo>
                      <a:pt x="428" y="378"/>
                    </a:lnTo>
                    <a:lnTo>
                      <a:pt x="412" y="348"/>
                    </a:lnTo>
                    <a:lnTo>
                      <a:pt x="392" y="318"/>
                    </a:lnTo>
                    <a:lnTo>
                      <a:pt x="368" y="292"/>
                    </a:lnTo>
                    <a:lnTo>
                      <a:pt x="344" y="264"/>
                    </a:lnTo>
                    <a:lnTo>
                      <a:pt x="320" y="242"/>
                    </a:lnTo>
                    <a:lnTo>
                      <a:pt x="276" y="202"/>
                    </a:lnTo>
                    <a:lnTo>
                      <a:pt x="276" y="202"/>
                    </a:lnTo>
                    <a:lnTo>
                      <a:pt x="272" y="198"/>
                    </a:lnTo>
                    <a:lnTo>
                      <a:pt x="270" y="192"/>
                    </a:lnTo>
                    <a:lnTo>
                      <a:pt x="270" y="192"/>
                    </a:lnTo>
                    <a:lnTo>
                      <a:pt x="270" y="184"/>
                    </a:lnTo>
                    <a:lnTo>
                      <a:pt x="274" y="180"/>
                    </a:lnTo>
                    <a:lnTo>
                      <a:pt x="408" y="38"/>
                    </a:lnTo>
                    <a:lnTo>
                      <a:pt x="408" y="38"/>
                    </a:lnTo>
                    <a:lnTo>
                      <a:pt x="380" y="34"/>
                    </a:lnTo>
                    <a:lnTo>
                      <a:pt x="364" y="32"/>
                    </a:lnTo>
                    <a:lnTo>
                      <a:pt x="348" y="32"/>
                    </a:lnTo>
                    <a:lnTo>
                      <a:pt x="348" y="32"/>
                    </a:lnTo>
                    <a:lnTo>
                      <a:pt x="330" y="32"/>
                    </a:lnTo>
                    <a:lnTo>
                      <a:pt x="312" y="34"/>
                    </a:lnTo>
                    <a:lnTo>
                      <a:pt x="298" y="38"/>
                    </a:lnTo>
                    <a:lnTo>
                      <a:pt x="282" y="44"/>
                    </a:lnTo>
                    <a:lnTo>
                      <a:pt x="268" y="50"/>
                    </a:lnTo>
                    <a:lnTo>
                      <a:pt x="256" y="58"/>
                    </a:lnTo>
                    <a:lnTo>
                      <a:pt x="244" y="68"/>
                    </a:lnTo>
                    <a:lnTo>
                      <a:pt x="234" y="80"/>
                    </a:lnTo>
                    <a:lnTo>
                      <a:pt x="234" y="80"/>
                    </a:lnTo>
                    <a:lnTo>
                      <a:pt x="228" y="84"/>
                    </a:lnTo>
                    <a:lnTo>
                      <a:pt x="222" y="84"/>
                    </a:lnTo>
                    <a:lnTo>
                      <a:pt x="222" y="84"/>
                    </a:lnTo>
                    <a:lnTo>
                      <a:pt x="216" y="84"/>
                    </a:lnTo>
                    <a:lnTo>
                      <a:pt x="210" y="80"/>
                    </a:lnTo>
                    <a:lnTo>
                      <a:pt x="210" y="80"/>
                    </a:lnTo>
                    <a:lnTo>
                      <a:pt x="200" y="72"/>
                    </a:lnTo>
                    <a:lnTo>
                      <a:pt x="188" y="66"/>
                    </a:lnTo>
                    <a:lnTo>
                      <a:pt x="172" y="64"/>
                    </a:lnTo>
                    <a:lnTo>
                      <a:pt x="154" y="62"/>
                    </a:lnTo>
                    <a:lnTo>
                      <a:pt x="154" y="62"/>
                    </a:lnTo>
                    <a:lnTo>
                      <a:pt x="136" y="64"/>
                    </a:lnTo>
                    <a:lnTo>
                      <a:pt x="120" y="66"/>
                    </a:lnTo>
                    <a:lnTo>
                      <a:pt x="92" y="72"/>
                    </a:lnTo>
                    <a:lnTo>
                      <a:pt x="92" y="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819" tIns="48409" rIns="96819" bIns="484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65" dirty="0"/>
              </a:p>
            </p:txBody>
          </p:sp>
        </p:grpSp>
        <p:sp>
          <p:nvSpPr>
            <p:cNvPr id="62" name="Freeform 9"/>
            <p:cNvSpPr>
              <a:spLocks noChangeAspect="1" noEditPoints="1"/>
            </p:cNvSpPr>
            <p:nvPr/>
          </p:nvSpPr>
          <p:spPr bwMode="auto">
            <a:xfrm>
              <a:off x="1846459" y="5927359"/>
              <a:ext cx="238436" cy="489421"/>
            </a:xfrm>
            <a:custGeom>
              <a:avLst/>
              <a:gdLst>
                <a:gd name="T0" fmla="*/ 300 w 304"/>
                <a:gd name="T1" fmla="*/ 390 h 624"/>
                <a:gd name="T2" fmla="*/ 278 w 304"/>
                <a:gd name="T3" fmla="*/ 346 h 624"/>
                <a:gd name="T4" fmla="*/ 220 w 304"/>
                <a:gd name="T5" fmla="*/ 308 h 624"/>
                <a:gd name="T6" fmla="*/ 168 w 304"/>
                <a:gd name="T7" fmla="*/ 94 h 624"/>
                <a:gd name="T8" fmla="*/ 208 w 304"/>
                <a:gd name="T9" fmla="*/ 102 h 624"/>
                <a:gd name="T10" fmla="*/ 264 w 304"/>
                <a:gd name="T11" fmla="*/ 138 h 624"/>
                <a:gd name="T12" fmla="*/ 280 w 304"/>
                <a:gd name="T13" fmla="*/ 142 h 624"/>
                <a:gd name="T14" fmla="*/ 290 w 304"/>
                <a:gd name="T15" fmla="*/ 128 h 624"/>
                <a:gd name="T16" fmla="*/ 286 w 304"/>
                <a:gd name="T17" fmla="*/ 118 h 624"/>
                <a:gd name="T18" fmla="*/ 234 w 304"/>
                <a:gd name="T19" fmla="*/ 78 h 624"/>
                <a:gd name="T20" fmla="*/ 168 w 304"/>
                <a:gd name="T21" fmla="*/ 64 h 624"/>
                <a:gd name="T22" fmla="*/ 164 w 304"/>
                <a:gd name="T23" fmla="*/ 4 h 624"/>
                <a:gd name="T24" fmla="*/ 146 w 304"/>
                <a:gd name="T25" fmla="*/ 2 h 624"/>
                <a:gd name="T26" fmla="*/ 136 w 304"/>
                <a:gd name="T27" fmla="*/ 64 h 624"/>
                <a:gd name="T28" fmla="*/ 96 w 304"/>
                <a:gd name="T29" fmla="*/ 72 h 624"/>
                <a:gd name="T30" fmla="*/ 46 w 304"/>
                <a:gd name="T31" fmla="*/ 98 h 624"/>
                <a:gd name="T32" fmla="*/ 8 w 304"/>
                <a:gd name="T33" fmla="*/ 158 h 624"/>
                <a:gd name="T34" fmla="*/ 2 w 304"/>
                <a:gd name="T35" fmla="*/ 218 h 624"/>
                <a:gd name="T36" fmla="*/ 18 w 304"/>
                <a:gd name="T37" fmla="*/ 268 h 624"/>
                <a:gd name="T38" fmla="*/ 62 w 304"/>
                <a:gd name="T39" fmla="*/ 304 h 624"/>
                <a:gd name="T40" fmla="*/ 136 w 304"/>
                <a:gd name="T41" fmla="*/ 326 h 624"/>
                <a:gd name="T42" fmla="*/ 112 w 304"/>
                <a:gd name="T43" fmla="*/ 524 h 624"/>
                <a:gd name="T44" fmla="*/ 54 w 304"/>
                <a:gd name="T45" fmla="*/ 498 h 624"/>
                <a:gd name="T46" fmla="*/ 28 w 304"/>
                <a:gd name="T47" fmla="*/ 480 h 624"/>
                <a:gd name="T48" fmla="*/ 18 w 304"/>
                <a:gd name="T49" fmla="*/ 484 h 624"/>
                <a:gd name="T50" fmla="*/ 14 w 304"/>
                <a:gd name="T51" fmla="*/ 500 h 624"/>
                <a:gd name="T52" fmla="*/ 42 w 304"/>
                <a:gd name="T53" fmla="*/ 528 h 624"/>
                <a:gd name="T54" fmla="*/ 106 w 304"/>
                <a:gd name="T55" fmla="*/ 556 h 624"/>
                <a:gd name="T56" fmla="*/ 136 w 304"/>
                <a:gd name="T57" fmla="*/ 608 h 624"/>
                <a:gd name="T58" fmla="*/ 152 w 304"/>
                <a:gd name="T59" fmla="*/ 624 h 624"/>
                <a:gd name="T60" fmla="*/ 166 w 304"/>
                <a:gd name="T61" fmla="*/ 614 h 624"/>
                <a:gd name="T62" fmla="*/ 174 w 304"/>
                <a:gd name="T63" fmla="*/ 558 h 624"/>
                <a:gd name="T64" fmla="*/ 236 w 304"/>
                <a:gd name="T65" fmla="*/ 540 h 624"/>
                <a:gd name="T66" fmla="*/ 274 w 304"/>
                <a:gd name="T67" fmla="*/ 508 h 624"/>
                <a:gd name="T68" fmla="*/ 304 w 304"/>
                <a:gd name="T69" fmla="*/ 420 h 624"/>
                <a:gd name="T70" fmla="*/ 110 w 304"/>
                <a:gd name="T71" fmla="*/ 290 h 624"/>
                <a:gd name="T72" fmla="*/ 62 w 304"/>
                <a:gd name="T73" fmla="*/ 268 h 624"/>
                <a:gd name="T74" fmla="*/ 34 w 304"/>
                <a:gd name="T75" fmla="*/ 222 h 624"/>
                <a:gd name="T76" fmla="*/ 32 w 304"/>
                <a:gd name="T77" fmla="*/ 190 h 624"/>
                <a:gd name="T78" fmla="*/ 58 w 304"/>
                <a:gd name="T79" fmla="*/ 128 h 624"/>
                <a:gd name="T80" fmla="*/ 98 w 304"/>
                <a:gd name="T81" fmla="*/ 104 h 624"/>
                <a:gd name="T82" fmla="*/ 136 w 304"/>
                <a:gd name="T83" fmla="*/ 294 h 624"/>
                <a:gd name="T84" fmla="*/ 194 w 304"/>
                <a:gd name="T85" fmla="*/ 334 h 624"/>
                <a:gd name="T86" fmla="*/ 242 w 304"/>
                <a:gd name="T87" fmla="*/ 354 h 624"/>
                <a:gd name="T88" fmla="*/ 272 w 304"/>
                <a:gd name="T89" fmla="*/ 400 h 624"/>
                <a:gd name="T90" fmla="*/ 272 w 304"/>
                <a:gd name="T91" fmla="*/ 432 h 624"/>
                <a:gd name="T92" fmla="*/ 246 w 304"/>
                <a:gd name="T93" fmla="*/ 494 h 624"/>
                <a:gd name="T94" fmla="*/ 206 w 304"/>
                <a:gd name="T95" fmla="*/ 520 h 624"/>
                <a:gd name="T96" fmla="*/ 168 w 304"/>
                <a:gd name="T97" fmla="*/ 32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" h="624">
                  <a:moveTo>
                    <a:pt x="304" y="420"/>
                  </a:moveTo>
                  <a:lnTo>
                    <a:pt x="304" y="420"/>
                  </a:lnTo>
                  <a:lnTo>
                    <a:pt x="302" y="404"/>
                  </a:lnTo>
                  <a:lnTo>
                    <a:pt x="300" y="390"/>
                  </a:lnTo>
                  <a:lnTo>
                    <a:pt x="296" y="378"/>
                  </a:lnTo>
                  <a:lnTo>
                    <a:pt x="292" y="366"/>
                  </a:lnTo>
                  <a:lnTo>
                    <a:pt x="286" y="356"/>
                  </a:lnTo>
                  <a:lnTo>
                    <a:pt x="278" y="346"/>
                  </a:lnTo>
                  <a:lnTo>
                    <a:pt x="270" y="338"/>
                  </a:lnTo>
                  <a:lnTo>
                    <a:pt x="262" y="330"/>
                  </a:lnTo>
                  <a:lnTo>
                    <a:pt x="242" y="318"/>
                  </a:lnTo>
                  <a:lnTo>
                    <a:pt x="220" y="308"/>
                  </a:lnTo>
                  <a:lnTo>
                    <a:pt x="198" y="302"/>
                  </a:lnTo>
                  <a:lnTo>
                    <a:pt x="174" y="298"/>
                  </a:lnTo>
                  <a:lnTo>
                    <a:pt x="168" y="298"/>
                  </a:lnTo>
                  <a:lnTo>
                    <a:pt x="168" y="94"/>
                  </a:lnTo>
                  <a:lnTo>
                    <a:pt x="176" y="96"/>
                  </a:lnTo>
                  <a:lnTo>
                    <a:pt x="176" y="96"/>
                  </a:lnTo>
                  <a:lnTo>
                    <a:pt x="194" y="98"/>
                  </a:lnTo>
                  <a:lnTo>
                    <a:pt x="208" y="102"/>
                  </a:lnTo>
                  <a:lnTo>
                    <a:pt x="220" y="106"/>
                  </a:lnTo>
                  <a:lnTo>
                    <a:pt x="232" y="112"/>
                  </a:lnTo>
                  <a:lnTo>
                    <a:pt x="250" y="124"/>
                  </a:lnTo>
                  <a:lnTo>
                    <a:pt x="264" y="138"/>
                  </a:lnTo>
                  <a:lnTo>
                    <a:pt x="264" y="138"/>
                  </a:lnTo>
                  <a:lnTo>
                    <a:pt x="268" y="142"/>
                  </a:lnTo>
                  <a:lnTo>
                    <a:pt x="274" y="142"/>
                  </a:lnTo>
                  <a:lnTo>
                    <a:pt x="280" y="142"/>
                  </a:lnTo>
                  <a:lnTo>
                    <a:pt x="286" y="140"/>
                  </a:lnTo>
                  <a:lnTo>
                    <a:pt x="286" y="140"/>
                  </a:lnTo>
                  <a:lnTo>
                    <a:pt x="290" y="134"/>
                  </a:lnTo>
                  <a:lnTo>
                    <a:pt x="290" y="128"/>
                  </a:lnTo>
                  <a:lnTo>
                    <a:pt x="290" y="128"/>
                  </a:lnTo>
                  <a:lnTo>
                    <a:pt x="290" y="122"/>
                  </a:lnTo>
                  <a:lnTo>
                    <a:pt x="286" y="118"/>
                  </a:lnTo>
                  <a:lnTo>
                    <a:pt x="286" y="118"/>
                  </a:lnTo>
                  <a:lnTo>
                    <a:pt x="272" y="102"/>
                  </a:lnTo>
                  <a:lnTo>
                    <a:pt x="262" y="94"/>
                  </a:lnTo>
                  <a:lnTo>
                    <a:pt x="248" y="86"/>
                  </a:lnTo>
                  <a:lnTo>
                    <a:pt x="234" y="78"/>
                  </a:lnTo>
                  <a:lnTo>
                    <a:pt x="216" y="72"/>
                  </a:lnTo>
                  <a:lnTo>
                    <a:pt x="198" y="68"/>
                  </a:lnTo>
                  <a:lnTo>
                    <a:pt x="176" y="64"/>
                  </a:lnTo>
                  <a:lnTo>
                    <a:pt x="168" y="64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66" y="10"/>
                  </a:lnTo>
                  <a:lnTo>
                    <a:pt x="164" y="4"/>
                  </a:lnTo>
                  <a:lnTo>
                    <a:pt x="158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46" y="2"/>
                  </a:lnTo>
                  <a:lnTo>
                    <a:pt x="140" y="4"/>
                  </a:lnTo>
                  <a:lnTo>
                    <a:pt x="138" y="10"/>
                  </a:lnTo>
                  <a:lnTo>
                    <a:pt x="136" y="16"/>
                  </a:lnTo>
                  <a:lnTo>
                    <a:pt x="136" y="64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12" y="68"/>
                  </a:lnTo>
                  <a:lnTo>
                    <a:pt x="96" y="72"/>
                  </a:lnTo>
                  <a:lnTo>
                    <a:pt x="82" y="76"/>
                  </a:lnTo>
                  <a:lnTo>
                    <a:pt x="68" y="82"/>
                  </a:lnTo>
                  <a:lnTo>
                    <a:pt x="58" y="90"/>
                  </a:lnTo>
                  <a:lnTo>
                    <a:pt x="46" y="98"/>
                  </a:lnTo>
                  <a:lnTo>
                    <a:pt x="38" y="106"/>
                  </a:lnTo>
                  <a:lnTo>
                    <a:pt x="30" y="116"/>
                  </a:lnTo>
                  <a:lnTo>
                    <a:pt x="16" y="136"/>
                  </a:lnTo>
                  <a:lnTo>
                    <a:pt x="8" y="158"/>
                  </a:lnTo>
                  <a:lnTo>
                    <a:pt x="2" y="180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2" y="218"/>
                  </a:lnTo>
                  <a:lnTo>
                    <a:pt x="4" y="232"/>
                  </a:lnTo>
                  <a:lnTo>
                    <a:pt x="8" y="246"/>
                  </a:lnTo>
                  <a:lnTo>
                    <a:pt x="12" y="256"/>
                  </a:lnTo>
                  <a:lnTo>
                    <a:pt x="18" y="268"/>
                  </a:lnTo>
                  <a:lnTo>
                    <a:pt x="26" y="276"/>
                  </a:lnTo>
                  <a:lnTo>
                    <a:pt x="34" y="286"/>
                  </a:lnTo>
                  <a:lnTo>
                    <a:pt x="42" y="292"/>
                  </a:lnTo>
                  <a:lnTo>
                    <a:pt x="62" y="304"/>
                  </a:lnTo>
                  <a:lnTo>
                    <a:pt x="84" y="314"/>
                  </a:lnTo>
                  <a:lnTo>
                    <a:pt x="106" y="320"/>
                  </a:lnTo>
                  <a:lnTo>
                    <a:pt x="130" y="324"/>
                  </a:lnTo>
                  <a:lnTo>
                    <a:pt x="136" y="326"/>
                  </a:lnTo>
                  <a:lnTo>
                    <a:pt x="136" y="528"/>
                  </a:lnTo>
                  <a:lnTo>
                    <a:pt x="128" y="528"/>
                  </a:lnTo>
                  <a:lnTo>
                    <a:pt x="128" y="528"/>
                  </a:lnTo>
                  <a:lnTo>
                    <a:pt x="112" y="524"/>
                  </a:lnTo>
                  <a:lnTo>
                    <a:pt x="96" y="520"/>
                  </a:lnTo>
                  <a:lnTo>
                    <a:pt x="84" y="516"/>
                  </a:lnTo>
                  <a:lnTo>
                    <a:pt x="72" y="510"/>
                  </a:lnTo>
                  <a:lnTo>
                    <a:pt x="54" y="498"/>
                  </a:lnTo>
                  <a:lnTo>
                    <a:pt x="40" y="486"/>
                  </a:lnTo>
                  <a:lnTo>
                    <a:pt x="40" y="486"/>
                  </a:lnTo>
                  <a:lnTo>
                    <a:pt x="36" y="482"/>
                  </a:lnTo>
                  <a:lnTo>
                    <a:pt x="28" y="480"/>
                  </a:lnTo>
                  <a:lnTo>
                    <a:pt x="28" y="480"/>
                  </a:lnTo>
                  <a:lnTo>
                    <a:pt x="24" y="480"/>
                  </a:lnTo>
                  <a:lnTo>
                    <a:pt x="18" y="484"/>
                  </a:lnTo>
                  <a:lnTo>
                    <a:pt x="18" y="484"/>
                  </a:lnTo>
                  <a:lnTo>
                    <a:pt x="16" y="488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14" y="500"/>
                  </a:lnTo>
                  <a:lnTo>
                    <a:pt x="18" y="506"/>
                  </a:lnTo>
                  <a:lnTo>
                    <a:pt x="18" y="506"/>
                  </a:lnTo>
                  <a:lnTo>
                    <a:pt x="32" y="520"/>
                  </a:lnTo>
                  <a:lnTo>
                    <a:pt x="42" y="528"/>
                  </a:lnTo>
                  <a:lnTo>
                    <a:pt x="56" y="536"/>
                  </a:lnTo>
                  <a:lnTo>
                    <a:pt x="70" y="544"/>
                  </a:lnTo>
                  <a:lnTo>
                    <a:pt x="88" y="550"/>
                  </a:lnTo>
                  <a:lnTo>
                    <a:pt x="106" y="556"/>
                  </a:lnTo>
                  <a:lnTo>
                    <a:pt x="128" y="558"/>
                  </a:lnTo>
                  <a:lnTo>
                    <a:pt x="136" y="560"/>
                  </a:lnTo>
                  <a:lnTo>
                    <a:pt x="136" y="608"/>
                  </a:lnTo>
                  <a:lnTo>
                    <a:pt x="136" y="608"/>
                  </a:lnTo>
                  <a:lnTo>
                    <a:pt x="138" y="614"/>
                  </a:lnTo>
                  <a:lnTo>
                    <a:pt x="140" y="620"/>
                  </a:lnTo>
                  <a:lnTo>
                    <a:pt x="146" y="622"/>
                  </a:lnTo>
                  <a:lnTo>
                    <a:pt x="152" y="624"/>
                  </a:lnTo>
                  <a:lnTo>
                    <a:pt x="152" y="624"/>
                  </a:lnTo>
                  <a:lnTo>
                    <a:pt x="158" y="622"/>
                  </a:lnTo>
                  <a:lnTo>
                    <a:pt x="164" y="620"/>
                  </a:lnTo>
                  <a:lnTo>
                    <a:pt x="166" y="614"/>
                  </a:lnTo>
                  <a:lnTo>
                    <a:pt x="168" y="608"/>
                  </a:lnTo>
                  <a:lnTo>
                    <a:pt x="168" y="558"/>
                  </a:lnTo>
                  <a:lnTo>
                    <a:pt x="174" y="558"/>
                  </a:lnTo>
                  <a:lnTo>
                    <a:pt x="174" y="558"/>
                  </a:lnTo>
                  <a:lnTo>
                    <a:pt x="192" y="556"/>
                  </a:lnTo>
                  <a:lnTo>
                    <a:pt x="208" y="552"/>
                  </a:lnTo>
                  <a:lnTo>
                    <a:pt x="222" y="546"/>
                  </a:lnTo>
                  <a:lnTo>
                    <a:pt x="236" y="540"/>
                  </a:lnTo>
                  <a:lnTo>
                    <a:pt x="246" y="534"/>
                  </a:lnTo>
                  <a:lnTo>
                    <a:pt x="258" y="526"/>
                  </a:lnTo>
                  <a:lnTo>
                    <a:pt x="266" y="516"/>
                  </a:lnTo>
                  <a:lnTo>
                    <a:pt x="274" y="508"/>
                  </a:lnTo>
                  <a:lnTo>
                    <a:pt x="288" y="488"/>
                  </a:lnTo>
                  <a:lnTo>
                    <a:pt x="296" y="466"/>
                  </a:lnTo>
                  <a:lnTo>
                    <a:pt x="302" y="442"/>
                  </a:lnTo>
                  <a:lnTo>
                    <a:pt x="304" y="420"/>
                  </a:lnTo>
                  <a:close/>
                  <a:moveTo>
                    <a:pt x="136" y="294"/>
                  </a:moveTo>
                  <a:lnTo>
                    <a:pt x="128" y="292"/>
                  </a:lnTo>
                  <a:lnTo>
                    <a:pt x="128" y="292"/>
                  </a:lnTo>
                  <a:lnTo>
                    <a:pt x="110" y="290"/>
                  </a:lnTo>
                  <a:lnTo>
                    <a:pt x="96" y="286"/>
                  </a:lnTo>
                  <a:lnTo>
                    <a:pt x="82" y="280"/>
                  </a:lnTo>
                  <a:lnTo>
                    <a:pt x="72" y="274"/>
                  </a:lnTo>
                  <a:lnTo>
                    <a:pt x="62" y="268"/>
                  </a:lnTo>
                  <a:lnTo>
                    <a:pt x="54" y="262"/>
                  </a:lnTo>
                  <a:lnTo>
                    <a:pt x="44" y="248"/>
                  </a:lnTo>
                  <a:lnTo>
                    <a:pt x="36" y="236"/>
                  </a:lnTo>
                  <a:lnTo>
                    <a:pt x="34" y="222"/>
                  </a:lnTo>
                  <a:lnTo>
                    <a:pt x="32" y="212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32" y="190"/>
                  </a:lnTo>
                  <a:lnTo>
                    <a:pt x="34" y="176"/>
                  </a:lnTo>
                  <a:lnTo>
                    <a:pt x="40" y="160"/>
                  </a:lnTo>
                  <a:lnTo>
                    <a:pt x="46" y="144"/>
                  </a:lnTo>
                  <a:lnTo>
                    <a:pt x="58" y="128"/>
                  </a:lnTo>
                  <a:lnTo>
                    <a:pt x="66" y="120"/>
                  </a:lnTo>
                  <a:lnTo>
                    <a:pt x="76" y="114"/>
                  </a:lnTo>
                  <a:lnTo>
                    <a:pt x="86" y="108"/>
                  </a:lnTo>
                  <a:lnTo>
                    <a:pt x="98" y="104"/>
                  </a:lnTo>
                  <a:lnTo>
                    <a:pt x="112" y="100"/>
                  </a:lnTo>
                  <a:lnTo>
                    <a:pt x="128" y="96"/>
                  </a:lnTo>
                  <a:lnTo>
                    <a:pt x="136" y="96"/>
                  </a:lnTo>
                  <a:lnTo>
                    <a:pt x="136" y="294"/>
                  </a:lnTo>
                  <a:close/>
                  <a:moveTo>
                    <a:pt x="168" y="328"/>
                  </a:moveTo>
                  <a:lnTo>
                    <a:pt x="178" y="330"/>
                  </a:lnTo>
                  <a:lnTo>
                    <a:pt x="178" y="330"/>
                  </a:lnTo>
                  <a:lnTo>
                    <a:pt x="194" y="334"/>
                  </a:lnTo>
                  <a:lnTo>
                    <a:pt x="208" y="338"/>
                  </a:lnTo>
                  <a:lnTo>
                    <a:pt x="222" y="342"/>
                  </a:lnTo>
                  <a:lnTo>
                    <a:pt x="232" y="348"/>
                  </a:lnTo>
                  <a:lnTo>
                    <a:pt x="242" y="354"/>
                  </a:lnTo>
                  <a:lnTo>
                    <a:pt x="250" y="360"/>
                  </a:lnTo>
                  <a:lnTo>
                    <a:pt x="260" y="374"/>
                  </a:lnTo>
                  <a:lnTo>
                    <a:pt x="268" y="388"/>
                  </a:lnTo>
                  <a:lnTo>
                    <a:pt x="272" y="400"/>
                  </a:lnTo>
                  <a:lnTo>
                    <a:pt x="272" y="412"/>
                  </a:lnTo>
                  <a:lnTo>
                    <a:pt x="272" y="420"/>
                  </a:lnTo>
                  <a:lnTo>
                    <a:pt x="272" y="420"/>
                  </a:lnTo>
                  <a:lnTo>
                    <a:pt x="272" y="432"/>
                  </a:lnTo>
                  <a:lnTo>
                    <a:pt x="270" y="446"/>
                  </a:lnTo>
                  <a:lnTo>
                    <a:pt x="266" y="462"/>
                  </a:lnTo>
                  <a:lnTo>
                    <a:pt x="258" y="480"/>
                  </a:lnTo>
                  <a:lnTo>
                    <a:pt x="246" y="494"/>
                  </a:lnTo>
                  <a:lnTo>
                    <a:pt x="238" y="502"/>
                  </a:lnTo>
                  <a:lnTo>
                    <a:pt x="228" y="508"/>
                  </a:lnTo>
                  <a:lnTo>
                    <a:pt x="218" y="514"/>
                  </a:lnTo>
                  <a:lnTo>
                    <a:pt x="206" y="520"/>
                  </a:lnTo>
                  <a:lnTo>
                    <a:pt x="192" y="524"/>
                  </a:lnTo>
                  <a:lnTo>
                    <a:pt x="178" y="526"/>
                  </a:lnTo>
                  <a:lnTo>
                    <a:pt x="168" y="528"/>
                  </a:lnTo>
                  <a:lnTo>
                    <a:pt x="168" y="3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819" tIns="48409" rIns="96819" bIns="48409" numCol="1" anchor="t" anchorCtr="0" compatLnSpc="1">
              <a:prstTxWarp prst="textNoShape">
                <a:avLst/>
              </a:prstTxWarp>
            </a:bodyPr>
            <a:lstStyle/>
            <a:p>
              <a:endParaRPr lang="en-US" sz="1165" dirty="0"/>
            </a:p>
          </p:txBody>
        </p: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10503628" y="2773502"/>
            <a:ext cx="682306" cy="682306"/>
            <a:chOff x="1051277" y="2190302"/>
            <a:chExt cx="1828800" cy="1828800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1051277" y="2190302"/>
              <a:ext cx="1828800" cy="182880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65" dirty="0">
                <a:solidFill>
                  <a:srgbClr val="4E8FBF"/>
                </a:solidFill>
              </a:endParaRPr>
            </a:p>
          </p:txBody>
        </p:sp>
        <p:grpSp>
          <p:nvGrpSpPr>
            <p:cNvPr id="66" name="Group 65"/>
            <p:cNvGrpSpPr>
              <a:grpSpLocks noChangeAspect="1"/>
            </p:cNvGrpSpPr>
            <p:nvPr/>
          </p:nvGrpSpPr>
          <p:grpSpPr>
            <a:xfrm>
              <a:off x="1546577" y="2510342"/>
              <a:ext cx="838200" cy="1188720"/>
              <a:chOff x="-4400550" y="2341563"/>
              <a:chExt cx="698500" cy="990600"/>
            </a:xfrm>
            <a:solidFill>
              <a:schemeClr val="bg1"/>
            </a:solidFill>
          </p:grpSpPr>
          <p:sp>
            <p:nvSpPr>
              <p:cNvPr id="67" name="Freeform 5"/>
              <p:cNvSpPr>
                <a:spLocks/>
              </p:cNvSpPr>
              <p:nvPr/>
            </p:nvSpPr>
            <p:spPr bwMode="auto">
              <a:xfrm>
                <a:off x="-4283075" y="2843213"/>
                <a:ext cx="234950" cy="361950"/>
              </a:xfrm>
              <a:custGeom>
                <a:avLst/>
                <a:gdLst>
                  <a:gd name="T0" fmla="*/ 34 w 148"/>
                  <a:gd name="T1" fmla="*/ 2 h 228"/>
                  <a:gd name="T2" fmla="*/ 34 w 148"/>
                  <a:gd name="T3" fmla="*/ 2 h 228"/>
                  <a:gd name="T4" fmla="*/ 26 w 148"/>
                  <a:gd name="T5" fmla="*/ 0 h 228"/>
                  <a:gd name="T6" fmla="*/ 26 w 148"/>
                  <a:gd name="T7" fmla="*/ 0 h 228"/>
                  <a:gd name="T8" fmla="*/ 22 w 148"/>
                  <a:gd name="T9" fmla="*/ 2 h 228"/>
                  <a:gd name="T10" fmla="*/ 18 w 148"/>
                  <a:gd name="T11" fmla="*/ 4 h 228"/>
                  <a:gd name="T12" fmla="*/ 14 w 148"/>
                  <a:gd name="T13" fmla="*/ 8 h 228"/>
                  <a:gd name="T14" fmla="*/ 10 w 148"/>
                  <a:gd name="T15" fmla="*/ 12 h 228"/>
                  <a:gd name="T16" fmla="*/ 10 w 148"/>
                  <a:gd name="T17" fmla="*/ 12 h 228"/>
                  <a:gd name="T18" fmla="*/ 4 w 148"/>
                  <a:gd name="T19" fmla="*/ 36 h 228"/>
                  <a:gd name="T20" fmla="*/ 0 w 148"/>
                  <a:gd name="T21" fmla="*/ 62 h 228"/>
                  <a:gd name="T22" fmla="*/ 0 w 148"/>
                  <a:gd name="T23" fmla="*/ 90 h 228"/>
                  <a:gd name="T24" fmla="*/ 6 w 148"/>
                  <a:gd name="T25" fmla="*/ 116 h 228"/>
                  <a:gd name="T26" fmla="*/ 6 w 148"/>
                  <a:gd name="T27" fmla="*/ 116 h 228"/>
                  <a:gd name="T28" fmla="*/ 10 w 148"/>
                  <a:gd name="T29" fmla="*/ 130 h 228"/>
                  <a:gd name="T30" fmla="*/ 18 w 148"/>
                  <a:gd name="T31" fmla="*/ 146 h 228"/>
                  <a:gd name="T32" fmla="*/ 26 w 148"/>
                  <a:gd name="T33" fmla="*/ 160 h 228"/>
                  <a:gd name="T34" fmla="*/ 36 w 148"/>
                  <a:gd name="T35" fmla="*/ 172 h 228"/>
                  <a:gd name="T36" fmla="*/ 46 w 148"/>
                  <a:gd name="T37" fmla="*/ 184 h 228"/>
                  <a:gd name="T38" fmla="*/ 58 w 148"/>
                  <a:gd name="T39" fmla="*/ 196 h 228"/>
                  <a:gd name="T40" fmla="*/ 72 w 148"/>
                  <a:gd name="T41" fmla="*/ 204 h 228"/>
                  <a:gd name="T42" fmla="*/ 86 w 148"/>
                  <a:gd name="T43" fmla="*/ 212 h 228"/>
                  <a:gd name="T44" fmla="*/ 86 w 148"/>
                  <a:gd name="T45" fmla="*/ 212 h 228"/>
                  <a:gd name="T46" fmla="*/ 106 w 148"/>
                  <a:gd name="T47" fmla="*/ 220 h 228"/>
                  <a:gd name="T48" fmla="*/ 128 w 148"/>
                  <a:gd name="T49" fmla="*/ 226 h 228"/>
                  <a:gd name="T50" fmla="*/ 128 w 148"/>
                  <a:gd name="T51" fmla="*/ 226 h 228"/>
                  <a:gd name="T52" fmla="*/ 134 w 148"/>
                  <a:gd name="T53" fmla="*/ 228 h 228"/>
                  <a:gd name="T54" fmla="*/ 134 w 148"/>
                  <a:gd name="T55" fmla="*/ 228 h 228"/>
                  <a:gd name="T56" fmla="*/ 134 w 148"/>
                  <a:gd name="T57" fmla="*/ 228 h 228"/>
                  <a:gd name="T58" fmla="*/ 140 w 148"/>
                  <a:gd name="T59" fmla="*/ 226 h 228"/>
                  <a:gd name="T60" fmla="*/ 144 w 148"/>
                  <a:gd name="T61" fmla="*/ 224 h 228"/>
                  <a:gd name="T62" fmla="*/ 148 w 148"/>
                  <a:gd name="T63" fmla="*/ 218 h 228"/>
                  <a:gd name="T64" fmla="*/ 148 w 148"/>
                  <a:gd name="T65" fmla="*/ 212 h 228"/>
                  <a:gd name="T66" fmla="*/ 148 w 148"/>
                  <a:gd name="T67" fmla="*/ 212 h 228"/>
                  <a:gd name="T68" fmla="*/ 148 w 148"/>
                  <a:gd name="T69" fmla="*/ 204 h 228"/>
                  <a:gd name="T70" fmla="*/ 142 w 148"/>
                  <a:gd name="T71" fmla="*/ 200 h 228"/>
                  <a:gd name="T72" fmla="*/ 136 w 148"/>
                  <a:gd name="T73" fmla="*/ 194 h 228"/>
                  <a:gd name="T74" fmla="*/ 126 w 148"/>
                  <a:gd name="T75" fmla="*/ 192 h 228"/>
                  <a:gd name="T76" fmla="*/ 126 w 148"/>
                  <a:gd name="T77" fmla="*/ 192 h 228"/>
                  <a:gd name="T78" fmla="*/ 114 w 148"/>
                  <a:gd name="T79" fmla="*/ 188 h 228"/>
                  <a:gd name="T80" fmla="*/ 100 w 148"/>
                  <a:gd name="T81" fmla="*/ 182 h 228"/>
                  <a:gd name="T82" fmla="*/ 100 w 148"/>
                  <a:gd name="T83" fmla="*/ 182 h 228"/>
                  <a:gd name="T84" fmla="*/ 90 w 148"/>
                  <a:gd name="T85" fmla="*/ 176 h 228"/>
                  <a:gd name="T86" fmla="*/ 80 w 148"/>
                  <a:gd name="T87" fmla="*/ 168 h 228"/>
                  <a:gd name="T88" fmla="*/ 70 w 148"/>
                  <a:gd name="T89" fmla="*/ 160 h 228"/>
                  <a:gd name="T90" fmla="*/ 62 w 148"/>
                  <a:gd name="T91" fmla="*/ 152 h 228"/>
                  <a:gd name="T92" fmla="*/ 54 w 148"/>
                  <a:gd name="T93" fmla="*/ 140 h 228"/>
                  <a:gd name="T94" fmla="*/ 48 w 148"/>
                  <a:gd name="T95" fmla="*/ 130 h 228"/>
                  <a:gd name="T96" fmla="*/ 42 w 148"/>
                  <a:gd name="T97" fmla="*/ 118 h 228"/>
                  <a:gd name="T98" fmla="*/ 38 w 148"/>
                  <a:gd name="T99" fmla="*/ 106 h 228"/>
                  <a:gd name="T100" fmla="*/ 38 w 148"/>
                  <a:gd name="T101" fmla="*/ 106 h 228"/>
                  <a:gd name="T102" fmla="*/ 34 w 148"/>
                  <a:gd name="T103" fmla="*/ 88 h 228"/>
                  <a:gd name="T104" fmla="*/ 34 w 148"/>
                  <a:gd name="T105" fmla="*/ 68 h 228"/>
                  <a:gd name="T106" fmla="*/ 36 w 148"/>
                  <a:gd name="T107" fmla="*/ 50 h 228"/>
                  <a:gd name="T108" fmla="*/ 40 w 148"/>
                  <a:gd name="T109" fmla="*/ 32 h 228"/>
                  <a:gd name="T110" fmla="*/ 40 w 148"/>
                  <a:gd name="T111" fmla="*/ 32 h 228"/>
                  <a:gd name="T112" fmla="*/ 42 w 148"/>
                  <a:gd name="T113" fmla="*/ 24 h 228"/>
                  <a:gd name="T114" fmla="*/ 42 w 148"/>
                  <a:gd name="T115" fmla="*/ 16 h 228"/>
                  <a:gd name="T116" fmla="*/ 40 w 148"/>
                  <a:gd name="T117" fmla="*/ 8 h 228"/>
                  <a:gd name="T118" fmla="*/ 34 w 148"/>
                  <a:gd name="T119" fmla="*/ 2 h 228"/>
                  <a:gd name="T120" fmla="*/ 34 w 148"/>
                  <a:gd name="T121" fmla="*/ 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8" h="228">
                    <a:moveTo>
                      <a:pt x="34" y="2"/>
                    </a:moveTo>
                    <a:lnTo>
                      <a:pt x="34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4" y="8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4" y="36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10" y="130"/>
                    </a:lnTo>
                    <a:lnTo>
                      <a:pt x="18" y="146"/>
                    </a:lnTo>
                    <a:lnTo>
                      <a:pt x="26" y="160"/>
                    </a:lnTo>
                    <a:lnTo>
                      <a:pt x="36" y="172"/>
                    </a:lnTo>
                    <a:lnTo>
                      <a:pt x="46" y="184"/>
                    </a:lnTo>
                    <a:lnTo>
                      <a:pt x="58" y="196"/>
                    </a:lnTo>
                    <a:lnTo>
                      <a:pt x="72" y="204"/>
                    </a:lnTo>
                    <a:lnTo>
                      <a:pt x="86" y="212"/>
                    </a:lnTo>
                    <a:lnTo>
                      <a:pt x="86" y="212"/>
                    </a:lnTo>
                    <a:lnTo>
                      <a:pt x="106" y="220"/>
                    </a:lnTo>
                    <a:lnTo>
                      <a:pt x="128" y="226"/>
                    </a:lnTo>
                    <a:lnTo>
                      <a:pt x="128" y="226"/>
                    </a:lnTo>
                    <a:lnTo>
                      <a:pt x="134" y="228"/>
                    </a:lnTo>
                    <a:lnTo>
                      <a:pt x="134" y="228"/>
                    </a:lnTo>
                    <a:lnTo>
                      <a:pt x="134" y="228"/>
                    </a:lnTo>
                    <a:lnTo>
                      <a:pt x="140" y="226"/>
                    </a:lnTo>
                    <a:lnTo>
                      <a:pt x="144" y="224"/>
                    </a:lnTo>
                    <a:lnTo>
                      <a:pt x="148" y="218"/>
                    </a:lnTo>
                    <a:lnTo>
                      <a:pt x="148" y="212"/>
                    </a:lnTo>
                    <a:lnTo>
                      <a:pt x="148" y="212"/>
                    </a:lnTo>
                    <a:lnTo>
                      <a:pt x="148" y="204"/>
                    </a:lnTo>
                    <a:lnTo>
                      <a:pt x="142" y="200"/>
                    </a:lnTo>
                    <a:lnTo>
                      <a:pt x="136" y="194"/>
                    </a:lnTo>
                    <a:lnTo>
                      <a:pt x="126" y="192"/>
                    </a:lnTo>
                    <a:lnTo>
                      <a:pt x="126" y="192"/>
                    </a:lnTo>
                    <a:lnTo>
                      <a:pt x="114" y="188"/>
                    </a:lnTo>
                    <a:lnTo>
                      <a:pt x="100" y="182"/>
                    </a:lnTo>
                    <a:lnTo>
                      <a:pt x="100" y="182"/>
                    </a:lnTo>
                    <a:lnTo>
                      <a:pt x="90" y="176"/>
                    </a:lnTo>
                    <a:lnTo>
                      <a:pt x="80" y="168"/>
                    </a:lnTo>
                    <a:lnTo>
                      <a:pt x="70" y="160"/>
                    </a:lnTo>
                    <a:lnTo>
                      <a:pt x="62" y="152"/>
                    </a:lnTo>
                    <a:lnTo>
                      <a:pt x="54" y="140"/>
                    </a:lnTo>
                    <a:lnTo>
                      <a:pt x="48" y="130"/>
                    </a:lnTo>
                    <a:lnTo>
                      <a:pt x="42" y="118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4" y="88"/>
                    </a:lnTo>
                    <a:lnTo>
                      <a:pt x="34" y="68"/>
                    </a:lnTo>
                    <a:lnTo>
                      <a:pt x="36" y="50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2" y="24"/>
                    </a:lnTo>
                    <a:lnTo>
                      <a:pt x="42" y="16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3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819" tIns="48409" rIns="96819" bIns="484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65" dirty="0"/>
              </a:p>
            </p:txBody>
          </p:sp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-4400550" y="2341563"/>
                <a:ext cx="698500" cy="990600"/>
              </a:xfrm>
              <a:custGeom>
                <a:avLst/>
                <a:gdLst>
                  <a:gd name="T0" fmla="*/ 408 w 440"/>
                  <a:gd name="T1" fmla="*/ 282 h 624"/>
                  <a:gd name="T2" fmla="*/ 292 w 440"/>
                  <a:gd name="T3" fmla="*/ 102 h 624"/>
                  <a:gd name="T4" fmla="*/ 226 w 440"/>
                  <a:gd name="T5" fmla="*/ 2 h 624"/>
                  <a:gd name="T6" fmla="*/ 224 w 440"/>
                  <a:gd name="T7" fmla="*/ 0 h 624"/>
                  <a:gd name="T8" fmla="*/ 220 w 440"/>
                  <a:gd name="T9" fmla="*/ 0 h 624"/>
                  <a:gd name="T10" fmla="*/ 220 w 440"/>
                  <a:gd name="T11" fmla="*/ 0 h 624"/>
                  <a:gd name="T12" fmla="*/ 214 w 440"/>
                  <a:gd name="T13" fmla="*/ 2 h 624"/>
                  <a:gd name="T14" fmla="*/ 148 w 440"/>
                  <a:gd name="T15" fmla="*/ 102 h 624"/>
                  <a:gd name="T16" fmla="*/ 144 w 440"/>
                  <a:gd name="T17" fmla="*/ 106 h 624"/>
                  <a:gd name="T18" fmla="*/ 32 w 440"/>
                  <a:gd name="T19" fmla="*/ 282 h 624"/>
                  <a:gd name="T20" fmla="*/ 20 w 440"/>
                  <a:gd name="T21" fmla="*/ 302 h 624"/>
                  <a:gd name="T22" fmla="*/ 6 w 440"/>
                  <a:gd name="T23" fmla="*/ 344 h 624"/>
                  <a:gd name="T24" fmla="*/ 0 w 440"/>
                  <a:gd name="T25" fmla="*/ 390 h 624"/>
                  <a:gd name="T26" fmla="*/ 2 w 440"/>
                  <a:gd name="T27" fmla="*/ 436 h 624"/>
                  <a:gd name="T28" fmla="*/ 8 w 440"/>
                  <a:gd name="T29" fmla="*/ 458 h 624"/>
                  <a:gd name="T30" fmla="*/ 26 w 440"/>
                  <a:gd name="T31" fmla="*/ 502 h 624"/>
                  <a:gd name="T32" fmla="*/ 50 w 440"/>
                  <a:gd name="T33" fmla="*/ 542 h 624"/>
                  <a:gd name="T34" fmla="*/ 84 w 440"/>
                  <a:gd name="T35" fmla="*/ 574 h 624"/>
                  <a:gd name="T36" fmla="*/ 120 w 440"/>
                  <a:gd name="T37" fmla="*/ 598 h 624"/>
                  <a:gd name="T38" fmla="*/ 146 w 440"/>
                  <a:gd name="T39" fmla="*/ 610 h 624"/>
                  <a:gd name="T40" fmla="*/ 194 w 440"/>
                  <a:gd name="T41" fmla="*/ 622 h 624"/>
                  <a:gd name="T42" fmla="*/ 218 w 440"/>
                  <a:gd name="T43" fmla="*/ 624 h 624"/>
                  <a:gd name="T44" fmla="*/ 280 w 440"/>
                  <a:gd name="T45" fmla="*/ 616 h 624"/>
                  <a:gd name="T46" fmla="*/ 336 w 440"/>
                  <a:gd name="T47" fmla="*/ 590 h 624"/>
                  <a:gd name="T48" fmla="*/ 382 w 440"/>
                  <a:gd name="T49" fmla="*/ 550 h 624"/>
                  <a:gd name="T50" fmla="*/ 418 w 440"/>
                  <a:gd name="T51" fmla="*/ 500 h 624"/>
                  <a:gd name="T52" fmla="*/ 428 w 440"/>
                  <a:gd name="T53" fmla="*/ 472 h 624"/>
                  <a:gd name="T54" fmla="*/ 440 w 440"/>
                  <a:gd name="T55" fmla="*/ 418 h 624"/>
                  <a:gd name="T56" fmla="*/ 438 w 440"/>
                  <a:gd name="T57" fmla="*/ 362 h 624"/>
                  <a:gd name="T58" fmla="*/ 422 w 440"/>
                  <a:gd name="T59" fmla="*/ 308 h 624"/>
                  <a:gd name="T60" fmla="*/ 408 w 440"/>
                  <a:gd name="T61" fmla="*/ 282 h 624"/>
                  <a:gd name="T62" fmla="*/ 390 w 440"/>
                  <a:gd name="T63" fmla="*/ 488 h 624"/>
                  <a:gd name="T64" fmla="*/ 360 w 440"/>
                  <a:gd name="T65" fmla="*/ 532 h 624"/>
                  <a:gd name="T66" fmla="*/ 320 w 440"/>
                  <a:gd name="T67" fmla="*/ 564 h 624"/>
                  <a:gd name="T68" fmla="*/ 272 w 440"/>
                  <a:gd name="T69" fmla="*/ 586 h 624"/>
                  <a:gd name="T70" fmla="*/ 218 w 440"/>
                  <a:gd name="T71" fmla="*/ 594 h 624"/>
                  <a:gd name="T72" fmla="*/ 196 w 440"/>
                  <a:gd name="T73" fmla="*/ 592 h 624"/>
                  <a:gd name="T74" fmla="*/ 154 w 440"/>
                  <a:gd name="T75" fmla="*/ 582 h 624"/>
                  <a:gd name="T76" fmla="*/ 134 w 440"/>
                  <a:gd name="T77" fmla="*/ 574 h 624"/>
                  <a:gd name="T78" fmla="*/ 100 w 440"/>
                  <a:gd name="T79" fmla="*/ 552 h 624"/>
                  <a:gd name="T80" fmla="*/ 72 w 440"/>
                  <a:gd name="T81" fmla="*/ 524 h 624"/>
                  <a:gd name="T82" fmla="*/ 52 w 440"/>
                  <a:gd name="T83" fmla="*/ 492 h 624"/>
                  <a:gd name="T84" fmla="*/ 36 w 440"/>
                  <a:gd name="T85" fmla="*/ 454 h 624"/>
                  <a:gd name="T86" fmla="*/ 32 w 440"/>
                  <a:gd name="T87" fmla="*/ 434 h 624"/>
                  <a:gd name="T88" fmla="*/ 28 w 440"/>
                  <a:gd name="T89" fmla="*/ 394 h 624"/>
                  <a:gd name="T90" fmla="*/ 34 w 440"/>
                  <a:gd name="T91" fmla="*/ 356 h 624"/>
                  <a:gd name="T92" fmla="*/ 48 w 440"/>
                  <a:gd name="T93" fmla="*/ 318 h 624"/>
                  <a:gd name="T94" fmla="*/ 56 w 440"/>
                  <a:gd name="T95" fmla="*/ 302 h 624"/>
                  <a:gd name="T96" fmla="*/ 174 w 440"/>
                  <a:gd name="T97" fmla="*/ 118 h 624"/>
                  <a:gd name="T98" fmla="*/ 176 w 440"/>
                  <a:gd name="T99" fmla="*/ 114 h 624"/>
                  <a:gd name="T100" fmla="*/ 220 w 440"/>
                  <a:gd name="T101" fmla="*/ 50 h 624"/>
                  <a:gd name="T102" fmla="*/ 222 w 440"/>
                  <a:gd name="T103" fmla="*/ 56 h 624"/>
                  <a:gd name="T104" fmla="*/ 264 w 440"/>
                  <a:gd name="T105" fmla="*/ 118 h 624"/>
                  <a:gd name="T106" fmla="*/ 382 w 440"/>
                  <a:gd name="T107" fmla="*/ 302 h 624"/>
                  <a:gd name="T108" fmla="*/ 402 w 440"/>
                  <a:gd name="T109" fmla="*/ 346 h 624"/>
                  <a:gd name="T110" fmla="*/ 410 w 440"/>
                  <a:gd name="T111" fmla="*/ 394 h 624"/>
                  <a:gd name="T112" fmla="*/ 406 w 440"/>
                  <a:gd name="T113" fmla="*/ 442 h 624"/>
                  <a:gd name="T114" fmla="*/ 390 w 440"/>
                  <a:gd name="T115" fmla="*/ 488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0" h="624">
                    <a:moveTo>
                      <a:pt x="408" y="282"/>
                    </a:moveTo>
                    <a:lnTo>
                      <a:pt x="408" y="282"/>
                    </a:lnTo>
                    <a:lnTo>
                      <a:pt x="292" y="102"/>
                    </a:lnTo>
                    <a:lnTo>
                      <a:pt x="292" y="102"/>
                    </a:lnTo>
                    <a:lnTo>
                      <a:pt x="244" y="28"/>
                    </a:lnTo>
                    <a:lnTo>
                      <a:pt x="226" y="2"/>
                    </a:lnTo>
                    <a:lnTo>
                      <a:pt x="226" y="2"/>
                    </a:lnTo>
                    <a:lnTo>
                      <a:pt x="224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16" y="0"/>
                    </a:lnTo>
                    <a:lnTo>
                      <a:pt x="214" y="2"/>
                    </a:lnTo>
                    <a:lnTo>
                      <a:pt x="214" y="2"/>
                    </a:lnTo>
                    <a:lnTo>
                      <a:pt x="148" y="102"/>
                    </a:lnTo>
                    <a:lnTo>
                      <a:pt x="144" y="106"/>
                    </a:lnTo>
                    <a:lnTo>
                      <a:pt x="144" y="106"/>
                    </a:lnTo>
                    <a:lnTo>
                      <a:pt x="88" y="194"/>
                    </a:lnTo>
                    <a:lnTo>
                      <a:pt x="32" y="282"/>
                    </a:lnTo>
                    <a:lnTo>
                      <a:pt x="32" y="282"/>
                    </a:lnTo>
                    <a:lnTo>
                      <a:pt x="20" y="302"/>
                    </a:lnTo>
                    <a:lnTo>
                      <a:pt x="12" y="322"/>
                    </a:lnTo>
                    <a:lnTo>
                      <a:pt x="6" y="344"/>
                    </a:lnTo>
                    <a:lnTo>
                      <a:pt x="0" y="366"/>
                    </a:lnTo>
                    <a:lnTo>
                      <a:pt x="0" y="390"/>
                    </a:lnTo>
                    <a:lnTo>
                      <a:pt x="0" y="412"/>
                    </a:lnTo>
                    <a:lnTo>
                      <a:pt x="2" y="436"/>
                    </a:lnTo>
                    <a:lnTo>
                      <a:pt x="8" y="458"/>
                    </a:lnTo>
                    <a:lnTo>
                      <a:pt x="8" y="458"/>
                    </a:lnTo>
                    <a:lnTo>
                      <a:pt x="16" y="480"/>
                    </a:lnTo>
                    <a:lnTo>
                      <a:pt x="26" y="502"/>
                    </a:lnTo>
                    <a:lnTo>
                      <a:pt x="36" y="522"/>
                    </a:lnTo>
                    <a:lnTo>
                      <a:pt x="50" y="542"/>
                    </a:lnTo>
                    <a:lnTo>
                      <a:pt x="66" y="558"/>
                    </a:lnTo>
                    <a:lnTo>
                      <a:pt x="84" y="574"/>
                    </a:lnTo>
                    <a:lnTo>
                      <a:pt x="102" y="588"/>
                    </a:lnTo>
                    <a:lnTo>
                      <a:pt x="120" y="598"/>
                    </a:lnTo>
                    <a:lnTo>
                      <a:pt x="120" y="598"/>
                    </a:lnTo>
                    <a:lnTo>
                      <a:pt x="146" y="610"/>
                    </a:lnTo>
                    <a:lnTo>
                      <a:pt x="170" y="618"/>
                    </a:lnTo>
                    <a:lnTo>
                      <a:pt x="194" y="622"/>
                    </a:lnTo>
                    <a:lnTo>
                      <a:pt x="218" y="624"/>
                    </a:lnTo>
                    <a:lnTo>
                      <a:pt x="218" y="624"/>
                    </a:lnTo>
                    <a:lnTo>
                      <a:pt x="248" y="622"/>
                    </a:lnTo>
                    <a:lnTo>
                      <a:pt x="280" y="616"/>
                    </a:lnTo>
                    <a:lnTo>
                      <a:pt x="308" y="604"/>
                    </a:lnTo>
                    <a:lnTo>
                      <a:pt x="336" y="590"/>
                    </a:lnTo>
                    <a:lnTo>
                      <a:pt x="360" y="572"/>
                    </a:lnTo>
                    <a:lnTo>
                      <a:pt x="382" y="550"/>
                    </a:lnTo>
                    <a:lnTo>
                      <a:pt x="402" y="526"/>
                    </a:lnTo>
                    <a:lnTo>
                      <a:pt x="418" y="500"/>
                    </a:lnTo>
                    <a:lnTo>
                      <a:pt x="418" y="500"/>
                    </a:lnTo>
                    <a:lnTo>
                      <a:pt x="428" y="472"/>
                    </a:lnTo>
                    <a:lnTo>
                      <a:pt x="436" y="446"/>
                    </a:lnTo>
                    <a:lnTo>
                      <a:pt x="440" y="418"/>
                    </a:lnTo>
                    <a:lnTo>
                      <a:pt x="440" y="390"/>
                    </a:lnTo>
                    <a:lnTo>
                      <a:pt x="438" y="362"/>
                    </a:lnTo>
                    <a:lnTo>
                      <a:pt x="432" y="334"/>
                    </a:lnTo>
                    <a:lnTo>
                      <a:pt x="422" y="308"/>
                    </a:lnTo>
                    <a:lnTo>
                      <a:pt x="408" y="282"/>
                    </a:lnTo>
                    <a:lnTo>
                      <a:pt x="408" y="282"/>
                    </a:lnTo>
                    <a:close/>
                    <a:moveTo>
                      <a:pt x="390" y="488"/>
                    </a:moveTo>
                    <a:lnTo>
                      <a:pt x="390" y="488"/>
                    </a:lnTo>
                    <a:lnTo>
                      <a:pt x="378" y="510"/>
                    </a:lnTo>
                    <a:lnTo>
                      <a:pt x="360" y="532"/>
                    </a:lnTo>
                    <a:lnTo>
                      <a:pt x="342" y="550"/>
                    </a:lnTo>
                    <a:lnTo>
                      <a:pt x="320" y="564"/>
                    </a:lnTo>
                    <a:lnTo>
                      <a:pt x="296" y="576"/>
                    </a:lnTo>
                    <a:lnTo>
                      <a:pt x="272" y="586"/>
                    </a:lnTo>
                    <a:lnTo>
                      <a:pt x="244" y="592"/>
                    </a:lnTo>
                    <a:lnTo>
                      <a:pt x="218" y="594"/>
                    </a:lnTo>
                    <a:lnTo>
                      <a:pt x="218" y="594"/>
                    </a:lnTo>
                    <a:lnTo>
                      <a:pt x="196" y="592"/>
                    </a:lnTo>
                    <a:lnTo>
                      <a:pt x="174" y="588"/>
                    </a:lnTo>
                    <a:lnTo>
                      <a:pt x="154" y="582"/>
                    </a:lnTo>
                    <a:lnTo>
                      <a:pt x="134" y="574"/>
                    </a:lnTo>
                    <a:lnTo>
                      <a:pt x="134" y="574"/>
                    </a:lnTo>
                    <a:lnTo>
                      <a:pt x="116" y="564"/>
                    </a:lnTo>
                    <a:lnTo>
                      <a:pt x="100" y="552"/>
                    </a:lnTo>
                    <a:lnTo>
                      <a:pt x="86" y="540"/>
                    </a:lnTo>
                    <a:lnTo>
                      <a:pt x="72" y="524"/>
                    </a:lnTo>
                    <a:lnTo>
                      <a:pt x="62" y="508"/>
                    </a:lnTo>
                    <a:lnTo>
                      <a:pt x="52" y="492"/>
                    </a:lnTo>
                    <a:lnTo>
                      <a:pt x="42" y="474"/>
                    </a:lnTo>
                    <a:lnTo>
                      <a:pt x="36" y="454"/>
                    </a:lnTo>
                    <a:lnTo>
                      <a:pt x="36" y="454"/>
                    </a:lnTo>
                    <a:lnTo>
                      <a:pt x="32" y="434"/>
                    </a:lnTo>
                    <a:lnTo>
                      <a:pt x="30" y="414"/>
                    </a:lnTo>
                    <a:lnTo>
                      <a:pt x="28" y="394"/>
                    </a:lnTo>
                    <a:lnTo>
                      <a:pt x="30" y="376"/>
                    </a:lnTo>
                    <a:lnTo>
                      <a:pt x="34" y="356"/>
                    </a:lnTo>
                    <a:lnTo>
                      <a:pt x="40" y="336"/>
                    </a:lnTo>
                    <a:lnTo>
                      <a:pt x="48" y="318"/>
                    </a:lnTo>
                    <a:lnTo>
                      <a:pt x="56" y="302"/>
                    </a:lnTo>
                    <a:lnTo>
                      <a:pt x="56" y="302"/>
                    </a:lnTo>
                    <a:lnTo>
                      <a:pt x="116" y="210"/>
                    </a:lnTo>
                    <a:lnTo>
                      <a:pt x="174" y="118"/>
                    </a:lnTo>
                    <a:lnTo>
                      <a:pt x="176" y="114"/>
                    </a:lnTo>
                    <a:lnTo>
                      <a:pt x="176" y="114"/>
                    </a:lnTo>
                    <a:lnTo>
                      <a:pt x="216" y="56"/>
                    </a:lnTo>
                    <a:lnTo>
                      <a:pt x="220" y="50"/>
                    </a:lnTo>
                    <a:lnTo>
                      <a:pt x="222" y="56"/>
                    </a:lnTo>
                    <a:lnTo>
                      <a:pt x="222" y="56"/>
                    </a:lnTo>
                    <a:lnTo>
                      <a:pt x="264" y="118"/>
                    </a:lnTo>
                    <a:lnTo>
                      <a:pt x="264" y="118"/>
                    </a:lnTo>
                    <a:lnTo>
                      <a:pt x="382" y="302"/>
                    </a:lnTo>
                    <a:lnTo>
                      <a:pt x="382" y="302"/>
                    </a:lnTo>
                    <a:lnTo>
                      <a:pt x="394" y="322"/>
                    </a:lnTo>
                    <a:lnTo>
                      <a:pt x="402" y="346"/>
                    </a:lnTo>
                    <a:lnTo>
                      <a:pt x="408" y="370"/>
                    </a:lnTo>
                    <a:lnTo>
                      <a:pt x="410" y="394"/>
                    </a:lnTo>
                    <a:lnTo>
                      <a:pt x="410" y="418"/>
                    </a:lnTo>
                    <a:lnTo>
                      <a:pt x="406" y="442"/>
                    </a:lnTo>
                    <a:lnTo>
                      <a:pt x="400" y="464"/>
                    </a:lnTo>
                    <a:lnTo>
                      <a:pt x="390" y="488"/>
                    </a:lnTo>
                    <a:lnTo>
                      <a:pt x="390" y="4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819" tIns="48409" rIns="96819" bIns="484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65" dirty="0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2474259" y="6528606"/>
            <a:ext cx="9681882" cy="490759"/>
          </a:xfrm>
          <a:prstGeom prst="rect">
            <a:avLst/>
          </a:prstGeom>
          <a:solidFill>
            <a:srgbClr val="E5F1F3"/>
          </a:solidFill>
          <a:ln w="28575">
            <a:solidFill>
              <a:srgbClr val="E9E7E5"/>
            </a:solidFill>
          </a:ln>
        </p:spPr>
        <p:txBody>
          <a:bodyPr vert="horz" wrap="square" lIns="48409" tIns="48409" rIns="48409" bIns="48409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482" b="1" dirty="0">
                <a:solidFill>
                  <a:srgbClr val="007C88"/>
                </a:solidFill>
              </a:rPr>
              <a:t>Challenge your organization and your bank partners to accelerate your transformation together</a:t>
            </a:r>
          </a:p>
        </p:txBody>
      </p:sp>
      <p:sp>
        <p:nvSpPr>
          <p:cNvPr id="12" name="PageNumber">
            <a:extLst>
              <a:ext uri="{FF2B5EF4-FFF2-40B4-BE49-F238E27FC236}">
                <a16:creationId xmlns:a16="http://schemas.microsoft.com/office/drawing/2014/main" id="{C5F8CA4D-62B2-1BA7-E40A-C53CF94DB6E5}"/>
              </a:ext>
            </a:extLst>
          </p:cNvPr>
          <p:cNvSpPr txBox="1"/>
          <p:nvPr/>
        </p:nvSpPr>
        <p:spPr>
          <a:xfrm>
            <a:off x="13377672" y="7894180"/>
            <a:ext cx="557784" cy="1404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8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Flexibility, agility, and efficiency enabled by technology will be the keys to success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21029" y="1810233"/>
            <a:ext cx="9551463" cy="873448"/>
            <a:chOff x="501372" y="2043039"/>
            <a:chExt cx="9020826" cy="824923"/>
          </a:xfrm>
        </p:grpSpPr>
        <p:grpSp>
          <p:nvGrpSpPr>
            <p:cNvPr id="11" name="Group 10"/>
            <p:cNvGrpSpPr/>
            <p:nvPr/>
          </p:nvGrpSpPr>
          <p:grpSpPr>
            <a:xfrm>
              <a:off x="501372" y="2043039"/>
              <a:ext cx="602934" cy="824923"/>
              <a:chOff x="688753" y="1354180"/>
              <a:chExt cx="828273" cy="1133228"/>
            </a:xfrm>
          </p:grpSpPr>
          <p:sp>
            <p:nvSpPr>
              <p:cNvPr id="57" name="Text Box 2"/>
              <p:cNvSpPr txBox="1">
                <a:spLocks noChangeArrowheads="1"/>
              </p:cNvSpPr>
              <p:nvPr/>
            </p:nvSpPr>
            <p:spPr bwMode="auto">
              <a:xfrm>
                <a:off x="688753" y="1354180"/>
                <a:ext cx="735069" cy="1133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2187" tIns="31093" rIns="62187" bIns="31093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680"/>
                  </a:spcAft>
                </a:pPr>
                <a:r>
                  <a:rPr lang="en-US" sz="5086" b="1" dirty="0">
                    <a:solidFill>
                      <a:srgbClr val="1E7C9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US" sz="5086" dirty="0">
                  <a:solidFill>
                    <a:srgbClr val="1E7C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 54"/>
              <p:cNvSpPr>
                <a:spLocks/>
              </p:cNvSpPr>
              <p:nvPr/>
            </p:nvSpPr>
            <p:spPr>
              <a:xfrm>
                <a:off x="1454629" y="1577316"/>
                <a:ext cx="62397" cy="900486"/>
              </a:xfrm>
              <a:prstGeom prst="rect">
                <a:avLst/>
              </a:prstGeom>
              <a:solidFill>
                <a:srgbClr val="1E7C9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0478" tIns="35239" rIns="70478" bIns="35239" numCol="1" spcCol="0" rtlCol="0" fromWordArt="0" anchor="ctr" anchorCtr="0" forceAA="0" compatLnSpc="0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1542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1294279" y="2351744"/>
              <a:ext cx="3459886" cy="340026"/>
            </a:xfrm>
            <a:prstGeom prst="rect">
              <a:avLst/>
            </a:prstGeom>
            <a:noFill/>
          </p:spPr>
          <p:txBody>
            <a:bodyPr vert="horz" wrap="square" lIns="70478" tIns="35239" rIns="70478" bIns="35239" rtlCol="0" anchor="t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850" b="1" dirty="0">
                  <a:solidFill>
                    <a:srgbClr val="1E7C99"/>
                  </a:solidFill>
                  <a:latin typeface="Arial"/>
                </a:rPr>
                <a:t>On-demand engagement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754165" y="2265677"/>
              <a:ext cx="4768033" cy="493602"/>
            </a:xfrm>
            <a:prstGeom prst="rect">
              <a:avLst/>
            </a:prstGeom>
            <a:noFill/>
          </p:spPr>
          <p:txBody>
            <a:bodyPr vert="horz" wrap="square" lIns="70478" tIns="35239" rIns="70478" bIns="35239" rtlCol="0" anchor="t">
              <a:spAutoFit/>
            </a:bodyPr>
            <a:lstStyle/>
            <a:p>
              <a:pPr marL="210312" lvl="1" indent="-210312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>
                    <a:lumMod val="100000"/>
                  </a:schemeClr>
                </a:buClr>
                <a:buSzPct val="92000"/>
                <a:buFont typeface="Wingdings" panose="05000000000000000000" pitchFamily="2" charset="2"/>
                <a:buChar char="l"/>
              </a:pPr>
              <a:r>
                <a:rPr lang="en-US" sz="1387" b="1" dirty="0">
                  <a:solidFill>
                    <a:srgbClr val="1E7C99"/>
                  </a:solidFill>
                  <a:latin typeface="Arial"/>
                </a:rPr>
                <a:t>Constant connectivity </a:t>
              </a:r>
              <a:r>
                <a:rPr lang="en-US" sz="1387" dirty="0">
                  <a:solidFill>
                    <a:schemeClr val="tx2"/>
                  </a:solidFill>
                  <a:latin typeface="Arial"/>
                </a:rPr>
                <a:t>allowing constituents and suppliers to engage whenever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21029" y="2932901"/>
            <a:ext cx="9551463" cy="1020754"/>
            <a:chOff x="501372" y="2796820"/>
            <a:chExt cx="9020826" cy="964046"/>
          </a:xfrm>
        </p:grpSpPr>
        <p:grpSp>
          <p:nvGrpSpPr>
            <p:cNvPr id="103" name="Group 102"/>
            <p:cNvGrpSpPr/>
            <p:nvPr/>
          </p:nvGrpSpPr>
          <p:grpSpPr>
            <a:xfrm>
              <a:off x="501372" y="2796820"/>
              <a:ext cx="602934" cy="824923"/>
              <a:chOff x="688753" y="1354180"/>
              <a:chExt cx="828273" cy="1133228"/>
            </a:xfrm>
          </p:grpSpPr>
          <p:sp>
            <p:nvSpPr>
              <p:cNvPr id="104" name="Text Box 2"/>
              <p:cNvSpPr txBox="1">
                <a:spLocks noChangeArrowheads="1"/>
              </p:cNvSpPr>
              <p:nvPr/>
            </p:nvSpPr>
            <p:spPr bwMode="auto">
              <a:xfrm>
                <a:off x="688753" y="1354180"/>
                <a:ext cx="735069" cy="1133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2187" tIns="31093" rIns="62187" bIns="31093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680"/>
                  </a:spcAft>
                </a:pPr>
                <a:r>
                  <a:rPr lang="en-US" sz="5086" b="1" dirty="0">
                    <a:solidFill>
                      <a:srgbClr val="1E7C9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5086" dirty="0">
                  <a:solidFill>
                    <a:srgbClr val="1E7C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Rectangle 104"/>
              <p:cNvSpPr>
                <a:spLocks/>
              </p:cNvSpPr>
              <p:nvPr/>
            </p:nvSpPr>
            <p:spPr>
              <a:xfrm>
                <a:off x="1454629" y="1577316"/>
                <a:ext cx="62397" cy="900486"/>
              </a:xfrm>
              <a:prstGeom prst="rect">
                <a:avLst/>
              </a:prstGeom>
              <a:solidFill>
                <a:srgbClr val="1E7C9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0478" tIns="35239" rIns="70478" bIns="35239" numCol="1" spcCol="0" rtlCol="0" fromWordArt="0" anchor="ctr" anchorCtr="0" forceAA="0" compatLnSpc="0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1542" dirty="0">
                  <a:solidFill>
                    <a:srgbClr val="1E7C99"/>
                  </a:solidFill>
                </a:endParaRP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1294280" y="3105526"/>
              <a:ext cx="3383616" cy="340027"/>
            </a:xfrm>
            <a:prstGeom prst="rect">
              <a:avLst/>
            </a:prstGeom>
            <a:noFill/>
          </p:spPr>
          <p:txBody>
            <a:bodyPr vert="horz" wrap="square" lIns="70478" tIns="35239" rIns="70478" bIns="35239" rtlCol="0" anchor="t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850" b="1" dirty="0">
                  <a:solidFill>
                    <a:srgbClr val="1E7C99"/>
                  </a:solidFill>
                  <a:latin typeface="Arial"/>
                </a:rPr>
                <a:t>Real-time experience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754165" y="3045501"/>
              <a:ext cx="4768033" cy="715365"/>
            </a:xfrm>
            <a:prstGeom prst="rect">
              <a:avLst/>
            </a:prstGeom>
            <a:noFill/>
          </p:spPr>
          <p:txBody>
            <a:bodyPr vert="horz" wrap="square" lIns="70478" tIns="35239" rIns="70478" bIns="35239" rtlCol="0" anchor="t">
              <a:spAutoFit/>
            </a:bodyPr>
            <a:lstStyle/>
            <a:p>
              <a:pPr marL="210312" lvl="1" indent="-210312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>
                    <a:lumMod val="100000"/>
                  </a:schemeClr>
                </a:buClr>
                <a:buSzPct val="92000"/>
                <a:buFont typeface="Wingdings" panose="05000000000000000000" pitchFamily="2" charset="2"/>
                <a:buChar char="l"/>
              </a:pPr>
              <a:r>
                <a:rPr lang="en-US" sz="1387" b="1" dirty="0">
                  <a:solidFill>
                    <a:srgbClr val="1E7C99"/>
                  </a:solidFill>
                  <a:latin typeface="Arial"/>
                </a:rPr>
                <a:t>End-to-end real-time infrastructure </a:t>
              </a:r>
              <a:r>
                <a:rPr lang="en-US" sz="1387" dirty="0">
                  <a:solidFill>
                    <a:schemeClr val="tx2"/>
                  </a:solidFill>
                  <a:latin typeface="Arial"/>
                </a:rPr>
                <a:t>to support real-time payments, visibility, and experience across your organization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21029" y="4055570"/>
            <a:ext cx="9551463" cy="873448"/>
            <a:chOff x="501372" y="3550602"/>
            <a:chExt cx="9020826" cy="824923"/>
          </a:xfrm>
        </p:grpSpPr>
        <p:grpSp>
          <p:nvGrpSpPr>
            <p:cNvPr id="106" name="Group 105"/>
            <p:cNvGrpSpPr/>
            <p:nvPr/>
          </p:nvGrpSpPr>
          <p:grpSpPr>
            <a:xfrm>
              <a:off x="501372" y="3550602"/>
              <a:ext cx="602934" cy="824923"/>
              <a:chOff x="688753" y="1354180"/>
              <a:chExt cx="828273" cy="1133228"/>
            </a:xfrm>
          </p:grpSpPr>
          <p:sp>
            <p:nvSpPr>
              <p:cNvPr id="107" name="Text Box 2"/>
              <p:cNvSpPr txBox="1">
                <a:spLocks noChangeArrowheads="1"/>
              </p:cNvSpPr>
              <p:nvPr/>
            </p:nvSpPr>
            <p:spPr bwMode="auto">
              <a:xfrm>
                <a:off x="688753" y="1354180"/>
                <a:ext cx="735069" cy="1133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2187" tIns="31093" rIns="62187" bIns="31093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680"/>
                  </a:spcAft>
                </a:pPr>
                <a:r>
                  <a:rPr lang="en-US" sz="5086" b="1" dirty="0">
                    <a:solidFill>
                      <a:schemeClr val="accent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n-US" sz="5086" dirty="0">
                  <a:solidFill>
                    <a:schemeClr val="accent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Rectangle 107"/>
              <p:cNvSpPr>
                <a:spLocks/>
              </p:cNvSpPr>
              <p:nvPr/>
            </p:nvSpPr>
            <p:spPr>
              <a:xfrm>
                <a:off x="1454629" y="1577316"/>
                <a:ext cx="62397" cy="900486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0478" tIns="35239" rIns="70478" bIns="35239" numCol="1" spcCol="0" rtlCol="0" fromWordArt="0" anchor="ctr" anchorCtr="0" forceAA="0" compatLnSpc="0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1542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294280" y="3793071"/>
              <a:ext cx="8227918" cy="519131"/>
              <a:chOff x="1294280" y="3793071"/>
              <a:chExt cx="8227918" cy="519131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1294280" y="3793071"/>
                <a:ext cx="3383616" cy="340026"/>
              </a:xfrm>
              <a:prstGeom prst="rect">
                <a:avLst/>
              </a:prstGeom>
              <a:noFill/>
            </p:spPr>
            <p:txBody>
              <a:bodyPr vert="horz" wrap="square" lIns="70478" tIns="35239" rIns="70478" bIns="35239" rtlCol="0" anchor="t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en-US" sz="1850" b="1" dirty="0">
                    <a:solidFill>
                      <a:schemeClr val="accent3"/>
                    </a:solidFill>
                    <a:latin typeface="Arial"/>
                  </a:rPr>
                  <a:t>Optionality and choice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4754165" y="3818601"/>
                <a:ext cx="4768033" cy="493601"/>
              </a:xfrm>
              <a:prstGeom prst="rect">
                <a:avLst/>
              </a:prstGeom>
              <a:noFill/>
            </p:spPr>
            <p:txBody>
              <a:bodyPr vert="horz" wrap="square" lIns="70478" tIns="35239" rIns="70478" bIns="35239" rtlCol="0" anchor="t">
                <a:spAutoFit/>
              </a:bodyPr>
              <a:lstStyle/>
              <a:p>
                <a:pPr marL="210312" lvl="1" indent="-210312">
                  <a:lnSpc>
                    <a:spcPct val="11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1">
                      <a:lumMod val="100000"/>
                    </a:schemeClr>
                  </a:buClr>
                  <a:buSzPct val="92000"/>
                  <a:buFont typeface="Wingdings" panose="05000000000000000000" pitchFamily="2" charset="2"/>
                  <a:buChar char="l"/>
                </a:pPr>
                <a:r>
                  <a:rPr lang="en-US" sz="1387" b="1" dirty="0">
                    <a:solidFill>
                      <a:schemeClr val="accent3"/>
                    </a:solidFill>
                    <a:latin typeface="Arial"/>
                  </a:rPr>
                  <a:t>Payment, capability, and connectivity optionality</a:t>
                </a:r>
                <a:r>
                  <a:rPr lang="en-US" sz="1387" b="1" dirty="0">
                    <a:solidFill>
                      <a:schemeClr val="tx2"/>
                    </a:solidFill>
                    <a:latin typeface="Arial"/>
                  </a:rPr>
                  <a:t> </a:t>
                </a:r>
                <a:r>
                  <a:rPr lang="en-US" sz="1387" dirty="0">
                    <a:solidFill>
                      <a:schemeClr val="tx2"/>
                    </a:solidFill>
                    <a:latin typeface="Arial"/>
                  </a:rPr>
                  <a:t>as consumer demands gain traction in wholesale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521030" y="5178238"/>
            <a:ext cx="9649350" cy="873448"/>
            <a:chOff x="501372" y="4304383"/>
            <a:chExt cx="9113275" cy="824923"/>
          </a:xfrm>
        </p:grpSpPr>
        <p:grpSp>
          <p:nvGrpSpPr>
            <p:cNvPr id="109" name="Group 108"/>
            <p:cNvGrpSpPr/>
            <p:nvPr/>
          </p:nvGrpSpPr>
          <p:grpSpPr>
            <a:xfrm>
              <a:off x="501372" y="4304383"/>
              <a:ext cx="602934" cy="824923"/>
              <a:chOff x="688753" y="1354180"/>
              <a:chExt cx="828273" cy="1133228"/>
            </a:xfrm>
          </p:grpSpPr>
          <p:sp>
            <p:nvSpPr>
              <p:cNvPr id="110" name="Text Box 2"/>
              <p:cNvSpPr txBox="1">
                <a:spLocks noChangeArrowheads="1"/>
              </p:cNvSpPr>
              <p:nvPr/>
            </p:nvSpPr>
            <p:spPr bwMode="auto">
              <a:xfrm>
                <a:off x="688753" y="1354180"/>
                <a:ext cx="735069" cy="1133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2187" tIns="31093" rIns="62187" bIns="31093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680"/>
                  </a:spcAft>
                </a:pPr>
                <a:r>
                  <a:rPr lang="en-US" sz="5086" b="1" dirty="0">
                    <a:solidFill>
                      <a:schemeClr val="accent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lang="en-US" sz="5086" dirty="0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Rectangle 110"/>
              <p:cNvSpPr>
                <a:spLocks/>
              </p:cNvSpPr>
              <p:nvPr/>
            </p:nvSpPr>
            <p:spPr>
              <a:xfrm>
                <a:off x="1454629" y="1577316"/>
                <a:ext cx="62397" cy="900486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0478" tIns="35239" rIns="70478" bIns="35239" numCol="1" spcCol="0" rtlCol="0" fromWordArt="0" anchor="ctr" anchorCtr="0" forceAA="0" compatLnSpc="0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1542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1294279" y="4624571"/>
              <a:ext cx="3383616" cy="340026"/>
            </a:xfrm>
            <a:prstGeom prst="rect">
              <a:avLst/>
            </a:prstGeom>
            <a:noFill/>
          </p:spPr>
          <p:txBody>
            <a:bodyPr vert="horz" wrap="square" lIns="70478" tIns="35239" rIns="70478" bIns="35239" rtlCol="0" anchor="t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850" b="1" dirty="0">
                  <a:solidFill>
                    <a:schemeClr val="accent4"/>
                  </a:solidFill>
                  <a:latin typeface="Arial"/>
                </a:rPr>
                <a:t>Data-driven insights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754165" y="4563127"/>
              <a:ext cx="4860482" cy="493602"/>
            </a:xfrm>
            <a:prstGeom prst="rect">
              <a:avLst/>
            </a:prstGeom>
            <a:noFill/>
          </p:spPr>
          <p:txBody>
            <a:bodyPr vert="horz" wrap="square" lIns="70478" tIns="35239" rIns="70478" bIns="35239" rtlCol="0" anchor="t">
              <a:spAutoFit/>
            </a:bodyPr>
            <a:lstStyle/>
            <a:p>
              <a:pPr marL="210312" lvl="1" indent="-210312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>
                    <a:lumMod val="100000"/>
                  </a:schemeClr>
                </a:buClr>
                <a:buSzPct val="92000"/>
                <a:buFont typeface="Wingdings" panose="05000000000000000000" pitchFamily="2" charset="2"/>
                <a:buChar char="l"/>
              </a:pPr>
              <a:r>
                <a:rPr lang="en-US" sz="1387" b="1" dirty="0">
                  <a:solidFill>
                    <a:schemeClr val="accent4"/>
                  </a:solidFill>
                  <a:latin typeface="Arial"/>
                </a:rPr>
                <a:t>Data visibility and usage of data for value-add </a:t>
              </a:r>
              <a:r>
                <a:rPr lang="en-US" sz="1387" dirty="0">
                  <a:solidFill>
                    <a:schemeClr val="tx2"/>
                  </a:solidFill>
                  <a:latin typeface="Arial"/>
                </a:rPr>
                <a:t>to optimize operations and to enhance insights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93623" y="6300907"/>
            <a:ext cx="9551463" cy="873448"/>
            <a:chOff x="501372" y="5058165"/>
            <a:chExt cx="9020826" cy="824923"/>
          </a:xfrm>
        </p:grpSpPr>
        <p:grpSp>
          <p:nvGrpSpPr>
            <p:cNvPr id="112" name="Group 111"/>
            <p:cNvGrpSpPr/>
            <p:nvPr/>
          </p:nvGrpSpPr>
          <p:grpSpPr>
            <a:xfrm>
              <a:off x="501372" y="5058165"/>
              <a:ext cx="602934" cy="824923"/>
              <a:chOff x="688753" y="1354180"/>
              <a:chExt cx="828273" cy="1133228"/>
            </a:xfrm>
          </p:grpSpPr>
          <p:sp>
            <p:nvSpPr>
              <p:cNvPr id="113" name="Text Box 2"/>
              <p:cNvSpPr txBox="1">
                <a:spLocks noChangeArrowheads="1"/>
              </p:cNvSpPr>
              <p:nvPr/>
            </p:nvSpPr>
            <p:spPr bwMode="auto">
              <a:xfrm>
                <a:off x="688753" y="1354180"/>
                <a:ext cx="735069" cy="1133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2187" tIns="31093" rIns="62187" bIns="31093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680"/>
                  </a:spcAft>
                </a:pPr>
                <a:r>
                  <a:rPr lang="en-US" sz="5086" b="1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n-US" sz="5086" dirty="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Rectangle 113"/>
              <p:cNvSpPr>
                <a:spLocks/>
              </p:cNvSpPr>
              <p:nvPr/>
            </p:nvSpPr>
            <p:spPr>
              <a:xfrm>
                <a:off x="1454629" y="1577316"/>
                <a:ext cx="62397" cy="900486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0478" tIns="35239" rIns="70478" bIns="35239" numCol="1" spcCol="0" rtlCol="0" fromWordArt="0" anchor="ctr" anchorCtr="0" forceAA="0" compatLnSpc="0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1542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1294280" y="5378352"/>
              <a:ext cx="3383616" cy="340026"/>
            </a:xfrm>
            <a:prstGeom prst="rect">
              <a:avLst/>
            </a:prstGeom>
            <a:noFill/>
          </p:spPr>
          <p:txBody>
            <a:bodyPr vert="horz" wrap="square" lIns="70478" tIns="35239" rIns="70478" bIns="35239" rtlCol="0" anchor="t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850" b="1" dirty="0">
                  <a:solidFill>
                    <a:schemeClr val="tx2"/>
                  </a:solidFill>
                  <a:latin typeface="Arial"/>
                </a:rPr>
                <a:t>Technology as an enabler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754165" y="5288601"/>
              <a:ext cx="4768033" cy="493602"/>
            </a:xfrm>
            <a:prstGeom prst="rect">
              <a:avLst/>
            </a:prstGeom>
            <a:noFill/>
          </p:spPr>
          <p:txBody>
            <a:bodyPr vert="horz" wrap="square" lIns="70478" tIns="35239" rIns="70478" bIns="35239" rtlCol="0" anchor="t">
              <a:spAutoFit/>
            </a:bodyPr>
            <a:lstStyle/>
            <a:p>
              <a:pPr marL="210312" lvl="1" indent="-210312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>
                    <a:lumMod val="100000"/>
                  </a:schemeClr>
                </a:buClr>
                <a:buSzPct val="92000"/>
                <a:buFont typeface="Wingdings" panose="05000000000000000000" pitchFamily="2" charset="2"/>
                <a:buChar char="l"/>
              </a:pPr>
              <a:r>
                <a:rPr lang="en-US" sz="1387" b="1" dirty="0">
                  <a:solidFill>
                    <a:schemeClr val="tx2"/>
                  </a:solidFill>
                  <a:latin typeface="Arial"/>
                </a:rPr>
                <a:t>Find the right use cases </a:t>
              </a:r>
              <a:r>
                <a:rPr lang="en-US" sz="1387" dirty="0">
                  <a:solidFill>
                    <a:schemeClr val="tx2"/>
                  </a:solidFill>
                  <a:latin typeface="Arial"/>
                </a:rPr>
                <a:t>to scale emerging technology and enable change across your organization</a:t>
              </a:r>
            </a:p>
          </p:txBody>
        </p:sp>
      </p:grpSp>
      <p:sp>
        <p:nvSpPr>
          <p:cNvPr id="19" name="PageNumber">
            <a:extLst>
              <a:ext uri="{FF2B5EF4-FFF2-40B4-BE49-F238E27FC236}">
                <a16:creationId xmlns:a16="http://schemas.microsoft.com/office/drawing/2014/main" id="{14561409-F6DE-8968-8A44-A809F95A2F6F}"/>
              </a:ext>
            </a:extLst>
          </p:cNvPr>
          <p:cNvSpPr txBox="1"/>
          <p:nvPr/>
        </p:nvSpPr>
        <p:spPr>
          <a:xfrm>
            <a:off x="13377672" y="7894180"/>
            <a:ext cx="557784" cy="1404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79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80BF7625-7F1E-406C-994D-03C7E86E1DC8}"/>
              </a:ext>
            </a:extLst>
          </p:cNvPr>
          <p:cNvSpPr txBox="1"/>
          <p:nvPr/>
        </p:nvSpPr>
        <p:spPr>
          <a:xfrm>
            <a:off x="2933047" y="1381125"/>
            <a:ext cx="8478146" cy="26071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13447" algn="ctr"/>
            <a:r>
              <a:rPr lang="en-US" sz="1694" b="1" spc="37" dirty="0">
                <a:solidFill>
                  <a:schemeClr val="bg1"/>
                </a:solidFill>
                <a:latin typeface="Arial"/>
                <a:cs typeface="Arial"/>
              </a:rPr>
              <a:t>SPEAKERS</a:t>
            </a:r>
            <a:endParaRPr lang="en-US" sz="1694" spc="-48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E759A4-647E-4B92-AA22-8B78D47FFE7E}"/>
              </a:ext>
            </a:extLst>
          </p:cNvPr>
          <p:cNvSpPr/>
          <p:nvPr/>
        </p:nvSpPr>
        <p:spPr>
          <a:xfrm>
            <a:off x="2920754" y="1383660"/>
            <a:ext cx="8490439" cy="5484339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6E3BD96A-7232-4ABE-857D-0C0D9ED46B61}"/>
              </a:ext>
            </a:extLst>
          </p:cNvPr>
          <p:cNvSpPr txBox="1"/>
          <p:nvPr/>
        </p:nvSpPr>
        <p:spPr>
          <a:xfrm>
            <a:off x="3579132" y="5673701"/>
            <a:ext cx="3763591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b="1" cap="all" spc="37" dirty="0">
                <a:solidFill>
                  <a:schemeClr val="accent1"/>
                </a:solidFill>
                <a:latin typeface="Arial"/>
                <a:cs typeface="Arial"/>
              </a:rPr>
              <a:t>Tyler </a:t>
            </a:r>
            <a:r>
              <a:rPr lang="en-US" sz="1400" b="1" cap="all" spc="37" dirty="0" err="1">
                <a:solidFill>
                  <a:schemeClr val="accent1"/>
                </a:solidFill>
                <a:latin typeface="Arial"/>
                <a:cs typeface="Arial"/>
              </a:rPr>
              <a:t>hardin</a:t>
            </a:r>
            <a:endParaRPr lang="en-US" sz="1400" b="1" cap="all" spc="37" dirty="0">
              <a:solidFill>
                <a:schemeClr val="accent1"/>
              </a:solidFill>
              <a:latin typeface="Arial"/>
              <a:cs typeface="Arial"/>
            </a:endParaRPr>
          </a:p>
          <a:p>
            <a:pPr algn="ctr"/>
            <a:r>
              <a:rPr lang="en-US" sz="1400" spc="-48" dirty="0">
                <a:solidFill>
                  <a:srgbClr val="808080"/>
                </a:solidFill>
                <a:latin typeface="Arial"/>
                <a:cs typeface="Arial"/>
              </a:rPr>
              <a:t>Vice President</a:t>
            </a:r>
          </a:p>
          <a:p>
            <a:pPr lvl="0" algn="ctr"/>
            <a:r>
              <a:rPr lang="en-US" sz="1400" spc="-48" dirty="0">
                <a:solidFill>
                  <a:srgbClr val="808080"/>
                </a:solidFill>
                <a:latin typeface="Arial"/>
                <a:cs typeface="Arial"/>
              </a:rPr>
              <a:t>Project Specialist </a:t>
            </a:r>
          </a:p>
          <a:p>
            <a:pPr lvl="0" algn="ctr"/>
            <a:r>
              <a:rPr lang="en-US" sz="1400" spc="-48" dirty="0">
                <a:solidFill>
                  <a:srgbClr val="808080"/>
                </a:solidFill>
                <a:latin typeface="Arial"/>
                <a:cs typeface="Arial"/>
              </a:rPr>
              <a:t>Treasury Services</a:t>
            </a:r>
          </a:p>
          <a:p>
            <a:pPr lvl="0" algn="ctr"/>
            <a:r>
              <a:rPr lang="en-US" sz="1400" spc="-48" dirty="0">
                <a:solidFill>
                  <a:srgbClr val="808080"/>
                </a:solidFill>
                <a:latin typeface="Arial"/>
                <a:cs typeface="Arial"/>
              </a:rPr>
              <a:t>J.P. Morgan Chase</a:t>
            </a:r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4330555A-09AE-4BFA-B739-41380EC945F1}"/>
              </a:ext>
            </a:extLst>
          </p:cNvPr>
          <p:cNvSpPr txBox="1"/>
          <p:nvPr/>
        </p:nvSpPr>
        <p:spPr>
          <a:xfrm>
            <a:off x="8142659" y="5715423"/>
            <a:ext cx="204912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b="1" cap="all" spc="37" dirty="0">
                <a:solidFill>
                  <a:schemeClr val="accent1"/>
                </a:solidFill>
                <a:latin typeface="Arial"/>
                <a:cs typeface="Arial"/>
              </a:rPr>
              <a:t>April </a:t>
            </a:r>
            <a:r>
              <a:rPr lang="en-US" sz="1400" b="1" cap="all" spc="37" dirty="0" err="1">
                <a:solidFill>
                  <a:schemeClr val="accent1"/>
                </a:solidFill>
                <a:latin typeface="Arial"/>
                <a:cs typeface="Arial"/>
              </a:rPr>
              <a:t>dunn</a:t>
            </a:r>
            <a:endParaRPr lang="en-US" sz="1400" b="1" cap="all" spc="37" dirty="0">
              <a:solidFill>
                <a:schemeClr val="accent1"/>
              </a:solidFill>
              <a:latin typeface="Arial"/>
              <a:cs typeface="Arial"/>
            </a:endParaRPr>
          </a:p>
          <a:p>
            <a:pPr algn="ctr"/>
            <a:r>
              <a:rPr lang="en-US" sz="1400" spc="-48" dirty="0">
                <a:solidFill>
                  <a:srgbClr val="808080"/>
                </a:solidFill>
                <a:latin typeface="Arial"/>
                <a:cs typeface="Arial"/>
              </a:rPr>
              <a:t>Regional Sales Director</a:t>
            </a:r>
            <a:br>
              <a:rPr lang="en-US" sz="1400" spc="-48" dirty="0">
                <a:solidFill>
                  <a:srgbClr val="808080"/>
                </a:solidFill>
                <a:latin typeface="Arial"/>
                <a:cs typeface="Arial"/>
              </a:rPr>
            </a:br>
            <a:r>
              <a:rPr lang="en-US" sz="1400" spc="-48" dirty="0" err="1">
                <a:solidFill>
                  <a:srgbClr val="808080"/>
                </a:solidFill>
                <a:latin typeface="Arial"/>
                <a:cs typeface="Arial"/>
              </a:rPr>
              <a:t>Paymentus</a:t>
            </a:r>
            <a:endParaRPr lang="en-US" sz="1400" spc="-48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pic>
        <p:nvPicPr>
          <p:cNvPr id="5" name="Picture 4" descr="A person with long brown hair smiling&#10;&#10;Description automatically generated with low confidence">
            <a:extLst>
              <a:ext uri="{FF2B5EF4-FFF2-40B4-BE49-F238E27FC236}">
                <a16:creationId xmlns:a16="http://schemas.microsoft.com/office/drawing/2014/main" id="{C2A21F5B-A1D3-A126-4C5D-A11B701384D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172838" y="2308896"/>
            <a:ext cx="2057400" cy="2743200"/>
          </a:xfrm>
          <a:prstGeom prst="rect">
            <a:avLst/>
          </a:prstGeom>
        </p:spPr>
      </p:pic>
      <p:pic>
        <p:nvPicPr>
          <p:cNvPr id="10" name="Picture 9" descr="A person with a beard and glasses&#10;&#10;Description automatically generated with low confidence">
            <a:extLst>
              <a:ext uri="{FF2B5EF4-FFF2-40B4-BE49-F238E27FC236}">
                <a16:creationId xmlns:a16="http://schemas.microsoft.com/office/drawing/2014/main" id="{1475FE91-D7EB-6CBC-AF22-BB256687F4B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57198" y="2308896"/>
            <a:ext cx="2057400" cy="27432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3C2E7C9-68F6-6683-88ED-BE05A937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26" name="PageNumber">
            <a:extLst>
              <a:ext uri="{FF2B5EF4-FFF2-40B4-BE49-F238E27FC236}">
                <a16:creationId xmlns:a16="http://schemas.microsoft.com/office/drawing/2014/main" id="{E47835AD-999F-E4A2-CBB1-90552FF9276C}"/>
              </a:ext>
            </a:extLst>
          </p:cNvPr>
          <p:cNvSpPr txBox="1"/>
          <p:nvPr/>
        </p:nvSpPr>
        <p:spPr>
          <a:xfrm>
            <a:off x="13377672" y="7894180"/>
            <a:ext cx="557784" cy="1404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62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Technology, specifically mobile and cloud, transformed how people consume content and data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Global Figures of Internet Usage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44473" y="2488386"/>
            <a:ext cx="9859379" cy="4511615"/>
            <a:chOff x="346255" y="2038497"/>
            <a:chExt cx="9859379" cy="4511615"/>
          </a:xfrm>
        </p:grpSpPr>
        <p:grpSp>
          <p:nvGrpSpPr>
            <p:cNvPr id="7" name="Group 6"/>
            <p:cNvGrpSpPr/>
            <p:nvPr/>
          </p:nvGrpSpPr>
          <p:grpSpPr>
            <a:xfrm>
              <a:off x="2261717" y="2118582"/>
              <a:ext cx="5510530" cy="4190269"/>
              <a:chOff x="2587625" y="1982787"/>
              <a:chExt cx="5510530" cy="4190269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2587625" y="1982787"/>
                <a:ext cx="930275" cy="441325"/>
              </a:xfrm>
              <a:custGeom>
                <a:avLst/>
                <a:gdLst>
                  <a:gd name="connsiteX0" fmla="*/ 946150 w 946150"/>
                  <a:gd name="connsiteY0" fmla="*/ 441325 h 441325"/>
                  <a:gd name="connsiteX1" fmla="*/ 0 w 946150"/>
                  <a:gd name="connsiteY1" fmla="*/ 441325 h 441325"/>
                  <a:gd name="connsiteX2" fmla="*/ 187325 w 946150"/>
                  <a:gd name="connsiteY2" fmla="*/ 98425 h 441325"/>
                  <a:gd name="connsiteX3" fmla="*/ 320675 w 946150"/>
                  <a:gd name="connsiteY3" fmla="*/ 0 h 441325"/>
                  <a:gd name="connsiteX4" fmla="*/ 527050 w 946150"/>
                  <a:gd name="connsiteY4" fmla="*/ 0 h 441325"/>
                  <a:gd name="connsiteX5" fmla="*/ 946150 w 946150"/>
                  <a:gd name="connsiteY5" fmla="*/ 441325 h 441325"/>
                  <a:gd name="connsiteX0" fmla="*/ 946150 w 946150"/>
                  <a:gd name="connsiteY0" fmla="*/ 441325 h 441325"/>
                  <a:gd name="connsiteX1" fmla="*/ 0 w 946150"/>
                  <a:gd name="connsiteY1" fmla="*/ 441325 h 441325"/>
                  <a:gd name="connsiteX2" fmla="*/ 187325 w 946150"/>
                  <a:gd name="connsiteY2" fmla="*/ 98425 h 441325"/>
                  <a:gd name="connsiteX3" fmla="*/ 320675 w 946150"/>
                  <a:gd name="connsiteY3" fmla="*/ 0 h 441325"/>
                  <a:gd name="connsiteX4" fmla="*/ 527050 w 946150"/>
                  <a:gd name="connsiteY4" fmla="*/ 0 h 441325"/>
                  <a:gd name="connsiteX5" fmla="*/ 946150 w 946150"/>
                  <a:gd name="connsiteY5" fmla="*/ 441325 h 441325"/>
                  <a:gd name="connsiteX0" fmla="*/ 930275 w 930275"/>
                  <a:gd name="connsiteY0" fmla="*/ 441325 h 441325"/>
                  <a:gd name="connsiteX1" fmla="*/ 0 w 930275"/>
                  <a:gd name="connsiteY1" fmla="*/ 441325 h 441325"/>
                  <a:gd name="connsiteX2" fmla="*/ 171450 w 930275"/>
                  <a:gd name="connsiteY2" fmla="*/ 98425 h 441325"/>
                  <a:gd name="connsiteX3" fmla="*/ 304800 w 930275"/>
                  <a:gd name="connsiteY3" fmla="*/ 0 h 441325"/>
                  <a:gd name="connsiteX4" fmla="*/ 511175 w 930275"/>
                  <a:gd name="connsiteY4" fmla="*/ 0 h 441325"/>
                  <a:gd name="connsiteX5" fmla="*/ 930275 w 930275"/>
                  <a:gd name="connsiteY5" fmla="*/ 441325 h 441325"/>
                  <a:gd name="connsiteX0" fmla="*/ 930275 w 930275"/>
                  <a:gd name="connsiteY0" fmla="*/ 441325 h 441325"/>
                  <a:gd name="connsiteX1" fmla="*/ 0 w 930275"/>
                  <a:gd name="connsiteY1" fmla="*/ 441325 h 441325"/>
                  <a:gd name="connsiteX2" fmla="*/ 171450 w 930275"/>
                  <a:gd name="connsiteY2" fmla="*/ 98425 h 441325"/>
                  <a:gd name="connsiteX3" fmla="*/ 304800 w 930275"/>
                  <a:gd name="connsiteY3" fmla="*/ 0 h 441325"/>
                  <a:gd name="connsiteX4" fmla="*/ 511175 w 930275"/>
                  <a:gd name="connsiteY4" fmla="*/ 0 h 441325"/>
                  <a:gd name="connsiteX5" fmla="*/ 930275 w 930275"/>
                  <a:gd name="connsiteY5" fmla="*/ 441325 h 441325"/>
                  <a:gd name="connsiteX0" fmla="*/ 930275 w 930275"/>
                  <a:gd name="connsiteY0" fmla="*/ 441325 h 441325"/>
                  <a:gd name="connsiteX1" fmla="*/ 0 w 930275"/>
                  <a:gd name="connsiteY1" fmla="*/ 441325 h 441325"/>
                  <a:gd name="connsiteX2" fmla="*/ 171450 w 930275"/>
                  <a:gd name="connsiteY2" fmla="*/ 95250 h 441325"/>
                  <a:gd name="connsiteX3" fmla="*/ 304800 w 930275"/>
                  <a:gd name="connsiteY3" fmla="*/ 0 h 441325"/>
                  <a:gd name="connsiteX4" fmla="*/ 511175 w 930275"/>
                  <a:gd name="connsiteY4" fmla="*/ 0 h 441325"/>
                  <a:gd name="connsiteX5" fmla="*/ 930275 w 930275"/>
                  <a:gd name="connsiteY5" fmla="*/ 441325 h 44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0275" h="441325">
                    <a:moveTo>
                      <a:pt x="930275" y="441325"/>
                    </a:moveTo>
                    <a:lnTo>
                      <a:pt x="0" y="441325"/>
                    </a:lnTo>
                    <a:cubicBezTo>
                      <a:pt x="33867" y="342900"/>
                      <a:pt x="64558" y="222250"/>
                      <a:pt x="171450" y="95250"/>
                    </a:cubicBezTo>
                    <a:lnTo>
                      <a:pt x="304800" y="0"/>
                    </a:lnTo>
                    <a:lnTo>
                      <a:pt x="511175" y="0"/>
                    </a:lnTo>
                    <a:lnTo>
                      <a:pt x="930275" y="4413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 flipH="1">
                <a:off x="7167880" y="1982787"/>
                <a:ext cx="930275" cy="441325"/>
              </a:xfrm>
              <a:custGeom>
                <a:avLst/>
                <a:gdLst>
                  <a:gd name="connsiteX0" fmla="*/ 946150 w 946150"/>
                  <a:gd name="connsiteY0" fmla="*/ 441325 h 441325"/>
                  <a:gd name="connsiteX1" fmla="*/ 0 w 946150"/>
                  <a:gd name="connsiteY1" fmla="*/ 441325 h 441325"/>
                  <a:gd name="connsiteX2" fmla="*/ 187325 w 946150"/>
                  <a:gd name="connsiteY2" fmla="*/ 98425 h 441325"/>
                  <a:gd name="connsiteX3" fmla="*/ 320675 w 946150"/>
                  <a:gd name="connsiteY3" fmla="*/ 0 h 441325"/>
                  <a:gd name="connsiteX4" fmla="*/ 527050 w 946150"/>
                  <a:gd name="connsiteY4" fmla="*/ 0 h 441325"/>
                  <a:gd name="connsiteX5" fmla="*/ 946150 w 946150"/>
                  <a:gd name="connsiteY5" fmla="*/ 441325 h 441325"/>
                  <a:gd name="connsiteX0" fmla="*/ 946150 w 946150"/>
                  <a:gd name="connsiteY0" fmla="*/ 441325 h 441325"/>
                  <a:gd name="connsiteX1" fmla="*/ 0 w 946150"/>
                  <a:gd name="connsiteY1" fmla="*/ 441325 h 441325"/>
                  <a:gd name="connsiteX2" fmla="*/ 187325 w 946150"/>
                  <a:gd name="connsiteY2" fmla="*/ 98425 h 441325"/>
                  <a:gd name="connsiteX3" fmla="*/ 320675 w 946150"/>
                  <a:gd name="connsiteY3" fmla="*/ 0 h 441325"/>
                  <a:gd name="connsiteX4" fmla="*/ 527050 w 946150"/>
                  <a:gd name="connsiteY4" fmla="*/ 0 h 441325"/>
                  <a:gd name="connsiteX5" fmla="*/ 946150 w 946150"/>
                  <a:gd name="connsiteY5" fmla="*/ 441325 h 441325"/>
                  <a:gd name="connsiteX0" fmla="*/ 930275 w 930275"/>
                  <a:gd name="connsiteY0" fmla="*/ 441325 h 441325"/>
                  <a:gd name="connsiteX1" fmla="*/ 0 w 930275"/>
                  <a:gd name="connsiteY1" fmla="*/ 441325 h 441325"/>
                  <a:gd name="connsiteX2" fmla="*/ 171450 w 930275"/>
                  <a:gd name="connsiteY2" fmla="*/ 98425 h 441325"/>
                  <a:gd name="connsiteX3" fmla="*/ 304800 w 930275"/>
                  <a:gd name="connsiteY3" fmla="*/ 0 h 441325"/>
                  <a:gd name="connsiteX4" fmla="*/ 511175 w 930275"/>
                  <a:gd name="connsiteY4" fmla="*/ 0 h 441325"/>
                  <a:gd name="connsiteX5" fmla="*/ 930275 w 930275"/>
                  <a:gd name="connsiteY5" fmla="*/ 441325 h 441325"/>
                  <a:gd name="connsiteX0" fmla="*/ 930275 w 930275"/>
                  <a:gd name="connsiteY0" fmla="*/ 441325 h 441325"/>
                  <a:gd name="connsiteX1" fmla="*/ 0 w 930275"/>
                  <a:gd name="connsiteY1" fmla="*/ 441325 h 441325"/>
                  <a:gd name="connsiteX2" fmla="*/ 171450 w 930275"/>
                  <a:gd name="connsiteY2" fmla="*/ 98425 h 441325"/>
                  <a:gd name="connsiteX3" fmla="*/ 304800 w 930275"/>
                  <a:gd name="connsiteY3" fmla="*/ 0 h 441325"/>
                  <a:gd name="connsiteX4" fmla="*/ 511175 w 930275"/>
                  <a:gd name="connsiteY4" fmla="*/ 0 h 441325"/>
                  <a:gd name="connsiteX5" fmla="*/ 930275 w 930275"/>
                  <a:gd name="connsiteY5" fmla="*/ 441325 h 441325"/>
                  <a:gd name="connsiteX0" fmla="*/ 930275 w 930275"/>
                  <a:gd name="connsiteY0" fmla="*/ 441325 h 441325"/>
                  <a:gd name="connsiteX1" fmla="*/ 0 w 930275"/>
                  <a:gd name="connsiteY1" fmla="*/ 441325 h 441325"/>
                  <a:gd name="connsiteX2" fmla="*/ 171450 w 930275"/>
                  <a:gd name="connsiteY2" fmla="*/ 95250 h 441325"/>
                  <a:gd name="connsiteX3" fmla="*/ 304800 w 930275"/>
                  <a:gd name="connsiteY3" fmla="*/ 0 h 441325"/>
                  <a:gd name="connsiteX4" fmla="*/ 511175 w 930275"/>
                  <a:gd name="connsiteY4" fmla="*/ 0 h 441325"/>
                  <a:gd name="connsiteX5" fmla="*/ 930275 w 930275"/>
                  <a:gd name="connsiteY5" fmla="*/ 441325 h 44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0275" h="441325">
                    <a:moveTo>
                      <a:pt x="930275" y="441325"/>
                    </a:moveTo>
                    <a:lnTo>
                      <a:pt x="0" y="441325"/>
                    </a:lnTo>
                    <a:cubicBezTo>
                      <a:pt x="33867" y="342900"/>
                      <a:pt x="64558" y="222250"/>
                      <a:pt x="171450" y="95250"/>
                    </a:cubicBezTo>
                    <a:lnTo>
                      <a:pt x="304800" y="0"/>
                    </a:lnTo>
                    <a:lnTo>
                      <a:pt x="511175" y="0"/>
                    </a:lnTo>
                    <a:lnTo>
                      <a:pt x="930275" y="4413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 flipV="1">
                <a:off x="2587625" y="5731731"/>
                <a:ext cx="930275" cy="441325"/>
              </a:xfrm>
              <a:custGeom>
                <a:avLst/>
                <a:gdLst>
                  <a:gd name="connsiteX0" fmla="*/ 946150 w 946150"/>
                  <a:gd name="connsiteY0" fmla="*/ 441325 h 441325"/>
                  <a:gd name="connsiteX1" fmla="*/ 0 w 946150"/>
                  <a:gd name="connsiteY1" fmla="*/ 441325 h 441325"/>
                  <a:gd name="connsiteX2" fmla="*/ 187325 w 946150"/>
                  <a:gd name="connsiteY2" fmla="*/ 98425 h 441325"/>
                  <a:gd name="connsiteX3" fmla="*/ 320675 w 946150"/>
                  <a:gd name="connsiteY3" fmla="*/ 0 h 441325"/>
                  <a:gd name="connsiteX4" fmla="*/ 527050 w 946150"/>
                  <a:gd name="connsiteY4" fmla="*/ 0 h 441325"/>
                  <a:gd name="connsiteX5" fmla="*/ 946150 w 946150"/>
                  <a:gd name="connsiteY5" fmla="*/ 441325 h 441325"/>
                  <a:gd name="connsiteX0" fmla="*/ 946150 w 946150"/>
                  <a:gd name="connsiteY0" fmla="*/ 441325 h 441325"/>
                  <a:gd name="connsiteX1" fmla="*/ 0 w 946150"/>
                  <a:gd name="connsiteY1" fmla="*/ 441325 h 441325"/>
                  <a:gd name="connsiteX2" fmla="*/ 187325 w 946150"/>
                  <a:gd name="connsiteY2" fmla="*/ 98425 h 441325"/>
                  <a:gd name="connsiteX3" fmla="*/ 320675 w 946150"/>
                  <a:gd name="connsiteY3" fmla="*/ 0 h 441325"/>
                  <a:gd name="connsiteX4" fmla="*/ 527050 w 946150"/>
                  <a:gd name="connsiteY4" fmla="*/ 0 h 441325"/>
                  <a:gd name="connsiteX5" fmla="*/ 946150 w 946150"/>
                  <a:gd name="connsiteY5" fmla="*/ 441325 h 441325"/>
                  <a:gd name="connsiteX0" fmla="*/ 930275 w 930275"/>
                  <a:gd name="connsiteY0" fmla="*/ 441325 h 441325"/>
                  <a:gd name="connsiteX1" fmla="*/ 0 w 930275"/>
                  <a:gd name="connsiteY1" fmla="*/ 441325 h 441325"/>
                  <a:gd name="connsiteX2" fmla="*/ 171450 w 930275"/>
                  <a:gd name="connsiteY2" fmla="*/ 98425 h 441325"/>
                  <a:gd name="connsiteX3" fmla="*/ 304800 w 930275"/>
                  <a:gd name="connsiteY3" fmla="*/ 0 h 441325"/>
                  <a:gd name="connsiteX4" fmla="*/ 511175 w 930275"/>
                  <a:gd name="connsiteY4" fmla="*/ 0 h 441325"/>
                  <a:gd name="connsiteX5" fmla="*/ 930275 w 930275"/>
                  <a:gd name="connsiteY5" fmla="*/ 441325 h 441325"/>
                  <a:gd name="connsiteX0" fmla="*/ 930275 w 930275"/>
                  <a:gd name="connsiteY0" fmla="*/ 441325 h 441325"/>
                  <a:gd name="connsiteX1" fmla="*/ 0 w 930275"/>
                  <a:gd name="connsiteY1" fmla="*/ 441325 h 441325"/>
                  <a:gd name="connsiteX2" fmla="*/ 171450 w 930275"/>
                  <a:gd name="connsiteY2" fmla="*/ 98425 h 441325"/>
                  <a:gd name="connsiteX3" fmla="*/ 304800 w 930275"/>
                  <a:gd name="connsiteY3" fmla="*/ 0 h 441325"/>
                  <a:gd name="connsiteX4" fmla="*/ 511175 w 930275"/>
                  <a:gd name="connsiteY4" fmla="*/ 0 h 441325"/>
                  <a:gd name="connsiteX5" fmla="*/ 930275 w 930275"/>
                  <a:gd name="connsiteY5" fmla="*/ 441325 h 441325"/>
                  <a:gd name="connsiteX0" fmla="*/ 930275 w 930275"/>
                  <a:gd name="connsiteY0" fmla="*/ 441325 h 441325"/>
                  <a:gd name="connsiteX1" fmla="*/ 0 w 930275"/>
                  <a:gd name="connsiteY1" fmla="*/ 441325 h 441325"/>
                  <a:gd name="connsiteX2" fmla="*/ 171450 w 930275"/>
                  <a:gd name="connsiteY2" fmla="*/ 95250 h 441325"/>
                  <a:gd name="connsiteX3" fmla="*/ 304800 w 930275"/>
                  <a:gd name="connsiteY3" fmla="*/ 0 h 441325"/>
                  <a:gd name="connsiteX4" fmla="*/ 511175 w 930275"/>
                  <a:gd name="connsiteY4" fmla="*/ 0 h 441325"/>
                  <a:gd name="connsiteX5" fmla="*/ 930275 w 930275"/>
                  <a:gd name="connsiteY5" fmla="*/ 441325 h 44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0275" h="441325">
                    <a:moveTo>
                      <a:pt x="930275" y="441325"/>
                    </a:moveTo>
                    <a:lnTo>
                      <a:pt x="0" y="441325"/>
                    </a:lnTo>
                    <a:cubicBezTo>
                      <a:pt x="33867" y="342900"/>
                      <a:pt x="64558" y="222250"/>
                      <a:pt x="171450" y="95250"/>
                    </a:cubicBezTo>
                    <a:lnTo>
                      <a:pt x="304800" y="0"/>
                    </a:lnTo>
                    <a:lnTo>
                      <a:pt x="511175" y="0"/>
                    </a:lnTo>
                    <a:lnTo>
                      <a:pt x="930275" y="4413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 flipH="1" flipV="1">
                <a:off x="7167880" y="5731731"/>
                <a:ext cx="930275" cy="441325"/>
              </a:xfrm>
              <a:custGeom>
                <a:avLst/>
                <a:gdLst>
                  <a:gd name="connsiteX0" fmla="*/ 946150 w 946150"/>
                  <a:gd name="connsiteY0" fmla="*/ 441325 h 441325"/>
                  <a:gd name="connsiteX1" fmla="*/ 0 w 946150"/>
                  <a:gd name="connsiteY1" fmla="*/ 441325 h 441325"/>
                  <a:gd name="connsiteX2" fmla="*/ 187325 w 946150"/>
                  <a:gd name="connsiteY2" fmla="*/ 98425 h 441325"/>
                  <a:gd name="connsiteX3" fmla="*/ 320675 w 946150"/>
                  <a:gd name="connsiteY3" fmla="*/ 0 h 441325"/>
                  <a:gd name="connsiteX4" fmla="*/ 527050 w 946150"/>
                  <a:gd name="connsiteY4" fmla="*/ 0 h 441325"/>
                  <a:gd name="connsiteX5" fmla="*/ 946150 w 946150"/>
                  <a:gd name="connsiteY5" fmla="*/ 441325 h 441325"/>
                  <a:gd name="connsiteX0" fmla="*/ 946150 w 946150"/>
                  <a:gd name="connsiteY0" fmla="*/ 441325 h 441325"/>
                  <a:gd name="connsiteX1" fmla="*/ 0 w 946150"/>
                  <a:gd name="connsiteY1" fmla="*/ 441325 h 441325"/>
                  <a:gd name="connsiteX2" fmla="*/ 187325 w 946150"/>
                  <a:gd name="connsiteY2" fmla="*/ 98425 h 441325"/>
                  <a:gd name="connsiteX3" fmla="*/ 320675 w 946150"/>
                  <a:gd name="connsiteY3" fmla="*/ 0 h 441325"/>
                  <a:gd name="connsiteX4" fmla="*/ 527050 w 946150"/>
                  <a:gd name="connsiteY4" fmla="*/ 0 h 441325"/>
                  <a:gd name="connsiteX5" fmla="*/ 946150 w 946150"/>
                  <a:gd name="connsiteY5" fmla="*/ 441325 h 441325"/>
                  <a:gd name="connsiteX0" fmla="*/ 930275 w 930275"/>
                  <a:gd name="connsiteY0" fmla="*/ 441325 h 441325"/>
                  <a:gd name="connsiteX1" fmla="*/ 0 w 930275"/>
                  <a:gd name="connsiteY1" fmla="*/ 441325 h 441325"/>
                  <a:gd name="connsiteX2" fmla="*/ 171450 w 930275"/>
                  <a:gd name="connsiteY2" fmla="*/ 98425 h 441325"/>
                  <a:gd name="connsiteX3" fmla="*/ 304800 w 930275"/>
                  <a:gd name="connsiteY3" fmla="*/ 0 h 441325"/>
                  <a:gd name="connsiteX4" fmla="*/ 511175 w 930275"/>
                  <a:gd name="connsiteY4" fmla="*/ 0 h 441325"/>
                  <a:gd name="connsiteX5" fmla="*/ 930275 w 930275"/>
                  <a:gd name="connsiteY5" fmla="*/ 441325 h 441325"/>
                  <a:gd name="connsiteX0" fmla="*/ 930275 w 930275"/>
                  <a:gd name="connsiteY0" fmla="*/ 441325 h 441325"/>
                  <a:gd name="connsiteX1" fmla="*/ 0 w 930275"/>
                  <a:gd name="connsiteY1" fmla="*/ 441325 h 441325"/>
                  <a:gd name="connsiteX2" fmla="*/ 171450 w 930275"/>
                  <a:gd name="connsiteY2" fmla="*/ 98425 h 441325"/>
                  <a:gd name="connsiteX3" fmla="*/ 304800 w 930275"/>
                  <a:gd name="connsiteY3" fmla="*/ 0 h 441325"/>
                  <a:gd name="connsiteX4" fmla="*/ 511175 w 930275"/>
                  <a:gd name="connsiteY4" fmla="*/ 0 h 441325"/>
                  <a:gd name="connsiteX5" fmla="*/ 930275 w 930275"/>
                  <a:gd name="connsiteY5" fmla="*/ 441325 h 441325"/>
                  <a:gd name="connsiteX0" fmla="*/ 930275 w 930275"/>
                  <a:gd name="connsiteY0" fmla="*/ 441325 h 441325"/>
                  <a:gd name="connsiteX1" fmla="*/ 0 w 930275"/>
                  <a:gd name="connsiteY1" fmla="*/ 441325 h 441325"/>
                  <a:gd name="connsiteX2" fmla="*/ 171450 w 930275"/>
                  <a:gd name="connsiteY2" fmla="*/ 95250 h 441325"/>
                  <a:gd name="connsiteX3" fmla="*/ 304800 w 930275"/>
                  <a:gd name="connsiteY3" fmla="*/ 0 h 441325"/>
                  <a:gd name="connsiteX4" fmla="*/ 511175 w 930275"/>
                  <a:gd name="connsiteY4" fmla="*/ 0 h 441325"/>
                  <a:gd name="connsiteX5" fmla="*/ 930275 w 930275"/>
                  <a:gd name="connsiteY5" fmla="*/ 441325 h 44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0275" h="441325">
                    <a:moveTo>
                      <a:pt x="930275" y="441325"/>
                    </a:moveTo>
                    <a:lnTo>
                      <a:pt x="0" y="441325"/>
                    </a:lnTo>
                    <a:cubicBezTo>
                      <a:pt x="33867" y="342900"/>
                      <a:pt x="64558" y="222250"/>
                      <a:pt x="171450" y="95250"/>
                    </a:cubicBezTo>
                    <a:lnTo>
                      <a:pt x="304800" y="0"/>
                    </a:lnTo>
                    <a:lnTo>
                      <a:pt x="511175" y="0"/>
                    </a:lnTo>
                    <a:lnTo>
                      <a:pt x="930275" y="4413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466572" y="2488469"/>
              <a:ext cx="4509770" cy="17011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FB1B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7613" y="2704374"/>
              <a:ext cx="2098652" cy="779381"/>
            </a:xfrm>
            <a:prstGeom prst="rect">
              <a:avLst/>
            </a:prstGeom>
            <a:noFill/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4400" b="0" i="0" dirty="0">
                  <a:solidFill>
                    <a:schemeClr val="accent1"/>
                  </a:solidFill>
                  <a:latin typeface="Arial"/>
                </a:rPr>
                <a:t>5 billion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57622" y="2488469"/>
              <a:ext cx="4509770" cy="17011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FB1B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02903" y="2680552"/>
              <a:ext cx="4302731" cy="7169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4000" b="0" i="0" dirty="0">
                  <a:solidFill>
                    <a:schemeClr val="accent2"/>
                  </a:solidFill>
                  <a:latin typeface="Arial"/>
                </a:rPr>
                <a:t>1.24x greater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6572" y="4241069"/>
              <a:ext cx="4509770" cy="17011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FB1B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71489" y="5104542"/>
              <a:ext cx="1314784" cy="779381"/>
            </a:xfrm>
            <a:prstGeom prst="rect">
              <a:avLst/>
            </a:prstGeom>
            <a:noFill/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4400" dirty="0">
                  <a:solidFill>
                    <a:schemeClr val="accent3"/>
                  </a:solidFill>
                  <a:latin typeface="Arial"/>
                </a:rPr>
                <a:t>83%</a:t>
              </a:r>
              <a:endParaRPr lang="en-US" sz="4400" b="0" i="0" dirty="0">
                <a:solidFill>
                  <a:schemeClr val="accent3"/>
                </a:solidFill>
                <a:latin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57622" y="4241069"/>
              <a:ext cx="4509770" cy="17011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FB1B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47315" y="4928542"/>
              <a:ext cx="1314784" cy="779381"/>
            </a:xfrm>
            <a:prstGeom prst="rect">
              <a:avLst/>
            </a:prstGeom>
            <a:noFill/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4400" b="0" i="0" dirty="0">
                  <a:solidFill>
                    <a:schemeClr val="accent4"/>
                  </a:solidFill>
                  <a:latin typeface="Arial"/>
                </a:rPr>
                <a:t>91%</a:t>
              </a:r>
            </a:p>
          </p:txBody>
        </p:sp>
        <p:sp>
          <p:nvSpPr>
            <p:cNvPr id="20" name="Rectangle 19"/>
            <p:cNvSpPr/>
            <p:nvPr>
              <p:custDataLst>
                <p:tags r:id="rId2"/>
              </p:custDataLst>
            </p:nvPr>
          </p:nvSpPr>
          <p:spPr>
            <a:xfrm>
              <a:off x="346255" y="3397480"/>
              <a:ext cx="2514954" cy="342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913765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92000"/>
                <a:defRPr/>
              </a:pPr>
              <a:r>
                <a:rPr lang="en-US" sz="1600" dirty="0">
                  <a:solidFill>
                    <a:schemeClr val="tx2"/>
                  </a:solidFill>
                  <a:ea typeface="MS Gothic" pitchFamily="49" charset="-128"/>
                </a:rPr>
                <a:t>Total Internet Users</a:t>
              </a:r>
            </a:p>
          </p:txBody>
        </p:sp>
        <p:sp>
          <p:nvSpPr>
            <p:cNvPr id="21" name="Rectangle 20"/>
            <p:cNvSpPr/>
            <p:nvPr>
              <p:custDataLst>
                <p:tags r:id="rId3"/>
              </p:custDataLst>
            </p:nvPr>
          </p:nvSpPr>
          <p:spPr>
            <a:xfrm>
              <a:off x="7052438" y="3336617"/>
              <a:ext cx="2514954" cy="883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913765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92000"/>
                <a:defRPr/>
              </a:pPr>
              <a:r>
                <a:rPr lang="en-US" sz="1600" dirty="0">
                  <a:solidFill>
                    <a:schemeClr val="tx2"/>
                  </a:solidFill>
                  <a:ea typeface="MS Gothic" pitchFamily="49" charset="-128"/>
                </a:rPr>
                <a:t>Youth (ages 15-24) Use of Internet Compared to Other Age Groups 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429992" y="2097945"/>
              <a:ext cx="5173980" cy="4231543"/>
              <a:chOff x="2755900" y="1962150"/>
              <a:chExt cx="5173980" cy="4231543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2755900" y="1962150"/>
                <a:ext cx="2546350" cy="1543050"/>
              </a:xfrm>
              <a:custGeom>
                <a:avLst/>
                <a:gdLst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925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290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290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290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290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6350" h="1543050">
                    <a:moveTo>
                      <a:pt x="254000" y="0"/>
                    </a:moveTo>
                    <a:lnTo>
                      <a:pt x="1631950" y="0"/>
                    </a:lnTo>
                    <a:cubicBezTo>
                      <a:pt x="1725083" y="1058"/>
                      <a:pt x="1761067" y="40217"/>
                      <a:pt x="1816100" y="88900"/>
                    </a:cubicBezTo>
                    <a:lnTo>
                      <a:pt x="2314575" y="577850"/>
                    </a:lnTo>
                    <a:lnTo>
                      <a:pt x="2428875" y="454025"/>
                    </a:lnTo>
                    <a:cubicBezTo>
                      <a:pt x="2499783" y="409575"/>
                      <a:pt x="2538942" y="434975"/>
                      <a:pt x="2546350" y="520700"/>
                    </a:cubicBezTo>
                    <a:lnTo>
                      <a:pt x="2546350" y="1438275"/>
                    </a:lnTo>
                    <a:cubicBezTo>
                      <a:pt x="2536825" y="1527175"/>
                      <a:pt x="2508250" y="1533525"/>
                      <a:pt x="2441575" y="1543050"/>
                    </a:cubicBezTo>
                    <a:lnTo>
                      <a:pt x="1539875" y="1543050"/>
                    </a:lnTo>
                    <a:cubicBezTo>
                      <a:pt x="1428750" y="1533525"/>
                      <a:pt x="1431925" y="1476375"/>
                      <a:pt x="1454150" y="1438275"/>
                    </a:cubicBezTo>
                    <a:lnTo>
                      <a:pt x="1574800" y="1317625"/>
                    </a:lnTo>
                    <a:lnTo>
                      <a:pt x="342900" y="92075"/>
                    </a:lnTo>
                    <a:cubicBezTo>
                      <a:pt x="189442" y="0"/>
                      <a:pt x="70908" y="66675"/>
                      <a:pt x="0" y="120650"/>
                    </a:cubicBezTo>
                    <a:cubicBezTo>
                      <a:pt x="51858" y="64558"/>
                      <a:pt x="110067" y="2117"/>
                      <a:pt x="254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 flipH="1">
                <a:off x="5383530" y="1962150"/>
                <a:ext cx="2546350" cy="1543050"/>
              </a:xfrm>
              <a:custGeom>
                <a:avLst/>
                <a:gdLst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925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290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290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290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290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6350" h="1543050">
                    <a:moveTo>
                      <a:pt x="254000" y="0"/>
                    </a:moveTo>
                    <a:lnTo>
                      <a:pt x="1631950" y="0"/>
                    </a:lnTo>
                    <a:cubicBezTo>
                      <a:pt x="1725083" y="1058"/>
                      <a:pt x="1761067" y="40217"/>
                      <a:pt x="1816100" y="88900"/>
                    </a:cubicBezTo>
                    <a:lnTo>
                      <a:pt x="2314575" y="577850"/>
                    </a:lnTo>
                    <a:lnTo>
                      <a:pt x="2428875" y="454025"/>
                    </a:lnTo>
                    <a:cubicBezTo>
                      <a:pt x="2499783" y="409575"/>
                      <a:pt x="2538942" y="434975"/>
                      <a:pt x="2546350" y="520700"/>
                    </a:cubicBezTo>
                    <a:lnTo>
                      <a:pt x="2546350" y="1438275"/>
                    </a:lnTo>
                    <a:cubicBezTo>
                      <a:pt x="2536825" y="1527175"/>
                      <a:pt x="2508250" y="1533525"/>
                      <a:pt x="2441575" y="1543050"/>
                    </a:cubicBezTo>
                    <a:lnTo>
                      <a:pt x="1539875" y="1543050"/>
                    </a:lnTo>
                    <a:cubicBezTo>
                      <a:pt x="1428750" y="1533525"/>
                      <a:pt x="1431925" y="1476375"/>
                      <a:pt x="1454150" y="1438275"/>
                    </a:cubicBezTo>
                    <a:lnTo>
                      <a:pt x="1574800" y="1317625"/>
                    </a:lnTo>
                    <a:lnTo>
                      <a:pt x="342900" y="92075"/>
                    </a:lnTo>
                    <a:cubicBezTo>
                      <a:pt x="189442" y="0"/>
                      <a:pt x="70908" y="66675"/>
                      <a:pt x="0" y="120650"/>
                    </a:cubicBezTo>
                    <a:cubicBezTo>
                      <a:pt x="51858" y="64558"/>
                      <a:pt x="110067" y="2117"/>
                      <a:pt x="254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 flipV="1">
                <a:off x="2755900" y="4650643"/>
                <a:ext cx="2546350" cy="1543050"/>
              </a:xfrm>
              <a:custGeom>
                <a:avLst/>
                <a:gdLst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925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290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290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290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290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6350" h="1543050">
                    <a:moveTo>
                      <a:pt x="254000" y="0"/>
                    </a:moveTo>
                    <a:lnTo>
                      <a:pt x="1631950" y="0"/>
                    </a:lnTo>
                    <a:cubicBezTo>
                      <a:pt x="1725083" y="1058"/>
                      <a:pt x="1761067" y="40217"/>
                      <a:pt x="1816100" y="88900"/>
                    </a:cubicBezTo>
                    <a:lnTo>
                      <a:pt x="2314575" y="577850"/>
                    </a:lnTo>
                    <a:lnTo>
                      <a:pt x="2428875" y="454025"/>
                    </a:lnTo>
                    <a:cubicBezTo>
                      <a:pt x="2499783" y="409575"/>
                      <a:pt x="2538942" y="434975"/>
                      <a:pt x="2546350" y="520700"/>
                    </a:cubicBezTo>
                    <a:lnTo>
                      <a:pt x="2546350" y="1438275"/>
                    </a:lnTo>
                    <a:cubicBezTo>
                      <a:pt x="2536825" y="1527175"/>
                      <a:pt x="2508250" y="1533525"/>
                      <a:pt x="2441575" y="1543050"/>
                    </a:cubicBezTo>
                    <a:lnTo>
                      <a:pt x="1539875" y="1543050"/>
                    </a:lnTo>
                    <a:cubicBezTo>
                      <a:pt x="1428750" y="1533525"/>
                      <a:pt x="1431925" y="1476375"/>
                      <a:pt x="1454150" y="1438275"/>
                    </a:cubicBezTo>
                    <a:lnTo>
                      <a:pt x="1574800" y="1317625"/>
                    </a:lnTo>
                    <a:lnTo>
                      <a:pt x="342900" y="92075"/>
                    </a:lnTo>
                    <a:cubicBezTo>
                      <a:pt x="189442" y="0"/>
                      <a:pt x="70908" y="66675"/>
                      <a:pt x="0" y="120650"/>
                    </a:cubicBezTo>
                    <a:cubicBezTo>
                      <a:pt x="51858" y="64558"/>
                      <a:pt x="110067" y="2117"/>
                      <a:pt x="2540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flipH="1" flipV="1">
                <a:off x="5383530" y="4650643"/>
                <a:ext cx="2546350" cy="1543050"/>
              </a:xfrm>
              <a:custGeom>
                <a:avLst/>
                <a:gdLst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60350 w 2552700"/>
                  <a:gd name="connsiteY0" fmla="*/ 0 h 1543050"/>
                  <a:gd name="connsiteX1" fmla="*/ 1638300 w 2552700"/>
                  <a:gd name="connsiteY1" fmla="*/ 0 h 1543050"/>
                  <a:gd name="connsiteX2" fmla="*/ 1822450 w 2552700"/>
                  <a:gd name="connsiteY2" fmla="*/ 88900 h 1543050"/>
                  <a:gd name="connsiteX3" fmla="*/ 2320925 w 2552700"/>
                  <a:gd name="connsiteY3" fmla="*/ 577850 h 1543050"/>
                  <a:gd name="connsiteX4" fmla="*/ 2435225 w 2552700"/>
                  <a:gd name="connsiteY4" fmla="*/ 454025 h 1543050"/>
                  <a:gd name="connsiteX5" fmla="*/ 2552700 w 2552700"/>
                  <a:gd name="connsiteY5" fmla="*/ 520700 h 1543050"/>
                  <a:gd name="connsiteX6" fmla="*/ 2552700 w 2552700"/>
                  <a:gd name="connsiteY6" fmla="*/ 1438275 h 1543050"/>
                  <a:gd name="connsiteX7" fmla="*/ 2447925 w 2552700"/>
                  <a:gd name="connsiteY7" fmla="*/ 1543050 h 1543050"/>
                  <a:gd name="connsiteX8" fmla="*/ 1546225 w 2552700"/>
                  <a:gd name="connsiteY8" fmla="*/ 1543050 h 1543050"/>
                  <a:gd name="connsiteX9" fmla="*/ 1460500 w 2552700"/>
                  <a:gd name="connsiteY9" fmla="*/ 1438275 h 1543050"/>
                  <a:gd name="connsiteX10" fmla="*/ 1581150 w 2552700"/>
                  <a:gd name="connsiteY10" fmla="*/ 1317625 h 1543050"/>
                  <a:gd name="connsiteX11" fmla="*/ 355600 w 2552700"/>
                  <a:gd name="connsiteY11" fmla="*/ 92075 h 1543050"/>
                  <a:gd name="connsiteX12" fmla="*/ 0 w 2552700"/>
                  <a:gd name="connsiteY12" fmla="*/ 111125 h 1543050"/>
                  <a:gd name="connsiteX13" fmla="*/ 260350 w 255270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925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290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290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290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  <a:gd name="connsiteX0" fmla="*/ 254000 w 2546350"/>
                  <a:gd name="connsiteY0" fmla="*/ 0 h 1543050"/>
                  <a:gd name="connsiteX1" fmla="*/ 1631950 w 2546350"/>
                  <a:gd name="connsiteY1" fmla="*/ 0 h 1543050"/>
                  <a:gd name="connsiteX2" fmla="*/ 1816100 w 2546350"/>
                  <a:gd name="connsiteY2" fmla="*/ 88900 h 1543050"/>
                  <a:gd name="connsiteX3" fmla="*/ 2314575 w 2546350"/>
                  <a:gd name="connsiteY3" fmla="*/ 577850 h 1543050"/>
                  <a:gd name="connsiteX4" fmla="*/ 2428875 w 2546350"/>
                  <a:gd name="connsiteY4" fmla="*/ 454025 h 1543050"/>
                  <a:gd name="connsiteX5" fmla="*/ 2546350 w 2546350"/>
                  <a:gd name="connsiteY5" fmla="*/ 520700 h 1543050"/>
                  <a:gd name="connsiteX6" fmla="*/ 2546350 w 2546350"/>
                  <a:gd name="connsiteY6" fmla="*/ 1438275 h 1543050"/>
                  <a:gd name="connsiteX7" fmla="*/ 2441575 w 2546350"/>
                  <a:gd name="connsiteY7" fmla="*/ 1543050 h 1543050"/>
                  <a:gd name="connsiteX8" fmla="*/ 1539875 w 2546350"/>
                  <a:gd name="connsiteY8" fmla="*/ 1543050 h 1543050"/>
                  <a:gd name="connsiteX9" fmla="*/ 1454150 w 2546350"/>
                  <a:gd name="connsiteY9" fmla="*/ 1438275 h 1543050"/>
                  <a:gd name="connsiteX10" fmla="*/ 1574800 w 2546350"/>
                  <a:gd name="connsiteY10" fmla="*/ 1317625 h 1543050"/>
                  <a:gd name="connsiteX11" fmla="*/ 342900 w 2546350"/>
                  <a:gd name="connsiteY11" fmla="*/ 92075 h 1543050"/>
                  <a:gd name="connsiteX12" fmla="*/ 0 w 2546350"/>
                  <a:gd name="connsiteY12" fmla="*/ 120650 h 1543050"/>
                  <a:gd name="connsiteX13" fmla="*/ 254000 w 2546350"/>
                  <a:gd name="connsiteY13" fmla="*/ 0 h 154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6350" h="1543050">
                    <a:moveTo>
                      <a:pt x="254000" y="0"/>
                    </a:moveTo>
                    <a:lnTo>
                      <a:pt x="1631950" y="0"/>
                    </a:lnTo>
                    <a:cubicBezTo>
                      <a:pt x="1725083" y="1058"/>
                      <a:pt x="1761067" y="40217"/>
                      <a:pt x="1816100" y="88900"/>
                    </a:cubicBezTo>
                    <a:lnTo>
                      <a:pt x="2314575" y="577850"/>
                    </a:lnTo>
                    <a:lnTo>
                      <a:pt x="2428875" y="454025"/>
                    </a:lnTo>
                    <a:cubicBezTo>
                      <a:pt x="2499783" y="409575"/>
                      <a:pt x="2538942" y="434975"/>
                      <a:pt x="2546350" y="520700"/>
                    </a:cubicBezTo>
                    <a:lnTo>
                      <a:pt x="2546350" y="1438275"/>
                    </a:lnTo>
                    <a:cubicBezTo>
                      <a:pt x="2536825" y="1527175"/>
                      <a:pt x="2508250" y="1533525"/>
                      <a:pt x="2441575" y="1543050"/>
                    </a:cubicBezTo>
                    <a:lnTo>
                      <a:pt x="1539875" y="1543050"/>
                    </a:lnTo>
                    <a:cubicBezTo>
                      <a:pt x="1428750" y="1533525"/>
                      <a:pt x="1431925" y="1476375"/>
                      <a:pt x="1454150" y="1438275"/>
                    </a:cubicBezTo>
                    <a:lnTo>
                      <a:pt x="1574800" y="1317625"/>
                    </a:lnTo>
                    <a:lnTo>
                      <a:pt x="342900" y="92075"/>
                    </a:lnTo>
                    <a:cubicBezTo>
                      <a:pt x="189442" y="0"/>
                      <a:pt x="70908" y="66675"/>
                      <a:pt x="0" y="120650"/>
                    </a:cubicBezTo>
                    <a:cubicBezTo>
                      <a:pt x="51858" y="64558"/>
                      <a:pt x="110067" y="2117"/>
                      <a:pt x="2540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>
              <p:custDataLst>
                <p:tags r:id="rId4"/>
              </p:custDataLst>
            </p:nvPr>
          </p:nvSpPr>
          <p:spPr>
            <a:xfrm>
              <a:off x="537370" y="4314224"/>
              <a:ext cx="2421317" cy="883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913765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92000"/>
                <a:defRPr/>
              </a:pPr>
              <a:r>
                <a:rPr lang="en-US" sz="1600" dirty="0">
                  <a:solidFill>
                    <a:schemeClr val="tx2"/>
                  </a:solidFill>
                  <a:ea typeface="MS Gothic" pitchFamily="49" charset="-128"/>
                </a:rPr>
                <a:t>People with Mobile Broadband Subscriptions</a:t>
              </a:r>
            </a:p>
          </p:txBody>
        </p:sp>
        <p:sp>
          <p:nvSpPr>
            <p:cNvPr id="28" name="Rectangle 27"/>
            <p:cNvSpPr/>
            <p:nvPr>
              <p:custDataLst>
                <p:tags r:id="rId5"/>
              </p:custDataLst>
            </p:nvPr>
          </p:nvSpPr>
          <p:spPr>
            <a:xfrm>
              <a:off x="7047230" y="4256850"/>
              <a:ext cx="2514954" cy="689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913765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92000"/>
                <a:defRPr/>
              </a:pPr>
              <a:r>
                <a:rPr lang="en-US" sz="1600" dirty="0">
                  <a:solidFill>
                    <a:schemeClr val="tx2"/>
                  </a:solidFill>
                  <a:ea typeface="MS Gothic" pitchFamily="49" charset="-128"/>
                </a:rPr>
                <a:t>Global Population with a</a:t>
              </a:r>
            </a:p>
            <a:p>
              <a:pPr marL="0" lvl="1" algn="ctr" defTabSz="913765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92000"/>
                <a:defRPr/>
              </a:pPr>
              <a:r>
                <a:rPr lang="en-US" sz="1600" dirty="0">
                  <a:solidFill>
                    <a:schemeClr val="tx2"/>
                  </a:solidFill>
                  <a:ea typeface="MS Gothic" pitchFamily="49" charset="-128"/>
                </a:rPr>
                <a:t>Smartphone by 2026</a:t>
              </a:r>
            </a:p>
          </p:txBody>
        </p:sp>
        <p:sp>
          <p:nvSpPr>
            <p:cNvPr id="29" name="Rectangle 28"/>
            <p:cNvSpPr/>
            <p:nvPr>
              <p:custDataLst>
                <p:tags r:id="rId6"/>
              </p:custDataLst>
            </p:nvPr>
          </p:nvSpPr>
          <p:spPr>
            <a:xfrm rot="2700000">
              <a:off x="3365336" y="2713503"/>
              <a:ext cx="1692158" cy="342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913765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92000"/>
                <a:defRPr/>
              </a:pPr>
              <a:endParaRPr lang="en-US" sz="1600" dirty="0">
                <a:solidFill>
                  <a:schemeClr val="bg1"/>
                </a:solidFill>
                <a:ea typeface="MS Gothic" pitchFamily="49" charset="-128"/>
              </a:endParaRPr>
            </a:p>
          </p:txBody>
        </p:sp>
        <p:sp>
          <p:nvSpPr>
            <p:cNvPr id="30" name="Rectangle 29"/>
            <p:cNvSpPr/>
            <p:nvPr>
              <p:custDataLst>
                <p:tags r:id="rId7"/>
              </p:custDataLst>
            </p:nvPr>
          </p:nvSpPr>
          <p:spPr>
            <a:xfrm rot="18900000" flipH="1">
              <a:off x="5104574" y="2533302"/>
              <a:ext cx="1692158" cy="342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913765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92000"/>
                <a:defRPr/>
              </a:pPr>
              <a:endParaRPr lang="en-US" sz="1600" dirty="0">
                <a:solidFill>
                  <a:schemeClr val="bg1"/>
                </a:solidFill>
                <a:ea typeface="MS Gothic" pitchFamily="49" charset="-128"/>
              </a:endParaRPr>
            </a:p>
          </p:txBody>
        </p:sp>
        <p:sp>
          <p:nvSpPr>
            <p:cNvPr id="31" name="Rectangle 30"/>
            <p:cNvSpPr/>
            <p:nvPr>
              <p:custDataLst>
                <p:tags r:id="rId8"/>
              </p:custDataLst>
            </p:nvPr>
          </p:nvSpPr>
          <p:spPr>
            <a:xfrm rot="18900000" flipH="1">
              <a:off x="3470111" y="5304303"/>
              <a:ext cx="1692158" cy="342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913765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92000"/>
                <a:defRPr/>
              </a:pPr>
              <a:endParaRPr lang="en-US" sz="1600" dirty="0">
                <a:solidFill>
                  <a:schemeClr val="bg1"/>
                </a:solidFill>
                <a:ea typeface="MS Gothic" pitchFamily="49" charset="-128"/>
              </a:endParaRPr>
            </a:p>
          </p:txBody>
        </p:sp>
        <p:sp>
          <p:nvSpPr>
            <p:cNvPr id="32" name="Rectangle 31"/>
            <p:cNvSpPr/>
            <p:nvPr>
              <p:custDataLst>
                <p:tags r:id="rId9"/>
              </p:custDataLst>
            </p:nvPr>
          </p:nvSpPr>
          <p:spPr>
            <a:xfrm rot="2700000">
              <a:off x="5095049" y="5532960"/>
              <a:ext cx="1692158" cy="342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913765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92000"/>
                <a:defRPr/>
              </a:pPr>
              <a:endParaRPr lang="en-US" sz="1600" dirty="0">
                <a:solidFill>
                  <a:schemeClr val="bg1"/>
                </a:solidFill>
                <a:ea typeface="MS Gothic" pitchFamily="49" charset="-128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68E619B-BBEA-4220-A49C-00238E47DF38}"/>
              </a:ext>
            </a:extLst>
          </p:cNvPr>
          <p:cNvSpPr/>
          <p:nvPr/>
        </p:nvSpPr>
        <p:spPr>
          <a:xfrm>
            <a:off x="5327702" y="4114800"/>
            <a:ext cx="4022973" cy="10912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3" name="Picture 24">
            <a:extLst>
              <a:ext uri="{FF2B5EF4-FFF2-40B4-BE49-F238E27FC236}">
                <a16:creationId xmlns:a16="http://schemas.microsoft.com/office/drawing/2014/main" id="{DF26AEE9-BCEB-4A98-B18B-77181FE64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02" y="4403933"/>
            <a:ext cx="605118" cy="73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9">
            <a:extLst>
              <a:ext uri="{FF2B5EF4-FFF2-40B4-BE49-F238E27FC236}">
                <a16:creationId xmlns:a16="http://schemas.microsoft.com/office/drawing/2014/main" id="{DE156659-B70F-42BC-B6D3-5C872603E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567" y="4397188"/>
            <a:ext cx="7308476" cy="7261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6819" bIns="96819"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ea typeface="LF_Kai" panose="03000509000000000000" pitchFamily="65" charset="-12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  <a:ea typeface="LF_Kai" panose="03000509000000000000" pitchFamily="65" charset="-12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  <a:ea typeface="LF_Kai" panose="03000509000000000000" pitchFamily="65" charset="-12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  <a:ea typeface="LF_Kai" panose="03000509000000000000" pitchFamily="65" charset="-12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  <a:ea typeface="LF_Kai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LF_Kai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LF_Kai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LF_Kai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LF_Kai" panose="03000509000000000000" pitchFamily="65" charset="-120"/>
              </a:defRPr>
            </a:lvl9pPr>
          </a:lstStyle>
          <a:p>
            <a:pPr eaLnBrk="1" hangingPunct="1"/>
            <a:r>
              <a:rPr lang="en-US" altLang="en-US" sz="1694" b="1" dirty="0">
                <a:solidFill>
                  <a:srgbClr val="8A8A87"/>
                </a:solidFill>
                <a:latin typeface="+mn-lt"/>
              </a:rPr>
              <a:t>(Almost) Everyone is Connected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EA8D08-4A51-4D64-81B3-1A3AB98FEF41}"/>
              </a:ext>
            </a:extLst>
          </p:cNvPr>
          <p:cNvSpPr txBox="1"/>
          <p:nvPr/>
        </p:nvSpPr>
        <p:spPr>
          <a:xfrm>
            <a:off x="40640" y="7315779"/>
            <a:ext cx="7315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47">
              <a:defRPr/>
            </a:pPr>
            <a:r>
              <a:rPr lang="en-US" sz="900" spc="-5" dirty="0">
                <a:solidFill>
                  <a:srgbClr val="6C6D6A"/>
                </a:solidFill>
                <a:latin typeface="AmplitudeTF" panose="02000506050000020004" pitchFamily="50" charset="0"/>
                <a:cs typeface="Arial"/>
              </a:rPr>
              <a:t>Source: Measuring digital development: Facts and figures (2021). ITU</a:t>
            </a:r>
          </a:p>
          <a:p>
            <a:pPr marL="13447">
              <a:defRPr/>
            </a:pPr>
            <a:r>
              <a:rPr lang="en-US" sz="900" spc="-5" dirty="0">
                <a:solidFill>
                  <a:schemeClr val="tx2"/>
                </a:solidFill>
                <a:latin typeface="AmplitudeTF" panose="02000506050000020004" pitchFamily="50" charset="0"/>
                <a:cs typeface="Arial"/>
              </a:rPr>
              <a:t>Payments are eating THE WORLD (2021)</a:t>
            </a:r>
          </a:p>
          <a:p>
            <a:pPr marL="13447">
              <a:defRPr/>
            </a:pPr>
            <a:endParaRPr lang="en-US" sz="900" spc="-5" dirty="0">
              <a:solidFill>
                <a:srgbClr val="6C6D6A"/>
              </a:solidFill>
              <a:latin typeface="AmplitudeTF" panose="02000506050000020004" pitchFamily="50" charset="0"/>
              <a:cs typeface="Arial"/>
            </a:endParaRPr>
          </a:p>
        </p:txBody>
      </p:sp>
      <p:sp>
        <p:nvSpPr>
          <p:cNvPr id="44" name="PageNumber">
            <a:extLst>
              <a:ext uri="{FF2B5EF4-FFF2-40B4-BE49-F238E27FC236}">
                <a16:creationId xmlns:a16="http://schemas.microsoft.com/office/drawing/2014/main" id="{0C21CD64-1FA7-0993-E832-2DB23F3914BD}"/>
              </a:ext>
            </a:extLst>
          </p:cNvPr>
          <p:cNvSpPr txBox="1"/>
          <p:nvPr/>
        </p:nvSpPr>
        <p:spPr>
          <a:xfrm>
            <a:off x="13377672" y="7894180"/>
            <a:ext cx="557784" cy="1404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205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D0097-7BA9-4FBB-B202-802022E6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658368"/>
            <a:ext cx="13249656" cy="722376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Consumer behavior is changing rapidly, driven by scaled consumer platforms, emerging tech maturity and the pandemic as an accelerator of digital adoption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EDEC0EF-30E2-4C89-B157-4118522C0396}"/>
              </a:ext>
            </a:extLst>
          </p:cNvPr>
          <p:cNvSpPr>
            <a:spLocks noGrp="1"/>
          </p:cNvSpPr>
          <p:nvPr>
            <p:ph type="subTitle" sz="quarter" idx="11"/>
          </p:nvPr>
        </p:nvSpPr>
        <p:spPr>
          <a:xfrm>
            <a:off x="694944" y="1447646"/>
            <a:ext cx="12892414" cy="384048"/>
          </a:xfrm>
        </p:spPr>
        <p:txBody>
          <a:bodyPr anchor="ctr"/>
          <a:lstStyle/>
          <a:p>
            <a:r>
              <a:rPr lang="en-US" dirty="0">
                <a:latin typeface="+mn-lt"/>
              </a:rPr>
              <a:t>(Almost) Everyone is Connected: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EE6B55A-D599-48AF-9F53-27EF0A5FE619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694944" y="1980895"/>
          <a:ext cx="6400800" cy="3480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A83CA1D4-105F-4AF0-8864-DB625176D2E0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7534656" y="1980895"/>
          <a:ext cx="6400800" cy="3480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3" name="object 31">
            <a:extLst>
              <a:ext uri="{FF2B5EF4-FFF2-40B4-BE49-F238E27FC236}">
                <a16:creationId xmlns:a16="http://schemas.microsoft.com/office/drawing/2014/main" id="{18E1247B-1A49-4CD6-9DFE-450E5A60EBE4}"/>
              </a:ext>
            </a:extLst>
          </p:cNvPr>
          <p:cNvSpPr txBox="1"/>
          <p:nvPr/>
        </p:nvSpPr>
        <p:spPr>
          <a:xfrm>
            <a:off x="3654295" y="6738105"/>
            <a:ext cx="3380993" cy="468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140335" marR="5080" indent="128270" algn="r">
              <a:lnSpc>
                <a:spcPct val="109500"/>
              </a:lnSpc>
              <a:spcBef>
                <a:spcPts val="100"/>
              </a:spcBef>
              <a:defRPr sz="1400" i="1">
                <a:cs typeface="Arial"/>
              </a:defRPr>
            </a:lvl1pPr>
          </a:lstStyle>
          <a:p>
            <a:r>
              <a:rPr lang="en-US" dirty="0"/>
              <a:t>…of businesses indicate they are  undergoing digital transformation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C5256F2D-00BD-43D0-BAE6-BD2707B78C71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3476419" y="5410818"/>
          <a:ext cx="3558869" cy="1546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6" name="object 5">
            <a:extLst>
              <a:ext uri="{FF2B5EF4-FFF2-40B4-BE49-F238E27FC236}">
                <a16:creationId xmlns:a16="http://schemas.microsoft.com/office/drawing/2014/main" id="{4F16CD4E-49C4-40BE-ABD8-3168FE87DD30}"/>
              </a:ext>
            </a:extLst>
          </p:cNvPr>
          <p:cNvSpPr txBox="1"/>
          <p:nvPr/>
        </p:nvSpPr>
        <p:spPr>
          <a:xfrm>
            <a:off x="11258548" y="6726082"/>
            <a:ext cx="2616452" cy="468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128270" algn="r">
              <a:lnSpc>
                <a:spcPct val="109500"/>
              </a:lnSpc>
              <a:spcBef>
                <a:spcPts val="100"/>
              </a:spcBef>
            </a:pPr>
            <a:r>
              <a:rPr lang="en-US" sz="1400" i="1" dirty="0">
                <a:cs typeface="Arial"/>
              </a:rPr>
              <a:t>…of</a:t>
            </a:r>
            <a:r>
              <a:rPr lang="en-US" sz="1400" i="1" spc="-30" dirty="0">
                <a:cs typeface="Arial"/>
              </a:rPr>
              <a:t> </a:t>
            </a:r>
            <a:r>
              <a:rPr lang="en-US" sz="1400" i="1" spc="-5" dirty="0">
                <a:cs typeface="Arial"/>
              </a:rPr>
              <a:t>the</a:t>
            </a:r>
            <a:r>
              <a:rPr lang="en-US" sz="1400" i="1" spc="-15" dirty="0">
                <a:cs typeface="Arial"/>
              </a:rPr>
              <a:t> </a:t>
            </a:r>
            <a:r>
              <a:rPr lang="en-US" sz="1400" i="1" dirty="0">
                <a:cs typeface="Arial"/>
              </a:rPr>
              <a:t>workforce</a:t>
            </a:r>
            <a:r>
              <a:rPr lang="en-US" sz="1400" i="1" spc="-25" dirty="0">
                <a:cs typeface="Arial"/>
              </a:rPr>
              <a:t> </a:t>
            </a:r>
            <a:r>
              <a:rPr lang="en-US" sz="1400" i="1" dirty="0">
                <a:cs typeface="Arial"/>
              </a:rPr>
              <a:t>will</a:t>
            </a:r>
            <a:r>
              <a:rPr lang="en-US" sz="1400" i="1" spc="-25" dirty="0">
                <a:cs typeface="Arial"/>
              </a:rPr>
              <a:t> </a:t>
            </a:r>
            <a:r>
              <a:rPr lang="en-US" sz="1400" i="1" dirty="0">
                <a:cs typeface="Arial"/>
              </a:rPr>
              <a:t>be</a:t>
            </a:r>
            <a:r>
              <a:rPr lang="en-US" sz="1400" i="1" spc="-15" dirty="0">
                <a:cs typeface="Arial"/>
              </a:rPr>
              <a:t> </a:t>
            </a:r>
            <a:r>
              <a:rPr lang="en-US" sz="1400" i="1" spc="-5" dirty="0">
                <a:cs typeface="Arial"/>
              </a:rPr>
              <a:t>made </a:t>
            </a:r>
            <a:r>
              <a:rPr lang="en-US" sz="1400" i="1" spc="-275" dirty="0">
                <a:cs typeface="Arial"/>
              </a:rPr>
              <a:t> </a:t>
            </a:r>
            <a:r>
              <a:rPr lang="en-US" sz="1400" i="1" dirty="0">
                <a:cs typeface="Arial"/>
              </a:rPr>
              <a:t>up</a:t>
            </a:r>
            <a:r>
              <a:rPr lang="en-US" sz="1400" i="1" spc="-15" dirty="0">
                <a:cs typeface="Arial"/>
              </a:rPr>
              <a:t> </a:t>
            </a:r>
            <a:r>
              <a:rPr lang="en-US" sz="1400" i="1" spc="-5" dirty="0">
                <a:cs typeface="Arial"/>
              </a:rPr>
              <a:t>of</a:t>
            </a:r>
            <a:r>
              <a:rPr lang="en-US" sz="1400" i="1" spc="-15" dirty="0">
                <a:cs typeface="Arial"/>
              </a:rPr>
              <a:t> </a:t>
            </a:r>
            <a:r>
              <a:rPr lang="en-US" sz="1400" i="1" dirty="0">
                <a:cs typeface="Arial"/>
              </a:rPr>
              <a:t>Millennials</a:t>
            </a:r>
            <a:r>
              <a:rPr lang="en-US" sz="1400" i="1" spc="-35" dirty="0">
                <a:cs typeface="Arial"/>
              </a:rPr>
              <a:t> </a:t>
            </a:r>
            <a:r>
              <a:rPr lang="en-US" sz="1400" i="1" dirty="0">
                <a:cs typeface="Arial"/>
              </a:rPr>
              <a:t>by</a:t>
            </a:r>
            <a:r>
              <a:rPr lang="en-US" sz="1400" i="1" spc="-20" dirty="0">
                <a:cs typeface="Arial"/>
              </a:rPr>
              <a:t> </a:t>
            </a:r>
            <a:r>
              <a:rPr lang="en-US" sz="1400" i="1" dirty="0">
                <a:cs typeface="Arial"/>
              </a:rPr>
              <a:t>2030</a:t>
            </a:r>
            <a:endParaRPr lang="en-US" sz="1400" dirty="0">
              <a:cs typeface="Arial"/>
            </a:endParaRP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FEB2900F-D58E-4F02-9C15-7DBBFAA943CC}"/>
              </a:ext>
            </a:extLst>
          </p:cNvPr>
          <p:cNvGraphicFramePr/>
          <p:nvPr>
            <p:custDataLst>
              <p:tags r:id="rId5"/>
            </p:custDataLst>
          </p:nvPr>
        </p:nvGraphicFramePr>
        <p:xfrm>
          <a:off x="10316131" y="5410818"/>
          <a:ext cx="3558869" cy="1546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74A9396-C0F1-4E57-95D9-2A5413EADD4B}"/>
              </a:ext>
            </a:extLst>
          </p:cNvPr>
          <p:cNvCxnSpPr>
            <a:cxnSpLocks/>
          </p:cNvCxnSpPr>
          <p:nvPr/>
        </p:nvCxnSpPr>
        <p:spPr>
          <a:xfrm flipV="1">
            <a:off x="1277655" y="2179529"/>
            <a:ext cx="5135671" cy="1106158"/>
          </a:xfrm>
          <a:prstGeom prst="straightConnector1">
            <a:avLst/>
          </a:prstGeom>
          <a:ln w="12700">
            <a:solidFill>
              <a:srgbClr val="40404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object 47">
            <a:extLst>
              <a:ext uri="{FF2B5EF4-FFF2-40B4-BE49-F238E27FC236}">
                <a16:creationId xmlns:a16="http://schemas.microsoft.com/office/drawing/2014/main" id="{2F195152-0DD3-45B9-A64A-B9033CDCAEFE}"/>
              </a:ext>
            </a:extLst>
          </p:cNvPr>
          <p:cNvSpPr txBox="1"/>
          <p:nvPr/>
        </p:nvSpPr>
        <p:spPr>
          <a:xfrm>
            <a:off x="3176" y="7623431"/>
            <a:ext cx="6084803" cy="131446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sz="800" dirty="0">
                <a:solidFill>
                  <a:srgbClr val="6B6D69"/>
                </a:solidFill>
                <a:cs typeface="AmplitudeTF"/>
              </a:rPr>
              <a:t>Source: State of Mobile Internet Connectivity, GSMA 2021, 2022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A36EBD4-2681-49C5-AAE5-53F0C4E7F2AB}"/>
              </a:ext>
            </a:extLst>
          </p:cNvPr>
          <p:cNvCxnSpPr>
            <a:cxnSpLocks/>
          </p:cNvCxnSpPr>
          <p:nvPr/>
        </p:nvCxnSpPr>
        <p:spPr>
          <a:xfrm flipV="1">
            <a:off x="8158167" y="2122282"/>
            <a:ext cx="5135671" cy="1109356"/>
          </a:xfrm>
          <a:prstGeom prst="straightConnector1">
            <a:avLst/>
          </a:prstGeom>
          <a:ln w="12700">
            <a:solidFill>
              <a:srgbClr val="40404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D4C1BC-96A1-44AC-A014-960DD77EB157}"/>
              </a:ext>
            </a:extLst>
          </p:cNvPr>
          <p:cNvGrpSpPr/>
          <p:nvPr/>
        </p:nvGrpSpPr>
        <p:grpSpPr>
          <a:xfrm>
            <a:off x="882727" y="5674673"/>
            <a:ext cx="2646077" cy="1212577"/>
            <a:chOff x="678688" y="5893826"/>
            <a:chExt cx="2646077" cy="1212577"/>
          </a:xfrm>
        </p:grpSpPr>
        <p:sp>
          <p:nvSpPr>
            <p:cNvPr id="34" name="object 41">
              <a:extLst>
                <a:ext uri="{FF2B5EF4-FFF2-40B4-BE49-F238E27FC236}">
                  <a16:creationId xmlns:a16="http://schemas.microsoft.com/office/drawing/2014/main" id="{94CEEEF4-E48E-4134-811E-47E25DF26C79}"/>
                </a:ext>
              </a:extLst>
            </p:cNvPr>
            <p:cNvSpPr txBox="1"/>
            <p:nvPr/>
          </p:nvSpPr>
          <p:spPr>
            <a:xfrm>
              <a:off x="741168" y="5964643"/>
              <a:ext cx="2528090" cy="10745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9600"/>
                </a:lnSpc>
                <a:spcBef>
                  <a:spcPts val="95"/>
                </a:spcBef>
              </a:pPr>
              <a:r>
                <a:rPr lang="en-US" sz="1600" i="1" dirty="0">
                  <a:cs typeface="Arial"/>
                </a:rPr>
                <a:t>Businesses</a:t>
              </a:r>
              <a:r>
                <a:rPr lang="en-US" sz="1600" i="1" spc="-30" dirty="0">
                  <a:cs typeface="Arial"/>
                </a:rPr>
                <a:t> </a:t>
              </a:r>
              <a:r>
                <a:rPr lang="en-US" sz="1600" i="1" dirty="0">
                  <a:cs typeface="Arial"/>
                </a:rPr>
                <a:t>and</a:t>
              </a:r>
              <a:r>
                <a:rPr lang="en-US" sz="1600" i="1" spc="-5" dirty="0">
                  <a:cs typeface="Arial"/>
                </a:rPr>
                <a:t> consumers</a:t>
              </a:r>
              <a:r>
                <a:rPr lang="en-US" sz="1600" i="1" spc="10" dirty="0">
                  <a:cs typeface="Arial"/>
                </a:rPr>
                <a:t> </a:t>
              </a:r>
              <a:r>
                <a:rPr lang="en-US" sz="1600" i="1" dirty="0">
                  <a:cs typeface="Arial"/>
                </a:rPr>
                <a:t>alike</a:t>
              </a:r>
              <a:r>
                <a:rPr lang="en-US" sz="1600" i="1" spc="-15" dirty="0">
                  <a:cs typeface="Arial"/>
                </a:rPr>
                <a:t> </a:t>
              </a:r>
              <a:r>
                <a:rPr lang="en-US" sz="1600" i="1" spc="-5" dirty="0">
                  <a:cs typeface="Arial"/>
                </a:rPr>
                <a:t>are </a:t>
              </a:r>
              <a:r>
                <a:rPr lang="en-US" sz="1600" i="1" spc="-10" dirty="0">
                  <a:cs typeface="Arial"/>
                </a:rPr>
                <a:t>more</a:t>
              </a:r>
              <a:r>
                <a:rPr lang="en-US" sz="1600" i="1" spc="25" dirty="0">
                  <a:cs typeface="Arial"/>
                </a:rPr>
                <a:t> </a:t>
              </a:r>
              <a:r>
                <a:rPr lang="en-US" sz="1600" i="1" spc="-5" dirty="0">
                  <a:cs typeface="Arial"/>
                </a:rPr>
                <a:t>familiar </a:t>
              </a:r>
              <a:r>
                <a:rPr lang="en-US" sz="1600" i="1" spc="-275" dirty="0">
                  <a:cs typeface="Arial"/>
                </a:rPr>
                <a:t> </a:t>
              </a:r>
              <a:r>
                <a:rPr lang="en-US" sz="1600" i="1" dirty="0">
                  <a:cs typeface="Arial"/>
                </a:rPr>
                <a:t>with</a:t>
              </a:r>
              <a:r>
                <a:rPr lang="en-US" sz="1600" i="1" spc="-20" dirty="0">
                  <a:cs typeface="Arial"/>
                </a:rPr>
                <a:t> </a:t>
              </a:r>
              <a:r>
                <a:rPr lang="en-US" sz="1600" i="1" dirty="0">
                  <a:cs typeface="Arial"/>
                </a:rPr>
                <a:t>and</a:t>
              </a:r>
              <a:r>
                <a:rPr lang="en-US" sz="1600" i="1" spc="-5" dirty="0">
                  <a:cs typeface="Arial"/>
                </a:rPr>
                <a:t> </a:t>
              </a:r>
              <a:r>
                <a:rPr lang="en-US" sz="1600" i="1" dirty="0">
                  <a:cs typeface="Arial"/>
                </a:rPr>
                <a:t>accepting</a:t>
              </a:r>
              <a:r>
                <a:rPr lang="en-US" sz="1600" i="1" spc="-25" dirty="0">
                  <a:cs typeface="Arial"/>
                </a:rPr>
                <a:t> </a:t>
              </a:r>
              <a:r>
                <a:rPr lang="en-US" sz="1600" i="1" dirty="0">
                  <a:cs typeface="Arial"/>
                </a:rPr>
                <a:t>of</a:t>
              </a:r>
              <a:r>
                <a:rPr lang="en-US" sz="1600" i="1" spc="-5" dirty="0">
                  <a:cs typeface="Arial"/>
                </a:rPr>
                <a:t> digital</a:t>
              </a:r>
              <a:r>
                <a:rPr lang="en-US" sz="1600" i="1" spc="-10" dirty="0">
                  <a:cs typeface="Arial"/>
                </a:rPr>
                <a:t> </a:t>
              </a:r>
              <a:r>
                <a:rPr lang="en-US" sz="1600" i="1" dirty="0">
                  <a:cs typeface="Arial"/>
                </a:rPr>
                <a:t>capabilities</a:t>
              </a:r>
              <a:endParaRPr lang="en-US" sz="1600" dirty="0">
                <a:cs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E7D43D-8194-431B-832A-8074D3A13441}"/>
                </a:ext>
              </a:extLst>
            </p:cNvPr>
            <p:cNvSpPr/>
            <p:nvPr/>
          </p:nvSpPr>
          <p:spPr>
            <a:xfrm>
              <a:off x="692426" y="5922505"/>
              <a:ext cx="2616452" cy="1158800"/>
            </a:xfrm>
            <a:prstGeom prst="rect">
              <a:avLst/>
            </a:prstGeom>
            <a:noFill/>
            <a:ln w="9525">
              <a:solidFill>
                <a:srgbClr val="AD670D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76736E-5A54-4ED8-8B24-EEAF175771B9}"/>
                </a:ext>
              </a:extLst>
            </p:cNvPr>
            <p:cNvSpPr/>
            <p:nvPr/>
          </p:nvSpPr>
          <p:spPr>
            <a:xfrm>
              <a:off x="880321" y="7060684"/>
              <a:ext cx="2301877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6F90A6-FD57-4C93-9EC1-632E99F1269B}"/>
                </a:ext>
              </a:extLst>
            </p:cNvPr>
            <p:cNvSpPr/>
            <p:nvPr/>
          </p:nvSpPr>
          <p:spPr>
            <a:xfrm>
              <a:off x="880321" y="5893826"/>
              <a:ext cx="2301877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DD32F5-D164-4B0C-98F9-B6728B7F7958}"/>
                </a:ext>
              </a:extLst>
            </p:cNvPr>
            <p:cNvSpPr/>
            <p:nvPr/>
          </p:nvSpPr>
          <p:spPr>
            <a:xfrm rot="16200000">
              <a:off x="259418" y="6479044"/>
              <a:ext cx="884260" cy="4572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0FD8325-D630-4720-ACDF-997D4DE5BEB1}"/>
                </a:ext>
              </a:extLst>
            </p:cNvPr>
            <p:cNvSpPr/>
            <p:nvPr/>
          </p:nvSpPr>
          <p:spPr>
            <a:xfrm rot="16200000">
              <a:off x="2859775" y="6479044"/>
              <a:ext cx="884260" cy="4572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45AB4D-DDC6-4560-AE97-87136E87588E}"/>
              </a:ext>
            </a:extLst>
          </p:cNvPr>
          <p:cNvGrpSpPr/>
          <p:nvPr/>
        </p:nvGrpSpPr>
        <p:grpSpPr>
          <a:xfrm>
            <a:off x="7723580" y="5674673"/>
            <a:ext cx="2646076" cy="973021"/>
            <a:chOff x="7527098" y="5993872"/>
            <a:chExt cx="2646076" cy="973021"/>
          </a:xfrm>
        </p:grpSpPr>
        <p:sp>
          <p:nvSpPr>
            <p:cNvPr id="37" name="object 46">
              <a:extLst>
                <a:ext uri="{FF2B5EF4-FFF2-40B4-BE49-F238E27FC236}">
                  <a16:creationId xmlns:a16="http://schemas.microsoft.com/office/drawing/2014/main" id="{FC2EBB8C-CFE6-407F-ABD5-75FCAE749825}"/>
                </a:ext>
              </a:extLst>
            </p:cNvPr>
            <p:cNvSpPr txBox="1"/>
            <p:nvPr/>
          </p:nvSpPr>
          <p:spPr>
            <a:xfrm>
              <a:off x="7601135" y="6064689"/>
              <a:ext cx="2498003" cy="804323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9500"/>
                </a:lnSpc>
                <a:spcBef>
                  <a:spcPts val="100"/>
                </a:spcBef>
              </a:pPr>
              <a:r>
                <a:rPr lang="en-US" sz="1600" i="1" dirty="0">
                  <a:cs typeface="Arial"/>
                </a:rPr>
                <a:t>Millennials</a:t>
              </a:r>
              <a:r>
                <a:rPr lang="en-US" sz="1600" i="1" spc="-35" dirty="0">
                  <a:cs typeface="Arial"/>
                </a:rPr>
                <a:t> </a:t>
              </a:r>
              <a:r>
                <a:rPr lang="en-US" sz="1600" i="1" dirty="0">
                  <a:cs typeface="Arial"/>
                </a:rPr>
                <a:t>are</a:t>
              </a:r>
              <a:r>
                <a:rPr lang="en-US" sz="1600" i="1" spc="-10" dirty="0">
                  <a:cs typeface="Arial"/>
                </a:rPr>
                <a:t> </a:t>
              </a:r>
              <a:r>
                <a:rPr lang="en-US" sz="1600" i="1" dirty="0">
                  <a:cs typeface="Arial"/>
                </a:rPr>
                <a:t>tech</a:t>
              </a:r>
              <a:r>
                <a:rPr lang="en-US" sz="1600" i="1" spc="-5" dirty="0">
                  <a:cs typeface="Arial"/>
                </a:rPr>
                <a:t> </a:t>
              </a:r>
              <a:r>
                <a:rPr lang="en-US" sz="1600" i="1" dirty="0">
                  <a:cs typeface="Arial"/>
                </a:rPr>
                <a:t>savvy</a:t>
              </a:r>
              <a:r>
                <a:rPr lang="en-US" sz="1600" i="1" spc="-25" dirty="0">
                  <a:cs typeface="Arial"/>
                </a:rPr>
                <a:t> </a:t>
              </a:r>
              <a:r>
                <a:rPr lang="en-US" sz="1600" i="1" dirty="0">
                  <a:cs typeface="Arial"/>
                </a:rPr>
                <a:t>and</a:t>
              </a:r>
              <a:r>
                <a:rPr lang="en-US" sz="1600" i="1" spc="-10" dirty="0">
                  <a:cs typeface="Arial"/>
                </a:rPr>
                <a:t> </a:t>
              </a:r>
              <a:r>
                <a:rPr lang="en-US" sz="1600" i="1" spc="-5" dirty="0">
                  <a:cs typeface="Arial"/>
                </a:rPr>
                <a:t>grew</a:t>
              </a:r>
              <a:r>
                <a:rPr lang="en-US" sz="1600" i="1" spc="-10" dirty="0">
                  <a:cs typeface="Arial"/>
                </a:rPr>
                <a:t> </a:t>
              </a:r>
              <a:r>
                <a:rPr lang="en-US" sz="1600" i="1" dirty="0">
                  <a:cs typeface="Arial"/>
                </a:rPr>
                <a:t>up</a:t>
              </a:r>
              <a:r>
                <a:rPr lang="en-US" sz="1600" i="1" spc="-10" dirty="0">
                  <a:cs typeface="Arial"/>
                </a:rPr>
                <a:t> </a:t>
              </a:r>
              <a:r>
                <a:rPr lang="en-US" sz="1600" i="1" dirty="0">
                  <a:cs typeface="Arial"/>
                </a:rPr>
                <a:t>with</a:t>
              </a:r>
              <a:r>
                <a:rPr lang="en-US" sz="1600" i="1" spc="-25" dirty="0">
                  <a:cs typeface="Arial"/>
                </a:rPr>
                <a:t> </a:t>
              </a:r>
              <a:r>
                <a:rPr lang="en-US" sz="1600" i="1" dirty="0">
                  <a:cs typeface="Arial"/>
                </a:rPr>
                <a:t>internet </a:t>
              </a:r>
              <a:r>
                <a:rPr lang="en-US" sz="1600" i="1" spc="-280" dirty="0">
                  <a:cs typeface="Arial"/>
                </a:rPr>
                <a:t> </a:t>
              </a:r>
              <a:r>
                <a:rPr lang="en-US" sz="1600" i="1" dirty="0">
                  <a:cs typeface="Arial"/>
                </a:rPr>
                <a:t>and</a:t>
              </a:r>
              <a:r>
                <a:rPr lang="en-US" sz="1600" i="1" spc="-10" dirty="0">
                  <a:cs typeface="Arial"/>
                </a:rPr>
                <a:t> </a:t>
              </a:r>
              <a:r>
                <a:rPr lang="en-US" sz="1600" i="1" spc="-5" dirty="0">
                  <a:cs typeface="Arial"/>
                </a:rPr>
                <a:t>mobile</a:t>
              </a:r>
              <a:r>
                <a:rPr lang="en-US" sz="1600" i="1" spc="5" dirty="0">
                  <a:cs typeface="Arial"/>
                </a:rPr>
                <a:t> </a:t>
              </a:r>
              <a:r>
                <a:rPr lang="en-US" sz="1600" i="1" dirty="0">
                  <a:cs typeface="Arial"/>
                </a:rPr>
                <a:t>devices</a:t>
              </a:r>
              <a:endParaRPr lang="en-US" sz="1600" dirty="0">
                <a:cs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989B6FA-949F-4592-92BF-4A772A6FFD23}"/>
                </a:ext>
              </a:extLst>
            </p:cNvPr>
            <p:cNvSpPr/>
            <p:nvPr/>
          </p:nvSpPr>
          <p:spPr>
            <a:xfrm>
              <a:off x="7540835" y="6022551"/>
              <a:ext cx="2616452" cy="909650"/>
            </a:xfrm>
            <a:prstGeom prst="rect">
              <a:avLst/>
            </a:prstGeom>
            <a:noFill/>
            <a:ln w="9525">
              <a:solidFill>
                <a:srgbClr val="5A539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B859C6D-3530-4FD1-8B68-A4DB89B304B8}"/>
                </a:ext>
              </a:extLst>
            </p:cNvPr>
            <p:cNvSpPr/>
            <p:nvPr/>
          </p:nvSpPr>
          <p:spPr>
            <a:xfrm>
              <a:off x="7728730" y="6921174"/>
              <a:ext cx="2301877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2F2622-36E2-49C5-BAE4-5772CA54207B}"/>
                </a:ext>
              </a:extLst>
            </p:cNvPr>
            <p:cNvSpPr/>
            <p:nvPr/>
          </p:nvSpPr>
          <p:spPr>
            <a:xfrm>
              <a:off x="7728730" y="5993872"/>
              <a:ext cx="2301877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CEED7BC-DCA2-4635-ADE7-09898C9F8F27}"/>
                </a:ext>
              </a:extLst>
            </p:cNvPr>
            <p:cNvSpPr/>
            <p:nvPr/>
          </p:nvSpPr>
          <p:spPr>
            <a:xfrm rot="16200000">
              <a:off x="7233310" y="6453608"/>
              <a:ext cx="633296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B0455B1-4EB3-46A1-8FDF-50A9D57C5DD8}"/>
                </a:ext>
              </a:extLst>
            </p:cNvPr>
            <p:cNvSpPr/>
            <p:nvPr/>
          </p:nvSpPr>
          <p:spPr>
            <a:xfrm rot="16200000">
              <a:off x="9833666" y="6453608"/>
              <a:ext cx="633296" cy="4572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19" name="PageNumber">
            <a:extLst>
              <a:ext uri="{FF2B5EF4-FFF2-40B4-BE49-F238E27FC236}">
                <a16:creationId xmlns:a16="http://schemas.microsoft.com/office/drawing/2014/main" id="{654E05ED-1D64-BEF0-80AC-E000B7F84791}"/>
              </a:ext>
            </a:extLst>
          </p:cNvPr>
          <p:cNvSpPr txBox="1"/>
          <p:nvPr/>
        </p:nvSpPr>
        <p:spPr>
          <a:xfrm>
            <a:off x="13377672" y="7894180"/>
            <a:ext cx="557784" cy="1404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993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trends shaping the future of digital receivables across industries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703016" y="1700258"/>
            <a:ext cx="13144060" cy="5290088"/>
            <a:chOff x="489003" y="2098132"/>
            <a:chExt cx="9108723" cy="3850003"/>
          </a:xfrm>
        </p:grpSpPr>
        <p:sp>
          <p:nvSpPr>
            <p:cNvPr id="4" name="Block Arc 3"/>
            <p:cNvSpPr/>
            <p:nvPr/>
          </p:nvSpPr>
          <p:spPr>
            <a:xfrm>
              <a:off x="489003" y="2098132"/>
              <a:ext cx="2069868" cy="2069868"/>
            </a:xfrm>
            <a:prstGeom prst="blockArc">
              <a:avLst>
                <a:gd name="adj1" fmla="val 9594"/>
                <a:gd name="adj2" fmla="val 10800000"/>
                <a:gd name="adj3" fmla="val 15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5" name="Block Arc 4"/>
            <p:cNvSpPr/>
            <p:nvPr/>
          </p:nvSpPr>
          <p:spPr>
            <a:xfrm>
              <a:off x="2249927" y="2098132"/>
              <a:ext cx="2069868" cy="2069868"/>
            </a:xfrm>
            <a:prstGeom prst="blockArc">
              <a:avLst>
                <a:gd name="adj1" fmla="val 10800000"/>
                <a:gd name="adj2" fmla="val 21587068"/>
                <a:gd name="adj3" fmla="val 15022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" name="Block Arc 5"/>
            <p:cNvSpPr/>
            <p:nvPr/>
          </p:nvSpPr>
          <p:spPr>
            <a:xfrm>
              <a:off x="4012730" y="2098132"/>
              <a:ext cx="2069868" cy="2069868"/>
            </a:xfrm>
            <a:prstGeom prst="blockArc">
              <a:avLst>
                <a:gd name="adj1" fmla="val 9594"/>
                <a:gd name="adj2" fmla="val 10800000"/>
                <a:gd name="adj3" fmla="val 15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>
              <a:off x="5770128" y="2098132"/>
              <a:ext cx="2069868" cy="2069868"/>
            </a:xfrm>
            <a:prstGeom prst="blockArc">
              <a:avLst>
                <a:gd name="adj1" fmla="val 10800000"/>
                <a:gd name="adj2" fmla="val 21587068"/>
                <a:gd name="adj3" fmla="val 15022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>
              <a:off x="7527858" y="2098132"/>
              <a:ext cx="2069868" cy="2069868"/>
            </a:xfrm>
            <a:prstGeom prst="blockArc">
              <a:avLst>
                <a:gd name="adj1" fmla="val 9594"/>
                <a:gd name="adj2" fmla="val 10800000"/>
                <a:gd name="adj3" fmla="val 15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>
              <a:off x="489003" y="2098132"/>
              <a:ext cx="2069868" cy="2069868"/>
            </a:xfrm>
            <a:prstGeom prst="blockArc">
              <a:avLst>
                <a:gd name="adj1" fmla="val 10800000"/>
                <a:gd name="adj2" fmla="val 21587068"/>
                <a:gd name="adj3" fmla="val 15022"/>
              </a:avLst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>
              <a:off x="2249927" y="2098132"/>
              <a:ext cx="2069868" cy="2069868"/>
            </a:xfrm>
            <a:prstGeom prst="blockArc">
              <a:avLst>
                <a:gd name="adj1" fmla="val 9594"/>
                <a:gd name="adj2" fmla="val 10800000"/>
                <a:gd name="adj3" fmla="val 15000"/>
              </a:avLst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1" name="Block Arc 10"/>
            <p:cNvSpPr/>
            <p:nvPr/>
          </p:nvSpPr>
          <p:spPr>
            <a:xfrm>
              <a:off x="4012730" y="2098132"/>
              <a:ext cx="2069868" cy="2069868"/>
            </a:xfrm>
            <a:prstGeom prst="blockArc">
              <a:avLst>
                <a:gd name="adj1" fmla="val 10800000"/>
                <a:gd name="adj2" fmla="val 21587068"/>
                <a:gd name="adj3" fmla="val 15022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>
              <a:off x="5770128" y="2098132"/>
              <a:ext cx="2069868" cy="2069868"/>
            </a:xfrm>
            <a:prstGeom prst="blockArc">
              <a:avLst>
                <a:gd name="adj1" fmla="val 9594"/>
                <a:gd name="adj2" fmla="val 10800000"/>
                <a:gd name="adj3" fmla="val 15000"/>
              </a:avLst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7527858" y="2098132"/>
              <a:ext cx="2069868" cy="2069868"/>
            </a:xfrm>
            <a:prstGeom prst="blockArc">
              <a:avLst>
                <a:gd name="adj1" fmla="val 10800000"/>
                <a:gd name="adj2" fmla="val 9677"/>
                <a:gd name="adj3" fmla="val 15022"/>
              </a:avLst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4" name="Rectangle 13"/>
            <p:cNvSpPr/>
            <p:nvPr>
              <p:custDataLst>
                <p:tags r:id="rId6"/>
              </p:custDataLst>
            </p:nvPr>
          </p:nvSpPr>
          <p:spPr>
            <a:xfrm>
              <a:off x="659842" y="4399179"/>
              <a:ext cx="1728191" cy="1296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5176" lvl="1" indent="-265176" defTabSz="913765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>
                    <a:lumMod val="100000"/>
                  </a:schemeClr>
                </a:buClr>
                <a:buSzPct val="92000"/>
                <a:buFont typeface="Wingdings" panose="05000000000000000000" pitchFamily="2" charset="2"/>
                <a:buChar char="l"/>
                <a:defRPr/>
              </a:pPr>
              <a:r>
                <a:rPr lang="en-US" sz="1800" b="1" dirty="0">
                  <a:solidFill>
                    <a:schemeClr val="tx2"/>
                  </a:solidFill>
                  <a:latin typeface="+mj-lt"/>
                  <a:ea typeface="MS Gothic" pitchFamily="49" charset="-128"/>
                  <a:cs typeface="Aldhabi" panose="020B0604020202020204" pitchFamily="2" charset="-78"/>
                </a:rPr>
                <a:t>Data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2"/>
                  </a:solidFill>
                </a:rPr>
                <a:t>“The world is now awash in data and </a:t>
              </a:r>
              <a:r>
                <a:rPr lang="en-US" sz="1000" b="1" dirty="0">
                  <a:solidFill>
                    <a:schemeClr val="accent1"/>
                  </a:solidFill>
                </a:rPr>
                <a:t>we can see consumers in a lot clearer ways</a:t>
              </a:r>
              <a:r>
                <a:rPr lang="en-US" sz="1000" b="1" dirty="0">
                  <a:solidFill>
                    <a:schemeClr val="tx2"/>
                  </a:solidFill>
                </a:rPr>
                <a:t>” -  Max Levchin, PayPal co-founder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en-US" sz="1000" b="1" dirty="0">
                <a:solidFill>
                  <a:schemeClr val="tx2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2"/>
                  </a:solidFill>
                </a:rPr>
                <a:t>Data is critical in providing customer tendencies, cash flow positioning, and potential risk offering insights to make educated business decisions</a:t>
              </a:r>
            </a:p>
          </p:txBody>
        </p:sp>
        <p:sp>
          <p:nvSpPr>
            <p:cNvPr id="15" name="Rectangle 14"/>
            <p:cNvSpPr/>
            <p:nvPr>
              <p:custDataLst>
                <p:tags r:id="rId7"/>
              </p:custDataLst>
            </p:nvPr>
          </p:nvSpPr>
          <p:spPr>
            <a:xfrm>
              <a:off x="2404412" y="4399179"/>
              <a:ext cx="1758479" cy="1184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5176" lvl="1" indent="-265176" defTabSz="913765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>
                    <a:lumMod val="100000"/>
                  </a:schemeClr>
                </a:buClr>
                <a:buSzPct val="92000"/>
                <a:buFont typeface="Wingdings" panose="05000000000000000000" pitchFamily="2" charset="2"/>
                <a:buChar char="l"/>
                <a:defRPr/>
              </a:pPr>
              <a:r>
                <a:rPr lang="en-US" sz="1800" b="1" dirty="0">
                  <a:solidFill>
                    <a:schemeClr val="tx2"/>
                  </a:solidFill>
                  <a:latin typeface="+mj-lt"/>
                  <a:ea typeface="MS Gothic" pitchFamily="49" charset="-128"/>
                  <a:cs typeface="Aldhabi" panose="020B0604020202020204" pitchFamily="2" charset="-78"/>
                </a:rPr>
                <a:t>Digital</a:t>
              </a:r>
              <a:endParaRPr lang="en-US" sz="2000" b="1" dirty="0">
                <a:solidFill>
                  <a:schemeClr val="tx2"/>
                </a:solidFill>
                <a:latin typeface="+mj-lt"/>
                <a:ea typeface="MS Gothic" pitchFamily="49" charset="-128"/>
                <a:cs typeface="Aldhabi" panose="020B0604020202020204" pitchFamily="2" charset="-78"/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2"/>
                  </a:solidFill>
                </a:rPr>
                <a:t>People and businesses continue to </a:t>
              </a:r>
              <a:r>
                <a:rPr lang="en-US" sz="1000" b="1" dirty="0">
                  <a:solidFill>
                    <a:schemeClr val="accent2"/>
                  </a:solidFill>
                </a:rPr>
                <a:t>move to digital invoicing </a:t>
              </a:r>
              <a:r>
                <a:rPr lang="en-US" sz="1000" b="1" dirty="0">
                  <a:solidFill>
                    <a:schemeClr val="tx2"/>
                  </a:solidFill>
                </a:rPr>
                <a:t>allowing for </a:t>
              </a:r>
              <a:r>
                <a:rPr lang="en-US" sz="1000" b="1" dirty="0">
                  <a:solidFill>
                    <a:schemeClr val="accent2"/>
                  </a:solidFill>
                </a:rPr>
                <a:t>faster receipt of payment 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en-US" sz="1000" b="1" dirty="0">
                <a:solidFill>
                  <a:schemeClr val="tx2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2"/>
                  </a:solidFill>
                </a:rPr>
                <a:t>According to J.D. Power, the ‘Billing and Payment’ experience drives up to </a:t>
              </a:r>
              <a:r>
                <a:rPr lang="en-US" sz="1000" b="1" dirty="0">
                  <a:solidFill>
                    <a:schemeClr val="accent2"/>
                  </a:solidFill>
                </a:rPr>
                <a:t>58% of total customer satisfaction scores </a:t>
              </a:r>
            </a:p>
          </p:txBody>
        </p:sp>
        <p:sp>
          <p:nvSpPr>
            <p:cNvPr id="16" name="Rectangle 15"/>
            <p:cNvSpPr/>
            <p:nvPr>
              <p:custDataLst>
                <p:tags r:id="rId8"/>
              </p:custDataLst>
            </p:nvPr>
          </p:nvSpPr>
          <p:spPr>
            <a:xfrm>
              <a:off x="4179270" y="4399179"/>
              <a:ext cx="1728191" cy="1296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5176" lvl="1" indent="-265176" defTabSz="913765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>
                    <a:lumMod val="100000"/>
                  </a:schemeClr>
                </a:buClr>
                <a:buSzPct val="92000"/>
                <a:buFont typeface="Wingdings" panose="05000000000000000000" pitchFamily="2" charset="2"/>
                <a:buChar char="l"/>
                <a:defRPr/>
              </a:pPr>
              <a:r>
                <a:rPr lang="en-US" sz="1800" b="1" dirty="0">
                  <a:solidFill>
                    <a:schemeClr val="tx2"/>
                  </a:solidFill>
                  <a:latin typeface="+mj-lt"/>
                  <a:ea typeface="MS Gothic" pitchFamily="49" charset="-128"/>
                  <a:cs typeface="Aldhabi" panose="020B0604020202020204" pitchFamily="2" charset="-78"/>
                </a:rPr>
                <a:t>Automation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2"/>
                  </a:solidFill>
                </a:rPr>
                <a:t>Optimizing invoicing and payments processes with automation </a:t>
              </a:r>
              <a:r>
                <a:rPr lang="en-US" sz="1000" b="1" dirty="0">
                  <a:solidFill>
                    <a:schemeClr val="accent3"/>
                  </a:solidFill>
                </a:rPr>
                <a:t>streamlines payment transactions and increases accuracy </a:t>
              </a:r>
              <a:r>
                <a:rPr lang="en-US" sz="1000" b="1" dirty="0">
                  <a:solidFill>
                    <a:schemeClr val="tx2"/>
                  </a:solidFill>
                </a:rPr>
                <a:t>while </a:t>
              </a:r>
              <a:r>
                <a:rPr lang="en-US" sz="1000" b="1" dirty="0">
                  <a:solidFill>
                    <a:schemeClr val="accent3"/>
                  </a:solidFill>
                </a:rPr>
                <a:t>decreasing costs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en-US" sz="1000" b="1" dirty="0">
                <a:solidFill>
                  <a:schemeClr val="tx2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2"/>
                  </a:solidFill>
                </a:rPr>
                <a:t>Companies </a:t>
              </a:r>
              <a:r>
                <a:rPr lang="en-US" sz="1000" b="1" dirty="0">
                  <a:solidFill>
                    <a:schemeClr val="accent3"/>
                  </a:solidFill>
                </a:rPr>
                <a:t>can </a:t>
              </a:r>
              <a:r>
                <a:rPr lang="en-US" sz="1000" b="1" i="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reduce </a:t>
              </a:r>
              <a:r>
                <a:rPr lang="en-US" sz="1000" b="1" dirty="0">
                  <a:solidFill>
                    <a:schemeClr val="accent3"/>
                  </a:solidFill>
                </a:rPr>
                <a:t>cost by 85% </a:t>
              </a:r>
              <a:r>
                <a:rPr lang="en-US" sz="1000" b="1" dirty="0">
                  <a:solidFill>
                    <a:schemeClr val="tx2"/>
                  </a:solidFill>
                </a:rPr>
                <a:t>moving digital compared to paper invoicing</a:t>
              </a:r>
            </a:p>
          </p:txBody>
        </p:sp>
        <p:sp>
          <p:nvSpPr>
            <p:cNvPr id="17" name="Rectangle 16"/>
            <p:cNvSpPr/>
            <p:nvPr>
              <p:custDataLst>
                <p:tags r:id="rId9"/>
              </p:custDataLst>
            </p:nvPr>
          </p:nvSpPr>
          <p:spPr>
            <a:xfrm>
              <a:off x="7837958" y="4399179"/>
              <a:ext cx="1728191" cy="1520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5176" lvl="1" indent="-265176" defTabSz="913765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>
                    <a:lumMod val="100000"/>
                  </a:schemeClr>
                </a:buClr>
                <a:buSzPct val="92000"/>
                <a:buFont typeface="Wingdings" panose="05000000000000000000" pitchFamily="2" charset="2"/>
                <a:buChar char="l"/>
                <a:defRPr/>
              </a:pPr>
              <a:r>
                <a:rPr lang="en-US" sz="1800" b="1" dirty="0">
                  <a:solidFill>
                    <a:schemeClr val="tx2"/>
                  </a:solidFill>
                  <a:latin typeface="+mj-lt"/>
                  <a:ea typeface="MS Gothic" pitchFamily="49" charset="-128"/>
                  <a:cs typeface="Aldhabi" panose="020B0604020202020204" pitchFamily="2" charset="-78"/>
                </a:rPr>
                <a:t>Fraud Protection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2"/>
                  </a:solidFill>
                </a:rPr>
                <a:t>As payments move digital, </a:t>
              </a:r>
              <a:r>
                <a:rPr lang="en-US" sz="1000" b="1" dirty="0"/>
                <a:t>fraud protection is highlighted as a top receivables focus 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en-US" sz="1000" b="1" dirty="0">
                <a:solidFill>
                  <a:schemeClr val="tx2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2"/>
                  </a:solidFill>
                </a:rPr>
                <a:t>Capturing sensitive </a:t>
              </a:r>
              <a:r>
                <a:rPr lang="en-US" sz="1000" b="1" dirty="0"/>
                <a:t>data ensuring PCI Compliance</a:t>
              </a:r>
              <a:r>
                <a:rPr lang="en-US" sz="1000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sz="1000" b="1" dirty="0">
                  <a:solidFill>
                    <a:schemeClr val="tx2"/>
                  </a:solidFill>
                </a:rPr>
                <a:t>and NACHA Guidelines on </a:t>
              </a:r>
              <a:r>
                <a:rPr lang="en-US" sz="1000" b="1" dirty="0"/>
                <a:t>account validation services </a:t>
              </a:r>
              <a:r>
                <a:rPr lang="en-US" sz="1000" b="1" dirty="0">
                  <a:solidFill>
                    <a:schemeClr val="tx2"/>
                  </a:solidFill>
                </a:rPr>
                <a:t>is at the forefront heading into 2022 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2"/>
                  </a:solidFill>
                </a:rPr>
                <a:t>Emergence of validation steps on web debits as a requirement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18" name="Rectangle 17"/>
            <p:cNvSpPr/>
            <p:nvPr>
              <p:custDataLst>
                <p:tags r:id="rId10"/>
              </p:custDataLst>
            </p:nvPr>
          </p:nvSpPr>
          <p:spPr>
            <a:xfrm>
              <a:off x="5979544" y="4399179"/>
              <a:ext cx="1758479" cy="1548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5176" lvl="1" indent="-265176" defTabSz="913765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>
                    <a:lumMod val="100000"/>
                  </a:schemeClr>
                </a:buClr>
                <a:buSzPct val="92000"/>
                <a:buFont typeface="Wingdings" panose="05000000000000000000" pitchFamily="2" charset="2"/>
                <a:buChar char="l"/>
                <a:defRPr/>
              </a:pPr>
              <a:r>
                <a:rPr lang="en-US" sz="1800" b="1" dirty="0">
                  <a:solidFill>
                    <a:schemeClr val="tx2"/>
                  </a:solidFill>
                  <a:latin typeface="+mj-lt"/>
                  <a:ea typeface="MS Gothic" pitchFamily="49" charset="-128"/>
                  <a:cs typeface="Aldhabi" panose="020B0604020202020204" pitchFamily="2" charset="-78"/>
                </a:rPr>
                <a:t>Emerging Payments</a:t>
              </a:r>
            </a:p>
            <a:p>
              <a:pPr lvl="0" fontAlgn="b">
                <a:spcBef>
                  <a:spcPts val="26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000" b="1" dirty="0">
                  <a:solidFill>
                    <a:schemeClr val="accent4"/>
                  </a:solidFill>
                </a:rPr>
                <a:t>Payment methods continue to evolve</a:t>
              </a:r>
              <a:r>
                <a:rPr lang="en-US" sz="1000" b="1" dirty="0"/>
                <a:t> </a:t>
              </a:r>
              <a:r>
                <a:rPr lang="en-US" sz="1000" b="1" dirty="0">
                  <a:solidFill>
                    <a:schemeClr val="tx2"/>
                  </a:solidFill>
                </a:rPr>
                <a:t>as more and more consumers lean into utilizing Digital wallets</a:t>
              </a:r>
            </a:p>
            <a:p>
              <a:pPr lvl="0" fontAlgn="b">
                <a:spcBef>
                  <a:spcPts val="26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en-US" sz="1000" b="1" dirty="0">
                <a:solidFill>
                  <a:schemeClr val="tx2"/>
                </a:solidFill>
              </a:endParaRPr>
            </a:p>
            <a:p>
              <a:pPr lvl="0" fontAlgn="b">
                <a:spcBef>
                  <a:spcPts val="26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000" b="1" dirty="0">
                  <a:solidFill>
                    <a:schemeClr val="tx2"/>
                  </a:solidFill>
                </a:rPr>
                <a:t>Global </a:t>
              </a:r>
              <a:r>
                <a:rPr lang="en-US" sz="1000" b="1" dirty="0">
                  <a:solidFill>
                    <a:schemeClr val="accent4"/>
                  </a:solidFill>
                </a:rPr>
                <a:t>digital wallet adoption rate </a:t>
              </a:r>
              <a:r>
                <a:rPr lang="en-US" sz="1000" b="1" dirty="0">
                  <a:solidFill>
                    <a:schemeClr val="tx2"/>
                  </a:solidFill>
                </a:rPr>
                <a:t>is expected to reach</a:t>
              </a:r>
              <a:r>
                <a:rPr lang="en-US" sz="1000" b="1" dirty="0">
                  <a:solidFill>
                    <a:srgbClr val="1E7C99"/>
                  </a:solidFill>
                </a:rPr>
                <a:t> </a:t>
              </a:r>
              <a:r>
                <a:rPr lang="en-US" sz="1000" b="1" dirty="0">
                  <a:solidFill>
                    <a:schemeClr val="accent4"/>
                  </a:solidFill>
                </a:rPr>
                <a:t>75% by 2025</a:t>
              </a:r>
            </a:p>
            <a:p>
              <a:pPr marL="146304" lvl="1" indent="-146304" fontAlgn="b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>
                    <a:lumMod val="100000"/>
                  </a:schemeClr>
                </a:buClr>
                <a:buSzPct val="92000"/>
                <a:buFont typeface="Wingdings" panose="05000000000000000000" pitchFamily="2" charset="2"/>
                <a:buChar char="l"/>
                <a:defRPr/>
              </a:pPr>
              <a:r>
                <a:rPr lang="en-US" sz="1000" b="1" dirty="0">
                  <a:solidFill>
                    <a:schemeClr val="tx2"/>
                  </a:solidFill>
                </a:rPr>
                <a:t>surpassing credit cards as most used payment method in 2025</a:t>
              </a:r>
              <a:endParaRPr lang="en-US" sz="1000" b="1" dirty="0">
                <a:solidFill>
                  <a:schemeClr val="accent4"/>
                </a:solidFill>
              </a:endParaRPr>
            </a:p>
          </p:txBody>
        </p:sp>
        <p:sp>
          <p:nvSpPr>
            <p:cNvPr id="21" name="Freeform 493"/>
            <p:cNvSpPr>
              <a:spLocks/>
            </p:cNvSpPr>
            <p:nvPr/>
          </p:nvSpPr>
          <p:spPr bwMode="gray">
            <a:xfrm>
              <a:off x="4855650" y="3083491"/>
              <a:ext cx="8422" cy="6722"/>
            </a:xfrm>
            <a:custGeom>
              <a:avLst/>
              <a:gdLst>
                <a:gd name="T0" fmla="*/ 3 w 5"/>
                <a:gd name="T1" fmla="*/ 1 h 4"/>
                <a:gd name="T2" fmla="*/ 1 w 5"/>
                <a:gd name="T3" fmla="*/ 0 h 4"/>
                <a:gd name="T4" fmla="*/ 0 w 5"/>
                <a:gd name="T5" fmla="*/ 2 h 4"/>
                <a:gd name="T6" fmla="*/ 0 w 5"/>
                <a:gd name="T7" fmla="*/ 3 h 4"/>
                <a:gd name="T8" fmla="*/ 1 w 5"/>
                <a:gd name="T9" fmla="*/ 4 h 4"/>
                <a:gd name="T10" fmla="*/ 4 w 5"/>
                <a:gd name="T11" fmla="*/ 3 h 4"/>
                <a:gd name="T12" fmla="*/ 3 w 5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205402" y="3376141"/>
              <a:ext cx="621830" cy="448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616530" y="2615017"/>
              <a:ext cx="920153" cy="961524"/>
              <a:chOff x="2197529" y="3046034"/>
              <a:chExt cx="1349743" cy="1410425"/>
            </a:xfrm>
            <a:solidFill>
              <a:schemeClr val="accent4"/>
            </a:solidFill>
          </p:grpSpPr>
          <p:sp>
            <p:nvSpPr>
              <p:cNvPr id="52" name="Oval 42"/>
              <p:cNvSpPr>
                <a:spLocks noChangeArrowheads="1"/>
              </p:cNvSpPr>
              <p:nvPr/>
            </p:nvSpPr>
            <p:spPr bwMode="auto">
              <a:xfrm>
                <a:off x="2824754" y="3437335"/>
                <a:ext cx="175112" cy="19068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43"/>
              <p:cNvSpPr>
                <a:spLocks noEditPoints="1"/>
              </p:cNvSpPr>
              <p:nvPr/>
            </p:nvSpPr>
            <p:spPr bwMode="auto">
              <a:xfrm>
                <a:off x="2197529" y="3046034"/>
                <a:ext cx="1349743" cy="1410425"/>
              </a:xfrm>
              <a:custGeom>
                <a:avLst/>
                <a:gdLst>
                  <a:gd name="T0" fmla="*/ 179 w 246"/>
                  <a:gd name="T1" fmla="*/ 232 h 245"/>
                  <a:gd name="T2" fmla="*/ 168 w 246"/>
                  <a:gd name="T3" fmla="*/ 205 h 245"/>
                  <a:gd name="T4" fmla="*/ 172 w 246"/>
                  <a:gd name="T5" fmla="*/ 181 h 245"/>
                  <a:gd name="T6" fmla="*/ 178 w 246"/>
                  <a:gd name="T7" fmla="*/ 28 h 245"/>
                  <a:gd name="T8" fmla="*/ 49 w 246"/>
                  <a:gd name="T9" fmla="*/ 47 h 245"/>
                  <a:gd name="T10" fmla="*/ 36 w 246"/>
                  <a:gd name="T11" fmla="*/ 85 h 245"/>
                  <a:gd name="T12" fmla="*/ 30 w 246"/>
                  <a:gd name="T13" fmla="*/ 115 h 245"/>
                  <a:gd name="T14" fmla="*/ 7 w 246"/>
                  <a:gd name="T15" fmla="*/ 135 h 245"/>
                  <a:gd name="T16" fmla="*/ 0 w 246"/>
                  <a:gd name="T17" fmla="*/ 145 h 245"/>
                  <a:gd name="T18" fmla="*/ 12 w 246"/>
                  <a:gd name="T19" fmla="*/ 151 h 245"/>
                  <a:gd name="T20" fmla="*/ 27 w 246"/>
                  <a:gd name="T21" fmla="*/ 174 h 245"/>
                  <a:gd name="T22" fmla="*/ 26 w 246"/>
                  <a:gd name="T23" fmla="*/ 205 h 245"/>
                  <a:gd name="T24" fmla="*/ 50 w 246"/>
                  <a:gd name="T25" fmla="*/ 217 h 245"/>
                  <a:gd name="T26" fmla="*/ 80 w 246"/>
                  <a:gd name="T27" fmla="*/ 220 h 245"/>
                  <a:gd name="T28" fmla="*/ 88 w 246"/>
                  <a:gd name="T29" fmla="*/ 245 h 245"/>
                  <a:gd name="T30" fmla="*/ 187 w 246"/>
                  <a:gd name="T31" fmla="*/ 243 h 245"/>
                  <a:gd name="T32" fmla="*/ 179 w 246"/>
                  <a:gd name="T33" fmla="*/ 232 h 245"/>
                  <a:gd name="T34" fmla="*/ 153 w 246"/>
                  <a:gd name="T35" fmla="*/ 114 h 245"/>
                  <a:gd name="T36" fmla="*/ 150 w 246"/>
                  <a:gd name="T37" fmla="*/ 117 h 245"/>
                  <a:gd name="T38" fmla="*/ 153 w 246"/>
                  <a:gd name="T39" fmla="*/ 128 h 245"/>
                  <a:gd name="T40" fmla="*/ 134 w 246"/>
                  <a:gd name="T41" fmla="*/ 134 h 245"/>
                  <a:gd name="T42" fmla="*/ 131 w 246"/>
                  <a:gd name="T43" fmla="*/ 123 h 245"/>
                  <a:gd name="T44" fmla="*/ 129 w 246"/>
                  <a:gd name="T45" fmla="*/ 123 h 245"/>
                  <a:gd name="T46" fmla="*/ 126 w 246"/>
                  <a:gd name="T47" fmla="*/ 123 h 245"/>
                  <a:gd name="T48" fmla="*/ 123 w 246"/>
                  <a:gd name="T49" fmla="*/ 134 h 245"/>
                  <a:gd name="T50" fmla="*/ 104 w 246"/>
                  <a:gd name="T51" fmla="*/ 128 h 245"/>
                  <a:gd name="T52" fmla="*/ 108 w 246"/>
                  <a:gd name="T53" fmla="*/ 117 h 245"/>
                  <a:gd name="T54" fmla="*/ 104 w 246"/>
                  <a:gd name="T55" fmla="*/ 114 h 245"/>
                  <a:gd name="T56" fmla="*/ 95 w 246"/>
                  <a:gd name="T57" fmla="*/ 121 h 245"/>
                  <a:gd name="T58" fmla="*/ 84 w 246"/>
                  <a:gd name="T59" fmla="*/ 105 h 245"/>
                  <a:gd name="T60" fmla="*/ 93 w 246"/>
                  <a:gd name="T61" fmla="*/ 99 h 245"/>
                  <a:gd name="T62" fmla="*/ 91 w 246"/>
                  <a:gd name="T63" fmla="*/ 94 h 245"/>
                  <a:gd name="T64" fmla="*/ 80 w 246"/>
                  <a:gd name="T65" fmla="*/ 94 h 245"/>
                  <a:gd name="T66" fmla="*/ 80 w 246"/>
                  <a:gd name="T67" fmla="*/ 75 h 245"/>
                  <a:gd name="T68" fmla="*/ 91 w 246"/>
                  <a:gd name="T69" fmla="*/ 75 h 245"/>
                  <a:gd name="T70" fmla="*/ 93 w 246"/>
                  <a:gd name="T71" fmla="*/ 70 h 245"/>
                  <a:gd name="T72" fmla="*/ 84 w 246"/>
                  <a:gd name="T73" fmla="*/ 64 h 245"/>
                  <a:gd name="T74" fmla="*/ 95 w 246"/>
                  <a:gd name="T75" fmla="*/ 48 h 245"/>
                  <a:gd name="T76" fmla="*/ 104 w 246"/>
                  <a:gd name="T77" fmla="*/ 54 h 245"/>
                  <a:gd name="T78" fmla="*/ 108 w 246"/>
                  <a:gd name="T79" fmla="*/ 52 h 245"/>
                  <a:gd name="T80" fmla="*/ 104 w 246"/>
                  <a:gd name="T81" fmla="*/ 41 h 245"/>
                  <a:gd name="T82" fmla="*/ 123 w 246"/>
                  <a:gd name="T83" fmla="*/ 35 h 245"/>
                  <a:gd name="T84" fmla="*/ 126 w 246"/>
                  <a:gd name="T85" fmla="*/ 46 h 245"/>
                  <a:gd name="T86" fmla="*/ 129 w 246"/>
                  <a:gd name="T87" fmla="*/ 46 h 245"/>
                  <a:gd name="T88" fmla="*/ 131 w 246"/>
                  <a:gd name="T89" fmla="*/ 46 h 245"/>
                  <a:gd name="T90" fmla="*/ 134 w 246"/>
                  <a:gd name="T91" fmla="*/ 35 h 245"/>
                  <a:gd name="T92" fmla="*/ 153 w 246"/>
                  <a:gd name="T93" fmla="*/ 41 h 245"/>
                  <a:gd name="T94" fmla="*/ 150 w 246"/>
                  <a:gd name="T95" fmla="*/ 52 h 245"/>
                  <a:gd name="T96" fmla="*/ 153 w 246"/>
                  <a:gd name="T97" fmla="*/ 54 h 245"/>
                  <a:gd name="T98" fmla="*/ 162 w 246"/>
                  <a:gd name="T99" fmla="*/ 48 h 245"/>
                  <a:gd name="T100" fmla="*/ 174 w 246"/>
                  <a:gd name="T101" fmla="*/ 64 h 245"/>
                  <a:gd name="T102" fmla="*/ 165 w 246"/>
                  <a:gd name="T103" fmla="*/ 70 h 245"/>
                  <a:gd name="T104" fmla="*/ 166 w 246"/>
                  <a:gd name="T105" fmla="*/ 75 h 245"/>
                  <a:gd name="T106" fmla="*/ 177 w 246"/>
                  <a:gd name="T107" fmla="*/ 75 h 245"/>
                  <a:gd name="T108" fmla="*/ 177 w 246"/>
                  <a:gd name="T109" fmla="*/ 94 h 245"/>
                  <a:gd name="T110" fmla="*/ 166 w 246"/>
                  <a:gd name="T111" fmla="*/ 94 h 245"/>
                  <a:gd name="T112" fmla="*/ 165 w 246"/>
                  <a:gd name="T113" fmla="*/ 99 h 245"/>
                  <a:gd name="T114" fmla="*/ 174 w 246"/>
                  <a:gd name="T115" fmla="*/ 105 h 245"/>
                  <a:gd name="T116" fmla="*/ 162 w 246"/>
                  <a:gd name="T117" fmla="*/ 121 h 245"/>
                  <a:gd name="T118" fmla="*/ 153 w 246"/>
                  <a:gd name="T119" fmla="*/ 114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6" h="245">
                    <a:moveTo>
                      <a:pt x="179" y="232"/>
                    </a:moveTo>
                    <a:cubicBezTo>
                      <a:pt x="174" y="223"/>
                      <a:pt x="170" y="214"/>
                      <a:pt x="168" y="205"/>
                    </a:cubicBezTo>
                    <a:cubicBezTo>
                      <a:pt x="165" y="196"/>
                      <a:pt x="165" y="187"/>
                      <a:pt x="172" y="181"/>
                    </a:cubicBezTo>
                    <a:cubicBezTo>
                      <a:pt x="246" y="119"/>
                      <a:pt x="200" y="40"/>
                      <a:pt x="178" y="28"/>
                    </a:cubicBezTo>
                    <a:cubicBezTo>
                      <a:pt x="165" y="18"/>
                      <a:pt x="88" y="0"/>
                      <a:pt x="49" y="47"/>
                    </a:cubicBezTo>
                    <a:cubicBezTo>
                      <a:pt x="40" y="57"/>
                      <a:pt x="37" y="72"/>
                      <a:pt x="36" y="85"/>
                    </a:cubicBezTo>
                    <a:cubicBezTo>
                      <a:pt x="35" y="96"/>
                      <a:pt x="36" y="105"/>
                      <a:pt x="30" y="115"/>
                    </a:cubicBezTo>
                    <a:cubicBezTo>
                      <a:pt x="24" y="123"/>
                      <a:pt x="15" y="129"/>
                      <a:pt x="7" y="135"/>
                    </a:cubicBezTo>
                    <a:cubicBezTo>
                      <a:pt x="5" y="138"/>
                      <a:pt x="0" y="141"/>
                      <a:pt x="0" y="145"/>
                    </a:cubicBezTo>
                    <a:cubicBezTo>
                      <a:pt x="0" y="151"/>
                      <a:pt x="8" y="150"/>
                      <a:pt x="12" y="151"/>
                    </a:cubicBezTo>
                    <a:cubicBezTo>
                      <a:pt x="22" y="155"/>
                      <a:pt x="26" y="164"/>
                      <a:pt x="27" y="174"/>
                    </a:cubicBezTo>
                    <a:cubicBezTo>
                      <a:pt x="28" y="184"/>
                      <a:pt x="24" y="194"/>
                      <a:pt x="26" y="205"/>
                    </a:cubicBezTo>
                    <a:cubicBezTo>
                      <a:pt x="28" y="217"/>
                      <a:pt x="39" y="217"/>
                      <a:pt x="50" y="217"/>
                    </a:cubicBezTo>
                    <a:cubicBezTo>
                      <a:pt x="59" y="216"/>
                      <a:pt x="73" y="213"/>
                      <a:pt x="80" y="220"/>
                    </a:cubicBezTo>
                    <a:cubicBezTo>
                      <a:pt x="88" y="226"/>
                      <a:pt x="86" y="236"/>
                      <a:pt x="88" y="245"/>
                    </a:cubicBezTo>
                    <a:cubicBezTo>
                      <a:pt x="88" y="245"/>
                      <a:pt x="187" y="243"/>
                      <a:pt x="187" y="243"/>
                    </a:cubicBezTo>
                    <a:cubicBezTo>
                      <a:pt x="185" y="243"/>
                      <a:pt x="180" y="233"/>
                      <a:pt x="179" y="232"/>
                    </a:cubicBezTo>
                    <a:close/>
                    <a:moveTo>
                      <a:pt x="153" y="114"/>
                    </a:moveTo>
                    <a:cubicBezTo>
                      <a:pt x="152" y="115"/>
                      <a:pt x="151" y="116"/>
                      <a:pt x="150" y="117"/>
                    </a:cubicBezTo>
                    <a:cubicBezTo>
                      <a:pt x="153" y="128"/>
                      <a:pt x="153" y="128"/>
                      <a:pt x="153" y="128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31" y="123"/>
                      <a:pt x="131" y="123"/>
                      <a:pt x="131" y="123"/>
                    </a:cubicBezTo>
                    <a:cubicBezTo>
                      <a:pt x="130" y="123"/>
                      <a:pt x="129" y="123"/>
                      <a:pt x="129" y="123"/>
                    </a:cubicBezTo>
                    <a:cubicBezTo>
                      <a:pt x="128" y="123"/>
                      <a:pt x="127" y="123"/>
                      <a:pt x="126" y="123"/>
                    </a:cubicBezTo>
                    <a:cubicBezTo>
                      <a:pt x="123" y="134"/>
                      <a:pt x="123" y="134"/>
                      <a:pt x="123" y="134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08" y="117"/>
                      <a:pt x="108" y="117"/>
                      <a:pt x="108" y="117"/>
                    </a:cubicBezTo>
                    <a:cubicBezTo>
                      <a:pt x="106" y="116"/>
                      <a:pt x="105" y="115"/>
                      <a:pt x="104" y="114"/>
                    </a:cubicBezTo>
                    <a:cubicBezTo>
                      <a:pt x="95" y="121"/>
                      <a:pt x="95" y="121"/>
                      <a:pt x="95" y="121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93" y="99"/>
                      <a:pt x="93" y="99"/>
                      <a:pt x="93" y="99"/>
                    </a:cubicBezTo>
                    <a:cubicBezTo>
                      <a:pt x="92" y="97"/>
                      <a:pt x="91" y="96"/>
                      <a:pt x="91" y="94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91" y="73"/>
                      <a:pt x="92" y="72"/>
                      <a:pt x="93" y="70"/>
                    </a:cubicBezTo>
                    <a:cubicBezTo>
                      <a:pt x="84" y="64"/>
                      <a:pt x="84" y="64"/>
                      <a:pt x="84" y="64"/>
                    </a:cubicBezTo>
                    <a:cubicBezTo>
                      <a:pt x="95" y="48"/>
                      <a:pt x="95" y="48"/>
                      <a:pt x="95" y="48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105" y="53"/>
                      <a:pt x="106" y="53"/>
                      <a:pt x="108" y="52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7" y="46"/>
                      <a:pt x="128" y="46"/>
                      <a:pt x="129" y="46"/>
                    </a:cubicBezTo>
                    <a:cubicBezTo>
                      <a:pt x="129" y="46"/>
                      <a:pt x="130" y="46"/>
                      <a:pt x="131" y="46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53" y="41"/>
                      <a:pt x="153" y="41"/>
                      <a:pt x="153" y="41"/>
                    </a:cubicBezTo>
                    <a:cubicBezTo>
                      <a:pt x="150" y="52"/>
                      <a:pt x="150" y="52"/>
                      <a:pt x="150" y="52"/>
                    </a:cubicBezTo>
                    <a:cubicBezTo>
                      <a:pt x="151" y="53"/>
                      <a:pt x="152" y="53"/>
                      <a:pt x="153" y="54"/>
                    </a:cubicBezTo>
                    <a:cubicBezTo>
                      <a:pt x="162" y="48"/>
                      <a:pt x="162" y="48"/>
                      <a:pt x="162" y="48"/>
                    </a:cubicBezTo>
                    <a:cubicBezTo>
                      <a:pt x="174" y="64"/>
                      <a:pt x="174" y="64"/>
                      <a:pt x="174" y="64"/>
                    </a:cubicBezTo>
                    <a:cubicBezTo>
                      <a:pt x="165" y="70"/>
                      <a:pt x="165" y="70"/>
                      <a:pt x="165" y="70"/>
                    </a:cubicBezTo>
                    <a:cubicBezTo>
                      <a:pt x="165" y="72"/>
                      <a:pt x="166" y="73"/>
                      <a:pt x="166" y="75"/>
                    </a:cubicBezTo>
                    <a:cubicBezTo>
                      <a:pt x="177" y="75"/>
                      <a:pt x="177" y="75"/>
                      <a:pt x="177" y="75"/>
                    </a:cubicBezTo>
                    <a:cubicBezTo>
                      <a:pt x="177" y="94"/>
                      <a:pt x="177" y="94"/>
                      <a:pt x="177" y="94"/>
                    </a:cubicBezTo>
                    <a:cubicBezTo>
                      <a:pt x="166" y="94"/>
                      <a:pt x="166" y="94"/>
                      <a:pt x="166" y="94"/>
                    </a:cubicBezTo>
                    <a:cubicBezTo>
                      <a:pt x="166" y="96"/>
                      <a:pt x="165" y="97"/>
                      <a:pt x="165" y="99"/>
                    </a:cubicBezTo>
                    <a:cubicBezTo>
                      <a:pt x="174" y="105"/>
                      <a:pt x="174" y="105"/>
                      <a:pt x="174" y="105"/>
                    </a:cubicBezTo>
                    <a:cubicBezTo>
                      <a:pt x="162" y="121"/>
                      <a:pt x="162" y="121"/>
                      <a:pt x="162" y="121"/>
                    </a:cubicBezTo>
                    <a:lnTo>
                      <a:pt x="153" y="1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2" name="Digital Payment">
            <a:extLst>
              <a:ext uri="{FF2B5EF4-FFF2-40B4-BE49-F238E27FC236}">
                <a16:creationId xmlns:a16="http://schemas.microsoft.com/office/drawing/2014/main" id="{930F9727-6D6D-4178-B4DB-15B66515D5B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274393" y="2539680"/>
            <a:ext cx="1145209" cy="1151174"/>
            <a:chOff x="693738" y="2232025"/>
            <a:chExt cx="609600" cy="612775"/>
          </a:xfrm>
          <a:solidFill>
            <a:schemeClr val="accent4"/>
          </a:solidFill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1C826610-1934-4EE0-A7EA-2FE41AEBB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3" y="2444750"/>
              <a:ext cx="95250" cy="193675"/>
            </a:xfrm>
            <a:custGeom>
              <a:avLst/>
              <a:gdLst>
                <a:gd name="T0" fmla="*/ 22 w 60"/>
                <a:gd name="T1" fmla="*/ 37 h 122"/>
                <a:gd name="T2" fmla="*/ 22 w 60"/>
                <a:gd name="T3" fmla="*/ 37 h 122"/>
                <a:gd name="T4" fmla="*/ 53 w 60"/>
                <a:gd name="T5" fmla="*/ 37 h 122"/>
                <a:gd name="T6" fmla="*/ 60 w 60"/>
                <a:gd name="T7" fmla="*/ 30 h 122"/>
                <a:gd name="T8" fmla="*/ 53 w 60"/>
                <a:gd name="T9" fmla="*/ 24 h 122"/>
                <a:gd name="T10" fmla="*/ 38 w 60"/>
                <a:gd name="T11" fmla="*/ 24 h 122"/>
                <a:gd name="T12" fmla="*/ 38 w 60"/>
                <a:gd name="T13" fmla="*/ 7 h 122"/>
                <a:gd name="T14" fmla="*/ 30 w 60"/>
                <a:gd name="T15" fmla="*/ 0 h 122"/>
                <a:gd name="T16" fmla="*/ 22 w 60"/>
                <a:gd name="T17" fmla="*/ 7 h 122"/>
                <a:gd name="T18" fmla="*/ 22 w 60"/>
                <a:gd name="T19" fmla="*/ 24 h 122"/>
                <a:gd name="T20" fmla="*/ 22 w 60"/>
                <a:gd name="T21" fmla="*/ 24 h 122"/>
                <a:gd name="T22" fmla="*/ 0 w 60"/>
                <a:gd name="T23" fmla="*/ 47 h 122"/>
                <a:gd name="T24" fmla="*/ 22 w 60"/>
                <a:gd name="T25" fmla="*/ 69 h 122"/>
                <a:gd name="T26" fmla="*/ 38 w 60"/>
                <a:gd name="T27" fmla="*/ 69 h 122"/>
                <a:gd name="T28" fmla="*/ 46 w 60"/>
                <a:gd name="T29" fmla="*/ 77 h 122"/>
                <a:gd name="T30" fmla="*/ 38 w 60"/>
                <a:gd name="T31" fmla="*/ 85 h 122"/>
                <a:gd name="T32" fmla="*/ 7 w 60"/>
                <a:gd name="T33" fmla="*/ 85 h 122"/>
                <a:gd name="T34" fmla="*/ 0 w 60"/>
                <a:gd name="T35" fmla="*/ 91 h 122"/>
                <a:gd name="T36" fmla="*/ 7 w 60"/>
                <a:gd name="T37" fmla="*/ 98 h 122"/>
                <a:gd name="T38" fmla="*/ 22 w 60"/>
                <a:gd name="T39" fmla="*/ 98 h 122"/>
                <a:gd name="T40" fmla="*/ 22 w 60"/>
                <a:gd name="T41" fmla="*/ 115 h 122"/>
                <a:gd name="T42" fmla="*/ 30 w 60"/>
                <a:gd name="T43" fmla="*/ 122 h 122"/>
                <a:gd name="T44" fmla="*/ 38 w 60"/>
                <a:gd name="T45" fmla="*/ 115 h 122"/>
                <a:gd name="T46" fmla="*/ 38 w 60"/>
                <a:gd name="T47" fmla="*/ 98 h 122"/>
                <a:gd name="T48" fmla="*/ 38 w 60"/>
                <a:gd name="T49" fmla="*/ 98 h 122"/>
                <a:gd name="T50" fmla="*/ 60 w 60"/>
                <a:gd name="T51" fmla="*/ 75 h 122"/>
                <a:gd name="T52" fmla="*/ 38 w 60"/>
                <a:gd name="T53" fmla="*/ 53 h 122"/>
                <a:gd name="T54" fmla="*/ 22 w 60"/>
                <a:gd name="T55" fmla="*/ 53 h 122"/>
                <a:gd name="T56" fmla="*/ 14 w 60"/>
                <a:gd name="T57" fmla="*/ 45 h 122"/>
                <a:gd name="T58" fmla="*/ 22 w 60"/>
                <a:gd name="T59" fmla="*/ 3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122">
                  <a:moveTo>
                    <a:pt x="22" y="37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7" y="37"/>
                    <a:pt x="60" y="34"/>
                    <a:pt x="60" y="30"/>
                  </a:cubicBezTo>
                  <a:cubicBezTo>
                    <a:pt x="60" y="27"/>
                    <a:pt x="57" y="24"/>
                    <a:pt x="53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3"/>
                    <a:pt x="34" y="0"/>
                    <a:pt x="30" y="0"/>
                  </a:cubicBezTo>
                  <a:cubicBezTo>
                    <a:pt x="26" y="0"/>
                    <a:pt x="22" y="3"/>
                    <a:pt x="22" y="7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0" y="24"/>
                    <a:pt x="0" y="34"/>
                    <a:pt x="0" y="47"/>
                  </a:cubicBezTo>
                  <a:cubicBezTo>
                    <a:pt x="0" y="59"/>
                    <a:pt x="10" y="69"/>
                    <a:pt x="22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2" y="69"/>
                    <a:pt x="46" y="73"/>
                    <a:pt x="46" y="77"/>
                  </a:cubicBezTo>
                  <a:cubicBezTo>
                    <a:pt x="46" y="82"/>
                    <a:pt x="42" y="85"/>
                    <a:pt x="38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3" y="85"/>
                    <a:pt x="0" y="87"/>
                    <a:pt x="0" y="91"/>
                  </a:cubicBezTo>
                  <a:cubicBezTo>
                    <a:pt x="0" y="95"/>
                    <a:pt x="3" y="98"/>
                    <a:pt x="7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19"/>
                    <a:pt x="26" y="122"/>
                    <a:pt x="30" y="122"/>
                  </a:cubicBezTo>
                  <a:cubicBezTo>
                    <a:pt x="34" y="122"/>
                    <a:pt x="38" y="119"/>
                    <a:pt x="38" y="115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50" y="98"/>
                    <a:pt x="60" y="87"/>
                    <a:pt x="60" y="75"/>
                  </a:cubicBezTo>
                  <a:cubicBezTo>
                    <a:pt x="60" y="63"/>
                    <a:pt x="50" y="53"/>
                    <a:pt x="38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8" y="53"/>
                    <a:pt x="14" y="49"/>
                    <a:pt x="14" y="45"/>
                  </a:cubicBezTo>
                  <a:cubicBezTo>
                    <a:pt x="14" y="40"/>
                    <a:pt x="18" y="37"/>
                    <a:pt x="2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0DA72D6F-DF88-4D74-B7AF-274729D77C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738" y="2232025"/>
              <a:ext cx="609600" cy="612775"/>
            </a:xfrm>
            <a:custGeom>
              <a:avLst/>
              <a:gdLst>
                <a:gd name="T0" fmla="*/ 360 w 384"/>
                <a:gd name="T1" fmla="*/ 235 h 386"/>
                <a:gd name="T2" fmla="*/ 360 w 384"/>
                <a:gd name="T3" fmla="*/ 215 h 386"/>
                <a:gd name="T4" fmla="*/ 265 w 384"/>
                <a:gd name="T5" fmla="*/ 226 h 386"/>
                <a:gd name="T6" fmla="*/ 160 w 384"/>
                <a:gd name="T7" fmla="*/ 268 h 386"/>
                <a:gd name="T8" fmla="*/ 160 w 384"/>
                <a:gd name="T9" fmla="*/ 122 h 386"/>
                <a:gd name="T10" fmla="*/ 265 w 384"/>
                <a:gd name="T11" fmla="*/ 226 h 386"/>
                <a:gd name="T12" fmla="*/ 25 w 384"/>
                <a:gd name="T13" fmla="*/ 170 h 386"/>
                <a:gd name="T14" fmla="*/ 24 w 384"/>
                <a:gd name="T15" fmla="*/ 150 h 386"/>
                <a:gd name="T16" fmla="*/ 25 w 384"/>
                <a:gd name="T17" fmla="*/ 170 h 386"/>
                <a:gd name="T18" fmla="*/ 231 w 384"/>
                <a:gd name="T19" fmla="*/ 25 h 386"/>
                <a:gd name="T20" fmla="*/ 220 w 384"/>
                <a:gd name="T21" fmla="*/ 14 h 386"/>
                <a:gd name="T22" fmla="*/ 360 w 384"/>
                <a:gd name="T23" fmla="*/ 150 h 386"/>
                <a:gd name="T24" fmla="*/ 360 w 384"/>
                <a:gd name="T25" fmla="*/ 170 h 386"/>
                <a:gd name="T26" fmla="*/ 301 w 384"/>
                <a:gd name="T27" fmla="*/ 350 h 386"/>
                <a:gd name="T28" fmla="*/ 311 w 384"/>
                <a:gd name="T29" fmla="*/ 360 h 386"/>
                <a:gd name="T30" fmla="*/ 293 w 384"/>
                <a:gd name="T31" fmla="*/ 367 h 386"/>
                <a:gd name="T32" fmla="*/ 83 w 384"/>
                <a:gd name="T33" fmla="*/ 370 h 386"/>
                <a:gd name="T34" fmla="*/ 73 w 384"/>
                <a:gd name="T35" fmla="*/ 360 h 386"/>
                <a:gd name="T36" fmla="*/ 83 w 384"/>
                <a:gd name="T37" fmla="*/ 370 h 386"/>
                <a:gd name="T38" fmla="*/ 19 w 384"/>
                <a:gd name="T39" fmla="*/ 306 h 386"/>
                <a:gd name="T40" fmla="*/ 34 w 384"/>
                <a:gd name="T41" fmla="*/ 291 h 386"/>
                <a:gd name="T42" fmla="*/ 88 w 384"/>
                <a:gd name="T43" fmla="*/ 39 h 386"/>
                <a:gd name="T44" fmla="*/ 88 w 384"/>
                <a:gd name="T45" fmla="*/ 19 h 386"/>
                <a:gd name="T46" fmla="*/ 360 w 384"/>
                <a:gd name="T47" fmla="*/ 200 h 386"/>
                <a:gd name="T48" fmla="*/ 277 w 384"/>
                <a:gd name="T49" fmla="*/ 217 h 386"/>
                <a:gd name="T50" fmla="*/ 360 w 384"/>
                <a:gd name="T51" fmla="*/ 183 h 386"/>
                <a:gd name="T52" fmla="*/ 360 w 384"/>
                <a:gd name="T53" fmla="*/ 135 h 386"/>
                <a:gd name="T54" fmla="*/ 228 w 384"/>
                <a:gd name="T55" fmla="*/ 109 h 386"/>
                <a:gd name="T56" fmla="*/ 220 w 384"/>
                <a:gd name="T57" fmla="*/ 0 h 386"/>
                <a:gd name="T58" fmla="*/ 212 w 384"/>
                <a:gd name="T59" fmla="*/ 110 h 386"/>
                <a:gd name="T60" fmla="*/ 173 w 384"/>
                <a:gd name="T61" fmla="*/ 26 h 386"/>
                <a:gd name="T62" fmla="*/ 112 w 384"/>
                <a:gd name="T63" fmla="*/ 24 h 386"/>
                <a:gd name="T64" fmla="*/ 88 w 384"/>
                <a:gd name="T65" fmla="*/ 53 h 386"/>
                <a:gd name="T66" fmla="*/ 113 w 384"/>
                <a:gd name="T67" fmla="*/ 41 h 386"/>
                <a:gd name="T68" fmla="*/ 107 w 384"/>
                <a:gd name="T69" fmla="*/ 152 h 386"/>
                <a:gd name="T70" fmla="*/ 24 w 384"/>
                <a:gd name="T71" fmla="*/ 136 h 386"/>
                <a:gd name="T72" fmla="*/ 24 w 384"/>
                <a:gd name="T73" fmla="*/ 184 h 386"/>
                <a:gd name="T74" fmla="*/ 107 w 384"/>
                <a:gd name="T75" fmla="*/ 168 h 386"/>
                <a:gd name="T76" fmla="*/ 26 w 384"/>
                <a:gd name="T77" fmla="*/ 211 h 386"/>
                <a:gd name="T78" fmla="*/ 17 w 384"/>
                <a:gd name="T79" fmla="*/ 276 h 386"/>
                <a:gd name="T80" fmla="*/ 9 w 384"/>
                <a:gd name="T81" fmla="*/ 315 h 386"/>
                <a:gd name="T82" fmla="*/ 51 w 384"/>
                <a:gd name="T83" fmla="*/ 297 h 386"/>
                <a:gd name="T84" fmla="*/ 33 w 384"/>
                <a:gd name="T85" fmla="*/ 227 h 386"/>
                <a:gd name="T86" fmla="*/ 105 w 384"/>
                <a:gd name="T87" fmla="*/ 227 h 386"/>
                <a:gd name="T88" fmla="*/ 155 w 384"/>
                <a:gd name="T89" fmla="*/ 354 h 386"/>
                <a:gd name="T90" fmla="*/ 108 w 384"/>
                <a:gd name="T91" fmla="*/ 353 h 386"/>
                <a:gd name="T92" fmla="*/ 84 w 384"/>
                <a:gd name="T93" fmla="*/ 386 h 386"/>
                <a:gd name="T94" fmla="*/ 108 w 384"/>
                <a:gd name="T95" fmla="*/ 370 h 386"/>
                <a:gd name="T96" fmla="*/ 169 w 384"/>
                <a:gd name="T97" fmla="*/ 368 h 386"/>
                <a:gd name="T98" fmla="*/ 171 w 384"/>
                <a:gd name="T99" fmla="*/ 280 h 386"/>
                <a:gd name="T100" fmla="*/ 213 w 384"/>
                <a:gd name="T101" fmla="*/ 361 h 386"/>
                <a:gd name="T102" fmla="*/ 221 w 384"/>
                <a:gd name="T103" fmla="*/ 370 h 386"/>
                <a:gd name="T104" fmla="*/ 283 w 384"/>
                <a:gd name="T105" fmla="*/ 378 h 386"/>
                <a:gd name="T106" fmla="*/ 325 w 384"/>
                <a:gd name="T107" fmla="*/ 361 h 386"/>
                <a:gd name="T108" fmla="*/ 276 w 384"/>
                <a:gd name="T109" fmla="*/ 353 h 386"/>
                <a:gd name="T110" fmla="*/ 230 w 384"/>
                <a:gd name="T111" fmla="*/ 283 h 386"/>
                <a:gd name="T112" fmla="*/ 337 w 384"/>
                <a:gd name="T113" fmla="*/ 233 h 386"/>
                <a:gd name="T114" fmla="*/ 384 w 384"/>
                <a:gd name="T115" fmla="*/ 22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4" h="386">
                  <a:moveTo>
                    <a:pt x="367" y="232"/>
                  </a:moveTo>
                  <a:cubicBezTo>
                    <a:pt x="367" y="232"/>
                    <a:pt x="367" y="232"/>
                    <a:pt x="367" y="232"/>
                  </a:cubicBezTo>
                  <a:cubicBezTo>
                    <a:pt x="365" y="234"/>
                    <a:pt x="363" y="235"/>
                    <a:pt x="360" y="235"/>
                  </a:cubicBezTo>
                  <a:cubicBezTo>
                    <a:pt x="354" y="235"/>
                    <a:pt x="350" y="230"/>
                    <a:pt x="350" y="225"/>
                  </a:cubicBezTo>
                  <a:cubicBezTo>
                    <a:pt x="350" y="222"/>
                    <a:pt x="351" y="220"/>
                    <a:pt x="353" y="218"/>
                  </a:cubicBezTo>
                  <a:cubicBezTo>
                    <a:pt x="355" y="216"/>
                    <a:pt x="357" y="215"/>
                    <a:pt x="360" y="215"/>
                  </a:cubicBezTo>
                  <a:cubicBezTo>
                    <a:pt x="366" y="215"/>
                    <a:pt x="370" y="219"/>
                    <a:pt x="370" y="225"/>
                  </a:cubicBezTo>
                  <a:cubicBezTo>
                    <a:pt x="370" y="228"/>
                    <a:pt x="369" y="230"/>
                    <a:pt x="367" y="232"/>
                  </a:cubicBezTo>
                  <a:close/>
                  <a:moveTo>
                    <a:pt x="265" y="226"/>
                  </a:moveTo>
                  <a:cubicBezTo>
                    <a:pt x="265" y="226"/>
                    <a:pt x="265" y="226"/>
                    <a:pt x="265" y="226"/>
                  </a:cubicBezTo>
                  <a:cubicBezTo>
                    <a:pt x="265" y="250"/>
                    <a:pt x="246" y="268"/>
                    <a:pt x="224" y="268"/>
                  </a:cubicBezTo>
                  <a:cubicBezTo>
                    <a:pt x="160" y="268"/>
                    <a:pt x="160" y="268"/>
                    <a:pt x="160" y="268"/>
                  </a:cubicBezTo>
                  <a:cubicBezTo>
                    <a:pt x="138" y="268"/>
                    <a:pt x="119" y="250"/>
                    <a:pt x="119" y="226"/>
                  </a:cubicBezTo>
                  <a:cubicBezTo>
                    <a:pt x="119" y="163"/>
                    <a:pt x="119" y="163"/>
                    <a:pt x="119" y="163"/>
                  </a:cubicBezTo>
                  <a:cubicBezTo>
                    <a:pt x="119" y="141"/>
                    <a:pt x="138" y="122"/>
                    <a:pt x="160" y="122"/>
                  </a:cubicBezTo>
                  <a:cubicBezTo>
                    <a:pt x="224" y="122"/>
                    <a:pt x="224" y="122"/>
                    <a:pt x="224" y="122"/>
                  </a:cubicBezTo>
                  <a:cubicBezTo>
                    <a:pt x="246" y="122"/>
                    <a:pt x="265" y="141"/>
                    <a:pt x="265" y="163"/>
                  </a:cubicBezTo>
                  <a:cubicBezTo>
                    <a:pt x="265" y="226"/>
                    <a:pt x="265" y="226"/>
                    <a:pt x="265" y="226"/>
                  </a:cubicBezTo>
                  <a:cubicBezTo>
                    <a:pt x="265" y="226"/>
                    <a:pt x="265" y="226"/>
                    <a:pt x="265" y="226"/>
                  </a:cubicBezTo>
                  <a:close/>
                  <a:moveTo>
                    <a:pt x="25" y="170"/>
                  </a:moveTo>
                  <a:cubicBezTo>
                    <a:pt x="25" y="170"/>
                    <a:pt x="25" y="170"/>
                    <a:pt x="25" y="170"/>
                  </a:cubicBezTo>
                  <a:cubicBezTo>
                    <a:pt x="21" y="170"/>
                    <a:pt x="20" y="169"/>
                    <a:pt x="18" y="167"/>
                  </a:cubicBezTo>
                  <a:cubicBezTo>
                    <a:pt x="16" y="165"/>
                    <a:pt x="14" y="163"/>
                    <a:pt x="14" y="160"/>
                  </a:cubicBezTo>
                  <a:cubicBezTo>
                    <a:pt x="14" y="154"/>
                    <a:pt x="18" y="150"/>
                    <a:pt x="24" y="150"/>
                  </a:cubicBezTo>
                  <a:cubicBezTo>
                    <a:pt x="27" y="150"/>
                    <a:pt x="30" y="151"/>
                    <a:pt x="31" y="153"/>
                  </a:cubicBezTo>
                  <a:cubicBezTo>
                    <a:pt x="33" y="155"/>
                    <a:pt x="34" y="157"/>
                    <a:pt x="34" y="160"/>
                  </a:cubicBezTo>
                  <a:cubicBezTo>
                    <a:pt x="34" y="166"/>
                    <a:pt x="31" y="170"/>
                    <a:pt x="25" y="170"/>
                  </a:cubicBezTo>
                  <a:close/>
                  <a:moveTo>
                    <a:pt x="220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26" y="14"/>
                    <a:pt x="231" y="19"/>
                    <a:pt x="231" y="25"/>
                  </a:cubicBezTo>
                  <a:cubicBezTo>
                    <a:pt x="231" y="30"/>
                    <a:pt x="226" y="35"/>
                    <a:pt x="220" y="35"/>
                  </a:cubicBezTo>
                  <a:cubicBezTo>
                    <a:pt x="215" y="35"/>
                    <a:pt x="210" y="30"/>
                    <a:pt x="210" y="25"/>
                  </a:cubicBezTo>
                  <a:cubicBezTo>
                    <a:pt x="210" y="19"/>
                    <a:pt x="215" y="14"/>
                    <a:pt x="220" y="14"/>
                  </a:cubicBezTo>
                  <a:close/>
                  <a:moveTo>
                    <a:pt x="353" y="153"/>
                  </a:moveTo>
                  <a:cubicBezTo>
                    <a:pt x="353" y="153"/>
                    <a:pt x="353" y="153"/>
                    <a:pt x="353" y="153"/>
                  </a:cubicBezTo>
                  <a:cubicBezTo>
                    <a:pt x="355" y="151"/>
                    <a:pt x="357" y="150"/>
                    <a:pt x="360" y="150"/>
                  </a:cubicBezTo>
                  <a:cubicBezTo>
                    <a:pt x="366" y="150"/>
                    <a:pt x="370" y="154"/>
                    <a:pt x="370" y="160"/>
                  </a:cubicBezTo>
                  <a:cubicBezTo>
                    <a:pt x="370" y="163"/>
                    <a:pt x="369" y="165"/>
                    <a:pt x="367" y="167"/>
                  </a:cubicBezTo>
                  <a:cubicBezTo>
                    <a:pt x="365" y="169"/>
                    <a:pt x="363" y="170"/>
                    <a:pt x="360" y="170"/>
                  </a:cubicBezTo>
                  <a:cubicBezTo>
                    <a:pt x="354" y="170"/>
                    <a:pt x="350" y="166"/>
                    <a:pt x="350" y="160"/>
                  </a:cubicBezTo>
                  <a:cubicBezTo>
                    <a:pt x="350" y="157"/>
                    <a:pt x="351" y="155"/>
                    <a:pt x="353" y="153"/>
                  </a:cubicBezTo>
                  <a:close/>
                  <a:moveTo>
                    <a:pt x="301" y="350"/>
                  </a:moveTo>
                  <a:cubicBezTo>
                    <a:pt x="301" y="350"/>
                    <a:pt x="301" y="350"/>
                    <a:pt x="301" y="350"/>
                  </a:cubicBezTo>
                  <a:cubicBezTo>
                    <a:pt x="303" y="350"/>
                    <a:pt x="306" y="352"/>
                    <a:pt x="308" y="353"/>
                  </a:cubicBezTo>
                  <a:cubicBezTo>
                    <a:pt x="310" y="355"/>
                    <a:pt x="311" y="357"/>
                    <a:pt x="311" y="360"/>
                  </a:cubicBezTo>
                  <a:cubicBezTo>
                    <a:pt x="311" y="366"/>
                    <a:pt x="306" y="370"/>
                    <a:pt x="301" y="370"/>
                  </a:cubicBezTo>
                  <a:cubicBezTo>
                    <a:pt x="301" y="370"/>
                    <a:pt x="301" y="370"/>
                    <a:pt x="301" y="370"/>
                  </a:cubicBezTo>
                  <a:cubicBezTo>
                    <a:pt x="298" y="370"/>
                    <a:pt x="295" y="369"/>
                    <a:pt x="293" y="367"/>
                  </a:cubicBezTo>
                  <a:cubicBezTo>
                    <a:pt x="291" y="365"/>
                    <a:pt x="290" y="363"/>
                    <a:pt x="290" y="360"/>
                  </a:cubicBezTo>
                  <a:cubicBezTo>
                    <a:pt x="290" y="355"/>
                    <a:pt x="295" y="350"/>
                    <a:pt x="301" y="350"/>
                  </a:cubicBezTo>
                  <a:close/>
                  <a:moveTo>
                    <a:pt x="83" y="370"/>
                  </a:moveTo>
                  <a:cubicBezTo>
                    <a:pt x="83" y="370"/>
                    <a:pt x="83" y="370"/>
                    <a:pt x="83" y="370"/>
                  </a:cubicBezTo>
                  <a:cubicBezTo>
                    <a:pt x="82" y="370"/>
                    <a:pt x="82" y="370"/>
                    <a:pt x="82" y="370"/>
                  </a:cubicBezTo>
                  <a:cubicBezTo>
                    <a:pt x="78" y="370"/>
                    <a:pt x="73" y="366"/>
                    <a:pt x="73" y="360"/>
                  </a:cubicBezTo>
                  <a:cubicBezTo>
                    <a:pt x="73" y="354"/>
                    <a:pt x="79" y="350"/>
                    <a:pt x="84" y="350"/>
                  </a:cubicBezTo>
                  <a:cubicBezTo>
                    <a:pt x="90" y="350"/>
                    <a:pt x="94" y="354"/>
                    <a:pt x="94" y="360"/>
                  </a:cubicBezTo>
                  <a:cubicBezTo>
                    <a:pt x="94" y="365"/>
                    <a:pt x="89" y="370"/>
                    <a:pt x="83" y="370"/>
                  </a:cubicBezTo>
                  <a:close/>
                  <a:moveTo>
                    <a:pt x="26" y="309"/>
                  </a:moveTo>
                  <a:cubicBezTo>
                    <a:pt x="26" y="309"/>
                    <a:pt x="26" y="309"/>
                    <a:pt x="26" y="309"/>
                  </a:cubicBezTo>
                  <a:cubicBezTo>
                    <a:pt x="23" y="309"/>
                    <a:pt x="21" y="307"/>
                    <a:pt x="19" y="306"/>
                  </a:cubicBezTo>
                  <a:cubicBezTo>
                    <a:pt x="17" y="304"/>
                    <a:pt x="16" y="301"/>
                    <a:pt x="16" y="298"/>
                  </a:cubicBezTo>
                  <a:cubicBezTo>
                    <a:pt x="17" y="293"/>
                    <a:pt x="21" y="288"/>
                    <a:pt x="27" y="288"/>
                  </a:cubicBezTo>
                  <a:cubicBezTo>
                    <a:pt x="29" y="288"/>
                    <a:pt x="31" y="290"/>
                    <a:pt x="34" y="291"/>
                  </a:cubicBezTo>
                  <a:cubicBezTo>
                    <a:pt x="35" y="293"/>
                    <a:pt x="36" y="296"/>
                    <a:pt x="36" y="299"/>
                  </a:cubicBezTo>
                  <a:cubicBezTo>
                    <a:pt x="36" y="304"/>
                    <a:pt x="34" y="308"/>
                    <a:pt x="26" y="309"/>
                  </a:cubicBezTo>
                  <a:close/>
                  <a:moveTo>
                    <a:pt x="88" y="39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83" y="39"/>
                    <a:pt x="78" y="34"/>
                    <a:pt x="78" y="29"/>
                  </a:cubicBezTo>
                  <a:cubicBezTo>
                    <a:pt x="78" y="23"/>
                    <a:pt x="83" y="19"/>
                    <a:pt x="88" y="19"/>
                  </a:cubicBezTo>
                  <a:cubicBezTo>
                    <a:pt x="94" y="19"/>
                    <a:pt x="99" y="23"/>
                    <a:pt x="99" y="29"/>
                  </a:cubicBezTo>
                  <a:cubicBezTo>
                    <a:pt x="99" y="34"/>
                    <a:pt x="94" y="39"/>
                    <a:pt x="88" y="39"/>
                  </a:cubicBezTo>
                  <a:close/>
                  <a:moveTo>
                    <a:pt x="360" y="200"/>
                  </a:moveTo>
                  <a:cubicBezTo>
                    <a:pt x="360" y="200"/>
                    <a:pt x="360" y="200"/>
                    <a:pt x="360" y="200"/>
                  </a:cubicBezTo>
                  <a:cubicBezTo>
                    <a:pt x="349" y="200"/>
                    <a:pt x="339" y="207"/>
                    <a:pt x="336" y="217"/>
                  </a:cubicBezTo>
                  <a:cubicBezTo>
                    <a:pt x="277" y="217"/>
                    <a:pt x="277" y="217"/>
                    <a:pt x="277" y="217"/>
                  </a:cubicBezTo>
                  <a:cubicBezTo>
                    <a:pt x="277" y="168"/>
                    <a:pt x="277" y="168"/>
                    <a:pt x="277" y="168"/>
                  </a:cubicBezTo>
                  <a:cubicBezTo>
                    <a:pt x="336" y="168"/>
                    <a:pt x="336" y="168"/>
                    <a:pt x="336" y="168"/>
                  </a:cubicBezTo>
                  <a:cubicBezTo>
                    <a:pt x="340" y="177"/>
                    <a:pt x="350" y="183"/>
                    <a:pt x="360" y="183"/>
                  </a:cubicBezTo>
                  <a:cubicBezTo>
                    <a:pt x="360" y="183"/>
                    <a:pt x="360" y="183"/>
                    <a:pt x="360" y="183"/>
                  </a:cubicBezTo>
                  <a:cubicBezTo>
                    <a:pt x="373" y="183"/>
                    <a:pt x="384" y="173"/>
                    <a:pt x="384" y="159"/>
                  </a:cubicBezTo>
                  <a:cubicBezTo>
                    <a:pt x="384" y="146"/>
                    <a:pt x="373" y="135"/>
                    <a:pt x="360" y="135"/>
                  </a:cubicBezTo>
                  <a:cubicBezTo>
                    <a:pt x="349" y="135"/>
                    <a:pt x="340" y="142"/>
                    <a:pt x="337" y="152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72" y="129"/>
                    <a:pt x="253" y="111"/>
                    <a:pt x="228" y="109"/>
                  </a:cubicBezTo>
                  <a:cubicBezTo>
                    <a:pt x="228" y="47"/>
                    <a:pt x="228" y="47"/>
                    <a:pt x="228" y="47"/>
                  </a:cubicBezTo>
                  <a:cubicBezTo>
                    <a:pt x="238" y="44"/>
                    <a:pt x="245" y="35"/>
                    <a:pt x="245" y="25"/>
                  </a:cubicBezTo>
                  <a:cubicBezTo>
                    <a:pt x="245" y="11"/>
                    <a:pt x="234" y="0"/>
                    <a:pt x="220" y="0"/>
                  </a:cubicBezTo>
                  <a:cubicBezTo>
                    <a:pt x="207" y="0"/>
                    <a:pt x="196" y="11"/>
                    <a:pt x="196" y="25"/>
                  </a:cubicBezTo>
                  <a:cubicBezTo>
                    <a:pt x="196" y="35"/>
                    <a:pt x="203" y="44"/>
                    <a:pt x="212" y="47"/>
                  </a:cubicBezTo>
                  <a:cubicBezTo>
                    <a:pt x="212" y="110"/>
                    <a:pt x="212" y="110"/>
                    <a:pt x="212" y="110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6" y="29"/>
                    <a:pt x="175" y="27"/>
                    <a:pt x="173" y="26"/>
                  </a:cubicBezTo>
                  <a:cubicBezTo>
                    <a:pt x="172" y="24"/>
                    <a:pt x="170" y="23"/>
                    <a:pt x="167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0" y="13"/>
                    <a:pt x="100" y="4"/>
                    <a:pt x="88" y="4"/>
                  </a:cubicBezTo>
                  <a:cubicBezTo>
                    <a:pt x="75" y="4"/>
                    <a:pt x="64" y="15"/>
                    <a:pt x="64" y="29"/>
                  </a:cubicBezTo>
                  <a:cubicBezTo>
                    <a:pt x="64" y="42"/>
                    <a:pt x="75" y="53"/>
                    <a:pt x="88" y="53"/>
                  </a:cubicBezTo>
                  <a:cubicBezTo>
                    <a:pt x="98" y="53"/>
                    <a:pt x="106" y="48"/>
                    <a:pt x="110" y="40"/>
                  </a:cubicBezTo>
                  <a:cubicBezTo>
                    <a:pt x="111" y="40"/>
                    <a:pt x="111" y="41"/>
                    <a:pt x="112" y="41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60" y="39"/>
                    <a:pt x="160" y="39"/>
                    <a:pt x="160" y="39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34" y="109"/>
                    <a:pt x="112" y="128"/>
                    <a:pt x="107" y="15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46" y="149"/>
                    <a:pt x="44" y="146"/>
                    <a:pt x="41" y="143"/>
                  </a:cubicBezTo>
                  <a:cubicBezTo>
                    <a:pt x="37" y="138"/>
                    <a:pt x="31" y="136"/>
                    <a:pt x="24" y="136"/>
                  </a:cubicBezTo>
                  <a:cubicBezTo>
                    <a:pt x="11" y="136"/>
                    <a:pt x="0" y="147"/>
                    <a:pt x="0" y="160"/>
                  </a:cubicBezTo>
                  <a:cubicBezTo>
                    <a:pt x="0" y="167"/>
                    <a:pt x="2" y="173"/>
                    <a:pt x="7" y="177"/>
                  </a:cubicBezTo>
                  <a:cubicBezTo>
                    <a:pt x="11" y="182"/>
                    <a:pt x="17" y="184"/>
                    <a:pt x="24" y="184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35" y="184"/>
                    <a:pt x="45" y="177"/>
                    <a:pt x="48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7" y="212"/>
                    <a:pt x="107" y="212"/>
                    <a:pt x="107" y="212"/>
                  </a:cubicBezTo>
                  <a:cubicBezTo>
                    <a:pt x="107" y="212"/>
                    <a:pt x="105" y="212"/>
                    <a:pt x="105" y="212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4" y="211"/>
                    <a:pt x="21" y="212"/>
                    <a:pt x="20" y="214"/>
                  </a:cubicBezTo>
                  <a:cubicBezTo>
                    <a:pt x="18" y="215"/>
                    <a:pt x="17" y="218"/>
                    <a:pt x="17" y="220"/>
                  </a:cubicBezTo>
                  <a:cubicBezTo>
                    <a:pt x="17" y="276"/>
                    <a:pt x="17" y="276"/>
                    <a:pt x="17" y="276"/>
                  </a:cubicBezTo>
                  <a:cubicBezTo>
                    <a:pt x="17" y="276"/>
                    <a:pt x="17" y="276"/>
                    <a:pt x="17" y="276"/>
                  </a:cubicBezTo>
                  <a:cubicBezTo>
                    <a:pt x="9" y="279"/>
                    <a:pt x="2" y="288"/>
                    <a:pt x="2" y="298"/>
                  </a:cubicBezTo>
                  <a:cubicBezTo>
                    <a:pt x="2" y="304"/>
                    <a:pt x="5" y="310"/>
                    <a:pt x="9" y="315"/>
                  </a:cubicBezTo>
                  <a:cubicBezTo>
                    <a:pt x="14" y="319"/>
                    <a:pt x="20" y="321"/>
                    <a:pt x="27" y="321"/>
                  </a:cubicBezTo>
                  <a:cubicBezTo>
                    <a:pt x="27" y="321"/>
                    <a:pt x="27" y="321"/>
                    <a:pt x="27" y="321"/>
                  </a:cubicBezTo>
                  <a:cubicBezTo>
                    <a:pt x="40" y="321"/>
                    <a:pt x="51" y="311"/>
                    <a:pt x="51" y="297"/>
                  </a:cubicBezTo>
                  <a:cubicBezTo>
                    <a:pt x="51" y="291"/>
                    <a:pt x="48" y="286"/>
                    <a:pt x="44" y="281"/>
                  </a:cubicBezTo>
                  <a:cubicBezTo>
                    <a:pt x="41" y="278"/>
                    <a:pt x="38" y="276"/>
                    <a:pt x="34" y="275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104" y="227"/>
                    <a:pt x="104" y="227"/>
                    <a:pt x="104" y="227"/>
                  </a:cubicBezTo>
                  <a:cubicBezTo>
                    <a:pt x="104" y="227"/>
                    <a:pt x="104" y="227"/>
                    <a:pt x="104" y="227"/>
                  </a:cubicBezTo>
                  <a:cubicBezTo>
                    <a:pt x="104" y="227"/>
                    <a:pt x="105" y="227"/>
                    <a:pt x="105" y="227"/>
                  </a:cubicBezTo>
                  <a:cubicBezTo>
                    <a:pt x="106" y="256"/>
                    <a:pt x="128" y="279"/>
                    <a:pt x="156" y="282"/>
                  </a:cubicBezTo>
                  <a:cubicBezTo>
                    <a:pt x="155" y="282"/>
                    <a:pt x="155" y="283"/>
                    <a:pt x="155" y="284"/>
                  </a:cubicBezTo>
                  <a:cubicBezTo>
                    <a:pt x="155" y="354"/>
                    <a:pt x="155" y="354"/>
                    <a:pt x="155" y="354"/>
                  </a:cubicBezTo>
                  <a:cubicBezTo>
                    <a:pt x="108" y="353"/>
                    <a:pt x="108" y="353"/>
                    <a:pt x="108" y="353"/>
                  </a:cubicBezTo>
                  <a:cubicBezTo>
                    <a:pt x="108" y="353"/>
                    <a:pt x="108" y="353"/>
                    <a:pt x="108" y="353"/>
                  </a:cubicBezTo>
                  <a:cubicBezTo>
                    <a:pt x="108" y="353"/>
                    <a:pt x="108" y="353"/>
                    <a:pt x="108" y="353"/>
                  </a:cubicBezTo>
                  <a:cubicBezTo>
                    <a:pt x="104" y="344"/>
                    <a:pt x="95" y="336"/>
                    <a:pt x="84" y="336"/>
                  </a:cubicBezTo>
                  <a:cubicBezTo>
                    <a:pt x="71" y="336"/>
                    <a:pt x="60" y="348"/>
                    <a:pt x="60" y="361"/>
                  </a:cubicBezTo>
                  <a:cubicBezTo>
                    <a:pt x="60" y="374"/>
                    <a:pt x="71" y="386"/>
                    <a:pt x="84" y="386"/>
                  </a:cubicBezTo>
                  <a:cubicBezTo>
                    <a:pt x="84" y="386"/>
                    <a:pt x="84" y="386"/>
                    <a:pt x="84" y="386"/>
                  </a:cubicBezTo>
                  <a:cubicBezTo>
                    <a:pt x="95" y="386"/>
                    <a:pt x="104" y="379"/>
                    <a:pt x="107" y="370"/>
                  </a:cubicBezTo>
                  <a:cubicBezTo>
                    <a:pt x="108" y="370"/>
                    <a:pt x="108" y="370"/>
                    <a:pt x="108" y="370"/>
                  </a:cubicBezTo>
                  <a:cubicBezTo>
                    <a:pt x="164" y="370"/>
                    <a:pt x="164" y="370"/>
                    <a:pt x="164" y="370"/>
                  </a:cubicBezTo>
                  <a:cubicBezTo>
                    <a:pt x="164" y="370"/>
                    <a:pt x="164" y="370"/>
                    <a:pt x="164" y="370"/>
                  </a:cubicBezTo>
                  <a:cubicBezTo>
                    <a:pt x="166" y="370"/>
                    <a:pt x="168" y="369"/>
                    <a:pt x="169" y="368"/>
                  </a:cubicBezTo>
                  <a:cubicBezTo>
                    <a:pt x="171" y="366"/>
                    <a:pt x="172" y="364"/>
                    <a:pt x="172" y="362"/>
                  </a:cubicBezTo>
                  <a:cubicBezTo>
                    <a:pt x="171" y="283"/>
                    <a:pt x="171" y="283"/>
                    <a:pt x="171" y="283"/>
                  </a:cubicBezTo>
                  <a:cubicBezTo>
                    <a:pt x="171" y="282"/>
                    <a:pt x="171" y="284"/>
                    <a:pt x="171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3" y="280"/>
                    <a:pt x="213" y="282"/>
                    <a:pt x="213" y="283"/>
                  </a:cubicBezTo>
                  <a:cubicBezTo>
                    <a:pt x="213" y="361"/>
                    <a:pt x="213" y="361"/>
                    <a:pt x="213" y="361"/>
                  </a:cubicBezTo>
                  <a:cubicBezTo>
                    <a:pt x="213" y="363"/>
                    <a:pt x="214" y="366"/>
                    <a:pt x="216" y="367"/>
                  </a:cubicBezTo>
                  <a:cubicBezTo>
                    <a:pt x="217" y="369"/>
                    <a:pt x="219" y="370"/>
                    <a:pt x="221" y="370"/>
                  </a:cubicBezTo>
                  <a:cubicBezTo>
                    <a:pt x="221" y="370"/>
                    <a:pt x="221" y="370"/>
                    <a:pt x="221" y="370"/>
                  </a:cubicBezTo>
                  <a:cubicBezTo>
                    <a:pt x="276" y="370"/>
                    <a:pt x="276" y="370"/>
                    <a:pt x="276" y="370"/>
                  </a:cubicBezTo>
                  <a:cubicBezTo>
                    <a:pt x="277" y="370"/>
                    <a:pt x="277" y="370"/>
                    <a:pt x="278" y="370"/>
                  </a:cubicBezTo>
                  <a:cubicBezTo>
                    <a:pt x="279" y="373"/>
                    <a:pt x="281" y="376"/>
                    <a:pt x="283" y="378"/>
                  </a:cubicBezTo>
                  <a:cubicBezTo>
                    <a:pt x="288" y="383"/>
                    <a:pt x="294" y="386"/>
                    <a:pt x="301" y="386"/>
                  </a:cubicBezTo>
                  <a:cubicBezTo>
                    <a:pt x="301" y="386"/>
                    <a:pt x="301" y="386"/>
                    <a:pt x="301" y="386"/>
                  </a:cubicBezTo>
                  <a:cubicBezTo>
                    <a:pt x="314" y="386"/>
                    <a:pt x="325" y="374"/>
                    <a:pt x="325" y="361"/>
                  </a:cubicBezTo>
                  <a:cubicBezTo>
                    <a:pt x="325" y="348"/>
                    <a:pt x="314" y="336"/>
                    <a:pt x="301" y="336"/>
                  </a:cubicBezTo>
                  <a:cubicBezTo>
                    <a:pt x="290" y="336"/>
                    <a:pt x="280" y="344"/>
                    <a:pt x="277" y="353"/>
                  </a:cubicBezTo>
                  <a:cubicBezTo>
                    <a:pt x="277" y="353"/>
                    <a:pt x="277" y="353"/>
                    <a:pt x="276" y="353"/>
                  </a:cubicBezTo>
                  <a:cubicBezTo>
                    <a:pt x="276" y="353"/>
                    <a:pt x="276" y="353"/>
                    <a:pt x="276" y="353"/>
                  </a:cubicBezTo>
                  <a:cubicBezTo>
                    <a:pt x="230" y="354"/>
                    <a:pt x="230" y="354"/>
                    <a:pt x="230" y="354"/>
                  </a:cubicBezTo>
                  <a:cubicBezTo>
                    <a:pt x="230" y="283"/>
                    <a:pt x="230" y="283"/>
                    <a:pt x="230" y="283"/>
                  </a:cubicBezTo>
                  <a:cubicBezTo>
                    <a:pt x="230" y="283"/>
                    <a:pt x="230" y="282"/>
                    <a:pt x="230" y="281"/>
                  </a:cubicBezTo>
                  <a:cubicBezTo>
                    <a:pt x="255" y="279"/>
                    <a:pt x="275" y="258"/>
                    <a:pt x="278" y="233"/>
                  </a:cubicBezTo>
                  <a:cubicBezTo>
                    <a:pt x="337" y="233"/>
                    <a:pt x="337" y="233"/>
                    <a:pt x="337" y="233"/>
                  </a:cubicBezTo>
                  <a:cubicBezTo>
                    <a:pt x="341" y="242"/>
                    <a:pt x="350" y="248"/>
                    <a:pt x="360" y="248"/>
                  </a:cubicBezTo>
                  <a:cubicBezTo>
                    <a:pt x="360" y="248"/>
                    <a:pt x="360" y="248"/>
                    <a:pt x="360" y="248"/>
                  </a:cubicBezTo>
                  <a:cubicBezTo>
                    <a:pt x="373" y="248"/>
                    <a:pt x="384" y="237"/>
                    <a:pt x="384" y="224"/>
                  </a:cubicBezTo>
                  <a:cubicBezTo>
                    <a:pt x="384" y="211"/>
                    <a:pt x="373" y="200"/>
                    <a:pt x="360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2" name="Monitor">
            <a:extLst>
              <a:ext uri="{FF2B5EF4-FFF2-40B4-BE49-F238E27FC236}">
                <a16:creationId xmlns:a16="http://schemas.microsoft.com/office/drawing/2014/main" id="{354BF74C-784B-4CC9-BC30-4ED28D059F3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1931289" y="2623735"/>
            <a:ext cx="1025513" cy="1100441"/>
            <a:chOff x="411168" y="3617568"/>
            <a:chExt cx="1025513" cy="1100441"/>
          </a:xfrm>
          <a:solidFill>
            <a:schemeClr val="tx2"/>
          </a:solidFill>
        </p:grpSpPr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E9E1857F-03F0-4E44-B558-16FF71F662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168" y="3617568"/>
              <a:ext cx="1025513" cy="1100441"/>
            </a:xfrm>
            <a:custGeom>
              <a:avLst/>
              <a:gdLst>
                <a:gd name="T0" fmla="*/ 330 w 368"/>
                <a:gd name="T1" fmla="*/ 0 h 368"/>
                <a:gd name="T2" fmla="*/ 37 w 368"/>
                <a:gd name="T3" fmla="*/ 0 h 368"/>
                <a:gd name="T4" fmla="*/ 0 w 368"/>
                <a:gd name="T5" fmla="*/ 36 h 368"/>
                <a:gd name="T6" fmla="*/ 0 w 368"/>
                <a:gd name="T7" fmla="*/ 274 h 368"/>
                <a:gd name="T8" fmla="*/ 37 w 368"/>
                <a:gd name="T9" fmla="*/ 311 h 368"/>
                <a:gd name="T10" fmla="*/ 175 w 368"/>
                <a:gd name="T11" fmla="*/ 311 h 368"/>
                <a:gd name="T12" fmla="*/ 175 w 368"/>
                <a:gd name="T13" fmla="*/ 350 h 368"/>
                <a:gd name="T14" fmla="*/ 122 w 368"/>
                <a:gd name="T15" fmla="*/ 350 h 368"/>
                <a:gd name="T16" fmla="*/ 113 w 368"/>
                <a:gd name="T17" fmla="*/ 358 h 368"/>
                <a:gd name="T18" fmla="*/ 122 w 368"/>
                <a:gd name="T19" fmla="*/ 368 h 368"/>
                <a:gd name="T20" fmla="*/ 246 w 368"/>
                <a:gd name="T21" fmla="*/ 368 h 368"/>
                <a:gd name="T22" fmla="*/ 255 w 368"/>
                <a:gd name="T23" fmla="*/ 358 h 368"/>
                <a:gd name="T24" fmla="*/ 246 w 368"/>
                <a:gd name="T25" fmla="*/ 350 h 368"/>
                <a:gd name="T26" fmla="*/ 193 w 368"/>
                <a:gd name="T27" fmla="*/ 350 h 368"/>
                <a:gd name="T28" fmla="*/ 193 w 368"/>
                <a:gd name="T29" fmla="*/ 311 h 368"/>
                <a:gd name="T30" fmla="*/ 330 w 368"/>
                <a:gd name="T31" fmla="*/ 311 h 368"/>
                <a:gd name="T32" fmla="*/ 368 w 368"/>
                <a:gd name="T33" fmla="*/ 274 h 368"/>
                <a:gd name="T34" fmla="*/ 368 w 368"/>
                <a:gd name="T35" fmla="*/ 36 h 368"/>
                <a:gd name="T36" fmla="*/ 330 w 368"/>
                <a:gd name="T37" fmla="*/ 0 h 368"/>
                <a:gd name="T38" fmla="*/ 350 w 368"/>
                <a:gd name="T39" fmla="*/ 256 h 368"/>
                <a:gd name="T40" fmla="*/ 350 w 368"/>
                <a:gd name="T41" fmla="*/ 268 h 368"/>
                <a:gd name="T42" fmla="*/ 325 w 368"/>
                <a:gd name="T43" fmla="*/ 293 h 368"/>
                <a:gd name="T44" fmla="*/ 43 w 368"/>
                <a:gd name="T45" fmla="*/ 293 h 368"/>
                <a:gd name="T46" fmla="*/ 18 w 368"/>
                <a:gd name="T47" fmla="*/ 268 h 368"/>
                <a:gd name="T48" fmla="*/ 18 w 368"/>
                <a:gd name="T49" fmla="*/ 256 h 368"/>
                <a:gd name="T50" fmla="*/ 350 w 368"/>
                <a:gd name="T51" fmla="*/ 256 h 368"/>
                <a:gd name="T52" fmla="*/ 350 w 368"/>
                <a:gd name="T53" fmla="*/ 256 h 368"/>
                <a:gd name="T54" fmla="*/ 350 w 368"/>
                <a:gd name="T55" fmla="*/ 42 h 368"/>
                <a:gd name="T56" fmla="*/ 350 w 368"/>
                <a:gd name="T57" fmla="*/ 236 h 368"/>
                <a:gd name="T58" fmla="*/ 18 w 368"/>
                <a:gd name="T59" fmla="*/ 236 h 368"/>
                <a:gd name="T60" fmla="*/ 18 w 368"/>
                <a:gd name="T61" fmla="*/ 42 h 368"/>
                <a:gd name="T62" fmla="*/ 43 w 368"/>
                <a:gd name="T63" fmla="*/ 17 h 368"/>
                <a:gd name="T64" fmla="*/ 325 w 368"/>
                <a:gd name="T65" fmla="*/ 17 h 368"/>
                <a:gd name="T66" fmla="*/ 350 w 368"/>
                <a:gd name="T67" fmla="*/ 4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8" h="368">
                  <a:moveTo>
                    <a:pt x="33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95"/>
                    <a:pt x="17" y="311"/>
                    <a:pt x="37" y="311"/>
                  </a:cubicBezTo>
                  <a:cubicBezTo>
                    <a:pt x="175" y="311"/>
                    <a:pt x="175" y="311"/>
                    <a:pt x="175" y="311"/>
                  </a:cubicBezTo>
                  <a:cubicBezTo>
                    <a:pt x="175" y="350"/>
                    <a:pt x="175" y="350"/>
                    <a:pt x="175" y="350"/>
                  </a:cubicBezTo>
                  <a:cubicBezTo>
                    <a:pt x="122" y="350"/>
                    <a:pt x="122" y="350"/>
                    <a:pt x="122" y="350"/>
                  </a:cubicBezTo>
                  <a:cubicBezTo>
                    <a:pt x="117" y="350"/>
                    <a:pt x="113" y="354"/>
                    <a:pt x="113" y="358"/>
                  </a:cubicBezTo>
                  <a:cubicBezTo>
                    <a:pt x="113" y="364"/>
                    <a:pt x="117" y="368"/>
                    <a:pt x="122" y="368"/>
                  </a:cubicBezTo>
                  <a:cubicBezTo>
                    <a:pt x="246" y="368"/>
                    <a:pt x="246" y="368"/>
                    <a:pt x="246" y="368"/>
                  </a:cubicBezTo>
                  <a:cubicBezTo>
                    <a:pt x="251" y="368"/>
                    <a:pt x="255" y="364"/>
                    <a:pt x="255" y="358"/>
                  </a:cubicBezTo>
                  <a:cubicBezTo>
                    <a:pt x="255" y="354"/>
                    <a:pt x="251" y="350"/>
                    <a:pt x="246" y="350"/>
                  </a:cubicBezTo>
                  <a:cubicBezTo>
                    <a:pt x="193" y="350"/>
                    <a:pt x="193" y="350"/>
                    <a:pt x="193" y="350"/>
                  </a:cubicBezTo>
                  <a:cubicBezTo>
                    <a:pt x="193" y="311"/>
                    <a:pt x="193" y="311"/>
                    <a:pt x="193" y="311"/>
                  </a:cubicBezTo>
                  <a:cubicBezTo>
                    <a:pt x="330" y="311"/>
                    <a:pt x="330" y="311"/>
                    <a:pt x="330" y="311"/>
                  </a:cubicBezTo>
                  <a:cubicBezTo>
                    <a:pt x="351" y="311"/>
                    <a:pt x="368" y="295"/>
                    <a:pt x="368" y="274"/>
                  </a:cubicBezTo>
                  <a:cubicBezTo>
                    <a:pt x="368" y="36"/>
                    <a:pt x="368" y="36"/>
                    <a:pt x="368" y="36"/>
                  </a:cubicBezTo>
                  <a:cubicBezTo>
                    <a:pt x="368" y="16"/>
                    <a:pt x="351" y="0"/>
                    <a:pt x="330" y="0"/>
                  </a:cubicBezTo>
                  <a:close/>
                  <a:moveTo>
                    <a:pt x="350" y="256"/>
                  </a:moveTo>
                  <a:cubicBezTo>
                    <a:pt x="350" y="268"/>
                    <a:pt x="350" y="268"/>
                    <a:pt x="350" y="268"/>
                  </a:cubicBezTo>
                  <a:cubicBezTo>
                    <a:pt x="350" y="283"/>
                    <a:pt x="339" y="293"/>
                    <a:pt x="325" y="293"/>
                  </a:cubicBezTo>
                  <a:cubicBezTo>
                    <a:pt x="43" y="293"/>
                    <a:pt x="43" y="293"/>
                    <a:pt x="43" y="293"/>
                  </a:cubicBezTo>
                  <a:cubicBezTo>
                    <a:pt x="29" y="293"/>
                    <a:pt x="18" y="283"/>
                    <a:pt x="18" y="268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350" y="256"/>
                    <a:pt x="350" y="256"/>
                    <a:pt x="350" y="256"/>
                  </a:cubicBezTo>
                  <a:cubicBezTo>
                    <a:pt x="350" y="256"/>
                    <a:pt x="350" y="256"/>
                    <a:pt x="350" y="256"/>
                  </a:cubicBezTo>
                  <a:close/>
                  <a:moveTo>
                    <a:pt x="350" y="42"/>
                  </a:moveTo>
                  <a:cubicBezTo>
                    <a:pt x="350" y="236"/>
                    <a:pt x="350" y="236"/>
                    <a:pt x="350" y="236"/>
                  </a:cubicBezTo>
                  <a:cubicBezTo>
                    <a:pt x="18" y="236"/>
                    <a:pt x="18" y="236"/>
                    <a:pt x="18" y="236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29"/>
                    <a:pt x="29" y="17"/>
                    <a:pt x="43" y="17"/>
                  </a:cubicBezTo>
                  <a:cubicBezTo>
                    <a:pt x="325" y="17"/>
                    <a:pt x="325" y="17"/>
                    <a:pt x="325" y="17"/>
                  </a:cubicBezTo>
                  <a:cubicBezTo>
                    <a:pt x="339" y="17"/>
                    <a:pt x="350" y="29"/>
                    <a:pt x="35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12365685-6F3C-4EBD-A36A-E463C2257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614" y="3803856"/>
              <a:ext cx="288304" cy="363932"/>
            </a:xfrm>
            <a:custGeom>
              <a:avLst/>
              <a:gdLst>
                <a:gd name="T0" fmla="*/ 44 w 91"/>
                <a:gd name="T1" fmla="*/ 72 h 131"/>
                <a:gd name="T2" fmla="*/ 36 w 91"/>
                <a:gd name="T3" fmla="*/ 81 h 131"/>
                <a:gd name="T4" fmla="*/ 36 w 91"/>
                <a:gd name="T5" fmla="*/ 93 h 131"/>
                <a:gd name="T6" fmla="*/ 37 w 91"/>
                <a:gd name="T7" fmla="*/ 98 h 131"/>
                <a:gd name="T8" fmla="*/ 50 w 91"/>
                <a:gd name="T9" fmla="*/ 101 h 131"/>
                <a:gd name="T10" fmla="*/ 53 w 91"/>
                <a:gd name="T11" fmla="*/ 84 h 131"/>
                <a:gd name="T12" fmla="*/ 44 w 91"/>
                <a:gd name="T13" fmla="*/ 72 h 131"/>
                <a:gd name="T14" fmla="*/ 44 w 91"/>
                <a:gd name="T15" fmla="*/ 12 h 131"/>
                <a:gd name="T16" fmla="*/ 19 w 91"/>
                <a:gd name="T17" fmla="*/ 27 h 131"/>
                <a:gd name="T18" fmla="*/ 15 w 91"/>
                <a:gd name="T19" fmla="*/ 41 h 131"/>
                <a:gd name="T20" fmla="*/ 15 w 91"/>
                <a:gd name="T21" fmla="*/ 48 h 131"/>
                <a:gd name="T22" fmla="*/ 20 w 91"/>
                <a:gd name="T23" fmla="*/ 48 h 131"/>
                <a:gd name="T24" fmla="*/ 65 w 91"/>
                <a:gd name="T25" fmla="*/ 48 h 131"/>
                <a:gd name="T26" fmla="*/ 71 w 91"/>
                <a:gd name="T27" fmla="*/ 48 h 131"/>
                <a:gd name="T28" fmla="*/ 73 w 91"/>
                <a:gd name="T29" fmla="*/ 47 h 131"/>
                <a:gd name="T30" fmla="*/ 72 w 91"/>
                <a:gd name="T31" fmla="*/ 31 h 131"/>
                <a:gd name="T32" fmla="*/ 44 w 91"/>
                <a:gd name="T33" fmla="*/ 12 h 131"/>
                <a:gd name="T34" fmla="*/ 44 w 91"/>
                <a:gd name="T35" fmla="*/ 0 h 131"/>
                <a:gd name="T36" fmla="*/ 78 w 91"/>
                <a:gd name="T37" fmla="*/ 18 h 131"/>
                <a:gd name="T38" fmla="*/ 85 w 91"/>
                <a:gd name="T39" fmla="*/ 36 h 131"/>
                <a:gd name="T40" fmla="*/ 85 w 91"/>
                <a:gd name="T41" fmla="*/ 46 h 131"/>
                <a:gd name="T42" fmla="*/ 86 w 91"/>
                <a:gd name="T43" fmla="*/ 48 h 131"/>
                <a:gd name="T44" fmla="*/ 89 w 91"/>
                <a:gd name="T45" fmla="*/ 50 h 131"/>
                <a:gd name="T46" fmla="*/ 89 w 91"/>
                <a:gd name="T47" fmla="*/ 63 h 131"/>
                <a:gd name="T48" fmla="*/ 89 w 91"/>
                <a:gd name="T49" fmla="*/ 91 h 131"/>
                <a:gd name="T50" fmla="*/ 89 w 91"/>
                <a:gd name="T51" fmla="*/ 117 h 131"/>
                <a:gd name="T52" fmla="*/ 88 w 91"/>
                <a:gd name="T53" fmla="*/ 129 h 131"/>
                <a:gd name="T54" fmla="*/ 78 w 91"/>
                <a:gd name="T55" fmla="*/ 130 h 131"/>
                <a:gd name="T56" fmla="*/ 52 w 91"/>
                <a:gd name="T57" fmla="*/ 130 h 131"/>
                <a:gd name="T58" fmla="*/ 4 w 91"/>
                <a:gd name="T59" fmla="*/ 130 h 131"/>
                <a:gd name="T60" fmla="*/ 0 w 91"/>
                <a:gd name="T61" fmla="*/ 124 h 131"/>
                <a:gd name="T62" fmla="*/ 0 w 91"/>
                <a:gd name="T63" fmla="*/ 104 h 131"/>
                <a:gd name="T64" fmla="*/ 0 w 91"/>
                <a:gd name="T65" fmla="*/ 53 h 131"/>
                <a:gd name="T66" fmla="*/ 0 w 91"/>
                <a:gd name="T67" fmla="*/ 50 h 131"/>
                <a:gd name="T68" fmla="*/ 3 w 91"/>
                <a:gd name="T69" fmla="*/ 48 h 131"/>
                <a:gd name="T70" fmla="*/ 4 w 91"/>
                <a:gd name="T71" fmla="*/ 48 h 131"/>
                <a:gd name="T72" fmla="*/ 4 w 91"/>
                <a:gd name="T73" fmla="*/ 45 h 131"/>
                <a:gd name="T74" fmla="*/ 8 w 91"/>
                <a:gd name="T75" fmla="*/ 25 h 131"/>
                <a:gd name="T76" fmla="*/ 35 w 91"/>
                <a:gd name="T77" fmla="*/ 2 h 131"/>
                <a:gd name="T78" fmla="*/ 44 w 91"/>
                <a:gd name="T7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1" h="131">
                  <a:moveTo>
                    <a:pt x="44" y="72"/>
                  </a:moveTo>
                  <a:cubicBezTo>
                    <a:pt x="39" y="72"/>
                    <a:pt x="37" y="76"/>
                    <a:pt x="36" y="81"/>
                  </a:cubicBezTo>
                  <a:cubicBezTo>
                    <a:pt x="36" y="84"/>
                    <a:pt x="36" y="89"/>
                    <a:pt x="36" y="93"/>
                  </a:cubicBezTo>
                  <a:cubicBezTo>
                    <a:pt x="36" y="95"/>
                    <a:pt x="36" y="96"/>
                    <a:pt x="37" y="98"/>
                  </a:cubicBezTo>
                  <a:cubicBezTo>
                    <a:pt x="40" y="104"/>
                    <a:pt x="46" y="104"/>
                    <a:pt x="50" y="101"/>
                  </a:cubicBezTo>
                  <a:cubicBezTo>
                    <a:pt x="55" y="97"/>
                    <a:pt x="53" y="89"/>
                    <a:pt x="53" y="84"/>
                  </a:cubicBezTo>
                  <a:cubicBezTo>
                    <a:pt x="53" y="78"/>
                    <a:pt x="52" y="72"/>
                    <a:pt x="44" y="72"/>
                  </a:cubicBezTo>
                  <a:close/>
                  <a:moveTo>
                    <a:pt x="44" y="12"/>
                  </a:moveTo>
                  <a:cubicBezTo>
                    <a:pt x="34" y="12"/>
                    <a:pt x="24" y="17"/>
                    <a:pt x="19" y="27"/>
                  </a:cubicBezTo>
                  <a:cubicBezTo>
                    <a:pt x="16" y="31"/>
                    <a:pt x="15" y="36"/>
                    <a:pt x="15" y="41"/>
                  </a:cubicBezTo>
                  <a:cubicBezTo>
                    <a:pt x="15" y="42"/>
                    <a:pt x="15" y="48"/>
                    <a:pt x="15" y="48"/>
                  </a:cubicBezTo>
                  <a:cubicBezTo>
                    <a:pt x="16" y="48"/>
                    <a:pt x="19" y="48"/>
                    <a:pt x="20" y="48"/>
                  </a:cubicBezTo>
                  <a:cubicBezTo>
                    <a:pt x="35" y="48"/>
                    <a:pt x="50" y="48"/>
                    <a:pt x="65" y="48"/>
                  </a:cubicBezTo>
                  <a:cubicBezTo>
                    <a:pt x="67" y="48"/>
                    <a:pt x="70" y="48"/>
                    <a:pt x="71" y="48"/>
                  </a:cubicBezTo>
                  <a:cubicBezTo>
                    <a:pt x="74" y="48"/>
                    <a:pt x="73" y="48"/>
                    <a:pt x="73" y="47"/>
                  </a:cubicBezTo>
                  <a:cubicBezTo>
                    <a:pt x="75" y="42"/>
                    <a:pt x="73" y="36"/>
                    <a:pt x="72" y="31"/>
                  </a:cubicBezTo>
                  <a:cubicBezTo>
                    <a:pt x="68" y="19"/>
                    <a:pt x="57" y="12"/>
                    <a:pt x="44" y="12"/>
                  </a:cubicBezTo>
                  <a:close/>
                  <a:moveTo>
                    <a:pt x="44" y="0"/>
                  </a:moveTo>
                  <a:cubicBezTo>
                    <a:pt x="58" y="1"/>
                    <a:pt x="70" y="7"/>
                    <a:pt x="78" y="18"/>
                  </a:cubicBezTo>
                  <a:cubicBezTo>
                    <a:pt x="81" y="24"/>
                    <a:pt x="84" y="29"/>
                    <a:pt x="85" y="36"/>
                  </a:cubicBezTo>
                  <a:cubicBezTo>
                    <a:pt x="85" y="38"/>
                    <a:pt x="85" y="42"/>
                    <a:pt x="85" y="46"/>
                  </a:cubicBezTo>
                  <a:cubicBezTo>
                    <a:pt x="85" y="48"/>
                    <a:pt x="85" y="48"/>
                    <a:pt x="86" y="48"/>
                  </a:cubicBezTo>
                  <a:cubicBezTo>
                    <a:pt x="87" y="48"/>
                    <a:pt x="89" y="48"/>
                    <a:pt x="89" y="50"/>
                  </a:cubicBezTo>
                  <a:cubicBezTo>
                    <a:pt x="90" y="54"/>
                    <a:pt x="89" y="60"/>
                    <a:pt x="89" y="63"/>
                  </a:cubicBezTo>
                  <a:cubicBezTo>
                    <a:pt x="89" y="72"/>
                    <a:pt x="89" y="82"/>
                    <a:pt x="89" y="91"/>
                  </a:cubicBezTo>
                  <a:cubicBezTo>
                    <a:pt x="89" y="99"/>
                    <a:pt x="89" y="108"/>
                    <a:pt x="89" y="117"/>
                  </a:cubicBezTo>
                  <a:cubicBezTo>
                    <a:pt x="89" y="120"/>
                    <a:pt x="91" y="126"/>
                    <a:pt x="88" y="129"/>
                  </a:cubicBezTo>
                  <a:cubicBezTo>
                    <a:pt x="86" y="131"/>
                    <a:pt x="80" y="130"/>
                    <a:pt x="78" y="130"/>
                  </a:cubicBezTo>
                  <a:cubicBezTo>
                    <a:pt x="69" y="130"/>
                    <a:pt x="60" y="130"/>
                    <a:pt x="52" y="130"/>
                  </a:cubicBezTo>
                  <a:cubicBezTo>
                    <a:pt x="36" y="130"/>
                    <a:pt x="20" y="130"/>
                    <a:pt x="4" y="130"/>
                  </a:cubicBezTo>
                  <a:cubicBezTo>
                    <a:pt x="1" y="129"/>
                    <a:pt x="0" y="128"/>
                    <a:pt x="0" y="124"/>
                  </a:cubicBezTo>
                  <a:cubicBezTo>
                    <a:pt x="0" y="118"/>
                    <a:pt x="0" y="111"/>
                    <a:pt x="0" y="104"/>
                  </a:cubicBezTo>
                  <a:cubicBezTo>
                    <a:pt x="0" y="87"/>
                    <a:pt x="0" y="71"/>
                    <a:pt x="0" y="53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1" y="48"/>
                    <a:pt x="1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4" y="45"/>
                    <a:pt x="4" y="45"/>
                  </a:cubicBezTo>
                  <a:cubicBezTo>
                    <a:pt x="4" y="38"/>
                    <a:pt x="5" y="32"/>
                    <a:pt x="8" y="25"/>
                  </a:cubicBezTo>
                  <a:cubicBezTo>
                    <a:pt x="13" y="14"/>
                    <a:pt x="23" y="5"/>
                    <a:pt x="35" y="2"/>
                  </a:cubicBezTo>
                  <a:cubicBezTo>
                    <a:pt x="38" y="1"/>
                    <a:pt x="42" y="1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1" name="Cloud">
            <a:extLst>
              <a:ext uri="{FF2B5EF4-FFF2-40B4-BE49-F238E27FC236}">
                <a16:creationId xmlns:a16="http://schemas.microsoft.com/office/drawing/2014/main" id="{60BA41B2-7340-412F-ABBC-DCAD3E69FC15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584607" y="2504659"/>
            <a:ext cx="1210670" cy="1191948"/>
            <a:chOff x="695325" y="2228851"/>
            <a:chExt cx="615950" cy="606425"/>
          </a:xfrm>
          <a:solidFill>
            <a:schemeClr val="accent1"/>
          </a:solidFill>
        </p:grpSpPr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6D3836A2-F1ED-4D9A-9833-C0587EADD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325" y="2228851"/>
              <a:ext cx="615950" cy="339725"/>
            </a:xfrm>
            <a:custGeom>
              <a:avLst/>
              <a:gdLst>
                <a:gd name="T0" fmla="*/ 37 w 397"/>
                <a:gd name="T1" fmla="*/ 81 h 219"/>
                <a:gd name="T2" fmla="*/ 37 w 397"/>
                <a:gd name="T3" fmla="*/ 81 h 219"/>
                <a:gd name="T4" fmla="*/ 87 w 397"/>
                <a:gd name="T5" fmla="*/ 65 h 219"/>
                <a:gd name="T6" fmla="*/ 95 w 397"/>
                <a:gd name="T7" fmla="*/ 66 h 219"/>
                <a:gd name="T8" fmla="*/ 105 w 397"/>
                <a:gd name="T9" fmla="*/ 59 h 219"/>
                <a:gd name="T10" fmla="*/ 167 w 397"/>
                <a:gd name="T11" fmla="*/ 18 h 219"/>
                <a:gd name="T12" fmla="*/ 231 w 397"/>
                <a:gd name="T13" fmla="*/ 66 h 219"/>
                <a:gd name="T14" fmla="*/ 239 w 397"/>
                <a:gd name="T15" fmla="*/ 72 h 219"/>
                <a:gd name="T16" fmla="*/ 248 w 397"/>
                <a:gd name="T17" fmla="*/ 67 h 219"/>
                <a:gd name="T18" fmla="*/ 322 w 397"/>
                <a:gd name="T19" fmla="*/ 43 h 219"/>
                <a:gd name="T20" fmla="*/ 374 w 397"/>
                <a:gd name="T21" fmla="*/ 133 h 219"/>
                <a:gd name="T22" fmla="*/ 308 w 397"/>
                <a:gd name="T23" fmla="*/ 201 h 219"/>
                <a:gd name="T24" fmla="*/ 97 w 397"/>
                <a:gd name="T25" fmla="*/ 201 h 219"/>
                <a:gd name="T26" fmla="*/ 96 w 397"/>
                <a:gd name="T27" fmla="*/ 201 h 219"/>
                <a:gd name="T28" fmla="*/ 37 w 397"/>
                <a:gd name="T29" fmla="*/ 182 h 219"/>
                <a:gd name="T30" fmla="*/ 18 w 397"/>
                <a:gd name="T31" fmla="*/ 130 h 219"/>
                <a:gd name="T32" fmla="*/ 37 w 397"/>
                <a:gd name="T33" fmla="*/ 81 h 219"/>
                <a:gd name="T34" fmla="*/ 92 w 397"/>
                <a:gd name="T35" fmla="*/ 219 h 219"/>
                <a:gd name="T36" fmla="*/ 92 w 397"/>
                <a:gd name="T37" fmla="*/ 219 h 219"/>
                <a:gd name="T38" fmla="*/ 97 w 397"/>
                <a:gd name="T39" fmla="*/ 219 h 219"/>
                <a:gd name="T40" fmla="*/ 309 w 397"/>
                <a:gd name="T41" fmla="*/ 219 h 219"/>
                <a:gd name="T42" fmla="*/ 311 w 397"/>
                <a:gd name="T43" fmla="*/ 219 h 219"/>
                <a:gd name="T44" fmla="*/ 349 w 397"/>
                <a:gd name="T45" fmla="*/ 203 h 219"/>
                <a:gd name="T46" fmla="*/ 392 w 397"/>
                <a:gd name="T47" fmla="*/ 134 h 219"/>
                <a:gd name="T48" fmla="*/ 329 w 397"/>
                <a:gd name="T49" fmla="*/ 26 h 219"/>
                <a:gd name="T50" fmla="*/ 241 w 397"/>
                <a:gd name="T51" fmla="*/ 44 h 219"/>
                <a:gd name="T52" fmla="*/ 167 w 397"/>
                <a:gd name="T53" fmla="*/ 0 h 219"/>
                <a:gd name="T54" fmla="*/ 90 w 397"/>
                <a:gd name="T55" fmla="*/ 47 h 219"/>
                <a:gd name="T56" fmla="*/ 26 w 397"/>
                <a:gd name="T57" fmla="*/ 67 h 219"/>
                <a:gd name="T58" fmla="*/ 0 w 397"/>
                <a:gd name="T59" fmla="*/ 130 h 219"/>
                <a:gd name="T60" fmla="*/ 25 w 397"/>
                <a:gd name="T61" fmla="*/ 195 h 219"/>
                <a:gd name="T62" fmla="*/ 92 w 397"/>
                <a:gd name="T63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219">
                  <a:moveTo>
                    <a:pt x="37" y="81"/>
                  </a:moveTo>
                  <a:cubicBezTo>
                    <a:pt x="37" y="81"/>
                    <a:pt x="37" y="81"/>
                    <a:pt x="37" y="81"/>
                  </a:cubicBezTo>
                  <a:cubicBezTo>
                    <a:pt x="53" y="67"/>
                    <a:pt x="75" y="65"/>
                    <a:pt x="87" y="65"/>
                  </a:cubicBezTo>
                  <a:cubicBezTo>
                    <a:pt x="92" y="65"/>
                    <a:pt x="95" y="66"/>
                    <a:pt x="95" y="66"/>
                  </a:cubicBezTo>
                  <a:cubicBezTo>
                    <a:pt x="100" y="66"/>
                    <a:pt x="104" y="63"/>
                    <a:pt x="105" y="59"/>
                  </a:cubicBezTo>
                  <a:cubicBezTo>
                    <a:pt x="105" y="59"/>
                    <a:pt x="118" y="17"/>
                    <a:pt x="167" y="18"/>
                  </a:cubicBezTo>
                  <a:cubicBezTo>
                    <a:pt x="215" y="19"/>
                    <a:pt x="230" y="64"/>
                    <a:pt x="231" y="66"/>
                  </a:cubicBezTo>
                  <a:cubicBezTo>
                    <a:pt x="232" y="69"/>
                    <a:pt x="235" y="72"/>
                    <a:pt x="239" y="72"/>
                  </a:cubicBezTo>
                  <a:cubicBezTo>
                    <a:pt x="242" y="72"/>
                    <a:pt x="246" y="70"/>
                    <a:pt x="248" y="67"/>
                  </a:cubicBezTo>
                  <a:cubicBezTo>
                    <a:pt x="270" y="24"/>
                    <a:pt x="320" y="42"/>
                    <a:pt x="322" y="43"/>
                  </a:cubicBezTo>
                  <a:cubicBezTo>
                    <a:pt x="323" y="43"/>
                    <a:pt x="378" y="65"/>
                    <a:pt x="374" y="133"/>
                  </a:cubicBezTo>
                  <a:cubicBezTo>
                    <a:pt x="370" y="185"/>
                    <a:pt x="316" y="199"/>
                    <a:pt x="308" y="201"/>
                  </a:cubicBezTo>
                  <a:cubicBezTo>
                    <a:pt x="97" y="201"/>
                    <a:pt x="97" y="201"/>
                    <a:pt x="97" y="201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95" y="201"/>
                    <a:pt x="60" y="203"/>
                    <a:pt x="37" y="182"/>
                  </a:cubicBezTo>
                  <a:cubicBezTo>
                    <a:pt x="24" y="170"/>
                    <a:pt x="18" y="153"/>
                    <a:pt x="18" y="130"/>
                  </a:cubicBezTo>
                  <a:cubicBezTo>
                    <a:pt x="18" y="108"/>
                    <a:pt x="25" y="92"/>
                    <a:pt x="37" y="81"/>
                  </a:cubicBezTo>
                  <a:close/>
                  <a:moveTo>
                    <a:pt x="92" y="219"/>
                  </a:moveTo>
                  <a:cubicBezTo>
                    <a:pt x="92" y="219"/>
                    <a:pt x="92" y="219"/>
                    <a:pt x="92" y="219"/>
                  </a:cubicBezTo>
                  <a:cubicBezTo>
                    <a:pt x="95" y="219"/>
                    <a:pt x="96" y="219"/>
                    <a:pt x="97" y="219"/>
                  </a:cubicBezTo>
                  <a:cubicBezTo>
                    <a:pt x="309" y="219"/>
                    <a:pt x="309" y="219"/>
                    <a:pt x="309" y="219"/>
                  </a:cubicBezTo>
                  <a:cubicBezTo>
                    <a:pt x="310" y="219"/>
                    <a:pt x="310" y="219"/>
                    <a:pt x="311" y="219"/>
                  </a:cubicBezTo>
                  <a:cubicBezTo>
                    <a:pt x="312" y="219"/>
                    <a:pt x="330" y="215"/>
                    <a:pt x="349" y="203"/>
                  </a:cubicBezTo>
                  <a:cubicBezTo>
                    <a:pt x="375" y="186"/>
                    <a:pt x="390" y="163"/>
                    <a:pt x="392" y="134"/>
                  </a:cubicBezTo>
                  <a:cubicBezTo>
                    <a:pt x="397" y="54"/>
                    <a:pt x="330" y="26"/>
                    <a:pt x="329" y="26"/>
                  </a:cubicBezTo>
                  <a:cubicBezTo>
                    <a:pt x="308" y="18"/>
                    <a:pt x="267" y="14"/>
                    <a:pt x="241" y="44"/>
                  </a:cubicBezTo>
                  <a:cubicBezTo>
                    <a:pt x="229" y="24"/>
                    <a:pt x="205" y="0"/>
                    <a:pt x="167" y="0"/>
                  </a:cubicBezTo>
                  <a:cubicBezTo>
                    <a:pt x="123" y="0"/>
                    <a:pt x="99" y="28"/>
                    <a:pt x="90" y="47"/>
                  </a:cubicBezTo>
                  <a:cubicBezTo>
                    <a:pt x="77" y="47"/>
                    <a:pt x="47" y="48"/>
                    <a:pt x="26" y="67"/>
                  </a:cubicBezTo>
                  <a:cubicBezTo>
                    <a:pt x="9" y="82"/>
                    <a:pt x="0" y="103"/>
                    <a:pt x="0" y="130"/>
                  </a:cubicBezTo>
                  <a:cubicBezTo>
                    <a:pt x="0" y="158"/>
                    <a:pt x="8" y="180"/>
                    <a:pt x="25" y="195"/>
                  </a:cubicBezTo>
                  <a:cubicBezTo>
                    <a:pt x="48" y="217"/>
                    <a:pt x="80" y="219"/>
                    <a:pt x="92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4FFBD45B-BB36-49A4-8617-8DC2F47FB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25" y="2579688"/>
              <a:ext cx="184150" cy="200025"/>
            </a:xfrm>
            <a:custGeom>
              <a:avLst/>
              <a:gdLst>
                <a:gd name="T0" fmla="*/ 110 w 119"/>
                <a:gd name="T1" fmla="*/ 0 h 128"/>
                <a:gd name="T2" fmla="*/ 110 w 119"/>
                <a:gd name="T3" fmla="*/ 0 h 128"/>
                <a:gd name="T4" fmla="*/ 101 w 119"/>
                <a:gd name="T5" fmla="*/ 9 h 128"/>
                <a:gd name="T6" fmla="*/ 101 w 119"/>
                <a:gd name="T7" fmla="*/ 75 h 128"/>
                <a:gd name="T8" fmla="*/ 30 w 119"/>
                <a:gd name="T9" fmla="*/ 75 h 128"/>
                <a:gd name="T10" fmla="*/ 47 w 119"/>
                <a:gd name="T11" fmla="*/ 54 h 128"/>
                <a:gd name="T12" fmla="*/ 45 w 119"/>
                <a:gd name="T13" fmla="*/ 41 h 128"/>
                <a:gd name="T14" fmla="*/ 33 w 119"/>
                <a:gd name="T15" fmla="*/ 42 h 128"/>
                <a:gd name="T16" fmla="*/ 2 w 119"/>
                <a:gd name="T17" fmla="*/ 79 h 128"/>
                <a:gd name="T18" fmla="*/ 2 w 119"/>
                <a:gd name="T19" fmla="*/ 91 h 128"/>
                <a:gd name="T20" fmla="*/ 33 w 119"/>
                <a:gd name="T21" fmla="*/ 125 h 128"/>
                <a:gd name="T22" fmla="*/ 40 w 119"/>
                <a:gd name="T23" fmla="*/ 128 h 128"/>
                <a:gd name="T24" fmla="*/ 46 w 119"/>
                <a:gd name="T25" fmla="*/ 127 h 128"/>
                <a:gd name="T26" fmla="*/ 46 w 119"/>
                <a:gd name="T27" fmla="*/ 114 h 128"/>
                <a:gd name="T28" fmla="*/ 28 w 119"/>
                <a:gd name="T29" fmla="*/ 93 h 128"/>
                <a:gd name="T30" fmla="*/ 110 w 119"/>
                <a:gd name="T31" fmla="*/ 93 h 128"/>
                <a:gd name="T32" fmla="*/ 119 w 119"/>
                <a:gd name="T33" fmla="*/ 84 h 128"/>
                <a:gd name="T34" fmla="*/ 119 w 119"/>
                <a:gd name="T35" fmla="*/ 9 h 128"/>
                <a:gd name="T36" fmla="*/ 110 w 119"/>
                <a:gd name="T3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28">
                  <a:moveTo>
                    <a:pt x="110" y="0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105" y="0"/>
                    <a:pt x="101" y="4"/>
                    <a:pt x="101" y="9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50" y="50"/>
                    <a:pt x="49" y="44"/>
                    <a:pt x="45" y="41"/>
                  </a:cubicBezTo>
                  <a:cubicBezTo>
                    <a:pt x="41" y="38"/>
                    <a:pt x="36" y="38"/>
                    <a:pt x="33" y="42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83"/>
                    <a:pt x="0" y="88"/>
                    <a:pt x="2" y="91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5" y="128"/>
                    <a:pt x="37" y="128"/>
                    <a:pt x="40" y="128"/>
                  </a:cubicBezTo>
                  <a:cubicBezTo>
                    <a:pt x="42" y="128"/>
                    <a:pt x="44" y="128"/>
                    <a:pt x="46" y="127"/>
                  </a:cubicBezTo>
                  <a:cubicBezTo>
                    <a:pt x="49" y="123"/>
                    <a:pt x="50" y="117"/>
                    <a:pt x="46" y="11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6" y="93"/>
                    <a:pt x="119" y="89"/>
                    <a:pt x="119" y="84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9" y="4"/>
                    <a:pt x="116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4BF0CF6F-2D1C-4044-8857-378B00C92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3" y="2579688"/>
              <a:ext cx="185738" cy="200025"/>
            </a:xfrm>
            <a:custGeom>
              <a:avLst/>
              <a:gdLst>
                <a:gd name="T0" fmla="*/ 117 w 120"/>
                <a:gd name="T1" fmla="*/ 79 h 128"/>
                <a:gd name="T2" fmla="*/ 117 w 120"/>
                <a:gd name="T3" fmla="*/ 79 h 128"/>
                <a:gd name="T4" fmla="*/ 87 w 120"/>
                <a:gd name="T5" fmla="*/ 42 h 128"/>
                <a:gd name="T6" fmla="*/ 74 w 120"/>
                <a:gd name="T7" fmla="*/ 41 h 128"/>
                <a:gd name="T8" fmla="*/ 73 w 120"/>
                <a:gd name="T9" fmla="*/ 54 h 128"/>
                <a:gd name="T10" fmla="*/ 90 w 120"/>
                <a:gd name="T11" fmla="*/ 75 h 128"/>
                <a:gd name="T12" fmla="*/ 18 w 120"/>
                <a:gd name="T13" fmla="*/ 75 h 128"/>
                <a:gd name="T14" fmla="*/ 18 w 120"/>
                <a:gd name="T15" fmla="*/ 9 h 128"/>
                <a:gd name="T16" fmla="*/ 9 w 120"/>
                <a:gd name="T17" fmla="*/ 0 h 128"/>
                <a:gd name="T18" fmla="*/ 0 w 120"/>
                <a:gd name="T19" fmla="*/ 9 h 128"/>
                <a:gd name="T20" fmla="*/ 0 w 120"/>
                <a:gd name="T21" fmla="*/ 84 h 128"/>
                <a:gd name="T22" fmla="*/ 9 w 120"/>
                <a:gd name="T23" fmla="*/ 93 h 128"/>
                <a:gd name="T24" fmla="*/ 91 w 120"/>
                <a:gd name="T25" fmla="*/ 93 h 128"/>
                <a:gd name="T26" fmla="*/ 73 w 120"/>
                <a:gd name="T27" fmla="*/ 114 h 128"/>
                <a:gd name="T28" fmla="*/ 74 w 120"/>
                <a:gd name="T29" fmla="*/ 127 h 128"/>
                <a:gd name="T30" fmla="*/ 80 w 120"/>
                <a:gd name="T31" fmla="*/ 128 h 128"/>
                <a:gd name="T32" fmla="*/ 87 w 120"/>
                <a:gd name="T33" fmla="*/ 125 h 128"/>
                <a:gd name="T34" fmla="*/ 116 w 120"/>
                <a:gd name="T35" fmla="*/ 91 h 128"/>
                <a:gd name="T36" fmla="*/ 117 w 120"/>
                <a:gd name="T37" fmla="*/ 7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128">
                  <a:moveTo>
                    <a:pt x="117" y="79"/>
                  </a:moveTo>
                  <a:cubicBezTo>
                    <a:pt x="117" y="79"/>
                    <a:pt x="117" y="79"/>
                    <a:pt x="117" y="79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4" y="38"/>
                    <a:pt x="78" y="38"/>
                    <a:pt x="74" y="41"/>
                  </a:cubicBezTo>
                  <a:cubicBezTo>
                    <a:pt x="70" y="44"/>
                    <a:pt x="70" y="50"/>
                    <a:pt x="73" y="54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70" y="117"/>
                    <a:pt x="70" y="123"/>
                    <a:pt x="74" y="127"/>
                  </a:cubicBezTo>
                  <a:cubicBezTo>
                    <a:pt x="76" y="128"/>
                    <a:pt x="78" y="128"/>
                    <a:pt x="80" y="128"/>
                  </a:cubicBezTo>
                  <a:cubicBezTo>
                    <a:pt x="83" y="128"/>
                    <a:pt x="85" y="128"/>
                    <a:pt x="87" y="125"/>
                  </a:cubicBezTo>
                  <a:cubicBezTo>
                    <a:pt x="116" y="91"/>
                    <a:pt x="116" y="91"/>
                    <a:pt x="116" y="91"/>
                  </a:cubicBezTo>
                  <a:cubicBezTo>
                    <a:pt x="120" y="88"/>
                    <a:pt x="120" y="83"/>
                    <a:pt x="117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C7A77C9-705E-4A77-A3F4-E756A941A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00" y="2579688"/>
              <a:ext cx="142875" cy="255588"/>
            </a:xfrm>
            <a:custGeom>
              <a:avLst/>
              <a:gdLst>
                <a:gd name="T0" fmla="*/ 76 w 92"/>
                <a:gd name="T1" fmla="*/ 118 h 164"/>
                <a:gd name="T2" fmla="*/ 76 w 92"/>
                <a:gd name="T3" fmla="*/ 118 h 164"/>
                <a:gd name="T4" fmla="*/ 55 w 92"/>
                <a:gd name="T5" fmla="*/ 136 h 164"/>
                <a:gd name="T6" fmla="*/ 55 w 92"/>
                <a:gd name="T7" fmla="*/ 9 h 164"/>
                <a:gd name="T8" fmla="*/ 46 w 92"/>
                <a:gd name="T9" fmla="*/ 0 h 164"/>
                <a:gd name="T10" fmla="*/ 37 w 92"/>
                <a:gd name="T11" fmla="*/ 9 h 164"/>
                <a:gd name="T12" fmla="*/ 37 w 92"/>
                <a:gd name="T13" fmla="*/ 135 h 164"/>
                <a:gd name="T14" fmla="*/ 16 w 92"/>
                <a:gd name="T15" fmla="*/ 118 h 164"/>
                <a:gd name="T16" fmla="*/ 4 w 92"/>
                <a:gd name="T17" fmla="*/ 119 h 164"/>
                <a:gd name="T18" fmla="*/ 5 w 92"/>
                <a:gd name="T19" fmla="*/ 132 h 164"/>
                <a:gd name="T20" fmla="*/ 42 w 92"/>
                <a:gd name="T21" fmla="*/ 162 h 164"/>
                <a:gd name="T22" fmla="*/ 48 w 92"/>
                <a:gd name="T23" fmla="*/ 164 h 164"/>
                <a:gd name="T24" fmla="*/ 53 w 92"/>
                <a:gd name="T25" fmla="*/ 162 h 164"/>
                <a:gd name="T26" fmla="*/ 88 w 92"/>
                <a:gd name="T27" fmla="*/ 132 h 164"/>
                <a:gd name="T28" fmla="*/ 89 w 92"/>
                <a:gd name="T29" fmla="*/ 119 h 164"/>
                <a:gd name="T30" fmla="*/ 76 w 92"/>
                <a:gd name="T31" fmla="*/ 11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64">
                  <a:moveTo>
                    <a:pt x="76" y="118"/>
                  </a:moveTo>
                  <a:cubicBezTo>
                    <a:pt x="76" y="118"/>
                    <a:pt x="76" y="118"/>
                    <a:pt x="76" y="118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ubicBezTo>
                    <a:pt x="41" y="0"/>
                    <a:pt x="37" y="4"/>
                    <a:pt x="37" y="9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16" y="118"/>
                    <a:pt x="16" y="118"/>
                    <a:pt x="16" y="118"/>
                  </a:cubicBezTo>
                  <a:cubicBezTo>
                    <a:pt x="12" y="115"/>
                    <a:pt x="7" y="115"/>
                    <a:pt x="4" y="119"/>
                  </a:cubicBezTo>
                  <a:cubicBezTo>
                    <a:pt x="0" y="123"/>
                    <a:pt x="1" y="129"/>
                    <a:pt x="5" y="132"/>
                  </a:cubicBezTo>
                  <a:cubicBezTo>
                    <a:pt x="42" y="162"/>
                    <a:pt x="42" y="162"/>
                    <a:pt x="42" y="162"/>
                  </a:cubicBezTo>
                  <a:cubicBezTo>
                    <a:pt x="44" y="163"/>
                    <a:pt x="46" y="164"/>
                    <a:pt x="48" y="164"/>
                  </a:cubicBezTo>
                  <a:cubicBezTo>
                    <a:pt x="50" y="164"/>
                    <a:pt x="52" y="163"/>
                    <a:pt x="53" y="162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91" y="129"/>
                    <a:pt x="92" y="123"/>
                    <a:pt x="89" y="119"/>
                  </a:cubicBezTo>
                  <a:cubicBezTo>
                    <a:pt x="85" y="115"/>
                    <a:pt x="80" y="115"/>
                    <a:pt x="76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6" name="phone">
            <a:extLst>
              <a:ext uri="{FF2B5EF4-FFF2-40B4-BE49-F238E27FC236}">
                <a16:creationId xmlns:a16="http://schemas.microsoft.com/office/drawing/2014/main" id="{66CBA85F-A3D0-4395-B867-1ABAA010DCAA}"/>
              </a:ext>
            </a:extLst>
          </p:cNvPr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4151176" y="2372289"/>
            <a:ext cx="1136932" cy="1500036"/>
          </a:xfrm>
          <a:custGeom>
            <a:avLst/>
            <a:gdLst>
              <a:gd name="T0" fmla="*/ 183 w 212"/>
              <a:gd name="T1" fmla="*/ 212 h 280"/>
              <a:gd name="T2" fmla="*/ 167 w 212"/>
              <a:gd name="T3" fmla="*/ 29 h 280"/>
              <a:gd name="T4" fmla="*/ 29 w 212"/>
              <a:gd name="T5" fmla="*/ 47 h 280"/>
              <a:gd name="T6" fmla="*/ 29 w 212"/>
              <a:gd name="T7" fmla="*/ 253 h 280"/>
              <a:gd name="T8" fmla="*/ 50 w 212"/>
              <a:gd name="T9" fmla="*/ 280 h 280"/>
              <a:gd name="T10" fmla="*/ 212 w 212"/>
              <a:gd name="T11" fmla="*/ 262 h 280"/>
              <a:gd name="T12" fmla="*/ 192 w 212"/>
              <a:gd name="T13" fmla="*/ 0 h 280"/>
              <a:gd name="T14" fmla="*/ 0 w 212"/>
              <a:gd name="T15" fmla="*/ 22 h 280"/>
              <a:gd name="T16" fmla="*/ 5 w 212"/>
              <a:gd name="T17" fmla="*/ 256 h 280"/>
              <a:gd name="T18" fmla="*/ 10 w 212"/>
              <a:gd name="T19" fmla="*/ 22 h 280"/>
              <a:gd name="T20" fmla="*/ 192 w 212"/>
              <a:gd name="T21" fmla="*/ 10 h 280"/>
              <a:gd name="T22" fmla="*/ 202 w 212"/>
              <a:gd name="T23" fmla="*/ 262 h 280"/>
              <a:gd name="T24" fmla="*/ 50 w 212"/>
              <a:gd name="T25" fmla="*/ 270 h 280"/>
              <a:gd name="T26" fmla="*/ 39 w 212"/>
              <a:gd name="T27" fmla="*/ 253 h 280"/>
              <a:gd name="T28" fmla="*/ 44 w 212"/>
              <a:gd name="T29" fmla="*/ 39 h 280"/>
              <a:gd name="T30" fmla="*/ 173 w 212"/>
              <a:gd name="T31" fmla="*/ 46 h 280"/>
              <a:gd name="T32" fmla="*/ 173 w 212"/>
              <a:gd name="T33" fmla="*/ 212 h 280"/>
              <a:gd name="T34" fmla="*/ 166 w 212"/>
              <a:gd name="T35" fmla="*/ 219 h 280"/>
              <a:gd name="T36" fmla="*/ 121 w 212"/>
              <a:gd name="T37" fmla="*/ 220 h 280"/>
              <a:gd name="T38" fmla="*/ 71 w 212"/>
              <a:gd name="T39" fmla="*/ 219 h 280"/>
              <a:gd name="T40" fmla="*/ 113 w 212"/>
              <a:gd name="T41" fmla="*/ 160 h 280"/>
              <a:gd name="T42" fmla="*/ 145 w 212"/>
              <a:gd name="T43" fmla="*/ 97 h 280"/>
              <a:gd name="T44" fmla="*/ 158 w 212"/>
              <a:gd name="T45" fmla="*/ 100 h 280"/>
              <a:gd name="T46" fmla="*/ 153 w 212"/>
              <a:gd name="T47" fmla="*/ 72 h 280"/>
              <a:gd name="T48" fmla="*/ 146 w 212"/>
              <a:gd name="T49" fmla="*/ 69 h 280"/>
              <a:gd name="T50" fmla="*/ 121 w 212"/>
              <a:gd name="T51" fmla="*/ 84 h 280"/>
              <a:gd name="T52" fmla="*/ 135 w 212"/>
              <a:gd name="T53" fmla="*/ 93 h 280"/>
              <a:gd name="T54" fmla="*/ 112 w 212"/>
              <a:gd name="T55" fmla="*/ 149 h 280"/>
              <a:gd name="T56" fmla="*/ 94 w 212"/>
              <a:gd name="T57" fmla="*/ 147 h 280"/>
              <a:gd name="T58" fmla="*/ 59 w 212"/>
              <a:gd name="T59" fmla="*/ 227 h 280"/>
              <a:gd name="T60" fmla="*/ 106 w 212"/>
              <a:gd name="T61" fmla="*/ 229 h 280"/>
              <a:gd name="T62" fmla="*/ 121 w 212"/>
              <a:gd name="T63" fmla="*/ 255 h 280"/>
              <a:gd name="T64" fmla="*/ 135 w 212"/>
              <a:gd name="T65" fmla="*/ 229 h 280"/>
              <a:gd name="T66" fmla="*/ 180 w 212"/>
              <a:gd name="T67" fmla="*/ 226 h 280"/>
              <a:gd name="T68" fmla="*/ 147 w 212"/>
              <a:gd name="T69" fmla="*/ 87 h 280"/>
              <a:gd name="T70" fmla="*/ 142 w 212"/>
              <a:gd name="T71" fmla="*/ 86 h 280"/>
              <a:gd name="T72" fmla="*/ 139 w 212"/>
              <a:gd name="T73" fmla="*/ 84 h 280"/>
              <a:gd name="T74" fmla="*/ 145 w 212"/>
              <a:gd name="T75" fmla="*/ 81 h 280"/>
              <a:gd name="T76" fmla="*/ 113 w 212"/>
              <a:gd name="T77" fmla="*/ 238 h 280"/>
              <a:gd name="T78" fmla="*/ 128 w 212"/>
              <a:gd name="T79" fmla="*/ 238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2" h="280">
                <a:moveTo>
                  <a:pt x="180" y="226"/>
                </a:moveTo>
                <a:cubicBezTo>
                  <a:pt x="183" y="222"/>
                  <a:pt x="183" y="218"/>
                  <a:pt x="183" y="212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3" y="32"/>
                  <a:pt x="177" y="29"/>
                  <a:pt x="167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30" y="29"/>
                  <a:pt x="29" y="38"/>
                  <a:pt x="29" y="47"/>
                </a:cubicBezTo>
                <a:cubicBezTo>
                  <a:pt x="29" y="250"/>
                  <a:pt x="29" y="250"/>
                  <a:pt x="29" y="250"/>
                </a:cubicBezTo>
                <a:cubicBezTo>
                  <a:pt x="29" y="253"/>
                  <a:pt x="29" y="253"/>
                  <a:pt x="29" y="253"/>
                </a:cubicBezTo>
                <a:cubicBezTo>
                  <a:pt x="29" y="260"/>
                  <a:pt x="29" y="269"/>
                  <a:pt x="35" y="275"/>
                </a:cubicBezTo>
                <a:cubicBezTo>
                  <a:pt x="38" y="278"/>
                  <a:pt x="44" y="280"/>
                  <a:pt x="50" y="280"/>
                </a:cubicBezTo>
                <a:cubicBezTo>
                  <a:pt x="191" y="280"/>
                  <a:pt x="191" y="280"/>
                  <a:pt x="191" y="280"/>
                </a:cubicBezTo>
                <a:cubicBezTo>
                  <a:pt x="203" y="280"/>
                  <a:pt x="212" y="273"/>
                  <a:pt x="212" y="262"/>
                </a:cubicBezTo>
                <a:cubicBezTo>
                  <a:pt x="212" y="20"/>
                  <a:pt x="212" y="20"/>
                  <a:pt x="212" y="20"/>
                </a:cubicBezTo>
                <a:cubicBezTo>
                  <a:pt x="212" y="7"/>
                  <a:pt x="202" y="0"/>
                  <a:pt x="19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0" y="0"/>
                  <a:pt x="0" y="8"/>
                  <a:pt x="0" y="22"/>
                </a:cubicBezTo>
                <a:cubicBezTo>
                  <a:pt x="0" y="251"/>
                  <a:pt x="0" y="251"/>
                  <a:pt x="0" y="251"/>
                </a:cubicBezTo>
                <a:cubicBezTo>
                  <a:pt x="0" y="253"/>
                  <a:pt x="3" y="256"/>
                  <a:pt x="5" y="256"/>
                </a:cubicBezTo>
                <a:cubicBezTo>
                  <a:pt x="8" y="256"/>
                  <a:pt x="10" y="253"/>
                  <a:pt x="10" y="251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14"/>
                  <a:pt x="16" y="10"/>
                  <a:pt x="20" y="10"/>
                </a:cubicBezTo>
                <a:cubicBezTo>
                  <a:pt x="192" y="10"/>
                  <a:pt x="192" y="10"/>
                  <a:pt x="192" y="10"/>
                </a:cubicBezTo>
                <a:cubicBezTo>
                  <a:pt x="197" y="10"/>
                  <a:pt x="202" y="13"/>
                  <a:pt x="202" y="20"/>
                </a:cubicBezTo>
                <a:cubicBezTo>
                  <a:pt x="202" y="262"/>
                  <a:pt x="202" y="262"/>
                  <a:pt x="202" y="262"/>
                </a:cubicBezTo>
                <a:cubicBezTo>
                  <a:pt x="202" y="269"/>
                  <a:pt x="195" y="270"/>
                  <a:pt x="191" y="270"/>
                </a:cubicBezTo>
                <a:cubicBezTo>
                  <a:pt x="50" y="270"/>
                  <a:pt x="50" y="270"/>
                  <a:pt x="50" y="270"/>
                </a:cubicBezTo>
                <a:cubicBezTo>
                  <a:pt x="46" y="270"/>
                  <a:pt x="44" y="269"/>
                  <a:pt x="42" y="268"/>
                </a:cubicBezTo>
                <a:cubicBezTo>
                  <a:pt x="39" y="265"/>
                  <a:pt x="39" y="259"/>
                  <a:pt x="39" y="253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39"/>
                  <a:pt x="39" y="39"/>
                  <a:pt x="44" y="39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73" y="39"/>
                  <a:pt x="173" y="39"/>
                  <a:pt x="173" y="46"/>
                </a:cubicBezTo>
                <a:cubicBezTo>
                  <a:pt x="173" y="211"/>
                  <a:pt x="173" y="211"/>
                  <a:pt x="173" y="211"/>
                </a:cubicBezTo>
                <a:cubicBezTo>
                  <a:pt x="173" y="212"/>
                  <a:pt x="173" y="212"/>
                  <a:pt x="173" y="212"/>
                </a:cubicBezTo>
                <a:cubicBezTo>
                  <a:pt x="173" y="215"/>
                  <a:pt x="173" y="218"/>
                  <a:pt x="173" y="218"/>
                </a:cubicBezTo>
                <a:cubicBezTo>
                  <a:pt x="172" y="219"/>
                  <a:pt x="171" y="219"/>
                  <a:pt x="166" y="219"/>
                </a:cubicBezTo>
                <a:cubicBezTo>
                  <a:pt x="133" y="219"/>
                  <a:pt x="133" y="219"/>
                  <a:pt x="133" y="219"/>
                </a:cubicBezTo>
                <a:cubicBezTo>
                  <a:pt x="128" y="219"/>
                  <a:pt x="124" y="219"/>
                  <a:pt x="121" y="220"/>
                </a:cubicBezTo>
                <a:cubicBezTo>
                  <a:pt x="118" y="219"/>
                  <a:pt x="115" y="219"/>
                  <a:pt x="111" y="219"/>
                </a:cubicBezTo>
                <a:cubicBezTo>
                  <a:pt x="71" y="219"/>
                  <a:pt x="71" y="219"/>
                  <a:pt x="71" y="219"/>
                </a:cubicBezTo>
                <a:cubicBezTo>
                  <a:pt x="101" y="155"/>
                  <a:pt x="101" y="155"/>
                  <a:pt x="101" y="155"/>
                </a:cubicBezTo>
                <a:cubicBezTo>
                  <a:pt x="113" y="160"/>
                  <a:pt x="113" y="160"/>
                  <a:pt x="113" y="160"/>
                </a:cubicBezTo>
                <a:cubicBezTo>
                  <a:pt x="115" y="161"/>
                  <a:pt x="118" y="160"/>
                  <a:pt x="119" y="157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53" y="100"/>
                  <a:pt x="153" y="100"/>
                  <a:pt x="153" y="100"/>
                </a:cubicBezTo>
                <a:cubicBezTo>
                  <a:pt x="155" y="101"/>
                  <a:pt x="157" y="101"/>
                  <a:pt x="158" y="100"/>
                </a:cubicBezTo>
                <a:cubicBezTo>
                  <a:pt x="160" y="98"/>
                  <a:pt x="160" y="96"/>
                  <a:pt x="159" y="94"/>
                </a:cubicBezTo>
                <a:cubicBezTo>
                  <a:pt x="153" y="72"/>
                  <a:pt x="153" y="72"/>
                  <a:pt x="153" y="72"/>
                </a:cubicBezTo>
                <a:cubicBezTo>
                  <a:pt x="152" y="71"/>
                  <a:pt x="151" y="70"/>
                  <a:pt x="150" y="69"/>
                </a:cubicBezTo>
                <a:cubicBezTo>
                  <a:pt x="149" y="69"/>
                  <a:pt x="147" y="69"/>
                  <a:pt x="146" y="6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2" y="80"/>
                  <a:pt x="121" y="82"/>
                  <a:pt x="121" y="84"/>
                </a:cubicBezTo>
                <a:cubicBezTo>
                  <a:pt x="121" y="86"/>
                  <a:pt x="122" y="88"/>
                  <a:pt x="124" y="88"/>
                </a:cubicBezTo>
                <a:cubicBezTo>
                  <a:pt x="135" y="93"/>
                  <a:pt x="135" y="93"/>
                  <a:pt x="135" y="93"/>
                </a:cubicBezTo>
                <a:cubicBezTo>
                  <a:pt x="135" y="93"/>
                  <a:pt x="136" y="93"/>
                  <a:pt x="136" y="93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98" y="143"/>
                  <a:pt x="95" y="144"/>
                  <a:pt x="94" y="147"/>
                </a:cubicBezTo>
                <a:cubicBezTo>
                  <a:pt x="59" y="222"/>
                  <a:pt x="59" y="222"/>
                  <a:pt x="59" y="222"/>
                </a:cubicBezTo>
                <a:cubicBezTo>
                  <a:pt x="58" y="223"/>
                  <a:pt x="58" y="225"/>
                  <a:pt x="59" y="227"/>
                </a:cubicBezTo>
                <a:cubicBezTo>
                  <a:pt x="60" y="228"/>
                  <a:pt x="62" y="229"/>
                  <a:pt x="64" y="229"/>
                </a:cubicBezTo>
                <a:cubicBezTo>
                  <a:pt x="106" y="229"/>
                  <a:pt x="106" y="229"/>
                  <a:pt x="106" y="229"/>
                </a:cubicBezTo>
                <a:cubicBezTo>
                  <a:pt x="104" y="232"/>
                  <a:pt x="103" y="236"/>
                  <a:pt x="103" y="238"/>
                </a:cubicBezTo>
                <a:cubicBezTo>
                  <a:pt x="103" y="248"/>
                  <a:pt x="111" y="255"/>
                  <a:pt x="121" y="255"/>
                </a:cubicBezTo>
                <a:cubicBezTo>
                  <a:pt x="129" y="255"/>
                  <a:pt x="138" y="248"/>
                  <a:pt x="138" y="238"/>
                </a:cubicBezTo>
                <a:cubicBezTo>
                  <a:pt x="138" y="235"/>
                  <a:pt x="137" y="232"/>
                  <a:pt x="135" y="229"/>
                </a:cubicBezTo>
                <a:cubicBezTo>
                  <a:pt x="166" y="229"/>
                  <a:pt x="166" y="229"/>
                  <a:pt x="166" y="229"/>
                </a:cubicBezTo>
                <a:cubicBezTo>
                  <a:pt x="173" y="229"/>
                  <a:pt x="177" y="228"/>
                  <a:pt x="180" y="226"/>
                </a:cubicBezTo>
                <a:close/>
                <a:moveTo>
                  <a:pt x="145" y="81"/>
                </a:moveTo>
                <a:cubicBezTo>
                  <a:pt x="147" y="87"/>
                  <a:pt x="147" y="87"/>
                  <a:pt x="147" y="87"/>
                </a:cubicBezTo>
                <a:cubicBezTo>
                  <a:pt x="144" y="86"/>
                  <a:pt x="144" y="86"/>
                  <a:pt x="144" y="86"/>
                </a:cubicBezTo>
                <a:cubicBezTo>
                  <a:pt x="144" y="86"/>
                  <a:pt x="143" y="86"/>
                  <a:pt x="142" y="86"/>
                </a:cubicBezTo>
                <a:cubicBezTo>
                  <a:pt x="142" y="86"/>
                  <a:pt x="142" y="86"/>
                  <a:pt x="141" y="86"/>
                </a:cubicBezTo>
                <a:cubicBezTo>
                  <a:pt x="141" y="85"/>
                  <a:pt x="140" y="84"/>
                  <a:pt x="139" y="84"/>
                </a:cubicBezTo>
                <a:cubicBezTo>
                  <a:pt x="138" y="84"/>
                  <a:pt x="138" y="84"/>
                  <a:pt x="138" y="84"/>
                </a:cubicBezTo>
                <a:lnTo>
                  <a:pt x="145" y="81"/>
                </a:lnTo>
                <a:close/>
                <a:moveTo>
                  <a:pt x="121" y="245"/>
                </a:moveTo>
                <a:cubicBezTo>
                  <a:pt x="117" y="245"/>
                  <a:pt x="113" y="243"/>
                  <a:pt x="113" y="238"/>
                </a:cubicBezTo>
                <a:cubicBezTo>
                  <a:pt x="113" y="234"/>
                  <a:pt x="117" y="232"/>
                  <a:pt x="121" y="230"/>
                </a:cubicBezTo>
                <a:cubicBezTo>
                  <a:pt x="125" y="232"/>
                  <a:pt x="128" y="234"/>
                  <a:pt x="128" y="238"/>
                </a:cubicBezTo>
                <a:cubicBezTo>
                  <a:pt x="128" y="242"/>
                  <a:pt x="124" y="245"/>
                  <a:pt x="121" y="2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PageNumber">
            <a:extLst>
              <a:ext uri="{FF2B5EF4-FFF2-40B4-BE49-F238E27FC236}">
                <a16:creationId xmlns:a16="http://schemas.microsoft.com/office/drawing/2014/main" id="{932C9692-FD8B-0103-BF09-C16E7298208B}"/>
              </a:ext>
            </a:extLst>
          </p:cNvPr>
          <p:cNvSpPr txBox="1"/>
          <p:nvPr/>
        </p:nvSpPr>
        <p:spPr>
          <a:xfrm>
            <a:off x="13377672" y="7894180"/>
            <a:ext cx="557784" cy="1404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770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A7B7F07E-1F2A-4A5F-94E1-DE2B4528A6ED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A7B7F07E-1F2A-4A5F-94E1-DE2B4528A6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46239D5-B0A2-4C2C-8B00-E21AE23FA151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 vert="horz"/>
          <a:lstStyle/>
          <a:p>
            <a:r>
              <a:rPr lang="en-US" dirty="0"/>
              <a:t>What is driving digital adoption… Both payers and billers are motivated to go digital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E7A461-8F45-4E01-A33D-6A697648DFB7}"/>
              </a:ext>
            </a:extLst>
          </p:cNvPr>
          <p:cNvGrpSpPr>
            <a:grpSpLocks noChangeAspect="1"/>
          </p:cNvGrpSpPr>
          <p:nvPr/>
        </p:nvGrpSpPr>
        <p:grpSpPr>
          <a:xfrm>
            <a:off x="1814989" y="2320312"/>
            <a:ext cx="492050" cy="431953"/>
            <a:chOff x="2441576" y="1730375"/>
            <a:chExt cx="623888" cy="547688"/>
          </a:xfrm>
          <a:solidFill>
            <a:schemeClr val="accent3">
              <a:lumMod val="75000"/>
            </a:schemeClr>
          </a:solidFill>
        </p:grpSpPr>
        <p:sp>
          <p:nvSpPr>
            <p:cNvPr id="11" name="Freeform 71">
              <a:extLst>
                <a:ext uri="{FF2B5EF4-FFF2-40B4-BE49-F238E27FC236}">
                  <a16:creationId xmlns:a16="http://schemas.microsoft.com/office/drawing/2014/main" id="{E69014D0-8233-43C9-81B3-7F99B2AA5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8601" y="1924050"/>
              <a:ext cx="133350" cy="127000"/>
            </a:xfrm>
            <a:custGeom>
              <a:avLst/>
              <a:gdLst>
                <a:gd name="T0" fmla="*/ 0 w 72"/>
                <a:gd name="T1" fmla="*/ 47 h 69"/>
                <a:gd name="T2" fmla="*/ 22 w 72"/>
                <a:gd name="T3" fmla="*/ 69 h 69"/>
                <a:gd name="T4" fmla="*/ 43 w 72"/>
                <a:gd name="T5" fmla="*/ 47 h 69"/>
                <a:gd name="T6" fmla="*/ 40 w 72"/>
                <a:gd name="T7" fmla="*/ 35 h 69"/>
                <a:gd name="T8" fmla="*/ 56 w 72"/>
                <a:gd name="T9" fmla="*/ 21 h 69"/>
                <a:gd name="T10" fmla="*/ 65 w 72"/>
                <a:gd name="T11" fmla="*/ 30 h 69"/>
                <a:gd name="T12" fmla="*/ 68 w 72"/>
                <a:gd name="T13" fmla="*/ 15 h 69"/>
                <a:gd name="T14" fmla="*/ 72 w 72"/>
                <a:gd name="T15" fmla="*/ 0 h 69"/>
                <a:gd name="T16" fmla="*/ 56 w 72"/>
                <a:gd name="T17" fmla="*/ 2 h 69"/>
                <a:gd name="T18" fmla="*/ 40 w 72"/>
                <a:gd name="T19" fmla="*/ 4 h 69"/>
                <a:gd name="T20" fmla="*/ 49 w 72"/>
                <a:gd name="T21" fmla="*/ 13 h 69"/>
                <a:gd name="T22" fmla="*/ 33 w 72"/>
                <a:gd name="T23" fmla="*/ 28 h 69"/>
                <a:gd name="T24" fmla="*/ 22 w 72"/>
                <a:gd name="T25" fmla="*/ 25 h 69"/>
                <a:gd name="T26" fmla="*/ 0 w 72"/>
                <a:gd name="T27" fmla="*/ 47 h 69"/>
                <a:gd name="T28" fmla="*/ 22 w 72"/>
                <a:gd name="T29" fmla="*/ 35 h 69"/>
                <a:gd name="T30" fmla="*/ 33 w 72"/>
                <a:gd name="T31" fmla="*/ 47 h 69"/>
                <a:gd name="T32" fmla="*/ 22 w 72"/>
                <a:gd name="T33" fmla="*/ 59 h 69"/>
                <a:gd name="T34" fmla="*/ 10 w 72"/>
                <a:gd name="T35" fmla="*/ 47 h 69"/>
                <a:gd name="T36" fmla="*/ 22 w 72"/>
                <a:gd name="T37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69">
                  <a:moveTo>
                    <a:pt x="0" y="47"/>
                  </a:moveTo>
                  <a:cubicBezTo>
                    <a:pt x="0" y="59"/>
                    <a:pt x="10" y="69"/>
                    <a:pt x="22" y="69"/>
                  </a:cubicBezTo>
                  <a:cubicBezTo>
                    <a:pt x="34" y="69"/>
                    <a:pt x="43" y="59"/>
                    <a:pt x="43" y="47"/>
                  </a:cubicBezTo>
                  <a:cubicBezTo>
                    <a:pt x="43" y="43"/>
                    <a:pt x="42" y="39"/>
                    <a:pt x="40" y="35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9" y="26"/>
                    <a:pt x="26" y="25"/>
                    <a:pt x="22" y="25"/>
                  </a:cubicBezTo>
                  <a:cubicBezTo>
                    <a:pt x="10" y="25"/>
                    <a:pt x="0" y="35"/>
                    <a:pt x="0" y="47"/>
                  </a:cubicBezTo>
                  <a:close/>
                  <a:moveTo>
                    <a:pt x="22" y="35"/>
                  </a:moveTo>
                  <a:cubicBezTo>
                    <a:pt x="28" y="35"/>
                    <a:pt x="33" y="41"/>
                    <a:pt x="33" y="47"/>
                  </a:cubicBezTo>
                  <a:cubicBezTo>
                    <a:pt x="33" y="54"/>
                    <a:pt x="28" y="59"/>
                    <a:pt x="22" y="59"/>
                  </a:cubicBezTo>
                  <a:cubicBezTo>
                    <a:pt x="15" y="59"/>
                    <a:pt x="10" y="54"/>
                    <a:pt x="10" y="47"/>
                  </a:cubicBezTo>
                  <a:cubicBezTo>
                    <a:pt x="10" y="41"/>
                    <a:pt x="15" y="35"/>
                    <a:pt x="2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2">
              <a:extLst>
                <a:ext uri="{FF2B5EF4-FFF2-40B4-BE49-F238E27FC236}">
                  <a16:creationId xmlns:a16="http://schemas.microsoft.com/office/drawing/2014/main" id="{A206FE73-CC96-4364-B533-0C970C184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113" y="1814513"/>
              <a:ext cx="46038" cy="44450"/>
            </a:xfrm>
            <a:custGeom>
              <a:avLst/>
              <a:gdLst>
                <a:gd name="T0" fmla="*/ 16 w 25"/>
                <a:gd name="T1" fmla="*/ 23 h 24"/>
                <a:gd name="T2" fmla="*/ 19 w 25"/>
                <a:gd name="T3" fmla="*/ 24 h 24"/>
                <a:gd name="T4" fmla="*/ 23 w 25"/>
                <a:gd name="T5" fmla="*/ 23 h 24"/>
                <a:gd name="T6" fmla="*/ 23 w 25"/>
                <a:gd name="T7" fmla="*/ 16 h 24"/>
                <a:gd name="T8" fmla="*/ 9 w 25"/>
                <a:gd name="T9" fmla="*/ 2 h 24"/>
                <a:gd name="T10" fmla="*/ 2 w 25"/>
                <a:gd name="T11" fmla="*/ 2 h 24"/>
                <a:gd name="T12" fmla="*/ 2 w 25"/>
                <a:gd name="T13" fmla="*/ 9 h 24"/>
                <a:gd name="T14" fmla="*/ 16 w 25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4">
                  <a:moveTo>
                    <a:pt x="16" y="23"/>
                  </a:moveTo>
                  <a:cubicBezTo>
                    <a:pt x="17" y="24"/>
                    <a:pt x="18" y="24"/>
                    <a:pt x="19" y="24"/>
                  </a:cubicBezTo>
                  <a:cubicBezTo>
                    <a:pt x="21" y="24"/>
                    <a:pt x="22" y="24"/>
                    <a:pt x="23" y="23"/>
                  </a:cubicBezTo>
                  <a:cubicBezTo>
                    <a:pt x="25" y="21"/>
                    <a:pt x="25" y="18"/>
                    <a:pt x="23" y="1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3">
              <a:extLst>
                <a:ext uri="{FF2B5EF4-FFF2-40B4-BE49-F238E27FC236}">
                  <a16:creationId xmlns:a16="http://schemas.microsoft.com/office/drawing/2014/main" id="{97534F41-A6C2-4DAD-8F89-845534EB1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1814513"/>
              <a:ext cx="46038" cy="44450"/>
            </a:xfrm>
            <a:custGeom>
              <a:avLst/>
              <a:gdLst>
                <a:gd name="T0" fmla="*/ 5 w 25"/>
                <a:gd name="T1" fmla="*/ 24 h 24"/>
                <a:gd name="T2" fmla="*/ 9 w 25"/>
                <a:gd name="T3" fmla="*/ 23 h 24"/>
                <a:gd name="T4" fmla="*/ 23 w 25"/>
                <a:gd name="T5" fmla="*/ 9 h 24"/>
                <a:gd name="T6" fmla="*/ 23 w 25"/>
                <a:gd name="T7" fmla="*/ 2 h 24"/>
                <a:gd name="T8" fmla="*/ 16 w 25"/>
                <a:gd name="T9" fmla="*/ 2 h 24"/>
                <a:gd name="T10" fmla="*/ 2 w 25"/>
                <a:gd name="T11" fmla="*/ 16 h 24"/>
                <a:gd name="T12" fmla="*/ 2 w 25"/>
                <a:gd name="T13" fmla="*/ 23 h 24"/>
                <a:gd name="T14" fmla="*/ 5 w 25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4">
                  <a:moveTo>
                    <a:pt x="5" y="24"/>
                  </a:moveTo>
                  <a:cubicBezTo>
                    <a:pt x="7" y="24"/>
                    <a:pt x="8" y="24"/>
                    <a:pt x="9" y="23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5" y="7"/>
                    <a:pt x="25" y="4"/>
                    <a:pt x="23" y="2"/>
                  </a:cubicBezTo>
                  <a:cubicBezTo>
                    <a:pt x="21" y="0"/>
                    <a:pt x="17" y="0"/>
                    <a:pt x="16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1"/>
                    <a:pt x="2" y="23"/>
                  </a:cubicBezTo>
                  <a:cubicBezTo>
                    <a:pt x="3" y="24"/>
                    <a:pt x="4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4">
              <a:extLst>
                <a:ext uri="{FF2B5EF4-FFF2-40B4-BE49-F238E27FC236}">
                  <a16:creationId xmlns:a16="http://schemas.microsoft.com/office/drawing/2014/main" id="{69AEE667-0434-45E3-BAA4-33570A309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038" y="1979613"/>
              <a:ext cx="44450" cy="17463"/>
            </a:xfrm>
            <a:custGeom>
              <a:avLst/>
              <a:gdLst>
                <a:gd name="T0" fmla="*/ 19 w 24"/>
                <a:gd name="T1" fmla="*/ 10 h 10"/>
                <a:gd name="T2" fmla="*/ 24 w 24"/>
                <a:gd name="T3" fmla="*/ 5 h 10"/>
                <a:gd name="T4" fmla="*/ 19 w 24"/>
                <a:gd name="T5" fmla="*/ 0 h 10"/>
                <a:gd name="T6" fmla="*/ 5 w 24"/>
                <a:gd name="T7" fmla="*/ 0 h 10"/>
                <a:gd name="T8" fmla="*/ 0 w 24"/>
                <a:gd name="T9" fmla="*/ 5 h 10"/>
                <a:gd name="T10" fmla="*/ 5 w 24"/>
                <a:gd name="T11" fmla="*/ 10 h 10"/>
                <a:gd name="T12" fmla="*/ 19 w 2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19" y="10"/>
                  </a:moveTo>
                  <a:cubicBezTo>
                    <a:pt x="21" y="10"/>
                    <a:pt x="24" y="8"/>
                    <a:pt x="24" y="5"/>
                  </a:cubicBezTo>
                  <a:cubicBezTo>
                    <a:pt x="24" y="2"/>
                    <a:pt x="21" y="0"/>
                    <a:pt x="1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5">
              <a:extLst>
                <a:ext uri="{FF2B5EF4-FFF2-40B4-BE49-F238E27FC236}">
                  <a16:creationId xmlns:a16="http://schemas.microsoft.com/office/drawing/2014/main" id="{E66607C9-5F65-43DD-922D-C8E96676D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1979613"/>
              <a:ext cx="80963" cy="17463"/>
            </a:xfrm>
            <a:custGeom>
              <a:avLst/>
              <a:gdLst>
                <a:gd name="T0" fmla="*/ 44 w 44"/>
                <a:gd name="T1" fmla="*/ 5 h 10"/>
                <a:gd name="T2" fmla="*/ 39 w 44"/>
                <a:gd name="T3" fmla="*/ 0 h 10"/>
                <a:gd name="T4" fmla="*/ 5 w 44"/>
                <a:gd name="T5" fmla="*/ 0 h 10"/>
                <a:gd name="T6" fmla="*/ 0 w 44"/>
                <a:gd name="T7" fmla="*/ 5 h 10"/>
                <a:gd name="T8" fmla="*/ 5 w 44"/>
                <a:gd name="T9" fmla="*/ 10 h 10"/>
                <a:gd name="T10" fmla="*/ 39 w 44"/>
                <a:gd name="T11" fmla="*/ 10 h 10"/>
                <a:gd name="T12" fmla="*/ 44 w 4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0">
                  <a:moveTo>
                    <a:pt x="44" y="5"/>
                  </a:moveTo>
                  <a:cubicBezTo>
                    <a:pt x="44" y="2"/>
                    <a:pt x="42" y="0"/>
                    <a:pt x="3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2" y="10"/>
                    <a:pt x="44" y="8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6">
              <a:extLst>
                <a:ext uri="{FF2B5EF4-FFF2-40B4-BE49-F238E27FC236}">
                  <a16:creationId xmlns:a16="http://schemas.microsoft.com/office/drawing/2014/main" id="{254B13BE-A65C-49D8-A38A-BC0D3A32E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1" y="2036763"/>
              <a:ext cx="119063" cy="17463"/>
            </a:xfrm>
            <a:custGeom>
              <a:avLst/>
              <a:gdLst>
                <a:gd name="T0" fmla="*/ 65 w 65"/>
                <a:gd name="T1" fmla="*/ 5 h 10"/>
                <a:gd name="T2" fmla="*/ 60 w 65"/>
                <a:gd name="T3" fmla="*/ 0 h 10"/>
                <a:gd name="T4" fmla="*/ 5 w 65"/>
                <a:gd name="T5" fmla="*/ 0 h 10"/>
                <a:gd name="T6" fmla="*/ 0 w 65"/>
                <a:gd name="T7" fmla="*/ 5 h 10"/>
                <a:gd name="T8" fmla="*/ 5 w 65"/>
                <a:gd name="T9" fmla="*/ 10 h 10"/>
                <a:gd name="T10" fmla="*/ 60 w 65"/>
                <a:gd name="T11" fmla="*/ 10 h 10"/>
                <a:gd name="T12" fmla="*/ 65 w 65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0">
                  <a:moveTo>
                    <a:pt x="65" y="5"/>
                  </a:moveTo>
                  <a:cubicBezTo>
                    <a:pt x="65" y="2"/>
                    <a:pt x="62" y="0"/>
                    <a:pt x="6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2" y="10"/>
                    <a:pt x="65" y="8"/>
                    <a:pt x="6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7">
              <a:extLst>
                <a:ext uri="{FF2B5EF4-FFF2-40B4-BE49-F238E27FC236}">
                  <a16:creationId xmlns:a16="http://schemas.microsoft.com/office/drawing/2014/main" id="{A853AC52-0118-4BDA-9446-EA04AFABA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576" y="2036763"/>
              <a:ext cx="46038" cy="17463"/>
            </a:xfrm>
            <a:custGeom>
              <a:avLst/>
              <a:gdLst>
                <a:gd name="T0" fmla="*/ 20 w 25"/>
                <a:gd name="T1" fmla="*/ 0 h 10"/>
                <a:gd name="T2" fmla="*/ 5 w 25"/>
                <a:gd name="T3" fmla="*/ 0 h 10"/>
                <a:gd name="T4" fmla="*/ 0 w 25"/>
                <a:gd name="T5" fmla="*/ 5 h 10"/>
                <a:gd name="T6" fmla="*/ 5 w 25"/>
                <a:gd name="T7" fmla="*/ 10 h 10"/>
                <a:gd name="T8" fmla="*/ 20 w 25"/>
                <a:gd name="T9" fmla="*/ 10 h 10"/>
                <a:gd name="T10" fmla="*/ 25 w 25"/>
                <a:gd name="T11" fmla="*/ 5 h 10"/>
                <a:gd name="T12" fmla="*/ 20 w 2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0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3" y="10"/>
                    <a:pt x="25" y="8"/>
                    <a:pt x="25" y="5"/>
                  </a:cubicBezTo>
                  <a:cubicBezTo>
                    <a:pt x="25" y="2"/>
                    <a:pt x="23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78">
              <a:extLst>
                <a:ext uri="{FF2B5EF4-FFF2-40B4-BE49-F238E27FC236}">
                  <a16:creationId xmlns:a16="http://schemas.microsoft.com/office/drawing/2014/main" id="{F140C5D1-1569-46AB-804F-5EB5D39D7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0951" y="1730375"/>
              <a:ext cx="544513" cy="547688"/>
            </a:xfrm>
            <a:custGeom>
              <a:avLst/>
              <a:gdLst>
                <a:gd name="T0" fmla="*/ 257 w 295"/>
                <a:gd name="T1" fmla="*/ 178 h 297"/>
                <a:gd name="T2" fmla="*/ 260 w 295"/>
                <a:gd name="T3" fmla="*/ 152 h 297"/>
                <a:gd name="T4" fmla="*/ 159 w 295"/>
                <a:gd name="T5" fmla="*/ 46 h 297"/>
                <a:gd name="T6" fmla="*/ 159 w 295"/>
                <a:gd name="T7" fmla="*/ 25 h 297"/>
                <a:gd name="T8" fmla="*/ 189 w 295"/>
                <a:gd name="T9" fmla="*/ 25 h 297"/>
                <a:gd name="T10" fmla="*/ 193 w 295"/>
                <a:gd name="T11" fmla="*/ 21 h 297"/>
                <a:gd name="T12" fmla="*/ 193 w 295"/>
                <a:gd name="T13" fmla="*/ 4 h 297"/>
                <a:gd name="T14" fmla="*/ 189 w 295"/>
                <a:gd name="T15" fmla="*/ 0 h 297"/>
                <a:gd name="T16" fmla="*/ 119 w 295"/>
                <a:gd name="T17" fmla="*/ 0 h 297"/>
                <a:gd name="T18" fmla="*/ 115 w 295"/>
                <a:gd name="T19" fmla="*/ 4 h 297"/>
                <a:gd name="T20" fmla="*/ 115 w 295"/>
                <a:gd name="T21" fmla="*/ 21 h 297"/>
                <a:gd name="T22" fmla="*/ 119 w 295"/>
                <a:gd name="T23" fmla="*/ 25 h 297"/>
                <a:gd name="T24" fmla="*/ 149 w 295"/>
                <a:gd name="T25" fmla="*/ 25 h 297"/>
                <a:gd name="T26" fmla="*/ 149 w 295"/>
                <a:gd name="T27" fmla="*/ 46 h 297"/>
                <a:gd name="T28" fmla="*/ 59 w 295"/>
                <a:gd name="T29" fmla="*/ 104 h 297"/>
                <a:gd name="T30" fmla="*/ 5 w 295"/>
                <a:gd name="T31" fmla="*/ 104 h 297"/>
                <a:gd name="T32" fmla="*/ 0 w 295"/>
                <a:gd name="T33" fmla="*/ 109 h 297"/>
                <a:gd name="T34" fmla="*/ 5 w 295"/>
                <a:gd name="T35" fmla="*/ 114 h 297"/>
                <a:gd name="T36" fmla="*/ 65 w 295"/>
                <a:gd name="T37" fmla="*/ 114 h 297"/>
                <a:gd name="T38" fmla="*/ 67 w 295"/>
                <a:gd name="T39" fmla="*/ 111 h 297"/>
                <a:gd name="T40" fmla="*/ 154 w 295"/>
                <a:gd name="T41" fmla="*/ 56 h 297"/>
                <a:gd name="T42" fmla="*/ 250 w 295"/>
                <a:gd name="T43" fmla="*/ 152 h 297"/>
                <a:gd name="T44" fmla="*/ 248 w 295"/>
                <a:gd name="T45" fmla="*/ 175 h 297"/>
                <a:gd name="T46" fmla="*/ 233 w 295"/>
                <a:gd name="T47" fmla="*/ 174 h 297"/>
                <a:gd name="T48" fmla="*/ 171 w 295"/>
                <a:gd name="T49" fmla="*/ 235 h 297"/>
                <a:gd name="T50" fmla="*/ 172 w 295"/>
                <a:gd name="T51" fmla="*/ 247 h 297"/>
                <a:gd name="T52" fmla="*/ 154 w 295"/>
                <a:gd name="T53" fmla="*/ 249 h 297"/>
                <a:gd name="T54" fmla="*/ 84 w 295"/>
                <a:gd name="T55" fmla="*/ 219 h 297"/>
                <a:gd name="T56" fmla="*/ 98 w 295"/>
                <a:gd name="T57" fmla="*/ 205 h 297"/>
                <a:gd name="T58" fmla="*/ 75 w 295"/>
                <a:gd name="T59" fmla="*/ 199 h 297"/>
                <a:gd name="T60" fmla="*/ 53 w 295"/>
                <a:gd name="T61" fmla="*/ 192 h 297"/>
                <a:gd name="T62" fmla="*/ 58 w 295"/>
                <a:gd name="T63" fmla="*/ 215 h 297"/>
                <a:gd name="T64" fmla="*/ 64 w 295"/>
                <a:gd name="T65" fmla="*/ 238 h 297"/>
                <a:gd name="T66" fmla="*/ 77 w 295"/>
                <a:gd name="T67" fmla="*/ 226 h 297"/>
                <a:gd name="T68" fmla="*/ 154 w 295"/>
                <a:gd name="T69" fmla="*/ 259 h 297"/>
                <a:gd name="T70" fmla="*/ 175 w 295"/>
                <a:gd name="T71" fmla="*/ 256 h 297"/>
                <a:gd name="T72" fmla="*/ 233 w 295"/>
                <a:gd name="T73" fmla="*/ 297 h 297"/>
                <a:gd name="T74" fmla="*/ 295 w 295"/>
                <a:gd name="T75" fmla="*/ 235 h 297"/>
                <a:gd name="T76" fmla="*/ 257 w 295"/>
                <a:gd name="T77" fmla="*/ 178 h 297"/>
                <a:gd name="T78" fmla="*/ 233 w 295"/>
                <a:gd name="T79" fmla="*/ 287 h 297"/>
                <a:gd name="T80" fmla="*/ 181 w 295"/>
                <a:gd name="T81" fmla="*/ 235 h 297"/>
                <a:gd name="T82" fmla="*/ 233 w 295"/>
                <a:gd name="T83" fmla="*/ 184 h 297"/>
                <a:gd name="T84" fmla="*/ 285 w 295"/>
                <a:gd name="T85" fmla="*/ 235 h 297"/>
                <a:gd name="T86" fmla="*/ 233 w 295"/>
                <a:gd name="T87" fmla="*/ 28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297">
                  <a:moveTo>
                    <a:pt x="257" y="178"/>
                  </a:moveTo>
                  <a:cubicBezTo>
                    <a:pt x="259" y="170"/>
                    <a:pt x="260" y="161"/>
                    <a:pt x="260" y="152"/>
                  </a:cubicBezTo>
                  <a:cubicBezTo>
                    <a:pt x="260" y="95"/>
                    <a:pt x="215" y="48"/>
                    <a:pt x="159" y="46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89" y="25"/>
                    <a:pt x="189" y="25"/>
                    <a:pt x="189" y="25"/>
                  </a:cubicBezTo>
                  <a:cubicBezTo>
                    <a:pt x="191" y="25"/>
                    <a:pt x="193" y="23"/>
                    <a:pt x="193" y="21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93" y="2"/>
                    <a:pt x="191" y="0"/>
                    <a:pt x="18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5" y="2"/>
                    <a:pt x="115" y="4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3"/>
                    <a:pt x="117" y="25"/>
                    <a:pt x="119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11" y="48"/>
                    <a:pt x="76" y="70"/>
                    <a:pt x="59" y="10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2" y="104"/>
                    <a:pt x="0" y="106"/>
                    <a:pt x="0" y="109"/>
                  </a:cubicBezTo>
                  <a:cubicBezTo>
                    <a:pt x="0" y="112"/>
                    <a:pt x="2" y="114"/>
                    <a:pt x="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82" y="78"/>
                    <a:pt x="117" y="56"/>
                    <a:pt x="154" y="56"/>
                  </a:cubicBezTo>
                  <a:cubicBezTo>
                    <a:pt x="207" y="56"/>
                    <a:pt x="250" y="99"/>
                    <a:pt x="250" y="152"/>
                  </a:cubicBezTo>
                  <a:cubicBezTo>
                    <a:pt x="250" y="160"/>
                    <a:pt x="249" y="168"/>
                    <a:pt x="248" y="175"/>
                  </a:cubicBezTo>
                  <a:cubicBezTo>
                    <a:pt x="243" y="174"/>
                    <a:pt x="238" y="174"/>
                    <a:pt x="233" y="174"/>
                  </a:cubicBezTo>
                  <a:cubicBezTo>
                    <a:pt x="199" y="174"/>
                    <a:pt x="171" y="201"/>
                    <a:pt x="171" y="235"/>
                  </a:cubicBezTo>
                  <a:cubicBezTo>
                    <a:pt x="171" y="239"/>
                    <a:pt x="171" y="243"/>
                    <a:pt x="172" y="247"/>
                  </a:cubicBezTo>
                  <a:cubicBezTo>
                    <a:pt x="166" y="248"/>
                    <a:pt x="160" y="249"/>
                    <a:pt x="154" y="249"/>
                  </a:cubicBezTo>
                  <a:cubicBezTo>
                    <a:pt x="127" y="249"/>
                    <a:pt x="102" y="238"/>
                    <a:pt x="84" y="219"/>
                  </a:cubicBezTo>
                  <a:cubicBezTo>
                    <a:pt x="98" y="205"/>
                    <a:pt x="98" y="205"/>
                    <a:pt x="98" y="205"/>
                  </a:cubicBezTo>
                  <a:cubicBezTo>
                    <a:pt x="75" y="199"/>
                    <a:pt x="75" y="199"/>
                    <a:pt x="75" y="19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4" y="238"/>
                    <a:pt x="64" y="238"/>
                    <a:pt x="64" y="238"/>
                  </a:cubicBezTo>
                  <a:cubicBezTo>
                    <a:pt x="77" y="226"/>
                    <a:pt x="77" y="226"/>
                    <a:pt x="77" y="226"/>
                  </a:cubicBezTo>
                  <a:cubicBezTo>
                    <a:pt x="97" y="247"/>
                    <a:pt x="124" y="259"/>
                    <a:pt x="154" y="259"/>
                  </a:cubicBezTo>
                  <a:cubicBezTo>
                    <a:pt x="161" y="259"/>
                    <a:pt x="168" y="258"/>
                    <a:pt x="175" y="256"/>
                  </a:cubicBezTo>
                  <a:cubicBezTo>
                    <a:pt x="183" y="280"/>
                    <a:pt x="206" y="297"/>
                    <a:pt x="233" y="297"/>
                  </a:cubicBezTo>
                  <a:cubicBezTo>
                    <a:pt x="267" y="297"/>
                    <a:pt x="295" y="270"/>
                    <a:pt x="295" y="235"/>
                  </a:cubicBezTo>
                  <a:cubicBezTo>
                    <a:pt x="295" y="210"/>
                    <a:pt x="279" y="188"/>
                    <a:pt x="257" y="178"/>
                  </a:cubicBezTo>
                  <a:close/>
                  <a:moveTo>
                    <a:pt x="233" y="287"/>
                  </a:moveTo>
                  <a:cubicBezTo>
                    <a:pt x="204" y="287"/>
                    <a:pt x="181" y="264"/>
                    <a:pt x="181" y="235"/>
                  </a:cubicBezTo>
                  <a:cubicBezTo>
                    <a:pt x="181" y="207"/>
                    <a:pt x="204" y="184"/>
                    <a:pt x="233" y="184"/>
                  </a:cubicBezTo>
                  <a:cubicBezTo>
                    <a:pt x="261" y="184"/>
                    <a:pt x="285" y="207"/>
                    <a:pt x="285" y="235"/>
                  </a:cubicBezTo>
                  <a:cubicBezTo>
                    <a:pt x="285" y="264"/>
                    <a:pt x="261" y="287"/>
                    <a:pt x="233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9">
              <a:extLst>
                <a:ext uri="{FF2B5EF4-FFF2-40B4-BE49-F238E27FC236}">
                  <a16:creationId xmlns:a16="http://schemas.microsoft.com/office/drawing/2014/main" id="{01BC823C-F677-42DF-96E8-CE8917AD2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238" y="2089150"/>
              <a:ext cx="69850" cy="146050"/>
            </a:xfrm>
            <a:custGeom>
              <a:avLst/>
              <a:gdLst>
                <a:gd name="T0" fmla="*/ 23 w 38"/>
                <a:gd name="T1" fmla="*/ 33 h 79"/>
                <a:gd name="T2" fmla="*/ 13 w 38"/>
                <a:gd name="T3" fmla="*/ 25 h 79"/>
                <a:gd name="T4" fmla="*/ 21 w 38"/>
                <a:gd name="T5" fmla="*/ 19 h 79"/>
                <a:gd name="T6" fmla="*/ 31 w 38"/>
                <a:gd name="T7" fmla="*/ 22 h 79"/>
                <a:gd name="T8" fmla="*/ 33 w 38"/>
                <a:gd name="T9" fmla="*/ 22 h 79"/>
                <a:gd name="T10" fmla="*/ 34 w 38"/>
                <a:gd name="T11" fmla="*/ 21 h 79"/>
                <a:gd name="T12" fmla="*/ 36 w 38"/>
                <a:gd name="T13" fmla="*/ 15 h 79"/>
                <a:gd name="T14" fmla="*/ 35 w 38"/>
                <a:gd name="T15" fmla="*/ 12 h 79"/>
                <a:gd name="T16" fmla="*/ 24 w 38"/>
                <a:gd name="T17" fmla="*/ 9 h 79"/>
                <a:gd name="T18" fmla="*/ 24 w 38"/>
                <a:gd name="T19" fmla="*/ 2 h 79"/>
                <a:gd name="T20" fmla="*/ 22 w 38"/>
                <a:gd name="T21" fmla="*/ 0 h 79"/>
                <a:gd name="T22" fmla="*/ 17 w 38"/>
                <a:gd name="T23" fmla="*/ 0 h 79"/>
                <a:gd name="T24" fmla="*/ 15 w 38"/>
                <a:gd name="T25" fmla="*/ 2 h 79"/>
                <a:gd name="T26" fmla="*/ 15 w 38"/>
                <a:gd name="T27" fmla="*/ 9 h 79"/>
                <a:gd name="T28" fmla="*/ 1 w 38"/>
                <a:gd name="T29" fmla="*/ 26 h 79"/>
                <a:gd name="T30" fmla="*/ 17 w 38"/>
                <a:gd name="T31" fmla="*/ 44 h 79"/>
                <a:gd name="T32" fmla="*/ 26 w 38"/>
                <a:gd name="T33" fmla="*/ 53 h 79"/>
                <a:gd name="T34" fmla="*/ 18 w 38"/>
                <a:gd name="T35" fmla="*/ 60 h 79"/>
                <a:gd name="T36" fmla="*/ 5 w 38"/>
                <a:gd name="T37" fmla="*/ 56 h 79"/>
                <a:gd name="T38" fmla="*/ 4 w 38"/>
                <a:gd name="T39" fmla="*/ 56 h 79"/>
                <a:gd name="T40" fmla="*/ 2 w 38"/>
                <a:gd name="T41" fmla="*/ 57 h 79"/>
                <a:gd name="T42" fmla="*/ 0 w 38"/>
                <a:gd name="T43" fmla="*/ 63 h 79"/>
                <a:gd name="T44" fmla="*/ 1 w 38"/>
                <a:gd name="T45" fmla="*/ 66 h 79"/>
                <a:gd name="T46" fmla="*/ 14 w 38"/>
                <a:gd name="T47" fmla="*/ 70 h 79"/>
                <a:gd name="T48" fmla="*/ 14 w 38"/>
                <a:gd name="T49" fmla="*/ 77 h 79"/>
                <a:gd name="T50" fmla="*/ 16 w 38"/>
                <a:gd name="T51" fmla="*/ 79 h 79"/>
                <a:gd name="T52" fmla="*/ 22 w 38"/>
                <a:gd name="T53" fmla="*/ 79 h 79"/>
                <a:gd name="T54" fmla="*/ 24 w 38"/>
                <a:gd name="T55" fmla="*/ 77 h 79"/>
                <a:gd name="T56" fmla="*/ 24 w 38"/>
                <a:gd name="T57" fmla="*/ 69 h 79"/>
                <a:gd name="T58" fmla="*/ 38 w 38"/>
                <a:gd name="T59" fmla="*/ 52 h 79"/>
                <a:gd name="T60" fmla="*/ 23 w 38"/>
                <a:gd name="T61" fmla="*/ 3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79">
                  <a:moveTo>
                    <a:pt x="23" y="33"/>
                  </a:moveTo>
                  <a:cubicBezTo>
                    <a:pt x="15" y="30"/>
                    <a:pt x="13" y="28"/>
                    <a:pt x="13" y="25"/>
                  </a:cubicBezTo>
                  <a:cubicBezTo>
                    <a:pt x="13" y="22"/>
                    <a:pt x="15" y="19"/>
                    <a:pt x="21" y="19"/>
                  </a:cubicBezTo>
                  <a:cubicBezTo>
                    <a:pt x="26" y="19"/>
                    <a:pt x="30" y="21"/>
                    <a:pt x="31" y="22"/>
                  </a:cubicBezTo>
                  <a:cubicBezTo>
                    <a:pt x="32" y="22"/>
                    <a:pt x="32" y="22"/>
                    <a:pt x="33" y="22"/>
                  </a:cubicBezTo>
                  <a:cubicBezTo>
                    <a:pt x="33" y="22"/>
                    <a:pt x="34" y="21"/>
                    <a:pt x="34" y="21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6" y="13"/>
                    <a:pt x="35" y="12"/>
                  </a:cubicBezTo>
                  <a:cubicBezTo>
                    <a:pt x="32" y="10"/>
                    <a:pt x="29" y="9"/>
                    <a:pt x="24" y="9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0"/>
                    <a:pt x="2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6" y="11"/>
                    <a:pt x="1" y="18"/>
                    <a:pt x="1" y="26"/>
                  </a:cubicBezTo>
                  <a:cubicBezTo>
                    <a:pt x="1" y="36"/>
                    <a:pt x="9" y="40"/>
                    <a:pt x="17" y="44"/>
                  </a:cubicBezTo>
                  <a:cubicBezTo>
                    <a:pt x="24" y="46"/>
                    <a:pt x="26" y="49"/>
                    <a:pt x="26" y="53"/>
                  </a:cubicBezTo>
                  <a:cubicBezTo>
                    <a:pt x="26" y="57"/>
                    <a:pt x="23" y="60"/>
                    <a:pt x="18" y="60"/>
                  </a:cubicBezTo>
                  <a:cubicBezTo>
                    <a:pt x="13" y="60"/>
                    <a:pt x="9" y="59"/>
                    <a:pt x="5" y="56"/>
                  </a:cubicBezTo>
                  <a:cubicBezTo>
                    <a:pt x="5" y="56"/>
                    <a:pt x="4" y="56"/>
                    <a:pt x="4" y="56"/>
                  </a:cubicBezTo>
                  <a:cubicBezTo>
                    <a:pt x="3" y="56"/>
                    <a:pt x="3" y="57"/>
                    <a:pt x="2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0" y="65"/>
                    <a:pt x="1" y="66"/>
                  </a:cubicBezTo>
                  <a:cubicBezTo>
                    <a:pt x="4" y="68"/>
                    <a:pt x="9" y="70"/>
                    <a:pt x="14" y="70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9"/>
                    <a:pt x="15" y="79"/>
                    <a:pt x="16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3" y="79"/>
                    <a:pt x="24" y="79"/>
                    <a:pt x="24" y="77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33" y="67"/>
                    <a:pt x="38" y="61"/>
                    <a:pt x="38" y="52"/>
                  </a:cubicBezTo>
                  <a:cubicBezTo>
                    <a:pt x="38" y="43"/>
                    <a:pt x="34" y="38"/>
                    <a:pt x="2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80">
              <a:extLst>
                <a:ext uri="{FF2B5EF4-FFF2-40B4-BE49-F238E27FC236}">
                  <a16:creationId xmlns:a16="http://schemas.microsoft.com/office/drawing/2014/main" id="{BCB028A3-E87E-4013-991A-C8FB0ADA5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176" y="1855788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81">
              <a:extLst>
                <a:ext uri="{FF2B5EF4-FFF2-40B4-BE49-F238E27FC236}">
                  <a16:creationId xmlns:a16="http://schemas.microsoft.com/office/drawing/2014/main" id="{D5CE38C7-F655-4EDE-AF35-052B43BF4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176" y="2144713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82">
              <a:extLst>
                <a:ext uri="{FF2B5EF4-FFF2-40B4-BE49-F238E27FC236}">
                  <a16:creationId xmlns:a16="http://schemas.microsoft.com/office/drawing/2014/main" id="{E2CE8EB0-B217-4FDC-B5A5-DA3F75094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226" y="2001838"/>
              <a:ext cx="20638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83">
              <a:extLst>
                <a:ext uri="{FF2B5EF4-FFF2-40B4-BE49-F238E27FC236}">
                  <a16:creationId xmlns:a16="http://schemas.microsoft.com/office/drawing/2014/main" id="{D50854DF-01E9-4D39-B0CA-13FA919CF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538" y="2001838"/>
              <a:ext cx="20638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84">
              <a:extLst>
                <a:ext uri="{FF2B5EF4-FFF2-40B4-BE49-F238E27FC236}">
                  <a16:creationId xmlns:a16="http://schemas.microsoft.com/office/drawing/2014/main" id="{5C734F7F-DA33-4675-A628-7AE60A949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201" y="1879600"/>
              <a:ext cx="23813" cy="22225"/>
            </a:xfrm>
            <a:custGeom>
              <a:avLst/>
              <a:gdLst>
                <a:gd name="T0" fmla="*/ 11 w 13"/>
                <a:gd name="T1" fmla="*/ 9 h 12"/>
                <a:gd name="T2" fmla="*/ 9 w 13"/>
                <a:gd name="T3" fmla="*/ 1 h 12"/>
                <a:gd name="T4" fmla="*/ 2 w 13"/>
                <a:gd name="T5" fmla="*/ 3 h 12"/>
                <a:gd name="T6" fmla="*/ 4 w 13"/>
                <a:gd name="T7" fmla="*/ 10 h 12"/>
                <a:gd name="T8" fmla="*/ 11 w 13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1" y="9"/>
                  </a:moveTo>
                  <a:cubicBezTo>
                    <a:pt x="13" y="6"/>
                    <a:pt x="12" y="3"/>
                    <a:pt x="9" y="1"/>
                  </a:cubicBezTo>
                  <a:cubicBezTo>
                    <a:pt x="7" y="0"/>
                    <a:pt x="3" y="0"/>
                    <a:pt x="2" y="3"/>
                  </a:cubicBezTo>
                  <a:cubicBezTo>
                    <a:pt x="0" y="6"/>
                    <a:pt x="1" y="9"/>
                    <a:pt x="4" y="10"/>
                  </a:cubicBezTo>
                  <a:cubicBezTo>
                    <a:pt x="6" y="12"/>
                    <a:pt x="10" y="11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85">
              <a:extLst>
                <a:ext uri="{FF2B5EF4-FFF2-40B4-BE49-F238E27FC236}">
                  <a16:creationId xmlns:a16="http://schemas.microsoft.com/office/drawing/2014/main" id="{3411249E-25EF-4B43-81A5-65788861A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563" y="2125663"/>
              <a:ext cx="23813" cy="23813"/>
            </a:xfrm>
            <a:custGeom>
              <a:avLst/>
              <a:gdLst>
                <a:gd name="T0" fmla="*/ 2 w 13"/>
                <a:gd name="T1" fmla="*/ 4 h 13"/>
                <a:gd name="T2" fmla="*/ 4 w 13"/>
                <a:gd name="T3" fmla="*/ 11 h 13"/>
                <a:gd name="T4" fmla="*/ 11 w 13"/>
                <a:gd name="T5" fmla="*/ 9 h 13"/>
                <a:gd name="T6" fmla="*/ 9 w 13"/>
                <a:gd name="T7" fmla="*/ 2 h 13"/>
                <a:gd name="T8" fmla="*/ 2 w 13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2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6" y="13"/>
                    <a:pt x="10" y="12"/>
                    <a:pt x="11" y="9"/>
                  </a:cubicBezTo>
                  <a:cubicBezTo>
                    <a:pt x="13" y="7"/>
                    <a:pt x="12" y="4"/>
                    <a:pt x="9" y="2"/>
                  </a:cubicBezTo>
                  <a:cubicBezTo>
                    <a:pt x="7" y="0"/>
                    <a:pt x="3" y="1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6">
              <a:extLst>
                <a:ext uri="{FF2B5EF4-FFF2-40B4-BE49-F238E27FC236}">
                  <a16:creationId xmlns:a16="http://schemas.microsoft.com/office/drawing/2014/main" id="{CCC04547-94C7-46D7-83F0-465C8607B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1" y="1928813"/>
              <a:ext cx="23813" cy="25400"/>
            </a:xfrm>
            <a:custGeom>
              <a:avLst/>
              <a:gdLst>
                <a:gd name="T0" fmla="*/ 9 w 13"/>
                <a:gd name="T1" fmla="*/ 2 h 13"/>
                <a:gd name="T2" fmla="*/ 2 w 13"/>
                <a:gd name="T3" fmla="*/ 4 h 13"/>
                <a:gd name="T4" fmla="*/ 4 w 13"/>
                <a:gd name="T5" fmla="*/ 11 h 13"/>
                <a:gd name="T6" fmla="*/ 11 w 13"/>
                <a:gd name="T7" fmla="*/ 9 h 13"/>
                <a:gd name="T8" fmla="*/ 9 w 1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9" y="2"/>
                  </a:moveTo>
                  <a:cubicBezTo>
                    <a:pt x="7" y="0"/>
                    <a:pt x="3" y="1"/>
                    <a:pt x="2" y="4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6" y="13"/>
                    <a:pt x="10" y="12"/>
                    <a:pt x="11" y="9"/>
                  </a:cubicBezTo>
                  <a:cubicBezTo>
                    <a:pt x="13" y="7"/>
                    <a:pt x="12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87">
              <a:extLst>
                <a:ext uri="{FF2B5EF4-FFF2-40B4-BE49-F238E27FC236}">
                  <a16:creationId xmlns:a16="http://schemas.microsoft.com/office/drawing/2014/main" id="{EC9D1CEE-AB15-4FE3-BBE7-91B8C32B9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1931988"/>
              <a:ext cx="22225" cy="23813"/>
            </a:xfrm>
            <a:custGeom>
              <a:avLst/>
              <a:gdLst>
                <a:gd name="T0" fmla="*/ 3 w 12"/>
                <a:gd name="T1" fmla="*/ 2 h 13"/>
                <a:gd name="T2" fmla="*/ 1 w 12"/>
                <a:gd name="T3" fmla="*/ 9 h 13"/>
                <a:gd name="T4" fmla="*/ 9 w 12"/>
                <a:gd name="T5" fmla="*/ 11 h 13"/>
                <a:gd name="T6" fmla="*/ 11 w 12"/>
                <a:gd name="T7" fmla="*/ 4 h 13"/>
                <a:gd name="T8" fmla="*/ 3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3" y="2"/>
                  </a:moveTo>
                  <a:cubicBezTo>
                    <a:pt x="1" y="3"/>
                    <a:pt x="0" y="6"/>
                    <a:pt x="1" y="9"/>
                  </a:cubicBezTo>
                  <a:cubicBezTo>
                    <a:pt x="3" y="12"/>
                    <a:pt x="6" y="13"/>
                    <a:pt x="9" y="11"/>
                  </a:cubicBezTo>
                  <a:cubicBezTo>
                    <a:pt x="11" y="10"/>
                    <a:pt x="12" y="7"/>
                    <a:pt x="11" y="4"/>
                  </a:cubicBezTo>
                  <a:cubicBezTo>
                    <a:pt x="9" y="1"/>
                    <a:pt x="6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88">
              <a:extLst>
                <a:ext uri="{FF2B5EF4-FFF2-40B4-BE49-F238E27FC236}">
                  <a16:creationId xmlns:a16="http://schemas.microsoft.com/office/drawing/2014/main" id="{4CFA7160-EB99-4913-9D75-DBE0516EC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2068513"/>
              <a:ext cx="22225" cy="20638"/>
            </a:xfrm>
            <a:custGeom>
              <a:avLst/>
              <a:gdLst>
                <a:gd name="T0" fmla="*/ 4 w 12"/>
                <a:gd name="T1" fmla="*/ 1 h 12"/>
                <a:gd name="T2" fmla="*/ 1 w 12"/>
                <a:gd name="T3" fmla="*/ 8 h 12"/>
                <a:gd name="T4" fmla="*/ 9 w 12"/>
                <a:gd name="T5" fmla="*/ 11 h 12"/>
                <a:gd name="T6" fmla="*/ 11 w 12"/>
                <a:gd name="T7" fmla="*/ 3 h 12"/>
                <a:gd name="T8" fmla="*/ 4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4" y="1"/>
                  </a:moveTo>
                  <a:cubicBezTo>
                    <a:pt x="1" y="2"/>
                    <a:pt x="0" y="6"/>
                    <a:pt x="1" y="8"/>
                  </a:cubicBezTo>
                  <a:cubicBezTo>
                    <a:pt x="3" y="11"/>
                    <a:pt x="6" y="12"/>
                    <a:pt x="9" y="11"/>
                  </a:cubicBezTo>
                  <a:cubicBezTo>
                    <a:pt x="11" y="9"/>
                    <a:pt x="12" y="6"/>
                    <a:pt x="11" y="3"/>
                  </a:cubicBezTo>
                  <a:cubicBezTo>
                    <a:pt x="10" y="1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89">
              <a:extLst>
                <a:ext uri="{FF2B5EF4-FFF2-40B4-BE49-F238E27FC236}">
                  <a16:creationId xmlns:a16="http://schemas.microsoft.com/office/drawing/2014/main" id="{05DCC1CD-AA7B-46CE-94B0-D9AF47FC9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563" y="1879600"/>
              <a:ext cx="22225" cy="22225"/>
            </a:xfrm>
            <a:custGeom>
              <a:avLst/>
              <a:gdLst>
                <a:gd name="T0" fmla="*/ 4 w 12"/>
                <a:gd name="T1" fmla="*/ 1 h 12"/>
                <a:gd name="T2" fmla="*/ 1 w 12"/>
                <a:gd name="T3" fmla="*/ 8 h 12"/>
                <a:gd name="T4" fmla="*/ 9 w 12"/>
                <a:gd name="T5" fmla="*/ 11 h 12"/>
                <a:gd name="T6" fmla="*/ 11 w 12"/>
                <a:gd name="T7" fmla="*/ 3 h 12"/>
                <a:gd name="T8" fmla="*/ 4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4" y="1"/>
                  </a:moveTo>
                  <a:cubicBezTo>
                    <a:pt x="1" y="2"/>
                    <a:pt x="0" y="6"/>
                    <a:pt x="1" y="8"/>
                  </a:cubicBezTo>
                  <a:cubicBezTo>
                    <a:pt x="3" y="11"/>
                    <a:pt x="6" y="12"/>
                    <a:pt x="9" y="11"/>
                  </a:cubicBezTo>
                  <a:cubicBezTo>
                    <a:pt x="11" y="9"/>
                    <a:pt x="12" y="6"/>
                    <a:pt x="11" y="3"/>
                  </a:cubicBezTo>
                  <a:cubicBezTo>
                    <a:pt x="10" y="1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B2270C3-05BB-467F-BF8B-0638A9E94579}"/>
              </a:ext>
            </a:extLst>
          </p:cNvPr>
          <p:cNvSpPr/>
          <p:nvPr/>
        </p:nvSpPr>
        <p:spPr>
          <a:xfrm>
            <a:off x="1204049" y="2841988"/>
            <a:ext cx="17139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192" indent="-9017" algn="ctr" fontAlgn="b">
              <a:spcBef>
                <a:spcPts val="265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Payment Speed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77B7D4-3347-41C8-9AC9-D20165BB1CDF}"/>
              </a:ext>
            </a:extLst>
          </p:cNvPr>
          <p:cNvGrpSpPr>
            <a:grpSpLocks/>
          </p:cNvGrpSpPr>
          <p:nvPr/>
        </p:nvGrpSpPr>
        <p:grpSpPr>
          <a:xfrm>
            <a:off x="1912605" y="3671153"/>
            <a:ext cx="387350" cy="474663"/>
            <a:chOff x="966788" y="1735138"/>
            <a:chExt cx="387350" cy="474663"/>
          </a:xfrm>
          <a:solidFill>
            <a:schemeClr val="bg2">
              <a:lumMod val="75000"/>
            </a:schemeClr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DD932FB-030D-41DD-B429-F767A2862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788" y="1735138"/>
              <a:ext cx="387350" cy="474663"/>
            </a:xfrm>
            <a:custGeom>
              <a:avLst/>
              <a:gdLst>
                <a:gd name="T0" fmla="*/ 161 w 222"/>
                <a:gd name="T1" fmla="*/ 149 h 272"/>
                <a:gd name="T2" fmla="*/ 161 w 222"/>
                <a:gd name="T3" fmla="*/ 116 h 272"/>
                <a:gd name="T4" fmla="*/ 156 w 222"/>
                <a:gd name="T5" fmla="*/ 111 h 272"/>
                <a:gd name="T6" fmla="*/ 142 w 222"/>
                <a:gd name="T7" fmla="*/ 111 h 272"/>
                <a:gd name="T8" fmla="*/ 142 w 222"/>
                <a:gd name="T9" fmla="*/ 57 h 272"/>
                <a:gd name="T10" fmla="*/ 79 w 222"/>
                <a:gd name="T11" fmla="*/ 0 h 272"/>
                <a:gd name="T12" fmla="*/ 19 w 222"/>
                <a:gd name="T13" fmla="*/ 60 h 272"/>
                <a:gd name="T14" fmla="*/ 19 w 222"/>
                <a:gd name="T15" fmla="*/ 111 h 272"/>
                <a:gd name="T16" fmla="*/ 5 w 222"/>
                <a:gd name="T17" fmla="*/ 111 h 272"/>
                <a:gd name="T18" fmla="*/ 0 w 222"/>
                <a:gd name="T19" fmla="*/ 116 h 272"/>
                <a:gd name="T20" fmla="*/ 0 w 222"/>
                <a:gd name="T21" fmla="*/ 213 h 272"/>
                <a:gd name="T22" fmla="*/ 17 w 222"/>
                <a:gd name="T23" fmla="*/ 230 h 272"/>
                <a:gd name="T24" fmla="*/ 102 w 222"/>
                <a:gd name="T25" fmla="*/ 230 h 272"/>
                <a:gd name="T26" fmla="*/ 160 w 222"/>
                <a:gd name="T27" fmla="*/ 272 h 272"/>
                <a:gd name="T28" fmla="*/ 222 w 222"/>
                <a:gd name="T29" fmla="*/ 211 h 272"/>
                <a:gd name="T30" fmla="*/ 161 w 222"/>
                <a:gd name="T31" fmla="*/ 149 h 272"/>
                <a:gd name="T32" fmla="*/ 29 w 222"/>
                <a:gd name="T33" fmla="*/ 60 h 272"/>
                <a:gd name="T34" fmla="*/ 79 w 222"/>
                <a:gd name="T35" fmla="*/ 10 h 272"/>
                <a:gd name="T36" fmla="*/ 132 w 222"/>
                <a:gd name="T37" fmla="*/ 57 h 272"/>
                <a:gd name="T38" fmla="*/ 132 w 222"/>
                <a:gd name="T39" fmla="*/ 111 h 272"/>
                <a:gd name="T40" fmla="*/ 29 w 222"/>
                <a:gd name="T41" fmla="*/ 111 h 272"/>
                <a:gd name="T42" fmla="*/ 29 w 222"/>
                <a:gd name="T43" fmla="*/ 60 h 272"/>
                <a:gd name="T44" fmla="*/ 17 w 222"/>
                <a:gd name="T45" fmla="*/ 220 h 272"/>
                <a:gd name="T46" fmla="*/ 10 w 222"/>
                <a:gd name="T47" fmla="*/ 213 h 272"/>
                <a:gd name="T48" fmla="*/ 10 w 222"/>
                <a:gd name="T49" fmla="*/ 121 h 272"/>
                <a:gd name="T50" fmla="*/ 151 w 222"/>
                <a:gd name="T51" fmla="*/ 121 h 272"/>
                <a:gd name="T52" fmla="*/ 151 w 222"/>
                <a:gd name="T53" fmla="*/ 150 h 272"/>
                <a:gd name="T54" fmla="*/ 99 w 222"/>
                <a:gd name="T55" fmla="*/ 211 h 272"/>
                <a:gd name="T56" fmla="*/ 100 w 222"/>
                <a:gd name="T57" fmla="*/ 220 h 272"/>
                <a:gd name="T58" fmla="*/ 17 w 222"/>
                <a:gd name="T59" fmla="*/ 220 h 272"/>
                <a:gd name="T60" fmla="*/ 160 w 222"/>
                <a:gd name="T61" fmla="*/ 262 h 272"/>
                <a:gd name="T62" fmla="*/ 109 w 222"/>
                <a:gd name="T63" fmla="*/ 211 h 272"/>
                <a:gd name="T64" fmla="*/ 160 w 222"/>
                <a:gd name="T65" fmla="*/ 159 h 272"/>
                <a:gd name="T66" fmla="*/ 212 w 222"/>
                <a:gd name="T67" fmla="*/ 211 h 272"/>
                <a:gd name="T68" fmla="*/ 160 w 222"/>
                <a:gd name="T69" fmla="*/ 26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2" h="272">
                  <a:moveTo>
                    <a:pt x="161" y="149"/>
                  </a:moveTo>
                  <a:cubicBezTo>
                    <a:pt x="161" y="116"/>
                    <a:pt x="161" y="116"/>
                    <a:pt x="161" y="116"/>
                  </a:cubicBezTo>
                  <a:cubicBezTo>
                    <a:pt x="161" y="113"/>
                    <a:pt x="159" y="111"/>
                    <a:pt x="156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57"/>
                    <a:pt x="142" y="57"/>
                    <a:pt x="142" y="57"/>
                  </a:cubicBezTo>
                  <a:cubicBezTo>
                    <a:pt x="142" y="23"/>
                    <a:pt x="110" y="0"/>
                    <a:pt x="79" y="0"/>
                  </a:cubicBezTo>
                  <a:cubicBezTo>
                    <a:pt x="51" y="0"/>
                    <a:pt x="19" y="23"/>
                    <a:pt x="19" y="6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2" y="111"/>
                    <a:pt x="0" y="113"/>
                    <a:pt x="0" y="116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22"/>
                    <a:pt x="8" y="230"/>
                    <a:pt x="17" y="230"/>
                  </a:cubicBezTo>
                  <a:cubicBezTo>
                    <a:pt x="102" y="230"/>
                    <a:pt x="102" y="230"/>
                    <a:pt x="102" y="230"/>
                  </a:cubicBezTo>
                  <a:cubicBezTo>
                    <a:pt x="110" y="254"/>
                    <a:pt x="133" y="272"/>
                    <a:pt x="160" y="272"/>
                  </a:cubicBezTo>
                  <a:cubicBezTo>
                    <a:pt x="194" y="272"/>
                    <a:pt x="222" y="244"/>
                    <a:pt x="222" y="211"/>
                  </a:cubicBezTo>
                  <a:cubicBezTo>
                    <a:pt x="222" y="177"/>
                    <a:pt x="195" y="150"/>
                    <a:pt x="161" y="149"/>
                  </a:cubicBezTo>
                  <a:close/>
                  <a:moveTo>
                    <a:pt x="29" y="60"/>
                  </a:moveTo>
                  <a:cubicBezTo>
                    <a:pt x="29" y="29"/>
                    <a:pt x="55" y="10"/>
                    <a:pt x="79" y="10"/>
                  </a:cubicBezTo>
                  <a:cubicBezTo>
                    <a:pt x="104" y="10"/>
                    <a:pt x="132" y="29"/>
                    <a:pt x="132" y="57"/>
                  </a:cubicBezTo>
                  <a:cubicBezTo>
                    <a:pt x="132" y="111"/>
                    <a:pt x="132" y="111"/>
                    <a:pt x="132" y="111"/>
                  </a:cubicBezTo>
                  <a:cubicBezTo>
                    <a:pt x="29" y="111"/>
                    <a:pt x="29" y="111"/>
                    <a:pt x="29" y="111"/>
                  </a:cubicBezTo>
                  <a:lnTo>
                    <a:pt x="29" y="60"/>
                  </a:lnTo>
                  <a:close/>
                  <a:moveTo>
                    <a:pt x="17" y="220"/>
                  </a:moveTo>
                  <a:cubicBezTo>
                    <a:pt x="13" y="220"/>
                    <a:pt x="10" y="217"/>
                    <a:pt x="10" y="213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22" y="154"/>
                    <a:pt x="99" y="180"/>
                    <a:pt x="99" y="211"/>
                  </a:cubicBezTo>
                  <a:cubicBezTo>
                    <a:pt x="99" y="214"/>
                    <a:pt x="99" y="217"/>
                    <a:pt x="100" y="220"/>
                  </a:cubicBezTo>
                  <a:lnTo>
                    <a:pt x="17" y="220"/>
                  </a:lnTo>
                  <a:close/>
                  <a:moveTo>
                    <a:pt x="160" y="262"/>
                  </a:moveTo>
                  <a:cubicBezTo>
                    <a:pt x="132" y="262"/>
                    <a:pt x="109" y="239"/>
                    <a:pt x="109" y="211"/>
                  </a:cubicBezTo>
                  <a:cubicBezTo>
                    <a:pt x="109" y="182"/>
                    <a:pt x="132" y="159"/>
                    <a:pt x="160" y="159"/>
                  </a:cubicBezTo>
                  <a:cubicBezTo>
                    <a:pt x="189" y="159"/>
                    <a:pt x="212" y="182"/>
                    <a:pt x="212" y="211"/>
                  </a:cubicBezTo>
                  <a:cubicBezTo>
                    <a:pt x="212" y="239"/>
                    <a:pt x="189" y="262"/>
                    <a:pt x="160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262AF45-3F8D-4ADC-9B48-935EDC509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101" y="2065338"/>
              <a:ext cx="130175" cy="82550"/>
            </a:xfrm>
            <a:custGeom>
              <a:avLst/>
              <a:gdLst>
                <a:gd name="T0" fmla="*/ 65 w 74"/>
                <a:gd name="T1" fmla="*/ 1 h 48"/>
                <a:gd name="T2" fmla="*/ 24 w 74"/>
                <a:gd name="T3" fmla="*/ 36 h 48"/>
                <a:gd name="T4" fmla="*/ 10 w 74"/>
                <a:gd name="T5" fmla="*/ 18 h 48"/>
                <a:gd name="T6" fmla="*/ 3 w 74"/>
                <a:gd name="T7" fmla="*/ 18 h 48"/>
                <a:gd name="T8" fmla="*/ 2 w 74"/>
                <a:gd name="T9" fmla="*/ 25 h 48"/>
                <a:gd name="T10" fmla="*/ 19 w 74"/>
                <a:gd name="T11" fmla="*/ 46 h 48"/>
                <a:gd name="T12" fmla="*/ 23 w 74"/>
                <a:gd name="T13" fmla="*/ 48 h 48"/>
                <a:gd name="T14" fmla="*/ 23 w 74"/>
                <a:gd name="T15" fmla="*/ 48 h 48"/>
                <a:gd name="T16" fmla="*/ 26 w 74"/>
                <a:gd name="T17" fmla="*/ 47 h 48"/>
                <a:gd name="T18" fmla="*/ 72 w 74"/>
                <a:gd name="T19" fmla="*/ 9 h 48"/>
                <a:gd name="T20" fmla="*/ 72 w 74"/>
                <a:gd name="T21" fmla="*/ 2 h 48"/>
                <a:gd name="T22" fmla="*/ 65 w 74"/>
                <a:gd name="T23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48">
                  <a:moveTo>
                    <a:pt x="65" y="1"/>
                  </a:moveTo>
                  <a:cubicBezTo>
                    <a:pt x="24" y="36"/>
                    <a:pt x="24" y="36"/>
                    <a:pt x="24" y="36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6"/>
                    <a:pt x="5" y="16"/>
                    <a:pt x="3" y="18"/>
                  </a:cubicBezTo>
                  <a:cubicBezTo>
                    <a:pt x="1" y="20"/>
                    <a:pt x="0" y="23"/>
                    <a:pt x="2" y="2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7"/>
                    <a:pt x="21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5" y="47"/>
                    <a:pt x="26" y="4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4" y="7"/>
                    <a:pt x="74" y="4"/>
                    <a:pt x="72" y="2"/>
                  </a:cubicBezTo>
                  <a:cubicBezTo>
                    <a:pt x="71" y="0"/>
                    <a:pt x="68" y="0"/>
                    <a:pt x="6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662C9ED-8F5B-4354-BFA5-B7C6FA0C4C0B}"/>
              </a:ext>
            </a:extLst>
          </p:cNvPr>
          <p:cNvSpPr/>
          <p:nvPr/>
        </p:nvSpPr>
        <p:spPr>
          <a:xfrm>
            <a:off x="1562320" y="4193687"/>
            <a:ext cx="997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192" indent="-9017" algn="ctr" fontAlgn="b">
              <a:spcBef>
                <a:spcPts val="265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Security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970E13-76A7-4D51-86DC-A6B233320DD3}"/>
              </a:ext>
            </a:extLst>
          </p:cNvPr>
          <p:cNvGrpSpPr>
            <a:grpSpLocks noChangeAspect="1"/>
          </p:cNvGrpSpPr>
          <p:nvPr/>
        </p:nvGrpSpPr>
        <p:grpSpPr>
          <a:xfrm>
            <a:off x="1824924" y="5022794"/>
            <a:ext cx="472181" cy="418496"/>
            <a:chOff x="5486755" y="3026061"/>
            <a:chExt cx="587702" cy="520883"/>
          </a:xfrm>
          <a:solidFill>
            <a:schemeClr val="accent4">
              <a:lumMod val="75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03E20091-7140-4859-B3A4-2B40D8F7D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755" y="3132363"/>
              <a:ext cx="587702" cy="414581"/>
            </a:xfrm>
            <a:custGeom>
              <a:avLst/>
              <a:gdLst>
                <a:gd name="T0" fmla="*/ 277 w 283"/>
                <a:gd name="T1" fmla="*/ 97 h 199"/>
                <a:gd name="T2" fmla="*/ 271 w 283"/>
                <a:gd name="T3" fmla="*/ 103 h 199"/>
                <a:gd name="T4" fmla="*/ 271 w 283"/>
                <a:gd name="T5" fmla="*/ 147 h 199"/>
                <a:gd name="T6" fmla="*/ 269 w 283"/>
                <a:gd name="T7" fmla="*/ 149 h 199"/>
                <a:gd name="T8" fmla="*/ 242 w 283"/>
                <a:gd name="T9" fmla="*/ 149 h 199"/>
                <a:gd name="T10" fmla="*/ 238 w 283"/>
                <a:gd name="T11" fmla="*/ 151 h 199"/>
                <a:gd name="T12" fmla="*/ 201 w 283"/>
                <a:gd name="T13" fmla="*/ 185 h 199"/>
                <a:gd name="T14" fmla="*/ 168 w 283"/>
                <a:gd name="T15" fmla="*/ 151 h 199"/>
                <a:gd name="T16" fmla="*/ 164 w 283"/>
                <a:gd name="T17" fmla="*/ 149 h 199"/>
                <a:gd name="T18" fmla="*/ 14 w 283"/>
                <a:gd name="T19" fmla="*/ 149 h 199"/>
                <a:gd name="T20" fmla="*/ 12 w 283"/>
                <a:gd name="T21" fmla="*/ 147 h 199"/>
                <a:gd name="T22" fmla="*/ 12 w 283"/>
                <a:gd name="T23" fmla="*/ 45 h 199"/>
                <a:gd name="T24" fmla="*/ 162 w 283"/>
                <a:gd name="T25" fmla="*/ 45 h 199"/>
                <a:gd name="T26" fmla="*/ 144 w 283"/>
                <a:gd name="T27" fmla="*/ 67 h 199"/>
                <a:gd name="T28" fmla="*/ 145 w 283"/>
                <a:gd name="T29" fmla="*/ 76 h 199"/>
                <a:gd name="T30" fmla="*/ 149 w 283"/>
                <a:gd name="T31" fmla="*/ 77 h 199"/>
                <a:gd name="T32" fmla="*/ 153 w 283"/>
                <a:gd name="T33" fmla="*/ 75 h 199"/>
                <a:gd name="T34" fmla="*/ 179 w 283"/>
                <a:gd name="T35" fmla="*/ 43 h 199"/>
                <a:gd name="T36" fmla="*/ 179 w 283"/>
                <a:gd name="T37" fmla="*/ 43 h 199"/>
                <a:gd name="T38" fmla="*/ 180 w 283"/>
                <a:gd name="T39" fmla="*/ 41 h 199"/>
                <a:gd name="T40" fmla="*/ 180 w 283"/>
                <a:gd name="T41" fmla="*/ 41 h 199"/>
                <a:gd name="T42" fmla="*/ 181 w 283"/>
                <a:gd name="T43" fmla="*/ 39 h 199"/>
                <a:gd name="T44" fmla="*/ 181 w 283"/>
                <a:gd name="T45" fmla="*/ 39 h 199"/>
                <a:gd name="T46" fmla="*/ 180 w 283"/>
                <a:gd name="T47" fmla="*/ 37 h 199"/>
                <a:gd name="T48" fmla="*/ 180 w 283"/>
                <a:gd name="T49" fmla="*/ 37 h 199"/>
                <a:gd name="T50" fmla="*/ 179 w 283"/>
                <a:gd name="T51" fmla="*/ 35 h 199"/>
                <a:gd name="T52" fmla="*/ 179 w 283"/>
                <a:gd name="T53" fmla="*/ 35 h 199"/>
                <a:gd name="T54" fmla="*/ 153 w 283"/>
                <a:gd name="T55" fmla="*/ 3 h 199"/>
                <a:gd name="T56" fmla="*/ 145 w 283"/>
                <a:gd name="T57" fmla="*/ 2 h 199"/>
                <a:gd name="T58" fmla="*/ 144 w 283"/>
                <a:gd name="T59" fmla="*/ 11 h 199"/>
                <a:gd name="T60" fmla="*/ 162 w 283"/>
                <a:gd name="T61" fmla="*/ 33 h 199"/>
                <a:gd name="T62" fmla="*/ 6 w 283"/>
                <a:gd name="T63" fmla="*/ 33 h 199"/>
                <a:gd name="T64" fmla="*/ 0 w 283"/>
                <a:gd name="T65" fmla="*/ 39 h 199"/>
                <a:gd name="T66" fmla="*/ 0 w 283"/>
                <a:gd name="T67" fmla="*/ 147 h 199"/>
                <a:gd name="T68" fmla="*/ 14 w 283"/>
                <a:gd name="T69" fmla="*/ 161 h 199"/>
                <a:gd name="T70" fmla="*/ 161 w 283"/>
                <a:gd name="T71" fmla="*/ 161 h 199"/>
                <a:gd name="T72" fmla="*/ 196 w 283"/>
                <a:gd name="T73" fmla="*/ 197 h 199"/>
                <a:gd name="T74" fmla="*/ 201 w 283"/>
                <a:gd name="T75" fmla="*/ 199 h 199"/>
                <a:gd name="T76" fmla="*/ 205 w 283"/>
                <a:gd name="T77" fmla="*/ 197 h 199"/>
                <a:gd name="T78" fmla="*/ 244 w 283"/>
                <a:gd name="T79" fmla="*/ 161 h 199"/>
                <a:gd name="T80" fmla="*/ 269 w 283"/>
                <a:gd name="T81" fmla="*/ 161 h 199"/>
                <a:gd name="T82" fmla="*/ 283 w 283"/>
                <a:gd name="T83" fmla="*/ 147 h 199"/>
                <a:gd name="T84" fmla="*/ 283 w 283"/>
                <a:gd name="T85" fmla="*/ 103 h 199"/>
                <a:gd name="T86" fmla="*/ 277 w 283"/>
                <a:gd name="T87" fmla="*/ 9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3" h="199">
                  <a:moveTo>
                    <a:pt x="277" y="97"/>
                  </a:moveTo>
                  <a:cubicBezTo>
                    <a:pt x="273" y="97"/>
                    <a:pt x="271" y="99"/>
                    <a:pt x="271" y="103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1" y="148"/>
                    <a:pt x="270" y="149"/>
                    <a:pt x="269" y="149"/>
                  </a:cubicBezTo>
                  <a:cubicBezTo>
                    <a:pt x="242" y="149"/>
                    <a:pt x="242" y="149"/>
                    <a:pt x="242" y="149"/>
                  </a:cubicBezTo>
                  <a:cubicBezTo>
                    <a:pt x="240" y="149"/>
                    <a:pt x="239" y="150"/>
                    <a:pt x="238" y="151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68" y="151"/>
                    <a:pt x="168" y="151"/>
                    <a:pt x="168" y="151"/>
                  </a:cubicBezTo>
                  <a:cubicBezTo>
                    <a:pt x="167" y="150"/>
                    <a:pt x="165" y="149"/>
                    <a:pt x="16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3" y="149"/>
                    <a:pt x="12" y="148"/>
                    <a:pt x="12" y="1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42" y="70"/>
                    <a:pt x="142" y="74"/>
                    <a:pt x="145" y="76"/>
                  </a:cubicBezTo>
                  <a:cubicBezTo>
                    <a:pt x="146" y="77"/>
                    <a:pt x="147" y="77"/>
                    <a:pt x="149" y="77"/>
                  </a:cubicBezTo>
                  <a:cubicBezTo>
                    <a:pt x="150" y="77"/>
                    <a:pt x="152" y="76"/>
                    <a:pt x="153" y="75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80" y="42"/>
                    <a:pt x="180" y="42"/>
                    <a:pt x="180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81" y="40"/>
                    <a:pt x="181" y="40"/>
                    <a:pt x="181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1" y="38"/>
                    <a:pt x="181" y="38"/>
                    <a:pt x="180" y="37"/>
                  </a:cubicBezTo>
                  <a:cubicBezTo>
                    <a:pt x="180" y="37"/>
                    <a:pt x="180" y="37"/>
                    <a:pt x="180" y="37"/>
                  </a:cubicBezTo>
                  <a:cubicBezTo>
                    <a:pt x="180" y="36"/>
                    <a:pt x="180" y="36"/>
                    <a:pt x="179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1" y="1"/>
                    <a:pt x="148" y="0"/>
                    <a:pt x="145" y="2"/>
                  </a:cubicBezTo>
                  <a:cubicBezTo>
                    <a:pt x="142" y="4"/>
                    <a:pt x="142" y="8"/>
                    <a:pt x="144" y="11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3"/>
                    <a:pt x="0" y="36"/>
                    <a:pt x="0" y="3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5"/>
                    <a:pt x="6" y="161"/>
                    <a:pt x="14" y="161"/>
                  </a:cubicBezTo>
                  <a:cubicBezTo>
                    <a:pt x="161" y="161"/>
                    <a:pt x="161" y="161"/>
                    <a:pt x="161" y="161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198" y="198"/>
                    <a:pt x="199" y="199"/>
                    <a:pt x="201" y="199"/>
                  </a:cubicBezTo>
                  <a:cubicBezTo>
                    <a:pt x="202" y="199"/>
                    <a:pt x="204" y="198"/>
                    <a:pt x="205" y="197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6" y="161"/>
                    <a:pt x="283" y="155"/>
                    <a:pt x="283" y="147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83" y="99"/>
                    <a:pt x="280" y="97"/>
                    <a:pt x="277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269F25C4-82B5-474E-90A4-AC29D0045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755" y="3026061"/>
              <a:ext cx="587702" cy="349281"/>
            </a:xfrm>
            <a:custGeom>
              <a:avLst/>
              <a:gdLst>
                <a:gd name="T0" fmla="*/ 269 w 283"/>
                <a:gd name="T1" fmla="*/ 0 h 168"/>
                <a:gd name="T2" fmla="*/ 14 w 283"/>
                <a:gd name="T3" fmla="*/ 0 h 168"/>
                <a:gd name="T4" fmla="*/ 0 w 283"/>
                <a:gd name="T5" fmla="*/ 14 h 168"/>
                <a:gd name="T6" fmla="*/ 0 w 283"/>
                <a:gd name="T7" fmla="*/ 64 h 168"/>
                <a:gd name="T8" fmla="*/ 6 w 283"/>
                <a:gd name="T9" fmla="*/ 70 h 168"/>
                <a:gd name="T10" fmla="*/ 12 w 283"/>
                <a:gd name="T11" fmla="*/ 64 h 168"/>
                <a:gd name="T12" fmla="*/ 12 w 283"/>
                <a:gd name="T13" fmla="*/ 14 h 168"/>
                <a:gd name="T14" fmla="*/ 14 w 283"/>
                <a:gd name="T15" fmla="*/ 12 h 168"/>
                <a:gd name="T16" fmla="*/ 269 w 283"/>
                <a:gd name="T17" fmla="*/ 12 h 168"/>
                <a:gd name="T18" fmla="*/ 271 w 283"/>
                <a:gd name="T19" fmla="*/ 14 h 168"/>
                <a:gd name="T20" fmla="*/ 271 w 283"/>
                <a:gd name="T21" fmla="*/ 124 h 168"/>
                <a:gd name="T22" fmla="*/ 202 w 283"/>
                <a:gd name="T23" fmla="*/ 124 h 168"/>
                <a:gd name="T24" fmla="*/ 220 w 283"/>
                <a:gd name="T25" fmla="*/ 102 h 168"/>
                <a:gd name="T26" fmla="*/ 220 w 283"/>
                <a:gd name="T27" fmla="*/ 93 h 168"/>
                <a:gd name="T28" fmla="*/ 211 w 283"/>
                <a:gd name="T29" fmla="*/ 94 h 168"/>
                <a:gd name="T30" fmla="*/ 185 w 283"/>
                <a:gd name="T31" fmla="*/ 126 h 168"/>
                <a:gd name="T32" fmla="*/ 185 w 283"/>
                <a:gd name="T33" fmla="*/ 134 h 168"/>
                <a:gd name="T34" fmla="*/ 211 w 283"/>
                <a:gd name="T35" fmla="*/ 166 h 168"/>
                <a:gd name="T36" fmla="*/ 216 w 283"/>
                <a:gd name="T37" fmla="*/ 168 h 168"/>
                <a:gd name="T38" fmla="*/ 220 w 283"/>
                <a:gd name="T39" fmla="*/ 167 h 168"/>
                <a:gd name="T40" fmla="*/ 220 w 283"/>
                <a:gd name="T41" fmla="*/ 158 h 168"/>
                <a:gd name="T42" fmla="*/ 202 w 283"/>
                <a:gd name="T43" fmla="*/ 136 h 168"/>
                <a:gd name="T44" fmla="*/ 277 w 283"/>
                <a:gd name="T45" fmla="*/ 136 h 168"/>
                <a:gd name="T46" fmla="*/ 283 w 283"/>
                <a:gd name="T47" fmla="*/ 130 h 168"/>
                <a:gd name="T48" fmla="*/ 283 w 283"/>
                <a:gd name="T49" fmla="*/ 14 h 168"/>
                <a:gd name="T50" fmla="*/ 269 w 283"/>
                <a:gd name="T5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3" h="168">
                  <a:moveTo>
                    <a:pt x="26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2" y="70"/>
                    <a:pt x="6" y="70"/>
                  </a:cubicBezTo>
                  <a:cubicBezTo>
                    <a:pt x="9" y="70"/>
                    <a:pt x="12" y="68"/>
                    <a:pt x="12" y="6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269" y="12"/>
                    <a:pt x="269" y="12"/>
                    <a:pt x="269" y="12"/>
                  </a:cubicBezTo>
                  <a:cubicBezTo>
                    <a:pt x="270" y="12"/>
                    <a:pt x="271" y="13"/>
                    <a:pt x="271" y="14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02" y="124"/>
                    <a:pt x="202" y="124"/>
                    <a:pt x="202" y="124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2" y="99"/>
                    <a:pt x="222" y="95"/>
                    <a:pt x="220" y="93"/>
                  </a:cubicBezTo>
                  <a:cubicBezTo>
                    <a:pt x="217" y="91"/>
                    <a:pt x="213" y="92"/>
                    <a:pt x="211" y="94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3" y="128"/>
                    <a:pt x="183" y="132"/>
                    <a:pt x="185" y="134"/>
                  </a:cubicBezTo>
                  <a:cubicBezTo>
                    <a:pt x="211" y="166"/>
                    <a:pt x="211" y="166"/>
                    <a:pt x="211" y="166"/>
                  </a:cubicBezTo>
                  <a:cubicBezTo>
                    <a:pt x="212" y="167"/>
                    <a:pt x="214" y="168"/>
                    <a:pt x="216" y="168"/>
                  </a:cubicBezTo>
                  <a:cubicBezTo>
                    <a:pt x="217" y="168"/>
                    <a:pt x="218" y="168"/>
                    <a:pt x="220" y="167"/>
                  </a:cubicBezTo>
                  <a:cubicBezTo>
                    <a:pt x="222" y="165"/>
                    <a:pt x="222" y="161"/>
                    <a:pt x="220" y="158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77" y="136"/>
                    <a:pt x="277" y="136"/>
                    <a:pt x="277" y="136"/>
                  </a:cubicBezTo>
                  <a:cubicBezTo>
                    <a:pt x="280" y="136"/>
                    <a:pt x="283" y="133"/>
                    <a:pt x="283" y="130"/>
                  </a:cubicBezTo>
                  <a:cubicBezTo>
                    <a:pt x="283" y="14"/>
                    <a:pt x="283" y="14"/>
                    <a:pt x="283" y="14"/>
                  </a:cubicBezTo>
                  <a:cubicBezTo>
                    <a:pt x="283" y="6"/>
                    <a:pt x="276" y="0"/>
                    <a:pt x="2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5B9D655-CDDD-423B-AD38-AE97A48E6498}"/>
              </a:ext>
            </a:extLst>
          </p:cNvPr>
          <p:cNvSpPr/>
          <p:nvPr/>
        </p:nvSpPr>
        <p:spPr>
          <a:xfrm>
            <a:off x="1352326" y="5524755"/>
            <a:ext cx="1417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192" indent="-9017" algn="ctr" fontAlgn="b">
              <a:spcBef>
                <a:spcPts val="265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Engagement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C84CE48-A750-4AB7-B44A-FA3AC08B25F8}"/>
              </a:ext>
            </a:extLst>
          </p:cNvPr>
          <p:cNvSpPr/>
          <p:nvPr/>
        </p:nvSpPr>
        <p:spPr>
          <a:xfrm>
            <a:off x="1361753" y="6901742"/>
            <a:ext cx="1398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192" indent="-9017" algn="ctr" fontAlgn="b">
              <a:spcBef>
                <a:spcPts val="265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89F2A"/>
                </a:solidFill>
              </a:rPr>
              <a:t>Data Access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55B9BB3-2D1B-4821-83E0-2ADEA1737B57}"/>
              </a:ext>
            </a:extLst>
          </p:cNvPr>
          <p:cNvGrpSpPr>
            <a:grpSpLocks noChangeAspect="1"/>
          </p:cNvGrpSpPr>
          <p:nvPr/>
        </p:nvGrpSpPr>
        <p:grpSpPr>
          <a:xfrm>
            <a:off x="1835092" y="6330285"/>
            <a:ext cx="451845" cy="470234"/>
            <a:chOff x="8540750" y="4332288"/>
            <a:chExt cx="546100" cy="568325"/>
          </a:xfrm>
          <a:solidFill>
            <a:srgbClr val="C89F2A"/>
          </a:solidFill>
        </p:grpSpPr>
        <p:sp>
          <p:nvSpPr>
            <p:cNvPr id="44" name="Oval 114">
              <a:extLst>
                <a:ext uri="{FF2B5EF4-FFF2-40B4-BE49-F238E27FC236}">
                  <a16:creationId xmlns:a16="http://schemas.microsoft.com/office/drawing/2014/main" id="{5F5A2F58-99F0-489E-957E-92718E1C7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5713" y="4340225"/>
              <a:ext cx="41275" cy="428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15">
              <a:extLst>
                <a:ext uri="{FF2B5EF4-FFF2-40B4-BE49-F238E27FC236}">
                  <a16:creationId xmlns:a16="http://schemas.microsoft.com/office/drawing/2014/main" id="{ED3C7225-8100-4D6B-880E-794EDBFC2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263" y="4619625"/>
              <a:ext cx="15875" cy="28575"/>
            </a:xfrm>
            <a:custGeom>
              <a:avLst/>
              <a:gdLst>
                <a:gd name="T0" fmla="*/ 9 w 9"/>
                <a:gd name="T1" fmla="*/ 9 h 18"/>
                <a:gd name="T2" fmla="*/ 7 w 9"/>
                <a:gd name="T3" fmla="*/ 4 h 18"/>
                <a:gd name="T4" fmla="*/ 0 w 9"/>
                <a:gd name="T5" fmla="*/ 0 h 18"/>
                <a:gd name="T6" fmla="*/ 0 w 9"/>
                <a:gd name="T7" fmla="*/ 18 h 18"/>
                <a:gd name="T8" fmla="*/ 6 w 9"/>
                <a:gd name="T9" fmla="*/ 15 h 18"/>
                <a:gd name="T10" fmla="*/ 9 w 9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8">
                  <a:moveTo>
                    <a:pt x="9" y="9"/>
                  </a:moveTo>
                  <a:cubicBezTo>
                    <a:pt x="9" y="7"/>
                    <a:pt x="8" y="5"/>
                    <a:pt x="7" y="4"/>
                  </a:cubicBezTo>
                  <a:cubicBezTo>
                    <a:pt x="6" y="2"/>
                    <a:pt x="4" y="1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5" y="17"/>
                    <a:pt x="6" y="15"/>
                  </a:cubicBezTo>
                  <a:cubicBezTo>
                    <a:pt x="8" y="14"/>
                    <a:pt x="9" y="11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16">
              <a:extLst>
                <a:ext uri="{FF2B5EF4-FFF2-40B4-BE49-F238E27FC236}">
                  <a16:creationId xmlns:a16="http://schemas.microsoft.com/office/drawing/2014/main" id="{F8BEFD69-DBC2-4791-BECA-A8E6D9CE1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0" y="4581525"/>
              <a:ext cx="12700" cy="25400"/>
            </a:xfrm>
            <a:custGeom>
              <a:avLst/>
              <a:gdLst>
                <a:gd name="T0" fmla="*/ 8 w 8"/>
                <a:gd name="T1" fmla="*/ 0 h 16"/>
                <a:gd name="T2" fmla="*/ 2 w 8"/>
                <a:gd name="T3" fmla="*/ 3 h 16"/>
                <a:gd name="T4" fmla="*/ 0 w 8"/>
                <a:gd name="T5" fmla="*/ 8 h 16"/>
                <a:gd name="T6" fmla="*/ 2 w 8"/>
                <a:gd name="T7" fmla="*/ 13 h 16"/>
                <a:gd name="T8" fmla="*/ 8 w 8"/>
                <a:gd name="T9" fmla="*/ 16 h 16"/>
                <a:gd name="T10" fmla="*/ 8 w 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6">
                  <a:moveTo>
                    <a:pt x="8" y="0"/>
                  </a:move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3" y="15"/>
                    <a:pt x="5" y="16"/>
                    <a:pt x="8" y="16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17">
              <a:extLst>
                <a:ext uri="{FF2B5EF4-FFF2-40B4-BE49-F238E27FC236}">
                  <a16:creationId xmlns:a16="http://schemas.microsoft.com/office/drawing/2014/main" id="{3C884051-C370-4484-8513-00B6FD38A7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63000" y="4549775"/>
              <a:ext cx="133350" cy="134938"/>
            </a:xfrm>
            <a:custGeom>
              <a:avLst/>
              <a:gdLst>
                <a:gd name="T0" fmla="*/ 41 w 81"/>
                <a:gd name="T1" fmla="*/ 82 h 82"/>
                <a:gd name="T2" fmla="*/ 46 w 81"/>
                <a:gd name="T3" fmla="*/ 82 h 82"/>
                <a:gd name="T4" fmla="*/ 46 w 81"/>
                <a:gd name="T5" fmla="*/ 82 h 82"/>
                <a:gd name="T6" fmla="*/ 54 w 81"/>
                <a:gd name="T7" fmla="*/ 80 h 82"/>
                <a:gd name="T8" fmla="*/ 54 w 81"/>
                <a:gd name="T9" fmla="*/ 80 h 82"/>
                <a:gd name="T10" fmla="*/ 81 w 81"/>
                <a:gd name="T11" fmla="*/ 41 h 82"/>
                <a:gd name="T12" fmla="*/ 41 w 81"/>
                <a:gd name="T13" fmla="*/ 0 h 82"/>
                <a:gd name="T14" fmla="*/ 0 w 81"/>
                <a:gd name="T15" fmla="*/ 41 h 82"/>
                <a:gd name="T16" fmla="*/ 41 w 81"/>
                <a:gd name="T17" fmla="*/ 82 h 82"/>
                <a:gd name="T18" fmla="*/ 31 w 81"/>
                <a:gd name="T19" fmla="*/ 38 h 82"/>
                <a:gd name="T20" fmla="*/ 27 w 81"/>
                <a:gd name="T21" fmla="*/ 34 h 82"/>
                <a:gd name="T22" fmla="*/ 25 w 81"/>
                <a:gd name="T23" fmla="*/ 28 h 82"/>
                <a:gd name="T24" fmla="*/ 30 w 81"/>
                <a:gd name="T25" fmla="*/ 17 h 82"/>
                <a:gd name="T26" fmla="*/ 39 w 81"/>
                <a:gd name="T27" fmla="*/ 14 h 82"/>
                <a:gd name="T28" fmla="*/ 39 w 81"/>
                <a:gd name="T29" fmla="*/ 11 h 82"/>
                <a:gd name="T30" fmla="*/ 42 w 81"/>
                <a:gd name="T31" fmla="*/ 11 h 82"/>
                <a:gd name="T32" fmla="*/ 42 w 81"/>
                <a:gd name="T33" fmla="*/ 14 h 82"/>
                <a:gd name="T34" fmla="*/ 51 w 81"/>
                <a:gd name="T35" fmla="*/ 17 h 82"/>
                <a:gd name="T36" fmla="*/ 55 w 81"/>
                <a:gd name="T37" fmla="*/ 26 h 82"/>
                <a:gd name="T38" fmla="*/ 49 w 81"/>
                <a:gd name="T39" fmla="*/ 27 h 82"/>
                <a:gd name="T40" fmla="*/ 47 w 81"/>
                <a:gd name="T41" fmla="*/ 22 h 82"/>
                <a:gd name="T42" fmla="*/ 42 w 81"/>
                <a:gd name="T43" fmla="*/ 19 h 82"/>
                <a:gd name="T44" fmla="*/ 42 w 81"/>
                <a:gd name="T45" fmla="*/ 36 h 82"/>
                <a:gd name="T46" fmla="*/ 48 w 81"/>
                <a:gd name="T47" fmla="*/ 38 h 82"/>
                <a:gd name="T48" fmla="*/ 53 w 81"/>
                <a:gd name="T49" fmla="*/ 41 h 82"/>
                <a:gd name="T50" fmla="*/ 56 w 81"/>
                <a:gd name="T51" fmla="*/ 45 h 82"/>
                <a:gd name="T52" fmla="*/ 57 w 81"/>
                <a:gd name="T53" fmla="*/ 50 h 82"/>
                <a:gd name="T54" fmla="*/ 53 w 81"/>
                <a:gd name="T55" fmla="*/ 61 h 82"/>
                <a:gd name="T56" fmla="*/ 42 w 81"/>
                <a:gd name="T57" fmla="*/ 65 h 82"/>
                <a:gd name="T58" fmla="*/ 42 w 81"/>
                <a:gd name="T59" fmla="*/ 71 h 82"/>
                <a:gd name="T60" fmla="*/ 39 w 81"/>
                <a:gd name="T61" fmla="*/ 71 h 82"/>
                <a:gd name="T62" fmla="*/ 39 w 81"/>
                <a:gd name="T63" fmla="*/ 65 h 82"/>
                <a:gd name="T64" fmla="*/ 32 w 81"/>
                <a:gd name="T65" fmla="*/ 63 h 82"/>
                <a:gd name="T66" fmla="*/ 27 w 81"/>
                <a:gd name="T67" fmla="*/ 59 h 82"/>
                <a:gd name="T68" fmla="*/ 24 w 81"/>
                <a:gd name="T69" fmla="*/ 51 h 82"/>
                <a:gd name="T70" fmla="*/ 30 w 81"/>
                <a:gd name="T71" fmla="*/ 50 h 82"/>
                <a:gd name="T72" fmla="*/ 33 w 81"/>
                <a:gd name="T73" fmla="*/ 57 h 82"/>
                <a:gd name="T74" fmla="*/ 39 w 81"/>
                <a:gd name="T75" fmla="*/ 60 h 82"/>
                <a:gd name="T76" fmla="*/ 39 w 81"/>
                <a:gd name="T77" fmla="*/ 41 h 82"/>
                <a:gd name="T78" fmla="*/ 31 w 81"/>
                <a:gd name="T7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1" h="82">
                  <a:moveTo>
                    <a:pt x="41" y="82"/>
                  </a:moveTo>
                  <a:cubicBezTo>
                    <a:pt x="42" y="82"/>
                    <a:pt x="44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70" y="74"/>
                    <a:pt x="81" y="59"/>
                    <a:pt x="81" y="41"/>
                  </a:cubicBezTo>
                  <a:cubicBezTo>
                    <a:pt x="81" y="19"/>
                    <a:pt x="63" y="0"/>
                    <a:pt x="41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64"/>
                    <a:pt x="18" y="82"/>
                    <a:pt x="41" y="82"/>
                  </a:cubicBezTo>
                  <a:close/>
                  <a:moveTo>
                    <a:pt x="31" y="38"/>
                  </a:moveTo>
                  <a:cubicBezTo>
                    <a:pt x="30" y="37"/>
                    <a:pt x="28" y="36"/>
                    <a:pt x="27" y="34"/>
                  </a:cubicBezTo>
                  <a:cubicBezTo>
                    <a:pt x="26" y="32"/>
                    <a:pt x="25" y="30"/>
                    <a:pt x="25" y="28"/>
                  </a:cubicBezTo>
                  <a:cubicBezTo>
                    <a:pt x="25" y="23"/>
                    <a:pt x="27" y="20"/>
                    <a:pt x="30" y="17"/>
                  </a:cubicBezTo>
                  <a:cubicBezTo>
                    <a:pt x="32" y="15"/>
                    <a:pt x="35" y="14"/>
                    <a:pt x="39" y="14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6" y="14"/>
                    <a:pt x="49" y="15"/>
                    <a:pt x="51" y="17"/>
                  </a:cubicBezTo>
                  <a:cubicBezTo>
                    <a:pt x="53" y="19"/>
                    <a:pt x="55" y="22"/>
                    <a:pt x="55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5"/>
                    <a:pt x="48" y="23"/>
                    <a:pt x="47" y="22"/>
                  </a:cubicBezTo>
                  <a:cubicBezTo>
                    <a:pt x="46" y="20"/>
                    <a:pt x="44" y="19"/>
                    <a:pt x="42" y="19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5" y="37"/>
                    <a:pt x="47" y="38"/>
                    <a:pt x="48" y="38"/>
                  </a:cubicBezTo>
                  <a:cubicBezTo>
                    <a:pt x="50" y="39"/>
                    <a:pt x="52" y="40"/>
                    <a:pt x="53" y="41"/>
                  </a:cubicBezTo>
                  <a:cubicBezTo>
                    <a:pt x="54" y="42"/>
                    <a:pt x="55" y="44"/>
                    <a:pt x="56" y="45"/>
                  </a:cubicBezTo>
                  <a:cubicBezTo>
                    <a:pt x="56" y="47"/>
                    <a:pt x="57" y="49"/>
                    <a:pt x="57" y="50"/>
                  </a:cubicBezTo>
                  <a:cubicBezTo>
                    <a:pt x="57" y="55"/>
                    <a:pt x="55" y="58"/>
                    <a:pt x="53" y="61"/>
                  </a:cubicBezTo>
                  <a:cubicBezTo>
                    <a:pt x="50" y="64"/>
                    <a:pt x="47" y="65"/>
                    <a:pt x="42" y="65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6" y="65"/>
                    <a:pt x="34" y="64"/>
                    <a:pt x="32" y="63"/>
                  </a:cubicBezTo>
                  <a:cubicBezTo>
                    <a:pt x="30" y="62"/>
                    <a:pt x="28" y="61"/>
                    <a:pt x="27" y="59"/>
                  </a:cubicBezTo>
                  <a:cubicBezTo>
                    <a:pt x="25" y="56"/>
                    <a:pt x="25" y="54"/>
                    <a:pt x="24" y="51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3"/>
                    <a:pt x="32" y="55"/>
                    <a:pt x="33" y="57"/>
                  </a:cubicBezTo>
                  <a:cubicBezTo>
                    <a:pt x="35" y="59"/>
                    <a:pt x="37" y="60"/>
                    <a:pt x="39" y="6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7" y="41"/>
                    <a:pt x="34" y="40"/>
                    <a:pt x="3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8">
              <a:extLst>
                <a:ext uri="{FF2B5EF4-FFF2-40B4-BE49-F238E27FC236}">
                  <a16:creationId xmlns:a16="http://schemas.microsoft.com/office/drawing/2014/main" id="{088FFBFA-F170-4D35-BFA8-40F2D378B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725" y="4332288"/>
              <a:ext cx="39687" cy="42863"/>
            </a:xfrm>
            <a:custGeom>
              <a:avLst/>
              <a:gdLst>
                <a:gd name="T0" fmla="*/ 25 w 25"/>
                <a:gd name="T1" fmla="*/ 13 h 26"/>
                <a:gd name="T2" fmla="*/ 12 w 25"/>
                <a:gd name="T3" fmla="*/ 0 h 26"/>
                <a:gd name="T4" fmla="*/ 0 w 25"/>
                <a:gd name="T5" fmla="*/ 13 h 26"/>
                <a:gd name="T6" fmla="*/ 4 w 25"/>
                <a:gd name="T7" fmla="*/ 22 h 26"/>
                <a:gd name="T8" fmla="*/ 4 w 25"/>
                <a:gd name="T9" fmla="*/ 23 h 26"/>
                <a:gd name="T10" fmla="*/ 5 w 25"/>
                <a:gd name="T11" fmla="*/ 23 h 26"/>
                <a:gd name="T12" fmla="*/ 10 w 25"/>
                <a:gd name="T13" fmla="*/ 25 h 26"/>
                <a:gd name="T14" fmla="*/ 11 w 25"/>
                <a:gd name="T15" fmla="*/ 26 h 26"/>
                <a:gd name="T16" fmla="*/ 11 w 25"/>
                <a:gd name="T17" fmla="*/ 26 h 26"/>
                <a:gd name="T18" fmla="*/ 12 w 25"/>
                <a:gd name="T19" fmla="*/ 26 h 26"/>
                <a:gd name="T20" fmla="*/ 25 w 25"/>
                <a:gd name="T2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6">
                  <a:moveTo>
                    <a:pt x="25" y="13"/>
                  </a:moveTo>
                  <a:cubicBezTo>
                    <a:pt x="25" y="6"/>
                    <a:pt x="19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8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9" y="26"/>
                    <a:pt x="25" y="20"/>
                    <a:pt x="2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119">
              <a:extLst>
                <a:ext uri="{FF2B5EF4-FFF2-40B4-BE49-F238E27FC236}">
                  <a16:creationId xmlns:a16="http://schemas.microsoft.com/office/drawing/2014/main" id="{27BECD6E-BB71-4A1B-B1BB-A752DD726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5575" y="4398963"/>
              <a:ext cx="41275" cy="41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20">
              <a:extLst>
                <a:ext uri="{FF2B5EF4-FFF2-40B4-BE49-F238E27FC236}">
                  <a16:creationId xmlns:a16="http://schemas.microsoft.com/office/drawing/2014/main" id="{929EB747-AC4E-40DC-9BB8-B912E85D9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038" y="4810125"/>
              <a:ext cx="46037" cy="41275"/>
            </a:xfrm>
            <a:custGeom>
              <a:avLst/>
              <a:gdLst>
                <a:gd name="T0" fmla="*/ 16 w 28"/>
                <a:gd name="T1" fmla="*/ 0 h 25"/>
                <a:gd name="T2" fmla="*/ 7 w 28"/>
                <a:gd name="T3" fmla="*/ 3 h 25"/>
                <a:gd name="T4" fmla="*/ 8 w 28"/>
                <a:gd name="T5" fmla="*/ 2 h 25"/>
                <a:gd name="T6" fmla="*/ 5 w 28"/>
                <a:gd name="T7" fmla="*/ 0 h 25"/>
                <a:gd name="T8" fmla="*/ 0 w 28"/>
                <a:gd name="T9" fmla="*/ 6 h 25"/>
                <a:gd name="T10" fmla="*/ 3 w 28"/>
                <a:gd name="T11" fmla="*/ 8 h 25"/>
                <a:gd name="T12" fmla="*/ 4 w 28"/>
                <a:gd name="T13" fmla="*/ 8 h 25"/>
                <a:gd name="T14" fmla="*/ 3 w 28"/>
                <a:gd name="T15" fmla="*/ 13 h 25"/>
                <a:gd name="T16" fmla="*/ 16 w 28"/>
                <a:gd name="T17" fmla="*/ 25 h 25"/>
                <a:gd name="T18" fmla="*/ 28 w 28"/>
                <a:gd name="T19" fmla="*/ 13 h 25"/>
                <a:gd name="T20" fmla="*/ 16 w 28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5">
                  <a:moveTo>
                    <a:pt x="16" y="0"/>
                  </a:moveTo>
                  <a:cubicBezTo>
                    <a:pt x="12" y="0"/>
                    <a:pt x="10" y="1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3" y="11"/>
                    <a:pt x="3" y="13"/>
                  </a:cubicBezTo>
                  <a:cubicBezTo>
                    <a:pt x="3" y="20"/>
                    <a:pt x="9" y="25"/>
                    <a:pt x="16" y="25"/>
                  </a:cubicBezTo>
                  <a:cubicBezTo>
                    <a:pt x="23" y="25"/>
                    <a:pt x="28" y="20"/>
                    <a:pt x="28" y="13"/>
                  </a:cubicBezTo>
                  <a:cubicBezTo>
                    <a:pt x="28" y="6"/>
                    <a:pt x="23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21">
              <a:extLst>
                <a:ext uri="{FF2B5EF4-FFF2-40B4-BE49-F238E27FC236}">
                  <a16:creationId xmlns:a16="http://schemas.microsoft.com/office/drawing/2014/main" id="{05FB92B0-AF7D-45F4-9470-39FA5E0AA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4857750"/>
              <a:ext cx="42862" cy="42863"/>
            </a:xfrm>
            <a:custGeom>
              <a:avLst/>
              <a:gdLst>
                <a:gd name="T0" fmla="*/ 17 w 26"/>
                <a:gd name="T1" fmla="*/ 1 h 26"/>
                <a:gd name="T2" fmla="*/ 17 w 26"/>
                <a:gd name="T3" fmla="*/ 0 h 26"/>
                <a:gd name="T4" fmla="*/ 15 w 26"/>
                <a:gd name="T5" fmla="*/ 0 h 26"/>
                <a:gd name="T6" fmla="*/ 13 w 26"/>
                <a:gd name="T7" fmla="*/ 0 h 26"/>
                <a:gd name="T8" fmla="*/ 11 w 26"/>
                <a:gd name="T9" fmla="*/ 0 h 26"/>
                <a:gd name="T10" fmla="*/ 9 w 26"/>
                <a:gd name="T11" fmla="*/ 0 h 26"/>
                <a:gd name="T12" fmla="*/ 9 w 26"/>
                <a:gd name="T13" fmla="*/ 1 h 26"/>
                <a:gd name="T14" fmla="*/ 0 w 26"/>
                <a:gd name="T15" fmla="*/ 13 h 26"/>
                <a:gd name="T16" fmla="*/ 13 w 26"/>
                <a:gd name="T17" fmla="*/ 26 h 26"/>
                <a:gd name="T18" fmla="*/ 26 w 26"/>
                <a:gd name="T19" fmla="*/ 13 h 26"/>
                <a:gd name="T20" fmla="*/ 17 w 26"/>
                <a:gd name="T2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17" y="1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3"/>
                    <a:pt x="0" y="7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7"/>
                    <a:pt x="22" y="3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122">
              <a:extLst>
                <a:ext uri="{FF2B5EF4-FFF2-40B4-BE49-F238E27FC236}">
                  <a16:creationId xmlns:a16="http://schemas.microsoft.com/office/drawing/2014/main" id="{8F5ECE0D-A2B3-4040-97BD-B84F51461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0" y="4392613"/>
              <a:ext cx="15875" cy="11113"/>
            </a:xfrm>
            <a:custGeom>
              <a:avLst/>
              <a:gdLst>
                <a:gd name="T0" fmla="*/ 0 w 10"/>
                <a:gd name="T1" fmla="*/ 2 h 7"/>
                <a:gd name="T2" fmla="*/ 1 w 10"/>
                <a:gd name="T3" fmla="*/ 7 h 7"/>
                <a:gd name="T4" fmla="*/ 10 w 10"/>
                <a:gd name="T5" fmla="*/ 5 h 7"/>
                <a:gd name="T6" fmla="*/ 9 w 10"/>
                <a:gd name="T7" fmla="*/ 0 h 7"/>
                <a:gd name="T8" fmla="*/ 0 w 1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2"/>
                  </a:moveTo>
                  <a:lnTo>
                    <a:pt x="1" y="7"/>
                  </a:lnTo>
                  <a:lnTo>
                    <a:pt x="10" y="5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123">
              <a:extLst>
                <a:ext uri="{FF2B5EF4-FFF2-40B4-BE49-F238E27FC236}">
                  <a16:creationId xmlns:a16="http://schemas.microsoft.com/office/drawing/2014/main" id="{45C593A8-C899-4C77-9165-05FB68569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0288" y="4418013"/>
              <a:ext cx="14287" cy="9525"/>
            </a:xfrm>
            <a:custGeom>
              <a:avLst/>
              <a:gdLst>
                <a:gd name="T0" fmla="*/ 0 w 9"/>
                <a:gd name="T1" fmla="*/ 2 h 6"/>
                <a:gd name="T2" fmla="*/ 1 w 9"/>
                <a:gd name="T3" fmla="*/ 6 h 6"/>
                <a:gd name="T4" fmla="*/ 9 w 9"/>
                <a:gd name="T5" fmla="*/ 4 h 6"/>
                <a:gd name="T6" fmla="*/ 8 w 9"/>
                <a:gd name="T7" fmla="*/ 0 h 6"/>
                <a:gd name="T8" fmla="*/ 0 w 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lnTo>
                    <a:pt x="1" y="6"/>
                  </a:lnTo>
                  <a:lnTo>
                    <a:pt x="9" y="4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124">
              <a:extLst>
                <a:ext uri="{FF2B5EF4-FFF2-40B4-BE49-F238E27FC236}">
                  <a16:creationId xmlns:a16="http://schemas.microsoft.com/office/drawing/2014/main" id="{D25E941E-C482-45A5-A675-C1090CE69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1713" y="4344988"/>
              <a:ext cx="41275" cy="44450"/>
            </a:xfrm>
            <a:custGeom>
              <a:avLst/>
              <a:gdLst>
                <a:gd name="T0" fmla="*/ 20 w 25"/>
                <a:gd name="T1" fmla="*/ 25 h 27"/>
                <a:gd name="T2" fmla="*/ 20 w 25"/>
                <a:gd name="T3" fmla="*/ 24 h 27"/>
                <a:gd name="T4" fmla="*/ 25 w 25"/>
                <a:gd name="T5" fmla="*/ 13 h 27"/>
                <a:gd name="T6" fmla="*/ 13 w 25"/>
                <a:gd name="T7" fmla="*/ 0 h 27"/>
                <a:gd name="T8" fmla="*/ 0 w 25"/>
                <a:gd name="T9" fmla="*/ 13 h 27"/>
                <a:gd name="T10" fmla="*/ 12 w 25"/>
                <a:gd name="T11" fmla="*/ 26 h 27"/>
                <a:gd name="T12" fmla="*/ 12 w 25"/>
                <a:gd name="T13" fmla="*/ 27 h 27"/>
                <a:gd name="T14" fmla="*/ 20 w 25"/>
                <a:gd name="T1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20" y="25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3" y="21"/>
                    <a:pt x="25" y="17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5" y="25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lnTo>
                    <a:pt x="2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25">
              <a:extLst>
                <a:ext uri="{FF2B5EF4-FFF2-40B4-BE49-F238E27FC236}">
                  <a16:creationId xmlns:a16="http://schemas.microsoft.com/office/drawing/2014/main" id="{353380DB-3556-42B1-B5C7-6F1074834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5525" y="4405313"/>
              <a:ext cx="15875" cy="9525"/>
            </a:xfrm>
            <a:custGeom>
              <a:avLst/>
              <a:gdLst>
                <a:gd name="T0" fmla="*/ 10 w 10"/>
                <a:gd name="T1" fmla="*/ 4 h 6"/>
                <a:gd name="T2" fmla="*/ 9 w 10"/>
                <a:gd name="T3" fmla="*/ 0 h 6"/>
                <a:gd name="T4" fmla="*/ 0 w 10"/>
                <a:gd name="T5" fmla="*/ 3 h 6"/>
                <a:gd name="T6" fmla="*/ 2 w 10"/>
                <a:gd name="T7" fmla="*/ 6 h 6"/>
                <a:gd name="T8" fmla="*/ 10 w 10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lnTo>
                    <a:pt x="9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1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26">
              <a:extLst>
                <a:ext uri="{FF2B5EF4-FFF2-40B4-BE49-F238E27FC236}">
                  <a16:creationId xmlns:a16="http://schemas.microsoft.com/office/drawing/2014/main" id="{890CB5E1-4EDF-41FA-8C05-E2C93FDFB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050" y="4430713"/>
              <a:ext cx="12700" cy="9525"/>
            </a:xfrm>
            <a:custGeom>
              <a:avLst/>
              <a:gdLst>
                <a:gd name="T0" fmla="*/ 1 w 8"/>
                <a:gd name="T1" fmla="*/ 6 h 6"/>
                <a:gd name="T2" fmla="*/ 8 w 8"/>
                <a:gd name="T3" fmla="*/ 4 h 6"/>
                <a:gd name="T4" fmla="*/ 7 w 8"/>
                <a:gd name="T5" fmla="*/ 0 h 6"/>
                <a:gd name="T6" fmla="*/ 0 w 8"/>
                <a:gd name="T7" fmla="*/ 2 h 6"/>
                <a:gd name="T8" fmla="*/ 1 w 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1" y="6"/>
                  </a:moveTo>
                  <a:lnTo>
                    <a:pt x="8" y="4"/>
                  </a:lnTo>
                  <a:lnTo>
                    <a:pt x="7" y="0"/>
                  </a:lnTo>
                  <a:lnTo>
                    <a:pt x="0" y="2"/>
                  </a:lnTo>
                  <a:lnTo>
                    <a:pt x="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27">
              <a:extLst>
                <a:ext uri="{FF2B5EF4-FFF2-40B4-BE49-F238E27FC236}">
                  <a16:creationId xmlns:a16="http://schemas.microsoft.com/office/drawing/2014/main" id="{2FFCC597-E9D1-49F4-82FA-4407AA632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13" y="4429125"/>
              <a:ext cx="15875" cy="14288"/>
            </a:xfrm>
            <a:custGeom>
              <a:avLst/>
              <a:gdLst>
                <a:gd name="T0" fmla="*/ 10 w 10"/>
                <a:gd name="T1" fmla="*/ 5 h 9"/>
                <a:gd name="T2" fmla="*/ 3 w 10"/>
                <a:gd name="T3" fmla="*/ 0 h 9"/>
                <a:gd name="T4" fmla="*/ 0 w 10"/>
                <a:gd name="T5" fmla="*/ 4 h 9"/>
                <a:gd name="T6" fmla="*/ 7 w 10"/>
                <a:gd name="T7" fmla="*/ 9 h 9"/>
                <a:gd name="T8" fmla="*/ 10 w 10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5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7" y="9"/>
                  </a:lnTo>
                  <a:lnTo>
                    <a:pt x="1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28">
              <a:extLst>
                <a:ext uri="{FF2B5EF4-FFF2-40B4-BE49-F238E27FC236}">
                  <a16:creationId xmlns:a16="http://schemas.microsoft.com/office/drawing/2014/main" id="{55D2BB89-AB27-4684-B934-C695A9E22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3788" y="4408488"/>
              <a:ext cx="14287" cy="12700"/>
            </a:xfrm>
            <a:custGeom>
              <a:avLst/>
              <a:gdLst>
                <a:gd name="T0" fmla="*/ 9 w 9"/>
                <a:gd name="T1" fmla="*/ 5 h 8"/>
                <a:gd name="T2" fmla="*/ 3 w 9"/>
                <a:gd name="T3" fmla="*/ 0 h 8"/>
                <a:gd name="T4" fmla="*/ 0 w 9"/>
                <a:gd name="T5" fmla="*/ 4 h 8"/>
                <a:gd name="T6" fmla="*/ 7 w 9"/>
                <a:gd name="T7" fmla="*/ 8 h 8"/>
                <a:gd name="T8" fmla="*/ 9 w 9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5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7" y="8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29">
              <a:extLst>
                <a:ext uri="{FF2B5EF4-FFF2-40B4-BE49-F238E27FC236}">
                  <a16:creationId xmlns:a16="http://schemas.microsoft.com/office/drawing/2014/main" id="{715B942E-269A-4B04-BD89-978BB6C99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7438" y="4419600"/>
              <a:ext cx="12700" cy="12700"/>
            </a:xfrm>
            <a:custGeom>
              <a:avLst/>
              <a:gdLst>
                <a:gd name="T0" fmla="*/ 8 w 8"/>
                <a:gd name="T1" fmla="*/ 5 h 8"/>
                <a:gd name="T2" fmla="*/ 2 w 8"/>
                <a:gd name="T3" fmla="*/ 0 h 8"/>
                <a:gd name="T4" fmla="*/ 0 w 8"/>
                <a:gd name="T5" fmla="*/ 3 h 8"/>
                <a:gd name="T6" fmla="*/ 6 w 8"/>
                <a:gd name="T7" fmla="*/ 8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6" y="8"/>
                  </a:ln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30">
              <a:extLst>
                <a:ext uri="{FF2B5EF4-FFF2-40B4-BE49-F238E27FC236}">
                  <a16:creationId xmlns:a16="http://schemas.microsoft.com/office/drawing/2014/main" id="{D7832580-69A0-487D-B0FC-805E78550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0138" y="4367213"/>
              <a:ext cx="41275" cy="44450"/>
            </a:xfrm>
            <a:custGeom>
              <a:avLst/>
              <a:gdLst>
                <a:gd name="T0" fmla="*/ 1 w 25"/>
                <a:gd name="T1" fmla="*/ 22 h 27"/>
                <a:gd name="T2" fmla="*/ 7 w 25"/>
                <a:gd name="T3" fmla="*/ 27 h 27"/>
                <a:gd name="T4" fmla="*/ 9 w 25"/>
                <a:gd name="T5" fmla="*/ 25 h 27"/>
                <a:gd name="T6" fmla="*/ 12 w 25"/>
                <a:gd name="T7" fmla="*/ 26 h 27"/>
                <a:gd name="T8" fmla="*/ 25 w 25"/>
                <a:gd name="T9" fmla="*/ 13 h 27"/>
                <a:gd name="T10" fmla="*/ 12 w 25"/>
                <a:gd name="T11" fmla="*/ 0 h 27"/>
                <a:gd name="T12" fmla="*/ 0 w 25"/>
                <a:gd name="T13" fmla="*/ 13 h 27"/>
                <a:gd name="T14" fmla="*/ 2 w 25"/>
                <a:gd name="T15" fmla="*/ 21 h 27"/>
                <a:gd name="T16" fmla="*/ 1 w 25"/>
                <a:gd name="T1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7">
                  <a:moveTo>
                    <a:pt x="1" y="22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1" y="26"/>
                    <a:pt x="12" y="26"/>
                  </a:cubicBezTo>
                  <a:cubicBezTo>
                    <a:pt x="19" y="26"/>
                    <a:pt x="25" y="20"/>
                    <a:pt x="25" y="13"/>
                  </a:cubicBezTo>
                  <a:cubicBezTo>
                    <a:pt x="25" y="6"/>
                    <a:pt x="19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6"/>
                    <a:pt x="1" y="19"/>
                    <a:pt x="2" y="21"/>
                  </a:cubicBezTo>
                  <a:lnTo>
                    <a:pt x="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131">
              <a:extLst>
                <a:ext uri="{FF2B5EF4-FFF2-40B4-BE49-F238E27FC236}">
                  <a16:creationId xmlns:a16="http://schemas.microsoft.com/office/drawing/2014/main" id="{01723DB1-BC9A-4591-AB59-E4B38DA5F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250" y="4440238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0 w 8"/>
                <a:gd name="T3" fmla="*/ 8 h 10"/>
                <a:gd name="T4" fmla="*/ 4 w 8"/>
                <a:gd name="T5" fmla="*/ 10 h 10"/>
                <a:gd name="T6" fmla="*/ 8 w 8"/>
                <a:gd name="T7" fmla="*/ 3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132">
              <a:extLst>
                <a:ext uri="{FF2B5EF4-FFF2-40B4-BE49-F238E27FC236}">
                  <a16:creationId xmlns:a16="http://schemas.microsoft.com/office/drawing/2014/main" id="{D1717329-790A-4DFD-96FF-77015ADCD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950" y="4448175"/>
              <a:ext cx="11112" cy="14288"/>
            </a:xfrm>
            <a:custGeom>
              <a:avLst/>
              <a:gdLst>
                <a:gd name="T0" fmla="*/ 4 w 7"/>
                <a:gd name="T1" fmla="*/ 0 h 9"/>
                <a:gd name="T2" fmla="*/ 0 w 7"/>
                <a:gd name="T3" fmla="*/ 7 h 9"/>
                <a:gd name="T4" fmla="*/ 3 w 7"/>
                <a:gd name="T5" fmla="*/ 9 h 9"/>
                <a:gd name="T6" fmla="*/ 7 w 7"/>
                <a:gd name="T7" fmla="*/ 2 h 9"/>
                <a:gd name="T8" fmla="*/ 4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lnTo>
                    <a:pt x="0" y="7"/>
                  </a:lnTo>
                  <a:lnTo>
                    <a:pt x="3" y="9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33">
              <a:extLst>
                <a:ext uri="{FF2B5EF4-FFF2-40B4-BE49-F238E27FC236}">
                  <a16:creationId xmlns:a16="http://schemas.microsoft.com/office/drawing/2014/main" id="{0DF7F0EE-A842-4984-B03F-843D5E877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3138" y="4433888"/>
              <a:ext cx="11112" cy="15875"/>
            </a:xfrm>
            <a:custGeom>
              <a:avLst/>
              <a:gdLst>
                <a:gd name="T0" fmla="*/ 4 w 7"/>
                <a:gd name="T1" fmla="*/ 0 h 10"/>
                <a:gd name="T2" fmla="*/ 0 w 7"/>
                <a:gd name="T3" fmla="*/ 8 h 10"/>
                <a:gd name="T4" fmla="*/ 3 w 7"/>
                <a:gd name="T5" fmla="*/ 10 h 10"/>
                <a:gd name="T6" fmla="*/ 7 w 7"/>
                <a:gd name="T7" fmla="*/ 2 h 10"/>
                <a:gd name="T8" fmla="*/ 4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4" y="0"/>
                  </a:moveTo>
                  <a:lnTo>
                    <a:pt x="0" y="8"/>
                  </a:lnTo>
                  <a:lnTo>
                    <a:pt x="3" y="10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34">
              <a:extLst>
                <a:ext uri="{FF2B5EF4-FFF2-40B4-BE49-F238E27FC236}">
                  <a16:creationId xmlns:a16="http://schemas.microsoft.com/office/drawing/2014/main" id="{746C6367-68CC-4FE2-B450-6F5D29385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025" y="4427538"/>
              <a:ext cx="11112" cy="15875"/>
            </a:xfrm>
            <a:custGeom>
              <a:avLst/>
              <a:gdLst>
                <a:gd name="T0" fmla="*/ 4 w 7"/>
                <a:gd name="T1" fmla="*/ 0 h 10"/>
                <a:gd name="T2" fmla="*/ 0 w 7"/>
                <a:gd name="T3" fmla="*/ 7 h 10"/>
                <a:gd name="T4" fmla="*/ 3 w 7"/>
                <a:gd name="T5" fmla="*/ 10 h 10"/>
                <a:gd name="T6" fmla="*/ 7 w 7"/>
                <a:gd name="T7" fmla="*/ 2 h 10"/>
                <a:gd name="T8" fmla="*/ 4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4" y="0"/>
                  </a:moveTo>
                  <a:lnTo>
                    <a:pt x="0" y="7"/>
                  </a:lnTo>
                  <a:lnTo>
                    <a:pt x="3" y="10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35">
              <a:extLst>
                <a:ext uri="{FF2B5EF4-FFF2-40B4-BE49-F238E27FC236}">
                  <a16:creationId xmlns:a16="http://schemas.microsoft.com/office/drawing/2014/main" id="{48CA6DDA-28EA-4934-B070-02ED1526E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0750" y="4398963"/>
              <a:ext cx="41275" cy="41275"/>
            </a:xfrm>
            <a:custGeom>
              <a:avLst/>
              <a:gdLst>
                <a:gd name="T0" fmla="*/ 25 w 25"/>
                <a:gd name="T1" fmla="*/ 16 h 26"/>
                <a:gd name="T2" fmla="*/ 25 w 25"/>
                <a:gd name="T3" fmla="*/ 15 h 26"/>
                <a:gd name="T4" fmla="*/ 25 w 25"/>
                <a:gd name="T5" fmla="*/ 13 h 26"/>
                <a:gd name="T6" fmla="*/ 12 w 25"/>
                <a:gd name="T7" fmla="*/ 0 h 26"/>
                <a:gd name="T8" fmla="*/ 0 w 25"/>
                <a:gd name="T9" fmla="*/ 13 h 26"/>
                <a:gd name="T10" fmla="*/ 12 w 25"/>
                <a:gd name="T11" fmla="*/ 26 h 26"/>
                <a:gd name="T12" fmla="*/ 21 w 25"/>
                <a:gd name="T13" fmla="*/ 22 h 26"/>
                <a:gd name="T14" fmla="*/ 21 w 25"/>
                <a:gd name="T15" fmla="*/ 23 h 26"/>
                <a:gd name="T16" fmla="*/ 25 w 25"/>
                <a:gd name="T17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5" y="16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5" y="13"/>
                  </a:cubicBezTo>
                  <a:cubicBezTo>
                    <a:pt x="25" y="6"/>
                    <a:pt x="19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20"/>
                    <a:pt x="5" y="26"/>
                    <a:pt x="12" y="26"/>
                  </a:cubicBezTo>
                  <a:cubicBezTo>
                    <a:pt x="16" y="26"/>
                    <a:pt x="19" y="24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136">
              <a:extLst>
                <a:ext uri="{FF2B5EF4-FFF2-40B4-BE49-F238E27FC236}">
                  <a16:creationId xmlns:a16="http://schemas.microsoft.com/office/drawing/2014/main" id="{B972FC55-7FD0-43B6-8042-7B74D0A46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063" y="4454525"/>
              <a:ext cx="11112" cy="12700"/>
            </a:xfrm>
            <a:custGeom>
              <a:avLst/>
              <a:gdLst>
                <a:gd name="T0" fmla="*/ 0 w 7"/>
                <a:gd name="T1" fmla="*/ 7 h 8"/>
                <a:gd name="T2" fmla="*/ 3 w 7"/>
                <a:gd name="T3" fmla="*/ 8 h 8"/>
                <a:gd name="T4" fmla="*/ 7 w 7"/>
                <a:gd name="T5" fmla="*/ 2 h 8"/>
                <a:gd name="T6" fmla="*/ 4 w 7"/>
                <a:gd name="T7" fmla="*/ 0 h 8"/>
                <a:gd name="T8" fmla="*/ 0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7"/>
                  </a:moveTo>
                  <a:lnTo>
                    <a:pt x="3" y="8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137">
              <a:extLst>
                <a:ext uri="{FF2B5EF4-FFF2-40B4-BE49-F238E27FC236}">
                  <a16:creationId xmlns:a16="http://schemas.microsoft.com/office/drawing/2014/main" id="{45B289F8-9161-4043-A030-1058E485D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3813" y="4405313"/>
              <a:ext cx="15875" cy="11113"/>
            </a:xfrm>
            <a:custGeom>
              <a:avLst/>
              <a:gdLst>
                <a:gd name="T0" fmla="*/ 2 w 10"/>
                <a:gd name="T1" fmla="*/ 7 h 7"/>
                <a:gd name="T2" fmla="*/ 10 w 10"/>
                <a:gd name="T3" fmla="*/ 3 h 7"/>
                <a:gd name="T4" fmla="*/ 7 w 10"/>
                <a:gd name="T5" fmla="*/ 0 h 7"/>
                <a:gd name="T6" fmla="*/ 0 w 10"/>
                <a:gd name="T7" fmla="*/ 3 h 7"/>
                <a:gd name="T8" fmla="*/ 2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7"/>
                  </a:moveTo>
                  <a:lnTo>
                    <a:pt x="10" y="3"/>
                  </a:lnTo>
                  <a:lnTo>
                    <a:pt x="7" y="0"/>
                  </a:lnTo>
                  <a:lnTo>
                    <a:pt x="0" y="3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138">
              <a:extLst>
                <a:ext uri="{FF2B5EF4-FFF2-40B4-BE49-F238E27FC236}">
                  <a16:creationId xmlns:a16="http://schemas.microsoft.com/office/drawing/2014/main" id="{84C65009-C9F3-4B54-B965-6C114B719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4416425"/>
              <a:ext cx="15875" cy="11113"/>
            </a:xfrm>
            <a:custGeom>
              <a:avLst/>
              <a:gdLst>
                <a:gd name="T0" fmla="*/ 2 w 10"/>
                <a:gd name="T1" fmla="*/ 7 h 7"/>
                <a:gd name="T2" fmla="*/ 10 w 10"/>
                <a:gd name="T3" fmla="*/ 3 h 7"/>
                <a:gd name="T4" fmla="*/ 8 w 10"/>
                <a:gd name="T5" fmla="*/ 0 h 7"/>
                <a:gd name="T6" fmla="*/ 0 w 10"/>
                <a:gd name="T7" fmla="*/ 4 h 7"/>
                <a:gd name="T8" fmla="*/ 2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7"/>
                  </a:moveTo>
                  <a:lnTo>
                    <a:pt x="10" y="3"/>
                  </a:lnTo>
                  <a:lnTo>
                    <a:pt x="8" y="0"/>
                  </a:lnTo>
                  <a:lnTo>
                    <a:pt x="0" y="4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139">
              <a:extLst>
                <a:ext uri="{FF2B5EF4-FFF2-40B4-BE49-F238E27FC236}">
                  <a16:creationId xmlns:a16="http://schemas.microsoft.com/office/drawing/2014/main" id="{47BA6F46-7AC8-4D48-A99A-9A9FDB2E8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9050" y="43926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8 w 8"/>
                <a:gd name="T3" fmla="*/ 4 h 8"/>
                <a:gd name="T4" fmla="*/ 7 w 8"/>
                <a:gd name="T5" fmla="*/ 0 h 8"/>
                <a:gd name="T6" fmla="*/ 0 w 8"/>
                <a:gd name="T7" fmla="*/ 4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8" y="4"/>
                  </a:lnTo>
                  <a:lnTo>
                    <a:pt x="7" y="0"/>
                  </a:lnTo>
                  <a:lnTo>
                    <a:pt x="0" y="4"/>
                  </a:ln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140">
              <a:extLst>
                <a:ext uri="{FF2B5EF4-FFF2-40B4-BE49-F238E27FC236}">
                  <a16:creationId xmlns:a16="http://schemas.microsoft.com/office/drawing/2014/main" id="{6D1D7C4A-E637-4FA4-840A-416D4836F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2700" y="4381500"/>
              <a:ext cx="14287" cy="11113"/>
            </a:xfrm>
            <a:custGeom>
              <a:avLst/>
              <a:gdLst>
                <a:gd name="T0" fmla="*/ 9 w 9"/>
                <a:gd name="T1" fmla="*/ 3 h 7"/>
                <a:gd name="T2" fmla="*/ 7 w 9"/>
                <a:gd name="T3" fmla="*/ 0 h 7"/>
                <a:gd name="T4" fmla="*/ 0 w 9"/>
                <a:gd name="T5" fmla="*/ 3 h 7"/>
                <a:gd name="T6" fmla="*/ 2 w 9"/>
                <a:gd name="T7" fmla="*/ 7 h 7"/>
                <a:gd name="T8" fmla="*/ 9 w 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9" y="3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141">
              <a:extLst>
                <a:ext uri="{FF2B5EF4-FFF2-40B4-BE49-F238E27FC236}">
                  <a16:creationId xmlns:a16="http://schemas.microsoft.com/office/drawing/2014/main" id="{DF160839-EF47-4FAC-9A98-93CDBCCC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9850" y="4411663"/>
              <a:ext cx="15875" cy="11113"/>
            </a:xfrm>
            <a:custGeom>
              <a:avLst/>
              <a:gdLst>
                <a:gd name="T0" fmla="*/ 10 w 10"/>
                <a:gd name="T1" fmla="*/ 4 h 7"/>
                <a:gd name="T2" fmla="*/ 2 w 10"/>
                <a:gd name="T3" fmla="*/ 0 h 7"/>
                <a:gd name="T4" fmla="*/ 0 w 10"/>
                <a:gd name="T5" fmla="*/ 4 h 7"/>
                <a:gd name="T6" fmla="*/ 7 w 10"/>
                <a:gd name="T7" fmla="*/ 7 h 7"/>
                <a:gd name="T8" fmla="*/ 10 w 10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10" y="4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7" y="7"/>
                  </a:lnTo>
                  <a:lnTo>
                    <a:pt x="1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142">
              <a:extLst>
                <a:ext uri="{FF2B5EF4-FFF2-40B4-BE49-F238E27FC236}">
                  <a16:creationId xmlns:a16="http://schemas.microsoft.com/office/drawing/2014/main" id="{BF5DD5F1-D1AE-49E5-A4D9-9BD571FFA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375" y="4387850"/>
              <a:ext cx="15875" cy="12700"/>
            </a:xfrm>
            <a:custGeom>
              <a:avLst/>
              <a:gdLst>
                <a:gd name="T0" fmla="*/ 10 w 10"/>
                <a:gd name="T1" fmla="*/ 3 h 8"/>
                <a:gd name="T2" fmla="*/ 2 w 10"/>
                <a:gd name="T3" fmla="*/ 0 h 8"/>
                <a:gd name="T4" fmla="*/ 0 w 10"/>
                <a:gd name="T5" fmla="*/ 3 h 8"/>
                <a:gd name="T6" fmla="*/ 9 w 10"/>
                <a:gd name="T7" fmla="*/ 8 h 8"/>
                <a:gd name="T8" fmla="*/ 10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9" y="8"/>
                  </a:lnTo>
                  <a:lnTo>
                    <a:pt x="1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43">
              <a:extLst>
                <a:ext uri="{FF2B5EF4-FFF2-40B4-BE49-F238E27FC236}">
                  <a16:creationId xmlns:a16="http://schemas.microsoft.com/office/drawing/2014/main" id="{5580C211-5EA1-4A59-8270-1724055BF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7313" y="4375150"/>
              <a:ext cx="14287" cy="11113"/>
            </a:xfrm>
            <a:custGeom>
              <a:avLst/>
              <a:gdLst>
                <a:gd name="T0" fmla="*/ 9 w 9"/>
                <a:gd name="T1" fmla="*/ 4 h 7"/>
                <a:gd name="T2" fmla="*/ 1 w 9"/>
                <a:gd name="T3" fmla="*/ 0 h 7"/>
                <a:gd name="T4" fmla="*/ 0 w 9"/>
                <a:gd name="T5" fmla="*/ 4 h 7"/>
                <a:gd name="T6" fmla="*/ 7 w 9"/>
                <a:gd name="T7" fmla="*/ 7 h 7"/>
                <a:gd name="T8" fmla="*/ 9 w 9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9" y="4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7" y="7"/>
                  </a:lnTo>
                  <a:lnTo>
                    <a:pt x="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144">
              <a:extLst>
                <a:ext uri="{FF2B5EF4-FFF2-40B4-BE49-F238E27FC236}">
                  <a16:creationId xmlns:a16="http://schemas.microsoft.com/office/drawing/2014/main" id="{72716BB2-9492-4812-95AF-EF4BF6729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4613" y="4400550"/>
              <a:ext cx="15875" cy="11113"/>
            </a:xfrm>
            <a:custGeom>
              <a:avLst/>
              <a:gdLst>
                <a:gd name="T0" fmla="*/ 10 w 10"/>
                <a:gd name="T1" fmla="*/ 3 h 7"/>
                <a:gd name="T2" fmla="*/ 2 w 10"/>
                <a:gd name="T3" fmla="*/ 0 h 7"/>
                <a:gd name="T4" fmla="*/ 0 w 10"/>
                <a:gd name="T5" fmla="*/ 4 h 7"/>
                <a:gd name="T6" fmla="*/ 9 w 10"/>
                <a:gd name="T7" fmla="*/ 7 h 7"/>
                <a:gd name="T8" fmla="*/ 10 w 10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9" y="7"/>
                  </a:lnTo>
                  <a:lnTo>
                    <a:pt x="1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45">
              <a:extLst>
                <a:ext uri="{FF2B5EF4-FFF2-40B4-BE49-F238E27FC236}">
                  <a16:creationId xmlns:a16="http://schemas.microsoft.com/office/drawing/2014/main" id="{E2B28D5E-5929-4D9A-9108-ADC0CC435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4463" y="4422775"/>
              <a:ext cx="9525" cy="14288"/>
            </a:xfrm>
            <a:custGeom>
              <a:avLst/>
              <a:gdLst>
                <a:gd name="T0" fmla="*/ 0 w 6"/>
                <a:gd name="T1" fmla="*/ 1 h 9"/>
                <a:gd name="T2" fmla="*/ 2 w 6"/>
                <a:gd name="T3" fmla="*/ 9 h 9"/>
                <a:gd name="T4" fmla="*/ 6 w 6"/>
                <a:gd name="T5" fmla="*/ 7 h 9"/>
                <a:gd name="T6" fmla="*/ 3 w 6"/>
                <a:gd name="T7" fmla="*/ 0 h 9"/>
                <a:gd name="T8" fmla="*/ 0 w 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0" y="1"/>
                  </a:moveTo>
                  <a:lnTo>
                    <a:pt x="2" y="9"/>
                  </a:lnTo>
                  <a:lnTo>
                    <a:pt x="6" y="7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46">
              <a:extLst>
                <a:ext uri="{FF2B5EF4-FFF2-40B4-BE49-F238E27FC236}">
                  <a16:creationId xmlns:a16="http://schemas.microsoft.com/office/drawing/2014/main" id="{3A533F78-EF43-4AC7-8F41-CC16B53C1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063" y="4432300"/>
              <a:ext cx="9525" cy="15875"/>
            </a:xfrm>
            <a:custGeom>
              <a:avLst/>
              <a:gdLst>
                <a:gd name="T0" fmla="*/ 0 w 6"/>
                <a:gd name="T1" fmla="*/ 1 h 10"/>
                <a:gd name="T2" fmla="*/ 3 w 6"/>
                <a:gd name="T3" fmla="*/ 10 h 10"/>
                <a:gd name="T4" fmla="*/ 6 w 6"/>
                <a:gd name="T5" fmla="*/ 8 h 10"/>
                <a:gd name="T6" fmla="*/ 3 w 6"/>
                <a:gd name="T7" fmla="*/ 0 h 10"/>
                <a:gd name="T8" fmla="*/ 0 w 6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"/>
                  </a:moveTo>
                  <a:lnTo>
                    <a:pt x="3" y="10"/>
                  </a:lnTo>
                  <a:lnTo>
                    <a:pt x="6" y="8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7">
              <a:extLst>
                <a:ext uri="{FF2B5EF4-FFF2-40B4-BE49-F238E27FC236}">
                  <a16:creationId xmlns:a16="http://schemas.microsoft.com/office/drawing/2014/main" id="{386591C7-EB16-459E-99F0-90D83501F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1763" y="4427538"/>
              <a:ext cx="11112" cy="15875"/>
            </a:xfrm>
            <a:custGeom>
              <a:avLst/>
              <a:gdLst>
                <a:gd name="T0" fmla="*/ 0 w 7"/>
                <a:gd name="T1" fmla="*/ 1 h 10"/>
                <a:gd name="T2" fmla="*/ 3 w 7"/>
                <a:gd name="T3" fmla="*/ 10 h 10"/>
                <a:gd name="T4" fmla="*/ 7 w 7"/>
                <a:gd name="T5" fmla="*/ 7 h 10"/>
                <a:gd name="T6" fmla="*/ 4 w 7"/>
                <a:gd name="T7" fmla="*/ 0 h 10"/>
                <a:gd name="T8" fmla="*/ 0 w 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1"/>
                  </a:moveTo>
                  <a:lnTo>
                    <a:pt x="3" y="10"/>
                  </a:lnTo>
                  <a:lnTo>
                    <a:pt x="7" y="7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48">
              <a:extLst>
                <a:ext uri="{FF2B5EF4-FFF2-40B4-BE49-F238E27FC236}">
                  <a16:creationId xmlns:a16="http://schemas.microsoft.com/office/drawing/2014/main" id="{37F38B58-AE1A-4367-B787-AC553902E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6363" y="4437063"/>
              <a:ext cx="11112" cy="14288"/>
            </a:xfrm>
            <a:custGeom>
              <a:avLst/>
              <a:gdLst>
                <a:gd name="T0" fmla="*/ 0 w 7"/>
                <a:gd name="T1" fmla="*/ 1 h 9"/>
                <a:gd name="T2" fmla="*/ 3 w 7"/>
                <a:gd name="T3" fmla="*/ 9 h 9"/>
                <a:gd name="T4" fmla="*/ 7 w 7"/>
                <a:gd name="T5" fmla="*/ 8 h 9"/>
                <a:gd name="T6" fmla="*/ 4 w 7"/>
                <a:gd name="T7" fmla="*/ 0 h 9"/>
                <a:gd name="T8" fmla="*/ 0 w 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0" y="1"/>
                  </a:moveTo>
                  <a:lnTo>
                    <a:pt x="3" y="9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49">
              <a:extLst>
                <a:ext uri="{FF2B5EF4-FFF2-40B4-BE49-F238E27FC236}">
                  <a16:creationId xmlns:a16="http://schemas.microsoft.com/office/drawing/2014/main" id="{10C68699-7B90-4BA6-8CB4-9DC3346F2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250" y="4440238"/>
              <a:ext cx="9525" cy="15875"/>
            </a:xfrm>
            <a:custGeom>
              <a:avLst/>
              <a:gdLst>
                <a:gd name="T0" fmla="*/ 0 w 6"/>
                <a:gd name="T1" fmla="*/ 3 h 10"/>
                <a:gd name="T2" fmla="*/ 3 w 6"/>
                <a:gd name="T3" fmla="*/ 10 h 10"/>
                <a:gd name="T4" fmla="*/ 6 w 6"/>
                <a:gd name="T5" fmla="*/ 9 h 10"/>
                <a:gd name="T6" fmla="*/ 3 w 6"/>
                <a:gd name="T7" fmla="*/ 0 h 10"/>
                <a:gd name="T8" fmla="*/ 0 w 6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3"/>
                  </a:moveTo>
                  <a:lnTo>
                    <a:pt x="3" y="10"/>
                  </a:lnTo>
                  <a:lnTo>
                    <a:pt x="6" y="9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50">
              <a:extLst>
                <a:ext uri="{FF2B5EF4-FFF2-40B4-BE49-F238E27FC236}">
                  <a16:creationId xmlns:a16="http://schemas.microsoft.com/office/drawing/2014/main" id="{D12EE122-8AB2-4CD8-B477-C277D9D5A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4925" y="4802188"/>
              <a:ext cx="14287" cy="14288"/>
            </a:xfrm>
            <a:custGeom>
              <a:avLst/>
              <a:gdLst>
                <a:gd name="T0" fmla="*/ 5 w 9"/>
                <a:gd name="T1" fmla="*/ 0 h 9"/>
                <a:gd name="T2" fmla="*/ 0 w 9"/>
                <a:gd name="T3" fmla="*/ 6 h 9"/>
                <a:gd name="T4" fmla="*/ 4 w 9"/>
                <a:gd name="T5" fmla="*/ 9 h 9"/>
                <a:gd name="T6" fmla="*/ 9 w 9"/>
                <a:gd name="T7" fmla="*/ 2 h 9"/>
                <a:gd name="T8" fmla="*/ 5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0" y="6"/>
                  </a:lnTo>
                  <a:lnTo>
                    <a:pt x="4" y="9"/>
                  </a:lnTo>
                  <a:lnTo>
                    <a:pt x="9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51">
              <a:extLst>
                <a:ext uri="{FF2B5EF4-FFF2-40B4-BE49-F238E27FC236}">
                  <a16:creationId xmlns:a16="http://schemas.microsoft.com/office/drawing/2014/main" id="{E9D56E7C-6BA1-401F-B1DF-E6476F5F4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288" y="4784725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0 w 8"/>
                <a:gd name="T3" fmla="*/ 8 h 10"/>
                <a:gd name="T4" fmla="*/ 3 w 8"/>
                <a:gd name="T5" fmla="*/ 10 h 10"/>
                <a:gd name="T6" fmla="*/ 8 w 8"/>
                <a:gd name="T7" fmla="*/ 4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0" y="8"/>
                  </a:lnTo>
                  <a:lnTo>
                    <a:pt x="3" y="10"/>
                  </a:lnTo>
                  <a:lnTo>
                    <a:pt x="8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52">
              <a:extLst>
                <a:ext uri="{FF2B5EF4-FFF2-40B4-BE49-F238E27FC236}">
                  <a16:creationId xmlns:a16="http://schemas.microsoft.com/office/drawing/2014/main" id="{7511B4B3-CDB5-46B0-8BF1-6D4A11E92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3813" y="4794250"/>
              <a:ext cx="12700" cy="14288"/>
            </a:xfrm>
            <a:custGeom>
              <a:avLst/>
              <a:gdLst>
                <a:gd name="T0" fmla="*/ 5 w 8"/>
                <a:gd name="T1" fmla="*/ 0 h 9"/>
                <a:gd name="T2" fmla="*/ 0 w 8"/>
                <a:gd name="T3" fmla="*/ 6 h 9"/>
                <a:gd name="T4" fmla="*/ 3 w 8"/>
                <a:gd name="T5" fmla="*/ 9 h 9"/>
                <a:gd name="T6" fmla="*/ 8 w 8"/>
                <a:gd name="T7" fmla="*/ 2 h 9"/>
                <a:gd name="T8" fmla="*/ 5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0" y="6"/>
                  </a:lnTo>
                  <a:lnTo>
                    <a:pt x="3" y="9"/>
                  </a:lnTo>
                  <a:lnTo>
                    <a:pt x="8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153">
              <a:extLst>
                <a:ext uri="{FF2B5EF4-FFF2-40B4-BE49-F238E27FC236}">
                  <a16:creationId xmlns:a16="http://schemas.microsoft.com/office/drawing/2014/main" id="{969D8470-319E-4262-B7CA-867BF2715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3175" y="4776788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0 w 8"/>
                <a:gd name="T3" fmla="*/ 7 h 10"/>
                <a:gd name="T4" fmla="*/ 4 w 8"/>
                <a:gd name="T5" fmla="*/ 10 h 10"/>
                <a:gd name="T6" fmla="*/ 8 w 8"/>
                <a:gd name="T7" fmla="*/ 3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0" y="7"/>
                  </a:lnTo>
                  <a:lnTo>
                    <a:pt x="4" y="10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Rectangle 154">
              <a:extLst>
                <a:ext uri="{FF2B5EF4-FFF2-40B4-BE49-F238E27FC236}">
                  <a16:creationId xmlns:a16="http://schemas.microsoft.com/office/drawing/2014/main" id="{FEA23D2E-8101-4B0B-99D9-250A0EBCE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6663" y="4845050"/>
              <a:ext cx="1270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Rectangle 155">
              <a:extLst>
                <a:ext uri="{FF2B5EF4-FFF2-40B4-BE49-F238E27FC236}">
                  <a16:creationId xmlns:a16="http://schemas.microsoft.com/office/drawing/2014/main" id="{E11DF892-5EF5-4930-924A-6F16B836C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6663" y="4830763"/>
              <a:ext cx="12700" cy="7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Rectangle 156">
              <a:extLst>
                <a:ext uri="{FF2B5EF4-FFF2-40B4-BE49-F238E27FC236}">
                  <a16:creationId xmlns:a16="http://schemas.microsoft.com/office/drawing/2014/main" id="{9661691F-CD89-48AF-A658-F108520E2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6663" y="4818063"/>
              <a:ext cx="1270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57">
              <a:extLst>
                <a:ext uri="{FF2B5EF4-FFF2-40B4-BE49-F238E27FC236}">
                  <a16:creationId xmlns:a16="http://schemas.microsoft.com/office/drawing/2014/main" id="{14621BB1-FB37-4CDF-A71E-DCDD7A6B2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975" y="4784725"/>
              <a:ext cx="12700" cy="14288"/>
            </a:xfrm>
            <a:custGeom>
              <a:avLst/>
              <a:gdLst>
                <a:gd name="T0" fmla="*/ 0 w 8"/>
                <a:gd name="T1" fmla="*/ 2 h 9"/>
                <a:gd name="T2" fmla="*/ 5 w 8"/>
                <a:gd name="T3" fmla="*/ 9 h 9"/>
                <a:gd name="T4" fmla="*/ 8 w 8"/>
                <a:gd name="T5" fmla="*/ 7 h 9"/>
                <a:gd name="T6" fmla="*/ 4 w 8"/>
                <a:gd name="T7" fmla="*/ 0 h 9"/>
                <a:gd name="T8" fmla="*/ 0 w 8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2"/>
                  </a:moveTo>
                  <a:lnTo>
                    <a:pt x="5" y="9"/>
                  </a:lnTo>
                  <a:lnTo>
                    <a:pt x="8" y="7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58">
              <a:extLst>
                <a:ext uri="{FF2B5EF4-FFF2-40B4-BE49-F238E27FC236}">
                  <a16:creationId xmlns:a16="http://schemas.microsoft.com/office/drawing/2014/main" id="{D39CA4E7-FCD2-46F6-A4A4-CA046908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363" y="4810125"/>
              <a:ext cx="42862" cy="41275"/>
            </a:xfrm>
            <a:custGeom>
              <a:avLst/>
              <a:gdLst>
                <a:gd name="T0" fmla="*/ 22 w 26"/>
                <a:gd name="T1" fmla="*/ 2 h 25"/>
                <a:gd name="T2" fmla="*/ 20 w 26"/>
                <a:gd name="T3" fmla="*/ 3 h 25"/>
                <a:gd name="T4" fmla="*/ 12 w 26"/>
                <a:gd name="T5" fmla="*/ 0 h 25"/>
                <a:gd name="T6" fmla="*/ 0 w 26"/>
                <a:gd name="T7" fmla="*/ 13 h 25"/>
                <a:gd name="T8" fmla="*/ 12 w 26"/>
                <a:gd name="T9" fmla="*/ 25 h 25"/>
                <a:gd name="T10" fmla="*/ 25 w 26"/>
                <a:gd name="T11" fmla="*/ 13 h 25"/>
                <a:gd name="T12" fmla="*/ 25 w 26"/>
                <a:gd name="T13" fmla="*/ 9 h 25"/>
                <a:gd name="T14" fmla="*/ 26 w 26"/>
                <a:gd name="T15" fmla="*/ 9 h 25"/>
                <a:gd name="T16" fmla="*/ 22 w 26"/>
                <a:gd name="T17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2" y="2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20"/>
                    <a:pt x="5" y="25"/>
                    <a:pt x="12" y="25"/>
                  </a:cubicBezTo>
                  <a:cubicBezTo>
                    <a:pt x="19" y="25"/>
                    <a:pt x="25" y="20"/>
                    <a:pt x="25" y="13"/>
                  </a:cubicBezTo>
                  <a:cubicBezTo>
                    <a:pt x="25" y="11"/>
                    <a:pt x="25" y="10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59">
              <a:extLst>
                <a:ext uri="{FF2B5EF4-FFF2-40B4-BE49-F238E27FC236}">
                  <a16:creationId xmlns:a16="http://schemas.microsoft.com/office/drawing/2014/main" id="{EC55475D-EE5A-4DD6-8ED9-A3E403BD1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6338" y="4799013"/>
              <a:ext cx="11112" cy="14288"/>
            </a:xfrm>
            <a:custGeom>
              <a:avLst/>
              <a:gdLst>
                <a:gd name="T0" fmla="*/ 0 w 7"/>
                <a:gd name="T1" fmla="*/ 2 h 9"/>
                <a:gd name="T2" fmla="*/ 4 w 7"/>
                <a:gd name="T3" fmla="*/ 9 h 9"/>
                <a:gd name="T4" fmla="*/ 7 w 7"/>
                <a:gd name="T5" fmla="*/ 7 h 9"/>
                <a:gd name="T6" fmla="*/ 3 w 7"/>
                <a:gd name="T7" fmla="*/ 0 h 9"/>
                <a:gd name="T8" fmla="*/ 0 w 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0" y="2"/>
                  </a:moveTo>
                  <a:lnTo>
                    <a:pt x="4" y="9"/>
                  </a:lnTo>
                  <a:lnTo>
                    <a:pt x="7" y="7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60">
              <a:extLst>
                <a:ext uri="{FF2B5EF4-FFF2-40B4-BE49-F238E27FC236}">
                  <a16:creationId xmlns:a16="http://schemas.microsoft.com/office/drawing/2014/main" id="{E9694E13-68DD-4616-AAE6-83575D91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8" y="4806950"/>
              <a:ext cx="14287" cy="12700"/>
            </a:xfrm>
            <a:custGeom>
              <a:avLst/>
              <a:gdLst>
                <a:gd name="T0" fmla="*/ 0 w 9"/>
                <a:gd name="T1" fmla="*/ 2 h 8"/>
                <a:gd name="T2" fmla="*/ 5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5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61">
              <a:extLst>
                <a:ext uri="{FF2B5EF4-FFF2-40B4-BE49-F238E27FC236}">
                  <a16:creationId xmlns:a16="http://schemas.microsoft.com/office/drawing/2014/main" id="{AB92BE5B-C1BE-4691-A449-6F98F0D17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7450" y="4792663"/>
              <a:ext cx="11112" cy="14288"/>
            </a:xfrm>
            <a:custGeom>
              <a:avLst/>
              <a:gdLst>
                <a:gd name="T0" fmla="*/ 0 w 7"/>
                <a:gd name="T1" fmla="*/ 2 h 9"/>
                <a:gd name="T2" fmla="*/ 4 w 7"/>
                <a:gd name="T3" fmla="*/ 9 h 9"/>
                <a:gd name="T4" fmla="*/ 7 w 7"/>
                <a:gd name="T5" fmla="*/ 7 h 9"/>
                <a:gd name="T6" fmla="*/ 3 w 7"/>
                <a:gd name="T7" fmla="*/ 0 h 9"/>
                <a:gd name="T8" fmla="*/ 0 w 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0" y="2"/>
                  </a:moveTo>
                  <a:lnTo>
                    <a:pt x="4" y="9"/>
                  </a:lnTo>
                  <a:lnTo>
                    <a:pt x="7" y="7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162">
              <a:extLst>
                <a:ext uri="{FF2B5EF4-FFF2-40B4-BE49-F238E27FC236}">
                  <a16:creationId xmlns:a16="http://schemas.microsoft.com/office/drawing/2014/main" id="{20BB20CE-1B16-4045-AE42-1E81711CC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2538" y="4540250"/>
              <a:ext cx="15875" cy="12700"/>
            </a:xfrm>
            <a:custGeom>
              <a:avLst/>
              <a:gdLst>
                <a:gd name="T0" fmla="*/ 10 w 10"/>
                <a:gd name="T1" fmla="*/ 4 h 8"/>
                <a:gd name="T2" fmla="*/ 2 w 10"/>
                <a:gd name="T3" fmla="*/ 0 h 8"/>
                <a:gd name="T4" fmla="*/ 0 w 10"/>
                <a:gd name="T5" fmla="*/ 3 h 8"/>
                <a:gd name="T6" fmla="*/ 7 w 10"/>
                <a:gd name="T7" fmla="*/ 8 h 8"/>
                <a:gd name="T8" fmla="*/ 10 w 1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4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7" y="8"/>
                  </a:lnTo>
                  <a:lnTo>
                    <a:pt x="1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163">
              <a:extLst>
                <a:ext uri="{FF2B5EF4-FFF2-40B4-BE49-F238E27FC236}">
                  <a16:creationId xmlns:a16="http://schemas.microsoft.com/office/drawing/2014/main" id="{8DF4CD34-2BE3-401C-8A63-AAB64420C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8575" y="4475163"/>
              <a:ext cx="15875" cy="14288"/>
            </a:xfrm>
            <a:custGeom>
              <a:avLst/>
              <a:gdLst>
                <a:gd name="T0" fmla="*/ 10 w 10"/>
                <a:gd name="T1" fmla="*/ 4 h 9"/>
                <a:gd name="T2" fmla="*/ 2 w 10"/>
                <a:gd name="T3" fmla="*/ 0 h 9"/>
                <a:gd name="T4" fmla="*/ 0 w 10"/>
                <a:gd name="T5" fmla="*/ 3 h 9"/>
                <a:gd name="T6" fmla="*/ 7 w 10"/>
                <a:gd name="T7" fmla="*/ 9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7" y="9"/>
                  </a:lnTo>
                  <a:lnTo>
                    <a:pt x="1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64">
              <a:extLst>
                <a:ext uri="{FF2B5EF4-FFF2-40B4-BE49-F238E27FC236}">
                  <a16:creationId xmlns:a16="http://schemas.microsoft.com/office/drawing/2014/main" id="{1482C046-F080-4E3F-878C-4F5C7588B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638" y="4486275"/>
              <a:ext cx="14287" cy="12700"/>
            </a:xfrm>
            <a:custGeom>
              <a:avLst/>
              <a:gdLst>
                <a:gd name="T0" fmla="*/ 0 w 9"/>
                <a:gd name="T1" fmla="*/ 3 h 8"/>
                <a:gd name="T2" fmla="*/ 7 w 9"/>
                <a:gd name="T3" fmla="*/ 8 h 8"/>
                <a:gd name="T4" fmla="*/ 9 w 9"/>
                <a:gd name="T5" fmla="*/ 5 h 8"/>
                <a:gd name="T6" fmla="*/ 2 w 9"/>
                <a:gd name="T7" fmla="*/ 0 h 8"/>
                <a:gd name="T8" fmla="*/ 0 w 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3"/>
                  </a:moveTo>
                  <a:lnTo>
                    <a:pt x="7" y="8"/>
                  </a:lnTo>
                  <a:lnTo>
                    <a:pt x="9" y="5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65">
              <a:extLst>
                <a:ext uri="{FF2B5EF4-FFF2-40B4-BE49-F238E27FC236}">
                  <a16:creationId xmlns:a16="http://schemas.microsoft.com/office/drawing/2014/main" id="{97EBF177-4FE7-4039-9952-0F94D4A22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4527550"/>
              <a:ext cx="14287" cy="14288"/>
            </a:xfrm>
            <a:custGeom>
              <a:avLst/>
              <a:gdLst>
                <a:gd name="T0" fmla="*/ 0 w 9"/>
                <a:gd name="T1" fmla="*/ 4 h 9"/>
                <a:gd name="T2" fmla="*/ 7 w 9"/>
                <a:gd name="T3" fmla="*/ 9 h 9"/>
                <a:gd name="T4" fmla="*/ 9 w 9"/>
                <a:gd name="T5" fmla="*/ 6 h 9"/>
                <a:gd name="T6" fmla="*/ 3 w 9"/>
                <a:gd name="T7" fmla="*/ 0 h 9"/>
                <a:gd name="T8" fmla="*/ 0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lnTo>
                    <a:pt x="7" y="9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66">
              <a:extLst>
                <a:ext uri="{FF2B5EF4-FFF2-40B4-BE49-F238E27FC236}">
                  <a16:creationId xmlns:a16="http://schemas.microsoft.com/office/drawing/2014/main" id="{31E010F5-9746-4A7A-B9F9-977AE833A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8413" y="4518025"/>
              <a:ext cx="14287" cy="14288"/>
            </a:xfrm>
            <a:custGeom>
              <a:avLst/>
              <a:gdLst>
                <a:gd name="T0" fmla="*/ 9 w 9"/>
                <a:gd name="T1" fmla="*/ 4 h 9"/>
                <a:gd name="T2" fmla="*/ 3 w 9"/>
                <a:gd name="T3" fmla="*/ 0 h 9"/>
                <a:gd name="T4" fmla="*/ 0 w 9"/>
                <a:gd name="T5" fmla="*/ 3 h 9"/>
                <a:gd name="T6" fmla="*/ 7 w 9"/>
                <a:gd name="T7" fmla="*/ 9 h 9"/>
                <a:gd name="T8" fmla="*/ 9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7" y="9"/>
                  </a:lnTo>
                  <a:lnTo>
                    <a:pt x="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67">
              <a:extLst>
                <a:ext uri="{FF2B5EF4-FFF2-40B4-BE49-F238E27FC236}">
                  <a16:creationId xmlns:a16="http://schemas.microsoft.com/office/drawing/2014/main" id="{169A39C6-9F5E-49FB-BF43-AAC7F25D0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0" y="4506913"/>
              <a:ext cx="14287" cy="12700"/>
            </a:xfrm>
            <a:custGeom>
              <a:avLst/>
              <a:gdLst>
                <a:gd name="T0" fmla="*/ 9 w 9"/>
                <a:gd name="T1" fmla="*/ 5 h 8"/>
                <a:gd name="T2" fmla="*/ 2 w 9"/>
                <a:gd name="T3" fmla="*/ 0 h 8"/>
                <a:gd name="T4" fmla="*/ 0 w 9"/>
                <a:gd name="T5" fmla="*/ 3 h 8"/>
                <a:gd name="T6" fmla="*/ 6 w 9"/>
                <a:gd name="T7" fmla="*/ 8 h 8"/>
                <a:gd name="T8" fmla="*/ 9 w 9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5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6" y="8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68">
              <a:extLst>
                <a:ext uri="{FF2B5EF4-FFF2-40B4-BE49-F238E27FC236}">
                  <a16:creationId xmlns:a16="http://schemas.microsoft.com/office/drawing/2014/main" id="{E2D70307-091A-4C8D-B37E-A8A9E4323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2700" y="4497388"/>
              <a:ext cx="14287" cy="12700"/>
            </a:xfrm>
            <a:custGeom>
              <a:avLst/>
              <a:gdLst>
                <a:gd name="T0" fmla="*/ 9 w 9"/>
                <a:gd name="T1" fmla="*/ 4 h 8"/>
                <a:gd name="T2" fmla="*/ 3 w 9"/>
                <a:gd name="T3" fmla="*/ 0 h 8"/>
                <a:gd name="T4" fmla="*/ 0 w 9"/>
                <a:gd name="T5" fmla="*/ 3 h 8"/>
                <a:gd name="T6" fmla="*/ 7 w 9"/>
                <a:gd name="T7" fmla="*/ 8 h 8"/>
                <a:gd name="T8" fmla="*/ 9 w 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7" y="8"/>
                  </a:lnTo>
                  <a:lnTo>
                    <a:pt x="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169">
              <a:extLst>
                <a:ext uri="{FF2B5EF4-FFF2-40B4-BE49-F238E27FC236}">
                  <a16:creationId xmlns:a16="http://schemas.microsoft.com/office/drawing/2014/main" id="{357B1DE1-55A3-4578-87AB-C340135CD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4600" y="4549775"/>
              <a:ext cx="14287" cy="12700"/>
            </a:xfrm>
            <a:custGeom>
              <a:avLst/>
              <a:gdLst>
                <a:gd name="T0" fmla="*/ 9 w 9"/>
                <a:gd name="T1" fmla="*/ 5 h 8"/>
                <a:gd name="T2" fmla="*/ 3 w 9"/>
                <a:gd name="T3" fmla="*/ 0 h 8"/>
                <a:gd name="T4" fmla="*/ 0 w 9"/>
                <a:gd name="T5" fmla="*/ 3 h 8"/>
                <a:gd name="T6" fmla="*/ 7 w 9"/>
                <a:gd name="T7" fmla="*/ 8 h 8"/>
                <a:gd name="T8" fmla="*/ 9 w 9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7" y="8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170">
              <a:extLst>
                <a:ext uri="{FF2B5EF4-FFF2-40B4-BE49-F238E27FC236}">
                  <a16:creationId xmlns:a16="http://schemas.microsoft.com/office/drawing/2014/main" id="{394051DA-35F9-4C91-83CD-5E63D6DA1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7125" y="4543425"/>
              <a:ext cx="14287" cy="12700"/>
            </a:xfrm>
            <a:custGeom>
              <a:avLst/>
              <a:gdLst>
                <a:gd name="T0" fmla="*/ 0 w 9"/>
                <a:gd name="T1" fmla="*/ 5 h 8"/>
                <a:gd name="T2" fmla="*/ 3 w 9"/>
                <a:gd name="T3" fmla="*/ 8 h 8"/>
                <a:gd name="T4" fmla="*/ 9 w 9"/>
                <a:gd name="T5" fmla="*/ 2 h 8"/>
                <a:gd name="T6" fmla="*/ 6 w 9"/>
                <a:gd name="T7" fmla="*/ 0 h 8"/>
                <a:gd name="T8" fmla="*/ 0 w 9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lnTo>
                    <a:pt x="3" y="8"/>
                  </a:lnTo>
                  <a:lnTo>
                    <a:pt x="9" y="2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171">
              <a:extLst>
                <a:ext uri="{FF2B5EF4-FFF2-40B4-BE49-F238E27FC236}">
                  <a16:creationId xmlns:a16="http://schemas.microsoft.com/office/drawing/2014/main" id="{527DFF31-F1B9-4A76-BD7C-DA3180128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9025" y="4505325"/>
              <a:ext cx="14287" cy="14288"/>
            </a:xfrm>
            <a:custGeom>
              <a:avLst/>
              <a:gdLst>
                <a:gd name="T0" fmla="*/ 6 w 9"/>
                <a:gd name="T1" fmla="*/ 0 h 9"/>
                <a:gd name="T2" fmla="*/ 0 w 9"/>
                <a:gd name="T3" fmla="*/ 6 h 9"/>
                <a:gd name="T4" fmla="*/ 3 w 9"/>
                <a:gd name="T5" fmla="*/ 9 h 9"/>
                <a:gd name="T6" fmla="*/ 9 w 9"/>
                <a:gd name="T7" fmla="*/ 3 h 9"/>
                <a:gd name="T8" fmla="*/ 6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lnTo>
                    <a:pt x="0" y="6"/>
                  </a:lnTo>
                  <a:lnTo>
                    <a:pt x="3" y="9"/>
                  </a:lnTo>
                  <a:lnTo>
                    <a:pt x="9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72">
              <a:extLst>
                <a:ext uri="{FF2B5EF4-FFF2-40B4-BE49-F238E27FC236}">
                  <a16:creationId xmlns:a16="http://schemas.microsoft.com/office/drawing/2014/main" id="{2D8BB912-BE4C-4814-86E7-8335FE314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0" y="4440238"/>
              <a:ext cx="63500" cy="61913"/>
            </a:xfrm>
            <a:custGeom>
              <a:avLst/>
              <a:gdLst>
                <a:gd name="T0" fmla="*/ 34 w 38"/>
                <a:gd name="T1" fmla="*/ 28 h 37"/>
                <a:gd name="T2" fmla="*/ 34 w 38"/>
                <a:gd name="T3" fmla="*/ 29 h 37"/>
                <a:gd name="T4" fmla="*/ 37 w 38"/>
                <a:gd name="T5" fmla="*/ 18 h 37"/>
                <a:gd name="T6" fmla="*/ 30 w 38"/>
                <a:gd name="T7" fmla="*/ 4 h 37"/>
                <a:gd name="T8" fmla="*/ 36 w 38"/>
                <a:gd name="T9" fmla="*/ 8 h 37"/>
                <a:gd name="T10" fmla="*/ 38 w 38"/>
                <a:gd name="T11" fmla="*/ 5 h 37"/>
                <a:gd name="T12" fmla="*/ 31 w 38"/>
                <a:gd name="T13" fmla="*/ 0 h 37"/>
                <a:gd name="T14" fmla="*/ 29 w 38"/>
                <a:gd name="T15" fmla="*/ 3 h 37"/>
                <a:gd name="T16" fmla="*/ 18 w 38"/>
                <a:gd name="T17" fmla="*/ 0 h 37"/>
                <a:gd name="T18" fmla="*/ 0 w 38"/>
                <a:gd name="T19" fmla="*/ 18 h 37"/>
                <a:gd name="T20" fmla="*/ 18 w 38"/>
                <a:gd name="T21" fmla="*/ 37 h 37"/>
                <a:gd name="T22" fmla="*/ 30 w 38"/>
                <a:gd name="T23" fmla="*/ 33 h 37"/>
                <a:gd name="T24" fmla="*/ 29 w 38"/>
                <a:gd name="T25" fmla="*/ 34 h 37"/>
                <a:gd name="T26" fmla="*/ 32 w 38"/>
                <a:gd name="T27" fmla="*/ 37 h 37"/>
                <a:gd name="T28" fmla="*/ 37 w 38"/>
                <a:gd name="T29" fmla="*/ 31 h 37"/>
                <a:gd name="T30" fmla="*/ 34 w 38"/>
                <a:gd name="T31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37">
                  <a:moveTo>
                    <a:pt x="34" y="28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6" y="26"/>
                    <a:pt x="37" y="22"/>
                    <a:pt x="37" y="18"/>
                  </a:cubicBezTo>
                  <a:cubicBezTo>
                    <a:pt x="37" y="12"/>
                    <a:pt x="34" y="7"/>
                    <a:pt x="30" y="4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6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3" y="37"/>
                    <a:pt x="27" y="35"/>
                    <a:pt x="30" y="33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7" y="31"/>
                    <a:pt x="37" y="31"/>
                    <a:pt x="37" y="31"/>
                  </a:cubicBezTo>
                  <a:lnTo>
                    <a:pt x="3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73">
              <a:extLst>
                <a:ext uri="{FF2B5EF4-FFF2-40B4-BE49-F238E27FC236}">
                  <a16:creationId xmlns:a16="http://schemas.microsoft.com/office/drawing/2014/main" id="{988461DE-AF96-46D8-B8A2-257204B3F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4514850"/>
              <a:ext cx="14287" cy="15875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6 h 10"/>
                <a:gd name="T4" fmla="*/ 3 w 9"/>
                <a:gd name="T5" fmla="*/ 10 h 10"/>
                <a:gd name="T6" fmla="*/ 9 w 9"/>
                <a:gd name="T7" fmla="*/ 3 h 10"/>
                <a:gd name="T8" fmla="*/ 6 w 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lnTo>
                    <a:pt x="0" y="6"/>
                  </a:lnTo>
                  <a:lnTo>
                    <a:pt x="3" y="10"/>
                  </a:lnTo>
                  <a:lnTo>
                    <a:pt x="9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74">
              <a:extLst>
                <a:ext uri="{FF2B5EF4-FFF2-40B4-BE49-F238E27FC236}">
                  <a16:creationId xmlns:a16="http://schemas.microsoft.com/office/drawing/2014/main" id="{38DF60D4-0A8C-43E6-B039-753247E8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7600" y="4533900"/>
              <a:ext cx="14287" cy="14288"/>
            </a:xfrm>
            <a:custGeom>
              <a:avLst/>
              <a:gdLst>
                <a:gd name="T0" fmla="*/ 9 w 9"/>
                <a:gd name="T1" fmla="*/ 3 h 9"/>
                <a:gd name="T2" fmla="*/ 6 w 9"/>
                <a:gd name="T3" fmla="*/ 0 h 9"/>
                <a:gd name="T4" fmla="*/ 0 w 9"/>
                <a:gd name="T5" fmla="*/ 6 h 9"/>
                <a:gd name="T6" fmla="*/ 3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75">
              <a:extLst>
                <a:ext uri="{FF2B5EF4-FFF2-40B4-BE49-F238E27FC236}">
                  <a16:creationId xmlns:a16="http://schemas.microsoft.com/office/drawing/2014/main" id="{9316AB8E-DFFD-466D-BE9C-B723DCAA7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8075" y="4524375"/>
              <a:ext cx="12700" cy="14288"/>
            </a:xfrm>
            <a:custGeom>
              <a:avLst/>
              <a:gdLst>
                <a:gd name="T0" fmla="*/ 6 w 8"/>
                <a:gd name="T1" fmla="*/ 0 h 9"/>
                <a:gd name="T2" fmla="*/ 0 w 8"/>
                <a:gd name="T3" fmla="*/ 6 h 9"/>
                <a:gd name="T4" fmla="*/ 3 w 8"/>
                <a:gd name="T5" fmla="*/ 9 h 9"/>
                <a:gd name="T6" fmla="*/ 8 w 8"/>
                <a:gd name="T7" fmla="*/ 2 h 9"/>
                <a:gd name="T8" fmla="*/ 6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lnTo>
                    <a:pt x="0" y="6"/>
                  </a:lnTo>
                  <a:lnTo>
                    <a:pt x="3" y="9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76">
              <a:extLst>
                <a:ext uri="{FF2B5EF4-FFF2-40B4-BE49-F238E27FC236}">
                  <a16:creationId xmlns:a16="http://schemas.microsoft.com/office/drawing/2014/main" id="{9139B6AE-F890-4EA4-8DB1-23AEE98CD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4497388"/>
              <a:ext cx="12700" cy="12700"/>
            </a:xfrm>
            <a:custGeom>
              <a:avLst/>
              <a:gdLst>
                <a:gd name="T0" fmla="*/ 5 w 8"/>
                <a:gd name="T1" fmla="*/ 0 h 8"/>
                <a:gd name="T2" fmla="*/ 0 w 8"/>
                <a:gd name="T3" fmla="*/ 6 h 8"/>
                <a:gd name="T4" fmla="*/ 3 w 8"/>
                <a:gd name="T5" fmla="*/ 8 h 8"/>
                <a:gd name="T6" fmla="*/ 8 w 8"/>
                <a:gd name="T7" fmla="*/ 3 h 8"/>
                <a:gd name="T8" fmla="*/ 5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0" y="6"/>
                  </a:lnTo>
                  <a:lnTo>
                    <a:pt x="3" y="8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177">
              <a:extLst>
                <a:ext uri="{FF2B5EF4-FFF2-40B4-BE49-F238E27FC236}">
                  <a16:creationId xmlns:a16="http://schemas.microsoft.com/office/drawing/2014/main" id="{FBC82EB5-518B-4EDF-85FD-0E6C972BF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6175" y="4560888"/>
              <a:ext cx="12700" cy="14288"/>
            </a:xfrm>
            <a:custGeom>
              <a:avLst/>
              <a:gdLst>
                <a:gd name="T0" fmla="*/ 3 w 8"/>
                <a:gd name="T1" fmla="*/ 9 h 9"/>
                <a:gd name="T2" fmla="*/ 8 w 8"/>
                <a:gd name="T3" fmla="*/ 3 h 9"/>
                <a:gd name="T4" fmla="*/ 6 w 8"/>
                <a:gd name="T5" fmla="*/ 0 h 9"/>
                <a:gd name="T6" fmla="*/ 0 w 8"/>
                <a:gd name="T7" fmla="*/ 6 h 9"/>
                <a:gd name="T8" fmla="*/ 3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3" y="9"/>
                  </a:moveTo>
                  <a:lnTo>
                    <a:pt x="8" y="3"/>
                  </a:lnTo>
                  <a:lnTo>
                    <a:pt x="6" y="0"/>
                  </a:lnTo>
                  <a:lnTo>
                    <a:pt x="0" y="6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178">
              <a:extLst>
                <a:ext uri="{FF2B5EF4-FFF2-40B4-BE49-F238E27FC236}">
                  <a16:creationId xmlns:a16="http://schemas.microsoft.com/office/drawing/2014/main" id="{192299BA-A19B-4526-A501-A42D71F23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650" y="4551363"/>
              <a:ext cx="14287" cy="14288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3 h 9"/>
                <a:gd name="T4" fmla="*/ 6 w 9"/>
                <a:gd name="T5" fmla="*/ 0 h 9"/>
                <a:gd name="T6" fmla="*/ 0 w 9"/>
                <a:gd name="T7" fmla="*/ 6 h 9"/>
                <a:gd name="T8" fmla="*/ 3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0" y="6"/>
                  </a:ln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79">
              <a:extLst>
                <a:ext uri="{FF2B5EF4-FFF2-40B4-BE49-F238E27FC236}">
                  <a16:creationId xmlns:a16="http://schemas.microsoft.com/office/drawing/2014/main" id="{24ECB7AC-CD00-41AB-ADE4-A10B482E7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4700588"/>
              <a:ext cx="14287" cy="9525"/>
            </a:xfrm>
            <a:custGeom>
              <a:avLst/>
              <a:gdLst>
                <a:gd name="T0" fmla="*/ 9 w 9"/>
                <a:gd name="T1" fmla="*/ 5 h 6"/>
                <a:gd name="T2" fmla="*/ 8 w 9"/>
                <a:gd name="T3" fmla="*/ 0 h 6"/>
                <a:gd name="T4" fmla="*/ 0 w 9"/>
                <a:gd name="T5" fmla="*/ 3 h 6"/>
                <a:gd name="T6" fmla="*/ 1 w 9"/>
                <a:gd name="T7" fmla="*/ 6 h 6"/>
                <a:gd name="T8" fmla="*/ 9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9" y="5"/>
                  </a:moveTo>
                  <a:lnTo>
                    <a:pt x="8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80">
              <a:extLst>
                <a:ext uri="{FF2B5EF4-FFF2-40B4-BE49-F238E27FC236}">
                  <a16:creationId xmlns:a16="http://schemas.microsoft.com/office/drawing/2014/main" id="{7F879C2E-3186-40CD-9EA0-A21CE0E0A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5550" y="4714875"/>
              <a:ext cx="12700" cy="7938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0 h 5"/>
                <a:gd name="T4" fmla="*/ 0 w 8"/>
                <a:gd name="T5" fmla="*/ 1 h 5"/>
                <a:gd name="T6" fmla="*/ 1 w 8"/>
                <a:gd name="T7" fmla="*/ 5 h 5"/>
                <a:gd name="T8" fmla="*/ 8 w 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1" y="5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81">
              <a:extLst>
                <a:ext uri="{FF2B5EF4-FFF2-40B4-BE49-F238E27FC236}">
                  <a16:creationId xmlns:a16="http://schemas.microsoft.com/office/drawing/2014/main" id="{2D8F47A1-00DB-4EC3-A194-FDF283C05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4687888"/>
              <a:ext cx="12700" cy="9525"/>
            </a:xfrm>
            <a:custGeom>
              <a:avLst/>
              <a:gdLst>
                <a:gd name="T0" fmla="*/ 0 w 8"/>
                <a:gd name="T1" fmla="*/ 2 h 6"/>
                <a:gd name="T2" fmla="*/ 1 w 8"/>
                <a:gd name="T3" fmla="*/ 6 h 6"/>
                <a:gd name="T4" fmla="*/ 8 w 8"/>
                <a:gd name="T5" fmla="*/ 4 h 6"/>
                <a:gd name="T6" fmla="*/ 8 w 8"/>
                <a:gd name="T7" fmla="*/ 0 h 6"/>
                <a:gd name="T8" fmla="*/ 0 w 8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1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82">
              <a:extLst>
                <a:ext uri="{FF2B5EF4-FFF2-40B4-BE49-F238E27FC236}">
                  <a16:creationId xmlns:a16="http://schemas.microsoft.com/office/drawing/2014/main" id="{9EBA87A6-4744-47F0-9932-3AC9AB74A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138" y="4727575"/>
              <a:ext cx="14287" cy="7938"/>
            </a:xfrm>
            <a:custGeom>
              <a:avLst/>
              <a:gdLst>
                <a:gd name="T0" fmla="*/ 9 w 9"/>
                <a:gd name="T1" fmla="*/ 4 h 5"/>
                <a:gd name="T2" fmla="*/ 8 w 9"/>
                <a:gd name="T3" fmla="*/ 0 h 5"/>
                <a:gd name="T4" fmla="*/ 0 w 9"/>
                <a:gd name="T5" fmla="*/ 1 h 5"/>
                <a:gd name="T6" fmla="*/ 1 w 9"/>
                <a:gd name="T7" fmla="*/ 5 h 5"/>
                <a:gd name="T8" fmla="*/ 9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1" y="5"/>
                  </a:lnTo>
                  <a:lnTo>
                    <a:pt x="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83">
              <a:extLst>
                <a:ext uri="{FF2B5EF4-FFF2-40B4-BE49-F238E27FC236}">
                  <a16:creationId xmlns:a16="http://schemas.microsoft.com/office/drawing/2014/main" id="{7E500761-62B3-4D50-B901-D446D62FB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6988" y="4419600"/>
              <a:ext cx="66675" cy="60325"/>
            </a:xfrm>
            <a:custGeom>
              <a:avLst/>
              <a:gdLst>
                <a:gd name="T0" fmla="*/ 19 w 40"/>
                <a:gd name="T1" fmla="*/ 0 h 37"/>
                <a:gd name="T2" fmla="*/ 0 w 40"/>
                <a:gd name="T3" fmla="*/ 19 h 37"/>
                <a:gd name="T4" fmla="*/ 19 w 40"/>
                <a:gd name="T5" fmla="*/ 37 h 37"/>
                <a:gd name="T6" fmla="*/ 36 w 40"/>
                <a:gd name="T7" fmla="*/ 25 h 37"/>
                <a:gd name="T8" fmla="*/ 40 w 40"/>
                <a:gd name="T9" fmla="*/ 24 h 37"/>
                <a:gd name="T10" fmla="*/ 37 w 40"/>
                <a:gd name="T11" fmla="*/ 17 h 37"/>
                <a:gd name="T12" fmla="*/ 19 w 4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7"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27" y="37"/>
                    <a:pt x="34" y="32"/>
                    <a:pt x="36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8"/>
                    <a:pt x="2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84">
              <a:extLst>
                <a:ext uri="{FF2B5EF4-FFF2-40B4-BE49-F238E27FC236}">
                  <a16:creationId xmlns:a16="http://schemas.microsoft.com/office/drawing/2014/main" id="{0D592A9B-1773-40AC-B6C7-070CD2B44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088" y="4740275"/>
              <a:ext cx="66675" cy="71438"/>
            </a:xfrm>
            <a:custGeom>
              <a:avLst/>
              <a:gdLst>
                <a:gd name="T0" fmla="*/ 21 w 40"/>
                <a:gd name="T1" fmla="*/ 3 h 43"/>
                <a:gd name="T2" fmla="*/ 21 w 40"/>
                <a:gd name="T3" fmla="*/ 0 h 43"/>
                <a:gd name="T4" fmla="*/ 13 w 40"/>
                <a:gd name="T5" fmla="*/ 1 h 43"/>
                <a:gd name="T6" fmla="*/ 13 w 40"/>
                <a:gd name="T7" fmla="*/ 4 h 43"/>
                <a:gd name="T8" fmla="*/ 2 w 40"/>
                <a:gd name="T9" fmla="*/ 21 h 43"/>
                <a:gd name="T10" fmla="*/ 2 w 40"/>
                <a:gd name="T11" fmla="*/ 23 h 43"/>
                <a:gd name="T12" fmla="*/ 0 w 40"/>
                <a:gd name="T13" fmla="*/ 24 h 43"/>
                <a:gd name="T14" fmla="*/ 4 w 40"/>
                <a:gd name="T15" fmla="*/ 31 h 43"/>
                <a:gd name="T16" fmla="*/ 5 w 40"/>
                <a:gd name="T17" fmla="*/ 31 h 43"/>
                <a:gd name="T18" fmla="*/ 17 w 40"/>
                <a:gd name="T19" fmla="*/ 40 h 43"/>
                <a:gd name="T20" fmla="*/ 17 w 40"/>
                <a:gd name="T21" fmla="*/ 43 h 43"/>
                <a:gd name="T22" fmla="*/ 25 w 40"/>
                <a:gd name="T23" fmla="*/ 43 h 43"/>
                <a:gd name="T24" fmla="*/ 25 w 40"/>
                <a:gd name="T25" fmla="*/ 40 h 43"/>
                <a:gd name="T26" fmla="*/ 40 w 40"/>
                <a:gd name="T27" fmla="*/ 21 h 43"/>
                <a:gd name="T28" fmla="*/ 21 w 40"/>
                <a:gd name="T2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3">
                  <a:moveTo>
                    <a:pt x="21" y="3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7" y="7"/>
                    <a:pt x="2" y="14"/>
                    <a:pt x="2" y="21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7" y="35"/>
                    <a:pt x="12" y="39"/>
                    <a:pt x="17" y="40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3" y="38"/>
                    <a:pt x="40" y="30"/>
                    <a:pt x="40" y="21"/>
                  </a:cubicBezTo>
                  <a:cubicBezTo>
                    <a:pt x="40" y="11"/>
                    <a:pt x="31" y="3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8A07F977-1A7A-4136-98B9-88380E633850}"/>
              </a:ext>
            </a:extLst>
          </p:cNvPr>
          <p:cNvSpPr txBox="1"/>
          <p:nvPr/>
        </p:nvSpPr>
        <p:spPr>
          <a:xfrm>
            <a:off x="4883332" y="1561306"/>
            <a:ext cx="2310063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12192" indent="-9017" algn="ctr" fontAlgn="b">
              <a:spcBef>
                <a:spcPts val="265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Payers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9E69E90-96CC-4B30-B8BE-7F27305334E0}"/>
              </a:ext>
            </a:extLst>
          </p:cNvPr>
          <p:cNvSpPr txBox="1"/>
          <p:nvPr/>
        </p:nvSpPr>
        <p:spPr>
          <a:xfrm>
            <a:off x="10155930" y="1572335"/>
            <a:ext cx="2310063" cy="3472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12192" indent="-9017" algn="ctr" fontAlgn="b">
              <a:lnSpc>
                <a:spcPct val="110000"/>
              </a:lnSpc>
              <a:spcBef>
                <a:spcPts val="265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Billers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14B8929-CFF7-4542-AFDE-8402BFC825A8}"/>
              </a:ext>
            </a:extLst>
          </p:cNvPr>
          <p:cNvCxnSpPr>
            <a:cxnSpLocks/>
          </p:cNvCxnSpPr>
          <p:nvPr/>
        </p:nvCxnSpPr>
        <p:spPr>
          <a:xfrm>
            <a:off x="721140" y="3394024"/>
            <a:ext cx="13249656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364E1EC-2C25-4F17-A632-7FF78B3149C4}"/>
              </a:ext>
            </a:extLst>
          </p:cNvPr>
          <p:cNvCxnSpPr>
            <a:cxnSpLocks/>
          </p:cNvCxnSpPr>
          <p:nvPr/>
        </p:nvCxnSpPr>
        <p:spPr>
          <a:xfrm>
            <a:off x="721140" y="4720869"/>
            <a:ext cx="13249656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5733610-C656-4961-9288-110EDFC5983F}"/>
              </a:ext>
            </a:extLst>
          </p:cNvPr>
          <p:cNvCxnSpPr>
            <a:cxnSpLocks/>
          </p:cNvCxnSpPr>
          <p:nvPr/>
        </p:nvCxnSpPr>
        <p:spPr>
          <a:xfrm>
            <a:off x="721140" y="6047714"/>
            <a:ext cx="13249656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CF513EB-8463-421C-B2AD-3A1DBFD58816}"/>
              </a:ext>
            </a:extLst>
          </p:cNvPr>
          <p:cNvSpPr/>
          <p:nvPr/>
        </p:nvSpPr>
        <p:spPr>
          <a:xfrm>
            <a:off x="4216572" y="2306819"/>
            <a:ext cx="3643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192" lvl="0" indent="-9017" algn="ctr" fontAlgn="b">
              <a:spcBef>
                <a:spcPts val="265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tx2"/>
                </a:solidFill>
              </a:rPr>
              <a:t>Digital tools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reduce time in making payments </a:t>
            </a:r>
            <a:r>
              <a:rPr lang="en-US" sz="1600" dirty="0">
                <a:solidFill>
                  <a:schemeClr val="tx2"/>
                </a:solidFill>
              </a:rPr>
              <a:t>by increasing convenience and access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CF3A345-EE88-46A6-9593-C10A1E66B071}"/>
              </a:ext>
            </a:extLst>
          </p:cNvPr>
          <p:cNvSpPr/>
          <p:nvPr/>
        </p:nvSpPr>
        <p:spPr>
          <a:xfrm>
            <a:off x="4437083" y="3613227"/>
            <a:ext cx="32025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192" indent="-9017" algn="ctr" fontAlgn="b">
              <a:spcBef>
                <a:spcPts val="265"/>
              </a:spcBef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</a:rPr>
              <a:t>High confidence that 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payment information will be guarded </a:t>
            </a:r>
            <a:r>
              <a:rPr lang="en-US" sz="1600" dirty="0">
                <a:solidFill>
                  <a:schemeClr val="tx2"/>
                </a:solidFill>
              </a:rPr>
              <a:t>and delivered successfully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E8E5FA0-05D8-4A5E-AC17-81DA65174C1D}"/>
              </a:ext>
            </a:extLst>
          </p:cNvPr>
          <p:cNvSpPr/>
          <p:nvPr/>
        </p:nvSpPr>
        <p:spPr>
          <a:xfrm>
            <a:off x="4518337" y="6282567"/>
            <a:ext cx="30400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192" lvl="0" indent="-9017" algn="ctr" fontAlgn="b">
              <a:spcBef>
                <a:spcPts val="265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tx2"/>
                </a:solidFill>
              </a:rPr>
              <a:t>Digital tools enable payers to </a:t>
            </a:r>
            <a:r>
              <a:rPr lang="en-US" sz="1600" b="1" dirty="0">
                <a:solidFill>
                  <a:srgbClr val="C89F2A"/>
                </a:solidFill>
              </a:rPr>
              <a:t>stay informed on end-to-end payment status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50E365D-29E1-4CAE-A97A-8F12A11B3A7E}"/>
              </a:ext>
            </a:extLst>
          </p:cNvPr>
          <p:cNvSpPr/>
          <p:nvPr/>
        </p:nvSpPr>
        <p:spPr>
          <a:xfrm>
            <a:off x="9396087" y="2302960"/>
            <a:ext cx="3669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Decreasing Days Sales Outstanding</a:t>
            </a:r>
            <a:r>
              <a:rPr lang="en-US" sz="1600" dirty="0">
                <a:solidFill>
                  <a:schemeClr val="tx2"/>
                </a:solidFill>
              </a:rPr>
              <a:t>, because moving digital gets you paid faster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A8FFCBB-FE33-40E4-9A13-E691E392C7BC}"/>
              </a:ext>
            </a:extLst>
          </p:cNvPr>
          <p:cNvSpPr/>
          <p:nvPr/>
        </p:nvSpPr>
        <p:spPr>
          <a:xfrm>
            <a:off x="9893641" y="5049748"/>
            <a:ext cx="2834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Digital interaction with payers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improves client and constituent experience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2F2D674-A0B5-4919-A158-246B3C903035}"/>
              </a:ext>
            </a:extLst>
          </p:cNvPr>
          <p:cNvSpPr/>
          <p:nvPr/>
        </p:nvSpPr>
        <p:spPr>
          <a:xfrm>
            <a:off x="9453124" y="3736042"/>
            <a:ext cx="3715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Decrease risk of fraud </a:t>
            </a:r>
            <a:r>
              <a:rPr lang="en-US" sz="1600" dirty="0">
                <a:solidFill>
                  <a:schemeClr val="tx2"/>
                </a:solidFill>
              </a:rPr>
              <a:t>and 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achieve PCI Compliance </a:t>
            </a:r>
            <a:r>
              <a:rPr lang="en-US" sz="1600" dirty="0">
                <a:solidFill>
                  <a:schemeClr val="tx2"/>
                </a:solidFill>
              </a:rPr>
              <a:t>with less effort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3A4E345-8C34-44D3-8064-99E50FEF52C4}"/>
              </a:ext>
            </a:extLst>
          </p:cNvPr>
          <p:cNvSpPr/>
          <p:nvPr/>
        </p:nvSpPr>
        <p:spPr>
          <a:xfrm>
            <a:off x="9793069" y="6413035"/>
            <a:ext cx="3297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89F2A"/>
                </a:solidFill>
              </a:rPr>
              <a:t>Drive business decisions </a:t>
            </a:r>
            <a:r>
              <a:rPr lang="en-US" sz="1600" dirty="0">
                <a:solidFill>
                  <a:schemeClr val="tx2"/>
                </a:solidFill>
              </a:rPr>
              <a:t>with access to </a:t>
            </a:r>
            <a:r>
              <a:rPr lang="en-US" sz="1600" b="1" dirty="0">
                <a:solidFill>
                  <a:srgbClr val="C89F2A"/>
                </a:solidFill>
              </a:rPr>
              <a:t>payment data insights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731BD79-5379-49F5-BB4B-A0FE130F2813}"/>
              </a:ext>
            </a:extLst>
          </p:cNvPr>
          <p:cNvSpPr txBox="1"/>
          <p:nvPr/>
        </p:nvSpPr>
        <p:spPr>
          <a:xfrm>
            <a:off x="905983" y="1561306"/>
            <a:ext cx="2310063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12192" indent="-9017" algn="ctr" fontAlgn="b">
              <a:spcBef>
                <a:spcPts val="265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Benefit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CAB669D6-3754-4C55-932E-432A92809852}"/>
              </a:ext>
            </a:extLst>
          </p:cNvPr>
          <p:cNvCxnSpPr>
            <a:cxnSpLocks/>
          </p:cNvCxnSpPr>
          <p:nvPr/>
        </p:nvCxnSpPr>
        <p:spPr>
          <a:xfrm>
            <a:off x="3551804" y="1461554"/>
            <a:ext cx="0" cy="5913006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147DC6D-2ACE-4F50-BA2A-C73251171683}"/>
              </a:ext>
            </a:extLst>
          </p:cNvPr>
          <p:cNvCxnSpPr>
            <a:cxnSpLocks/>
          </p:cNvCxnSpPr>
          <p:nvPr/>
        </p:nvCxnSpPr>
        <p:spPr>
          <a:xfrm>
            <a:off x="8841984" y="1461554"/>
            <a:ext cx="0" cy="5915837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833819C-0703-42CB-A27C-AC07C2427F10}"/>
              </a:ext>
            </a:extLst>
          </p:cNvPr>
          <p:cNvSpPr/>
          <p:nvPr/>
        </p:nvSpPr>
        <p:spPr>
          <a:xfrm>
            <a:off x="4276768" y="4963860"/>
            <a:ext cx="3594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192" indent="-9017" algn="ctr" fontAlgn="b">
              <a:spcBef>
                <a:spcPts val="265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Provide payer choice with an easy-to-use interface </a:t>
            </a:r>
            <a:r>
              <a:rPr lang="en-US" sz="1600" dirty="0">
                <a:solidFill>
                  <a:schemeClr val="tx2"/>
                </a:solidFill>
              </a:rPr>
              <a:t>including multiple payment methods and channels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DA87734-FD18-4F4E-8731-6D58C3220EAC}"/>
              </a:ext>
            </a:extLst>
          </p:cNvPr>
          <p:cNvCxnSpPr>
            <a:cxnSpLocks/>
          </p:cNvCxnSpPr>
          <p:nvPr/>
        </p:nvCxnSpPr>
        <p:spPr>
          <a:xfrm>
            <a:off x="721140" y="2067179"/>
            <a:ext cx="13249656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73B59C5-ABCD-4BF4-922C-FB61D1250F77}"/>
              </a:ext>
            </a:extLst>
          </p:cNvPr>
          <p:cNvCxnSpPr>
            <a:cxnSpLocks/>
          </p:cNvCxnSpPr>
          <p:nvPr/>
        </p:nvCxnSpPr>
        <p:spPr>
          <a:xfrm>
            <a:off x="690372" y="1464406"/>
            <a:ext cx="13249656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5" name="PageNumber">
            <a:extLst>
              <a:ext uri="{FF2B5EF4-FFF2-40B4-BE49-F238E27FC236}">
                <a16:creationId xmlns:a16="http://schemas.microsoft.com/office/drawing/2014/main" id="{F4738725-E985-2EA2-3B54-9E0C33C900F7}"/>
              </a:ext>
            </a:extLst>
          </p:cNvPr>
          <p:cNvSpPr txBox="1"/>
          <p:nvPr/>
        </p:nvSpPr>
        <p:spPr>
          <a:xfrm>
            <a:off x="13377672" y="7894180"/>
            <a:ext cx="557784" cy="1404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</a:rPr>
              <a:t>6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3030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4A0B19E-94B2-4234-9F95-B5C9EE95BE54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991846" y="1682"/>
          <a:ext cx="1681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4A0B19E-94B2-4234-9F95-B5C9EE95B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1846" y="1682"/>
                        <a:ext cx="1681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9EEBFB-66F3-4E8B-8310-B532FDFC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Consumers</a:t>
            </a:r>
            <a:r>
              <a:rPr lang="en-US" spc="-32" dirty="0"/>
              <a:t> </a:t>
            </a:r>
            <a:r>
              <a:rPr lang="en-US" dirty="0"/>
              <a:t>want</a:t>
            </a:r>
            <a:r>
              <a:rPr lang="en-US" spc="16" dirty="0"/>
              <a:t> </a:t>
            </a:r>
            <a:r>
              <a:rPr lang="en-US" dirty="0"/>
              <a:t>seamless,</a:t>
            </a:r>
            <a:r>
              <a:rPr lang="en-US" spc="-32" dirty="0"/>
              <a:t> </a:t>
            </a:r>
            <a:r>
              <a:rPr lang="en-US" spc="-11" dirty="0"/>
              <a:t>on-</a:t>
            </a:r>
            <a:r>
              <a:rPr lang="en-US" dirty="0"/>
              <a:t>demand</a:t>
            </a:r>
            <a:r>
              <a:rPr lang="en-US" spc="-21" dirty="0"/>
              <a:t> </a:t>
            </a:r>
            <a:r>
              <a:rPr lang="en-US" dirty="0"/>
              <a:t>payment</a:t>
            </a:r>
            <a:r>
              <a:rPr lang="en-US" spc="5" dirty="0"/>
              <a:t> </a:t>
            </a:r>
            <a:r>
              <a:rPr lang="en-US" spc="-11" dirty="0"/>
              <a:t>experiences</a:t>
            </a:r>
            <a:endParaRPr lang="en-US" dirty="0"/>
          </a:p>
        </p:txBody>
      </p:sp>
      <p:grpSp>
        <p:nvGrpSpPr>
          <p:cNvPr id="6" name="object 5">
            <a:extLst>
              <a:ext uri="{FF2B5EF4-FFF2-40B4-BE49-F238E27FC236}">
                <a16:creationId xmlns:a16="http://schemas.microsoft.com/office/drawing/2014/main" id="{79AB5195-4069-4787-944C-9398D6250041}"/>
              </a:ext>
            </a:extLst>
          </p:cNvPr>
          <p:cNvGrpSpPr/>
          <p:nvPr/>
        </p:nvGrpSpPr>
        <p:grpSpPr>
          <a:xfrm>
            <a:off x="2486898" y="3222184"/>
            <a:ext cx="4699747" cy="1112744"/>
            <a:chOff x="469137" y="3043173"/>
            <a:chExt cx="4438650" cy="1050925"/>
          </a:xfrm>
        </p:grpSpPr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5AFB5DA2-FAFE-484E-8307-0A75B917B4B9}"/>
                </a:ext>
              </a:extLst>
            </p:cNvPr>
            <p:cNvSpPr/>
            <p:nvPr/>
          </p:nvSpPr>
          <p:spPr>
            <a:xfrm>
              <a:off x="595883" y="3304031"/>
              <a:ext cx="321945" cy="783590"/>
            </a:xfrm>
            <a:custGeom>
              <a:avLst/>
              <a:gdLst/>
              <a:ahLst/>
              <a:cxnLst/>
              <a:rect l="l" t="t" r="r" b="b"/>
              <a:pathLst>
                <a:path w="321944" h="783589">
                  <a:moveTo>
                    <a:pt x="321563" y="0"/>
                  </a:moveTo>
                  <a:lnTo>
                    <a:pt x="0" y="0"/>
                  </a:lnTo>
                  <a:lnTo>
                    <a:pt x="0" y="783335"/>
                  </a:lnTo>
                  <a:lnTo>
                    <a:pt x="321563" y="783335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0069A2"/>
            </a:solidFill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44556CDD-AA1E-42C1-A00F-A91C095FD142}"/>
                </a:ext>
              </a:extLst>
            </p:cNvPr>
            <p:cNvSpPr/>
            <p:nvPr/>
          </p:nvSpPr>
          <p:spPr>
            <a:xfrm>
              <a:off x="917447" y="3049523"/>
              <a:ext cx="323215" cy="1038225"/>
            </a:xfrm>
            <a:custGeom>
              <a:avLst/>
              <a:gdLst/>
              <a:ahLst/>
              <a:cxnLst/>
              <a:rect l="l" t="t" r="r" b="b"/>
              <a:pathLst>
                <a:path w="323215" h="1038225">
                  <a:moveTo>
                    <a:pt x="323088" y="0"/>
                  </a:moveTo>
                  <a:lnTo>
                    <a:pt x="0" y="0"/>
                  </a:lnTo>
                  <a:lnTo>
                    <a:pt x="0" y="1037843"/>
                  </a:lnTo>
                  <a:lnTo>
                    <a:pt x="323088" y="1037843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818937"/>
            </a:solidFill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709C80C1-6045-4C01-A716-2DA8CF6976A5}"/>
                </a:ext>
              </a:extLst>
            </p:cNvPr>
            <p:cNvSpPr/>
            <p:nvPr/>
          </p:nvSpPr>
          <p:spPr>
            <a:xfrm>
              <a:off x="917447" y="3049523"/>
              <a:ext cx="323215" cy="1038225"/>
            </a:xfrm>
            <a:custGeom>
              <a:avLst/>
              <a:gdLst/>
              <a:ahLst/>
              <a:cxnLst/>
              <a:rect l="l" t="t" r="r" b="b"/>
              <a:pathLst>
                <a:path w="323215" h="1038225">
                  <a:moveTo>
                    <a:pt x="0" y="0"/>
                  </a:moveTo>
                  <a:lnTo>
                    <a:pt x="323088" y="0"/>
                  </a:lnTo>
                  <a:lnTo>
                    <a:pt x="323088" y="1037843"/>
                  </a:lnTo>
                  <a:lnTo>
                    <a:pt x="0" y="103784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1C684CF4-C5AC-451B-9F8F-49F027408A96}"/>
                </a:ext>
              </a:extLst>
            </p:cNvPr>
            <p:cNvSpPr/>
            <p:nvPr/>
          </p:nvSpPr>
          <p:spPr>
            <a:xfrm>
              <a:off x="1481327" y="3544823"/>
              <a:ext cx="321945" cy="542925"/>
            </a:xfrm>
            <a:custGeom>
              <a:avLst/>
              <a:gdLst/>
              <a:ahLst/>
              <a:cxnLst/>
              <a:rect l="l" t="t" r="r" b="b"/>
              <a:pathLst>
                <a:path w="321944" h="542925">
                  <a:moveTo>
                    <a:pt x="321564" y="0"/>
                  </a:moveTo>
                  <a:lnTo>
                    <a:pt x="0" y="0"/>
                  </a:lnTo>
                  <a:lnTo>
                    <a:pt x="0" y="542543"/>
                  </a:lnTo>
                  <a:lnTo>
                    <a:pt x="321564" y="542543"/>
                  </a:lnTo>
                  <a:lnTo>
                    <a:pt x="321564" y="0"/>
                  </a:lnTo>
                  <a:close/>
                </a:path>
              </a:pathLst>
            </a:custGeom>
            <a:solidFill>
              <a:srgbClr val="0069A2"/>
            </a:solidFill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11BA7AC2-7A4D-4641-9B07-52974A57E1BB}"/>
                </a:ext>
              </a:extLst>
            </p:cNvPr>
            <p:cNvSpPr/>
            <p:nvPr/>
          </p:nvSpPr>
          <p:spPr>
            <a:xfrm>
              <a:off x="1802891" y="3651503"/>
              <a:ext cx="321945" cy="436245"/>
            </a:xfrm>
            <a:custGeom>
              <a:avLst/>
              <a:gdLst/>
              <a:ahLst/>
              <a:cxnLst/>
              <a:rect l="l" t="t" r="r" b="b"/>
              <a:pathLst>
                <a:path w="321944" h="436245">
                  <a:moveTo>
                    <a:pt x="321563" y="0"/>
                  </a:moveTo>
                  <a:lnTo>
                    <a:pt x="0" y="0"/>
                  </a:lnTo>
                  <a:lnTo>
                    <a:pt x="0" y="435863"/>
                  </a:lnTo>
                  <a:lnTo>
                    <a:pt x="321563" y="435863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818937"/>
            </a:solidFill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6D02A61B-3398-4A30-AC38-33A88BF28A01}"/>
                </a:ext>
              </a:extLst>
            </p:cNvPr>
            <p:cNvSpPr/>
            <p:nvPr/>
          </p:nvSpPr>
          <p:spPr>
            <a:xfrm>
              <a:off x="1802891" y="3651503"/>
              <a:ext cx="321945" cy="436245"/>
            </a:xfrm>
            <a:custGeom>
              <a:avLst/>
              <a:gdLst/>
              <a:ahLst/>
              <a:cxnLst/>
              <a:rect l="l" t="t" r="r" b="b"/>
              <a:pathLst>
                <a:path w="321944" h="436245">
                  <a:moveTo>
                    <a:pt x="0" y="0"/>
                  </a:moveTo>
                  <a:lnTo>
                    <a:pt x="321563" y="0"/>
                  </a:lnTo>
                  <a:lnTo>
                    <a:pt x="321563" y="435863"/>
                  </a:lnTo>
                  <a:lnTo>
                    <a:pt x="0" y="43586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C9DAA098-9FB7-4CB1-9D8B-5C03253FE082}"/>
                </a:ext>
              </a:extLst>
            </p:cNvPr>
            <p:cNvSpPr/>
            <p:nvPr/>
          </p:nvSpPr>
          <p:spPr>
            <a:xfrm>
              <a:off x="2366771" y="3108959"/>
              <a:ext cx="321945" cy="978535"/>
            </a:xfrm>
            <a:custGeom>
              <a:avLst/>
              <a:gdLst/>
              <a:ahLst/>
              <a:cxnLst/>
              <a:rect l="l" t="t" r="r" b="b"/>
              <a:pathLst>
                <a:path w="321944" h="978535">
                  <a:moveTo>
                    <a:pt x="321563" y="0"/>
                  </a:moveTo>
                  <a:lnTo>
                    <a:pt x="0" y="0"/>
                  </a:lnTo>
                  <a:lnTo>
                    <a:pt x="0" y="978407"/>
                  </a:lnTo>
                  <a:lnTo>
                    <a:pt x="321563" y="978407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0069A2"/>
            </a:solidFill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F8C1B876-5F5C-4421-950A-B8A52E03B9F5}"/>
                </a:ext>
              </a:extLst>
            </p:cNvPr>
            <p:cNvSpPr/>
            <p:nvPr/>
          </p:nvSpPr>
          <p:spPr>
            <a:xfrm>
              <a:off x="2688336" y="3319271"/>
              <a:ext cx="321945" cy="768350"/>
            </a:xfrm>
            <a:custGeom>
              <a:avLst/>
              <a:gdLst/>
              <a:ahLst/>
              <a:cxnLst/>
              <a:rect l="l" t="t" r="r" b="b"/>
              <a:pathLst>
                <a:path w="321944" h="768350">
                  <a:moveTo>
                    <a:pt x="321563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321563" y="768095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818937"/>
            </a:solidFill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0D1301A9-B1AE-402D-8EB6-E260F72E81C7}"/>
                </a:ext>
              </a:extLst>
            </p:cNvPr>
            <p:cNvSpPr/>
            <p:nvPr/>
          </p:nvSpPr>
          <p:spPr>
            <a:xfrm>
              <a:off x="2688336" y="3319271"/>
              <a:ext cx="321945" cy="768350"/>
            </a:xfrm>
            <a:custGeom>
              <a:avLst/>
              <a:gdLst/>
              <a:ahLst/>
              <a:cxnLst/>
              <a:rect l="l" t="t" r="r" b="b"/>
              <a:pathLst>
                <a:path w="321944" h="768350">
                  <a:moveTo>
                    <a:pt x="0" y="0"/>
                  </a:moveTo>
                  <a:lnTo>
                    <a:pt x="321563" y="0"/>
                  </a:lnTo>
                  <a:lnTo>
                    <a:pt x="321563" y="768095"/>
                  </a:lnTo>
                  <a:lnTo>
                    <a:pt x="0" y="76809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BA35913C-F12E-40E9-AEEC-2614EEABF578}"/>
                </a:ext>
              </a:extLst>
            </p:cNvPr>
            <p:cNvSpPr/>
            <p:nvPr/>
          </p:nvSpPr>
          <p:spPr>
            <a:xfrm>
              <a:off x="3252215" y="3319271"/>
              <a:ext cx="321945" cy="768350"/>
            </a:xfrm>
            <a:custGeom>
              <a:avLst/>
              <a:gdLst/>
              <a:ahLst/>
              <a:cxnLst/>
              <a:rect l="l" t="t" r="r" b="b"/>
              <a:pathLst>
                <a:path w="321945" h="768350">
                  <a:moveTo>
                    <a:pt x="321563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321563" y="768095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0069A2"/>
            </a:solidFill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D1721085-8A9F-4F35-8AC9-7CB8AB25A81B}"/>
                </a:ext>
              </a:extLst>
            </p:cNvPr>
            <p:cNvSpPr/>
            <p:nvPr/>
          </p:nvSpPr>
          <p:spPr>
            <a:xfrm>
              <a:off x="3573780" y="3349751"/>
              <a:ext cx="321945" cy="737870"/>
            </a:xfrm>
            <a:custGeom>
              <a:avLst/>
              <a:gdLst/>
              <a:ahLst/>
              <a:cxnLst/>
              <a:rect l="l" t="t" r="r" b="b"/>
              <a:pathLst>
                <a:path w="321945" h="737870">
                  <a:moveTo>
                    <a:pt x="321564" y="0"/>
                  </a:moveTo>
                  <a:lnTo>
                    <a:pt x="0" y="0"/>
                  </a:lnTo>
                  <a:lnTo>
                    <a:pt x="0" y="737615"/>
                  </a:lnTo>
                  <a:lnTo>
                    <a:pt x="321564" y="737615"/>
                  </a:lnTo>
                  <a:lnTo>
                    <a:pt x="321564" y="0"/>
                  </a:lnTo>
                  <a:close/>
                </a:path>
              </a:pathLst>
            </a:custGeom>
            <a:solidFill>
              <a:srgbClr val="818937"/>
            </a:solidFill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E0D7C064-DFE2-43B7-9956-7C3143BE1A0F}"/>
                </a:ext>
              </a:extLst>
            </p:cNvPr>
            <p:cNvSpPr/>
            <p:nvPr/>
          </p:nvSpPr>
          <p:spPr>
            <a:xfrm>
              <a:off x="3573780" y="3349751"/>
              <a:ext cx="321945" cy="737870"/>
            </a:xfrm>
            <a:custGeom>
              <a:avLst/>
              <a:gdLst/>
              <a:ahLst/>
              <a:cxnLst/>
              <a:rect l="l" t="t" r="r" b="b"/>
              <a:pathLst>
                <a:path w="321945" h="737870">
                  <a:moveTo>
                    <a:pt x="0" y="0"/>
                  </a:moveTo>
                  <a:lnTo>
                    <a:pt x="321564" y="0"/>
                  </a:lnTo>
                  <a:lnTo>
                    <a:pt x="321564" y="737615"/>
                  </a:lnTo>
                  <a:lnTo>
                    <a:pt x="0" y="73761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BFB39E77-3BDB-40FD-83CF-B8607DFED23A}"/>
                </a:ext>
              </a:extLst>
            </p:cNvPr>
            <p:cNvSpPr/>
            <p:nvPr/>
          </p:nvSpPr>
          <p:spPr>
            <a:xfrm>
              <a:off x="4136135" y="3349751"/>
              <a:ext cx="323215" cy="737870"/>
            </a:xfrm>
            <a:custGeom>
              <a:avLst/>
              <a:gdLst/>
              <a:ahLst/>
              <a:cxnLst/>
              <a:rect l="l" t="t" r="r" b="b"/>
              <a:pathLst>
                <a:path w="323214" h="737870">
                  <a:moveTo>
                    <a:pt x="323088" y="0"/>
                  </a:moveTo>
                  <a:lnTo>
                    <a:pt x="0" y="0"/>
                  </a:lnTo>
                  <a:lnTo>
                    <a:pt x="0" y="737615"/>
                  </a:lnTo>
                  <a:lnTo>
                    <a:pt x="323088" y="737615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0069A2"/>
            </a:solidFill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40C87221-7416-4C1F-8DD6-3AAF3108648E}"/>
                </a:ext>
              </a:extLst>
            </p:cNvPr>
            <p:cNvSpPr/>
            <p:nvPr/>
          </p:nvSpPr>
          <p:spPr>
            <a:xfrm>
              <a:off x="4459223" y="3304031"/>
              <a:ext cx="321945" cy="783590"/>
            </a:xfrm>
            <a:custGeom>
              <a:avLst/>
              <a:gdLst/>
              <a:ahLst/>
              <a:cxnLst/>
              <a:rect l="l" t="t" r="r" b="b"/>
              <a:pathLst>
                <a:path w="321945" h="783589">
                  <a:moveTo>
                    <a:pt x="321563" y="0"/>
                  </a:moveTo>
                  <a:lnTo>
                    <a:pt x="0" y="0"/>
                  </a:lnTo>
                  <a:lnTo>
                    <a:pt x="0" y="783335"/>
                  </a:lnTo>
                  <a:lnTo>
                    <a:pt x="321563" y="783335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818937"/>
            </a:solidFill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F349C023-20F8-4E28-934D-E176B5108E45}"/>
                </a:ext>
              </a:extLst>
            </p:cNvPr>
            <p:cNvSpPr/>
            <p:nvPr/>
          </p:nvSpPr>
          <p:spPr>
            <a:xfrm>
              <a:off x="4459223" y="3304031"/>
              <a:ext cx="321945" cy="783590"/>
            </a:xfrm>
            <a:custGeom>
              <a:avLst/>
              <a:gdLst/>
              <a:ahLst/>
              <a:cxnLst/>
              <a:rect l="l" t="t" r="r" b="b"/>
              <a:pathLst>
                <a:path w="321945" h="783589">
                  <a:moveTo>
                    <a:pt x="0" y="0"/>
                  </a:moveTo>
                  <a:lnTo>
                    <a:pt x="321563" y="0"/>
                  </a:lnTo>
                  <a:lnTo>
                    <a:pt x="321563" y="783335"/>
                  </a:lnTo>
                  <a:lnTo>
                    <a:pt x="0" y="78333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E561758D-7BFF-4B5F-B86D-C55DAA88DC0F}"/>
                </a:ext>
              </a:extLst>
            </p:cNvPr>
            <p:cNvSpPr/>
            <p:nvPr/>
          </p:nvSpPr>
          <p:spPr>
            <a:xfrm>
              <a:off x="475487" y="4087367"/>
              <a:ext cx="4425950" cy="0"/>
            </a:xfrm>
            <a:custGeom>
              <a:avLst/>
              <a:gdLst/>
              <a:ahLst/>
              <a:cxnLst/>
              <a:rect l="l" t="t" r="r" b="b"/>
              <a:pathLst>
                <a:path w="4425950">
                  <a:moveTo>
                    <a:pt x="0" y="0"/>
                  </a:moveTo>
                  <a:lnTo>
                    <a:pt x="4425696" y="0"/>
                  </a:lnTo>
                </a:path>
              </a:pathLst>
            </a:custGeom>
            <a:ln w="12192">
              <a:solidFill>
                <a:srgbClr val="6C6D6A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</p:grpSp>
      <p:sp>
        <p:nvSpPr>
          <p:cNvPr id="23" name="object 22">
            <a:extLst>
              <a:ext uri="{FF2B5EF4-FFF2-40B4-BE49-F238E27FC236}">
                <a16:creationId xmlns:a16="http://schemas.microsoft.com/office/drawing/2014/main" id="{D195964C-090A-4686-BCA5-6E8B25044FE8}"/>
              </a:ext>
            </a:extLst>
          </p:cNvPr>
          <p:cNvSpPr txBox="1"/>
          <p:nvPr/>
        </p:nvSpPr>
        <p:spPr>
          <a:xfrm>
            <a:off x="2642723" y="3246121"/>
            <a:ext cx="309955" cy="193537"/>
          </a:xfrm>
          <a:prstGeom prst="rect">
            <a:avLst/>
          </a:prstGeom>
        </p:spPr>
        <p:txBody>
          <a:bodyPr vert="horz" wrap="square" lIns="0" tIns="14119" rIns="0" bIns="0" rtlCol="0">
            <a:spAutoFit/>
          </a:bodyPr>
          <a:lstStyle/>
          <a:p>
            <a:pPr>
              <a:spcBef>
                <a:spcPts val="111"/>
              </a:spcBef>
            </a:pPr>
            <a:r>
              <a:rPr lang="en-US" sz="1165" spc="-26" dirty="0">
                <a:solidFill>
                  <a:srgbClr val="6C6D6A"/>
                </a:solidFill>
                <a:latin typeface="Arial"/>
                <a:cs typeface="Arial"/>
              </a:rPr>
              <a:t>52%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9BCB2983-8874-4061-ADE0-3673B2E3762A}"/>
              </a:ext>
            </a:extLst>
          </p:cNvPr>
          <p:cNvSpPr txBox="1"/>
          <p:nvPr/>
        </p:nvSpPr>
        <p:spPr>
          <a:xfrm>
            <a:off x="2983849" y="2975296"/>
            <a:ext cx="309955" cy="193537"/>
          </a:xfrm>
          <a:prstGeom prst="rect">
            <a:avLst/>
          </a:prstGeom>
        </p:spPr>
        <p:txBody>
          <a:bodyPr vert="horz" wrap="square" lIns="0" tIns="14119" rIns="0" bIns="0" rtlCol="0">
            <a:spAutoFit/>
          </a:bodyPr>
          <a:lstStyle/>
          <a:p>
            <a:pPr>
              <a:spcBef>
                <a:spcPts val="111"/>
              </a:spcBef>
            </a:pPr>
            <a:r>
              <a:rPr lang="en-US" sz="1165" spc="-26" dirty="0">
                <a:solidFill>
                  <a:srgbClr val="6C6D6A"/>
                </a:solidFill>
                <a:latin typeface="Arial"/>
                <a:cs typeface="Arial"/>
              </a:rPr>
              <a:t>69%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00512544-FE4C-437B-8B4A-9ADE0F9DAB8D}"/>
              </a:ext>
            </a:extLst>
          </p:cNvPr>
          <p:cNvSpPr txBox="1"/>
          <p:nvPr/>
        </p:nvSpPr>
        <p:spPr>
          <a:xfrm>
            <a:off x="3566832" y="3501075"/>
            <a:ext cx="664285" cy="296385"/>
          </a:xfrm>
          <a:prstGeom prst="rect">
            <a:avLst/>
          </a:prstGeom>
        </p:spPr>
        <p:txBody>
          <a:bodyPr vert="horz" wrap="square" lIns="0" tIns="14119" rIns="0" bIns="0" rtlCol="0">
            <a:spAutoFit/>
          </a:bodyPr>
          <a:lstStyle/>
          <a:p>
            <a:pPr marL="13447">
              <a:lnSpc>
                <a:spcPts val="1138"/>
              </a:lnSpc>
              <a:spcBef>
                <a:spcPts val="111"/>
              </a:spcBef>
            </a:pPr>
            <a:r>
              <a:rPr lang="en-US" sz="1165" spc="-26" dirty="0">
                <a:solidFill>
                  <a:srgbClr val="6C6D6A"/>
                </a:solidFill>
                <a:latin typeface="Arial"/>
                <a:cs typeface="Arial"/>
              </a:rPr>
              <a:t>36%</a:t>
            </a:r>
            <a:endParaRPr lang="en-US" sz="1165" dirty="0">
              <a:latin typeface="Arial"/>
              <a:cs typeface="Arial"/>
            </a:endParaRPr>
          </a:p>
          <a:p>
            <a:pPr marL="353650">
              <a:lnSpc>
                <a:spcPts val="1138"/>
              </a:lnSpc>
            </a:pPr>
            <a:r>
              <a:rPr lang="en-US" sz="1165" spc="-26" dirty="0">
                <a:solidFill>
                  <a:srgbClr val="6C6D6A"/>
                </a:solidFill>
                <a:latin typeface="Arial"/>
                <a:cs typeface="Arial"/>
              </a:rPr>
              <a:t>29%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4228BB52-0F99-4479-95E4-4F88671BDB47}"/>
              </a:ext>
            </a:extLst>
          </p:cNvPr>
          <p:cNvSpPr txBox="1"/>
          <p:nvPr/>
        </p:nvSpPr>
        <p:spPr>
          <a:xfrm>
            <a:off x="5414593" y="3261988"/>
            <a:ext cx="718073" cy="193537"/>
          </a:xfrm>
          <a:prstGeom prst="rect">
            <a:avLst/>
          </a:prstGeom>
        </p:spPr>
        <p:txBody>
          <a:bodyPr vert="horz" wrap="square" lIns="0" tIns="14119" rIns="0" bIns="0" rtlCol="0">
            <a:spAutoFit/>
          </a:bodyPr>
          <a:lstStyle/>
          <a:p>
            <a:pPr marL="40340">
              <a:spcBef>
                <a:spcPts val="111"/>
              </a:spcBef>
            </a:pPr>
            <a:r>
              <a:rPr lang="en-US" sz="1165" dirty="0">
                <a:solidFill>
                  <a:srgbClr val="6C6D6A"/>
                </a:solidFill>
                <a:latin typeface="Arial"/>
                <a:cs typeface="Arial"/>
              </a:rPr>
              <a:t>51% </a:t>
            </a:r>
            <a:r>
              <a:rPr lang="en-US" sz="1747" spc="-39" baseline="-12626" dirty="0">
                <a:solidFill>
                  <a:srgbClr val="6C6D6A"/>
                </a:solidFill>
                <a:latin typeface="Arial"/>
                <a:cs typeface="Arial"/>
              </a:rPr>
              <a:t>49%</a:t>
            </a:r>
            <a:endParaRPr lang="en-US" sz="1747" baseline="-12626" dirty="0">
              <a:latin typeface="Arial"/>
              <a:cs typeface="Arial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AE6990E3-CE99-43AF-B914-F48E8788DEF9}"/>
              </a:ext>
            </a:extLst>
          </p:cNvPr>
          <p:cNvSpPr txBox="1"/>
          <p:nvPr/>
        </p:nvSpPr>
        <p:spPr>
          <a:xfrm>
            <a:off x="6351852" y="3246121"/>
            <a:ext cx="718073" cy="193537"/>
          </a:xfrm>
          <a:prstGeom prst="rect">
            <a:avLst/>
          </a:prstGeom>
        </p:spPr>
        <p:txBody>
          <a:bodyPr vert="horz" wrap="square" lIns="0" tIns="14119" rIns="0" bIns="0" rtlCol="0">
            <a:spAutoFit/>
          </a:bodyPr>
          <a:lstStyle/>
          <a:p>
            <a:pPr marL="40340">
              <a:spcBef>
                <a:spcPts val="111"/>
              </a:spcBef>
            </a:pPr>
            <a:r>
              <a:rPr lang="en-US" sz="1747" baseline="-17676" dirty="0">
                <a:solidFill>
                  <a:srgbClr val="6C6D6A"/>
                </a:solidFill>
                <a:latin typeface="Arial"/>
                <a:cs typeface="Arial"/>
              </a:rPr>
              <a:t>49% </a:t>
            </a:r>
            <a:r>
              <a:rPr lang="en-US" sz="1165" spc="-26" dirty="0">
                <a:solidFill>
                  <a:srgbClr val="6C6D6A"/>
                </a:solidFill>
                <a:latin typeface="Arial"/>
                <a:cs typeface="Arial"/>
              </a:rPr>
              <a:t>52%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282D426-5D6B-4DF8-A081-4020F2AC7272}"/>
              </a:ext>
            </a:extLst>
          </p:cNvPr>
          <p:cNvSpPr txBox="1"/>
          <p:nvPr/>
        </p:nvSpPr>
        <p:spPr>
          <a:xfrm>
            <a:off x="2501691" y="4389522"/>
            <a:ext cx="921796" cy="359903"/>
          </a:xfrm>
          <a:prstGeom prst="rect">
            <a:avLst/>
          </a:prstGeom>
        </p:spPr>
        <p:txBody>
          <a:bodyPr vert="horz" wrap="square" lIns="0" tIns="26222" rIns="0" bIns="0" rtlCol="0">
            <a:spAutoFit/>
          </a:bodyPr>
          <a:lstStyle/>
          <a:p>
            <a:pPr marL="254816" marR="78664" indent="-169429">
              <a:lnSpc>
                <a:spcPts val="1334"/>
              </a:lnSpc>
              <a:spcBef>
                <a:spcPts val="206"/>
              </a:spcBef>
            </a:pPr>
            <a:r>
              <a:rPr lang="en-US" sz="1165" dirty="0">
                <a:solidFill>
                  <a:srgbClr val="6C6D6A"/>
                </a:solidFill>
                <a:latin typeface="Arial"/>
                <a:cs typeface="Arial"/>
              </a:rPr>
              <a:t>Direct</a:t>
            </a:r>
            <a:r>
              <a:rPr lang="en-US" sz="1165" spc="-32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spc="-11" dirty="0">
                <a:solidFill>
                  <a:srgbClr val="6C6D6A"/>
                </a:solidFill>
                <a:latin typeface="Arial"/>
                <a:cs typeface="Arial"/>
              </a:rPr>
              <a:t>debit (ACH)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004FA123-524C-4345-A8BD-DCE359F4CE21}"/>
              </a:ext>
            </a:extLst>
          </p:cNvPr>
          <p:cNvSpPr txBox="1"/>
          <p:nvPr/>
        </p:nvSpPr>
        <p:spPr>
          <a:xfrm>
            <a:off x="3713674" y="4389523"/>
            <a:ext cx="373156" cy="193537"/>
          </a:xfrm>
          <a:prstGeom prst="rect">
            <a:avLst/>
          </a:prstGeom>
        </p:spPr>
        <p:txBody>
          <a:bodyPr vert="horz" wrap="square" lIns="0" tIns="14119" rIns="0" bIns="0" rtlCol="0">
            <a:spAutoFit/>
          </a:bodyPr>
          <a:lstStyle/>
          <a:p>
            <a:pPr marL="13447">
              <a:spcBef>
                <a:spcPts val="111"/>
              </a:spcBef>
            </a:pPr>
            <a:r>
              <a:rPr lang="en-US" sz="1165" spc="-21" dirty="0">
                <a:solidFill>
                  <a:srgbClr val="6C6D6A"/>
                </a:solidFill>
                <a:latin typeface="Arial"/>
                <a:cs typeface="Arial"/>
              </a:rPr>
              <a:t>Cash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6E7109AF-8C2D-49AA-8051-1749FF34CABE}"/>
              </a:ext>
            </a:extLst>
          </p:cNvPr>
          <p:cNvSpPr txBox="1"/>
          <p:nvPr/>
        </p:nvSpPr>
        <p:spPr>
          <a:xfrm>
            <a:off x="4613686" y="4389523"/>
            <a:ext cx="446442" cy="193537"/>
          </a:xfrm>
          <a:prstGeom prst="rect">
            <a:avLst/>
          </a:prstGeom>
        </p:spPr>
        <p:txBody>
          <a:bodyPr vert="horz" wrap="square" lIns="0" tIns="14119" rIns="0" bIns="0" rtlCol="0">
            <a:spAutoFit/>
          </a:bodyPr>
          <a:lstStyle/>
          <a:p>
            <a:pPr marL="13447">
              <a:spcBef>
                <a:spcPts val="111"/>
              </a:spcBef>
            </a:pPr>
            <a:r>
              <a:rPr lang="en-US" sz="1165" spc="-21" dirty="0">
                <a:solidFill>
                  <a:srgbClr val="6C6D6A"/>
                </a:solidFill>
                <a:latin typeface="Arial"/>
                <a:cs typeface="Arial"/>
              </a:rPr>
              <a:t>Check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65F501A4-FE65-4221-A23B-3C9191DE40BA}"/>
              </a:ext>
            </a:extLst>
          </p:cNvPr>
          <p:cNvSpPr txBox="1"/>
          <p:nvPr/>
        </p:nvSpPr>
        <p:spPr>
          <a:xfrm>
            <a:off x="5398994" y="4389523"/>
            <a:ext cx="750346" cy="193537"/>
          </a:xfrm>
          <a:prstGeom prst="rect">
            <a:avLst/>
          </a:prstGeom>
        </p:spPr>
        <p:txBody>
          <a:bodyPr vert="horz" wrap="square" lIns="0" tIns="14119" rIns="0" bIns="0" rtlCol="0">
            <a:spAutoFit/>
          </a:bodyPr>
          <a:lstStyle/>
          <a:p>
            <a:pPr marL="13447">
              <a:spcBef>
                <a:spcPts val="111"/>
              </a:spcBef>
            </a:pPr>
            <a:r>
              <a:rPr lang="en-US" sz="1165" dirty="0">
                <a:solidFill>
                  <a:srgbClr val="6C6D6A"/>
                </a:solidFill>
                <a:latin typeface="Arial"/>
                <a:cs typeface="Arial"/>
              </a:rPr>
              <a:t>Credit</a:t>
            </a:r>
            <a:r>
              <a:rPr lang="en-US" sz="1165" spc="-37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spc="-21" dirty="0">
                <a:solidFill>
                  <a:srgbClr val="6C6D6A"/>
                </a:solidFill>
                <a:latin typeface="Arial"/>
                <a:cs typeface="Arial"/>
              </a:rPr>
              <a:t>card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98D606DC-A070-4B1C-8BD8-B335EA4E9CA0}"/>
              </a:ext>
            </a:extLst>
          </p:cNvPr>
          <p:cNvSpPr txBox="1"/>
          <p:nvPr/>
        </p:nvSpPr>
        <p:spPr>
          <a:xfrm>
            <a:off x="6360997" y="4389523"/>
            <a:ext cx="701264" cy="193537"/>
          </a:xfrm>
          <a:prstGeom prst="rect">
            <a:avLst/>
          </a:prstGeom>
        </p:spPr>
        <p:txBody>
          <a:bodyPr vert="horz" wrap="square" lIns="0" tIns="14119" rIns="0" bIns="0" rtlCol="0">
            <a:spAutoFit/>
          </a:bodyPr>
          <a:lstStyle/>
          <a:p>
            <a:pPr marL="13447">
              <a:spcBef>
                <a:spcPts val="111"/>
              </a:spcBef>
            </a:pPr>
            <a:r>
              <a:rPr lang="en-US" sz="1165" dirty="0">
                <a:solidFill>
                  <a:srgbClr val="6C6D6A"/>
                </a:solidFill>
                <a:latin typeface="Arial"/>
                <a:cs typeface="Arial"/>
              </a:rPr>
              <a:t>Debit</a:t>
            </a:r>
            <a:r>
              <a:rPr lang="en-US" sz="1165" spc="-21" dirty="0">
                <a:solidFill>
                  <a:srgbClr val="6C6D6A"/>
                </a:solidFill>
                <a:latin typeface="Arial"/>
                <a:cs typeface="Arial"/>
              </a:rPr>
              <a:t> card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22D5A267-A731-453D-8EBD-06132379CCA4}"/>
              </a:ext>
            </a:extLst>
          </p:cNvPr>
          <p:cNvSpPr/>
          <p:nvPr/>
        </p:nvSpPr>
        <p:spPr>
          <a:xfrm>
            <a:off x="4373522" y="2923929"/>
            <a:ext cx="74631" cy="75976"/>
          </a:xfrm>
          <a:custGeom>
            <a:avLst/>
            <a:gdLst/>
            <a:ahLst/>
            <a:cxnLst/>
            <a:rect l="l" t="t" r="r" b="b"/>
            <a:pathLst>
              <a:path w="70485" h="71755">
                <a:moveTo>
                  <a:pt x="70104" y="0"/>
                </a:moveTo>
                <a:lnTo>
                  <a:pt x="0" y="0"/>
                </a:lnTo>
                <a:lnTo>
                  <a:pt x="0" y="71627"/>
                </a:lnTo>
                <a:lnTo>
                  <a:pt x="70104" y="71627"/>
                </a:lnTo>
                <a:lnTo>
                  <a:pt x="70104" y="0"/>
                </a:lnTo>
                <a:close/>
              </a:path>
            </a:pathLst>
          </a:custGeom>
          <a:solidFill>
            <a:srgbClr val="0069A2"/>
          </a:solidFill>
        </p:spPr>
        <p:txBody>
          <a:bodyPr wrap="square" lIns="0" tIns="0" rIns="0" bIns="0" rtlCol="0"/>
          <a:lstStyle/>
          <a:p>
            <a:endParaRPr lang="en-US" sz="1165" dirty="0"/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7CBE9770-7554-42AB-904D-A953D331A2BC}"/>
              </a:ext>
            </a:extLst>
          </p:cNvPr>
          <p:cNvSpPr/>
          <p:nvPr/>
        </p:nvSpPr>
        <p:spPr>
          <a:xfrm>
            <a:off x="4915706" y="2923929"/>
            <a:ext cx="74631" cy="75976"/>
          </a:xfrm>
          <a:custGeom>
            <a:avLst/>
            <a:gdLst/>
            <a:ahLst/>
            <a:cxnLst/>
            <a:rect l="l" t="t" r="r" b="b"/>
            <a:pathLst>
              <a:path w="70485" h="71755">
                <a:moveTo>
                  <a:pt x="70104" y="0"/>
                </a:moveTo>
                <a:lnTo>
                  <a:pt x="0" y="0"/>
                </a:lnTo>
                <a:lnTo>
                  <a:pt x="0" y="71627"/>
                </a:lnTo>
                <a:lnTo>
                  <a:pt x="70104" y="71627"/>
                </a:lnTo>
                <a:lnTo>
                  <a:pt x="70104" y="0"/>
                </a:lnTo>
                <a:close/>
              </a:path>
            </a:pathLst>
          </a:custGeom>
          <a:solidFill>
            <a:srgbClr val="818937"/>
          </a:solidFill>
        </p:spPr>
        <p:txBody>
          <a:bodyPr wrap="square" lIns="0" tIns="0" rIns="0" bIns="0" rtlCol="0"/>
          <a:lstStyle/>
          <a:p>
            <a:endParaRPr lang="en-US" sz="1165" dirty="0"/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0318CD88-01E8-48DD-B36C-8DDE570F818D}"/>
              </a:ext>
            </a:extLst>
          </p:cNvPr>
          <p:cNvSpPr txBox="1"/>
          <p:nvPr/>
        </p:nvSpPr>
        <p:spPr>
          <a:xfrm>
            <a:off x="4467515" y="2834344"/>
            <a:ext cx="898264" cy="629116"/>
          </a:xfrm>
          <a:prstGeom prst="rect">
            <a:avLst/>
          </a:prstGeom>
        </p:spPr>
        <p:txBody>
          <a:bodyPr vert="horz" wrap="square" lIns="0" tIns="26894" rIns="0" bIns="0" rtlCol="0">
            <a:spAutoFit/>
          </a:bodyPr>
          <a:lstStyle/>
          <a:p>
            <a:pPr marL="13447">
              <a:spcBef>
                <a:spcPts val="212"/>
              </a:spcBef>
              <a:tabLst>
                <a:tab pos="554679" algn="l"/>
              </a:tabLst>
            </a:pPr>
            <a:r>
              <a:rPr lang="en-US" sz="1165" spc="-21" dirty="0">
                <a:solidFill>
                  <a:srgbClr val="6C6D6A"/>
                </a:solidFill>
                <a:latin typeface="Arial"/>
                <a:cs typeface="Arial"/>
              </a:rPr>
              <a:t>2018</a:t>
            </a:r>
            <a:r>
              <a:rPr lang="en-US" sz="1165" dirty="0">
                <a:solidFill>
                  <a:srgbClr val="6C6D6A"/>
                </a:solidFill>
                <a:latin typeface="Arial"/>
                <a:cs typeface="Arial"/>
              </a:rPr>
              <a:t>	</a:t>
            </a:r>
            <a:r>
              <a:rPr lang="en-US" sz="1165" spc="-21" dirty="0">
                <a:solidFill>
                  <a:srgbClr val="6C6D6A"/>
                </a:solidFill>
                <a:latin typeface="Arial"/>
                <a:cs typeface="Arial"/>
              </a:rPr>
              <a:t>2019</a:t>
            </a:r>
            <a:endParaRPr lang="en-US" sz="1165" dirty="0">
              <a:latin typeface="Arial"/>
              <a:cs typeface="Arial"/>
            </a:endParaRPr>
          </a:p>
          <a:p>
            <a:pPr marL="49753">
              <a:spcBef>
                <a:spcPts val="111"/>
              </a:spcBef>
            </a:pPr>
            <a:r>
              <a:rPr lang="en-US" sz="1165" spc="-26" dirty="0">
                <a:solidFill>
                  <a:srgbClr val="6C6D6A"/>
                </a:solidFill>
                <a:latin typeface="Arial"/>
                <a:cs typeface="Arial"/>
              </a:rPr>
              <a:t>65%</a:t>
            </a:r>
            <a:endParaRPr lang="en-US" sz="1165" dirty="0">
              <a:latin typeface="Arial"/>
              <a:cs typeface="Arial"/>
            </a:endParaRPr>
          </a:p>
          <a:p>
            <a:pPr marL="390628">
              <a:spcBef>
                <a:spcPts val="360"/>
              </a:spcBef>
            </a:pPr>
            <a:r>
              <a:rPr lang="en-US" sz="1165" spc="-26" dirty="0">
                <a:solidFill>
                  <a:srgbClr val="6C6D6A"/>
                </a:solidFill>
                <a:latin typeface="Arial"/>
                <a:cs typeface="Arial"/>
              </a:rPr>
              <a:t>51%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514417BA-2CED-4F8C-9835-D3F55ACA5EB2}"/>
              </a:ext>
            </a:extLst>
          </p:cNvPr>
          <p:cNvSpPr/>
          <p:nvPr/>
        </p:nvSpPr>
        <p:spPr>
          <a:xfrm>
            <a:off x="7897727" y="6858001"/>
            <a:ext cx="3703319" cy="43703"/>
          </a:xfrm>
          <a:custGeom>
            <a:avLst/>
            <a:gdLst/>
            <a:ahLst/>
            <a:cxnLst/>
            <a:rect l="l" t="t" r="r" b="b"/>
            <a:pathLst>
              <a:path w="3497579" h="41275">
                <a:moveTo>
                  <a:pt x="0" y="0"/>
                </a:moveTo>
                <a:lnTo>
                  <a:pt x="3497580" y="0"/>
                </a:lnTo>
              </a:path>
              <a:path w="3497579" h="41275">
                <a:moveTo>
                  <a:pt x="0" y="0"/>
                </a:moveTo>
                <a:lnTo>
                  <a:pt x="0" y="41147"/>
                </a:lnTo>
              </a:path>
              <a:path w="3497579" h="41275">
                <a:moveTo>
                  <a:pt x="1165860" y="0"/>
                </a:moveTo>
                <a:lnTo>
                  <a:pt x="1165860" y="41147"/>
                </a:lnTo>
              </a:path>
              <a:path w="3497579" h="41275">
                <a:moveTo>
                  <a:pt x="2331719" y="0"/>
                </a:moveTo>
                <a:lnTo>
                  <a:pt x="2331719" y="41147"/>
                </a:lnTo>
              </a:path>
              <a:path w="3497579" h="41275">
                <a:moveTo>
                  <a:pt x="3497580" y="0"/>
                </a:moveTo>
                <a:lnTo>
                  <a:pt x="3497580" y="41147"/>
                </a:lnTo>
              </a:path>
            </a:pathLst>
          </a:custGeom>
          <a:ln w="12192">
            <a:solidFill>
              <a:srgbClr val="6C6D6A"/>
            </a:solidFill>
          </a:ln>
        </p:spPr>
        <p:txBody>
          <a:bodyPr wrap="square" lIns="0" tIns="0" rIns="0" bIns="0" rtlCol="0"/>
          <a:lstStyle/>
          <a:p>
            <a:endParaRPr lang="en-US" sz="1165" dirty="0"/>
          </a:p>
        </p:txBody>
      </p:sp>
      <p:grpSp>
        <p:nvGrpSpPr>
          <p:cNvPr id="37" name="object 36">
            <a:extLst>
              <a:ext uri="{FF2B5EF4-FFF2-40B4-BE49-F238E27FC236}">
                <a16:creationId xmlns:a16="http://schemas.microsoft.com/office/drawing/2014/main" id="{D0E203AC-D53A-47B5-BF46-1CB436CC7CC8}"/>
              </a:ext>
            </a:extLst>
          </p:cNvPr>
          <p:cNvGrpSpPr/>
          <p:nvPr/>
        </p:nvGrpSpPr>
        <p:grpSpPr>
          <a:xfrm>
            <a:off x="7859402" y="3439622"/>
            <a:ext cx="3780640" cy="3192332"/>
            <a:chOff x="5543169" y="3248532"/>
            <a:chExt cx="3570604" cy="3014980"/>
          </a:xfrm>
        </p:grpSpPr>
        <p:sp>
          <p:nvSpPr>
            <p:cNvPr id="38" name="object 37">
              <a:extLst>
                <a:ext uri="{FF2B5EF4-FFF2-40B4-BE49-F238E27FC236}">
                  <a16:creationId xmlns:a16="http://schemas.microsoft.com/office/drawing/2014/main" id="{E83EF3EB-4214-41C5-A618-169E9B970A87}"/>
                </a:ext>
              </a:extLst>
            </p:cNvPr>
            <p:cNvSpPr/>
            <p:nvPr/>
          </p:nvSpPr>
          <p:spPr>
            <a:xfrm>
              <a:off x="5578602" y="3286505"/>
              <a:ext cx="1165860" cy="0"/>
            </a:xfrm>
            <a:custGeom>
              <a:avLst/>
              <a:gdLst/>
              <a:ahLst/>
              <a:cxnLst/>
              <a:rect l="l" t="t" r="r" b="b"/>
              <a:pathLst>
                <a:path w="1165859">
                  <a:moveTo>
                    <a:pt x="0" y="0"/>
                  </a:moveTo>
                  <a:lnTo>
                    <a:pt x="1165859" y="0"/>
                  </a:lnTo>
                </a:path>
              </a:pathLst>
            </a:custGeom>
            <a:ln w="25908">
              <a:solidFill>
                <a:srgbClr val="0069A2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39" name="object 38">
              <a:extLst>
                <a:ext uri="{FF2B5EF4-FFF2-40B4-BE49-F238E27FC236}">
                  <a16:creationId xmlns:a16="http://schemas.microsoft.com/office/drawing/2014/main" id="{994704DC-485A-4366-8CC2-E53848A7F4F2}"/>
                </a:ext>
              </a:extLst>
            </p:cNvPr>
            <p:cNvSpPr/>
            <p:nvPr/>
          </p:nvSpPr>
          <p:spPr>
            <a:xfrm>
              <a:off x="6744461" y="3286505"/>
              <a:ext cx="1165860" cy="1963420"/>
            </a:xfrm>
            <a:custGeom>
              <a:avLst/>
              <a:gdLst/>
              <a:ahLst/>
              <a:cxnLst/>
              <a:rect l="l" t="t" r="r" b="b"/>
              <a:pathLst>
                <a:path w="1165859" h="1963420">
                  <a:moveTo>
                    <a:pt x="0" y="0"/>
                  </a:moveTo>
                  <a:lnTo>
                    <a:pt x="1165860" y="1962912"/>
                  </a:lnTo>
                </a:path>
              </a:pathLst>
            </a:custGeom>
            <a:ln w="25908">
              <a:solidFill>
                <a:srgbClr val="0069A2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40" name="object 39">
              <a:extLst>
                <a:ext uri="{FF2B5EF4-FFF2-40B4-BE49-F238E27FC236}">
                  <a16:creationId xmlns:a16="http://schemas.microsoft.com/office/drawing/2014/main" id="{4932D74D-DC99-4BDA-903F-DD7A556FF8DE}"/>
                </a:ext>
              </a:extLst>
            </p:cNvPr>
            <p:cNvSpPr/>
            <p:nvPr/>
          </p:nvSpPr>
          <p:spPr>
            <a:xfrm>
              <a:off x="7910322" y="5249417"/>
              <a:ext cx="1165860" cy="736600"/>
            </a:xfrm>
            <a:custGeom>
              <a:avLst/>
              <a:gdLst/>
              <a:ahLst/>
              <a:cxnLst/>
              <a:rect l="l" t="t" r="r" b="b"/>
              <a:pathLst>
                <a:path w="1165859" h="736600">
                  <a:moveTo>
                    <a:pt x="0" y="0"/>
                  </a:moveTo>
                  <a:lnTo>
                    <a:pt x="1165859" y="736091"/>
                  </a:lnTo>
                </a:path>
              </a:pathLst>
            </a:custGeom>
            <a:ln w="25908">
              <a:solidFill>
                <a:srgbClr val="0069A2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pic>
          <p:nvPicPr>
            <p:cNvPr id="41" name="object 40">
              <a:extLst>
                <a:ext uri="{FF2B5EF4-FFF2-40B4-BE49-F238E27FC236}">
                  <a16:creationId xmlns:a16="http://schemas.microsoft.com/office/drawing/2014/main" id="{714518D5-996A-46BD-ADC8-BD2B1B96302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3169" y="3248532"/>
              <a:ext cx="73152" cy="73152"/>
            </a:xfrm>
            <a:prstGeom prst="rect">
              <a:avLst/>
            </a:prstGeom>
          </p:spPr>
        </p:pic>
        <p:pic>
          <p:nvPicPr>
            <p:cNvPr id="42" name="object 41">
              <a:extLst>
                <a:ext uri="{FF2B5EF4-FFF2-40B4-BE49-F238E27FC236}">
                  <a16:creationId xmlns:a16="http://schemas.microsoft.com/office/drawing/2014/main" id="{E8350D86-6D51-46D0-9D88-E1956188851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09029" y="3248532"/>
              <a:ext cx="73025" cy="73152"/>
            </a:xfrm>
            <a:prstGeom prst="rect">
              <a:avLst/>
            </a:prstGeom>
          </p:spPr>
        </p:pic>
        <p:pic>
          <p:nvPicPr>
            <p:cNvPr id="43" name="object 42">
              <a:extLst>
                <a:ext uri="{FF2B5EF4-FFF2-40B4-BE49-F238E27FC236}">
                  <a16:creationId xmlns:a16="http://schemas.microsoft.com/office/drawing/2014/main" id="{ECA789D6-6A00-4911-B0E3-2D8EC92893F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74761" y="5212968"/>
              <a:ext cx="73152" cy="73152"/>
            </a:xfrm>
            <a:prstGeom prst="rect">
              <a:avLst/>
            </a:prstGeom>
          </p:spPr>
        </p:pic>
        <p:pic>
          <p:nvPicPr>
            <p:cNvPr id="44" name="object 43">
              <a:extLst>
                <a:ext uri="{FF2B5EF4-FFF2-40B4-BE49-F238E27FC236}">
                  <a16:creationId xmlns:a16="http://schemas.microsoft.com/office/drawing/2014/main" id="{6828E9B3-92EB-48E0-A2D5-C2D0D5B3777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40622" y="5949060"/>
              <a:ext cx="73151" cy="73152"/>
            </a:xfrm>
            <a:prstGeom prst="rect">
              <a:avLst/>
            </a:prstGeom>
          </p:spPr>
        </p:pic>
        <p:sp>
          <p:nvSpPr>
            <p:cNvPr id="45" name="object 44">
              <a:extLst>
                <a:ext uri="{FF2B5EF4-FFF2-40B4-BE49-F238E27FC236}">
                  <a16:creationId xmlns:a16="http://schemas.microsoft.com/office/drawing/2014/main" id="{2918C9DD-238A-463B-AC13-E3BF3F59CD35}"/>
                </a:ext>
              </a:extLst>
            </p:cNvPr>
            <p:cNvSpPr/>
            <p:nvPr/>
          </p:nvSpPr>
          <p:spPr>
            <a:xfrm>
              <a:off x="5578602" y="3531869"/>
              <a:ext cx="1165860" cy="245745"/>
            </a:xfrm>
            <a:custGeom>
              <a:avLst/>
              <a:gdLst/>
              <a:ahLst/>
              <a:cxnLst/>
              <a:rect l="l" t="t" r="r" b="b"/>
              <a:pathLst>
                <a:path w="1165859" h="245745">
                  <a:moveTo>
                    <a:pt x="0" y="0"/>
                  </a:moveTo>
                  <a:lnTo>
                    <a:pt x="1165859" y="245363"/>
                  </a:lnTo>
                </a:path>
              </a:pathLst>
            </a:custGeom>
            <a:ln w="25908">
              <a:solidFill>
                <a:srgbClr val="818937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46" name="object 45">
              <a:extLst>
                <a:ext uri="{FF2B5EF4-FFF2-40B4-BE49-F238E27FC236}">
                  <a16:creationId xmlns:a16="http://schemas.microsoft.com/office/drawing/2014/main" id="{0D99894D-BBDF-454B-BE21-E9F1F730D384}"/>
                </a:ext>
              </a:extLst>
            </p:cNvPr>
            <p:cNvSpPr/>
            <p:nvPr/>
          </p:nvSpPr>
          <p:spPr>
            <a:xfrm>
              <a:off x="6744461" y="3777233"/>
              <a:ext cx="1165860" cy="981710"/>
            </a:xfrm>
            <a:custGeom>
              <a:avLst/>
              <a:gdLst/>
              <a:ahLst/>
              <a:cxnLst/>
              <a:rect l="l" t="t" r="r" b="b"/>
              <a:pathLst>
                <a:path w="1165859" h="981710">
                  <a:moveTo>
                    <a:pt x="0" y="0"/>
                  </a:moveTo>
                  <a:lnTo>
                    <a:pt x="1165860" y="981455"/>
                  </a:lnTo>
                </a:path>
              </a:pathLst>
            </a:custGeom>
            <a:ln w="25908">
              <a:solidFill>
                <a:srgbClr val="818937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47" name="object 46">
              <a:extLst>
                <a:ext uri="{FF2B5EF4-FFF2-40B4-BE49-F238E27FC236}">
                  <a16:creationId xmlns:a16="http://schemas.microsoft.com/office/drawing/2014/main" id="{689CF113-7684-4670-BDC4-FA7328DE8ADA}"/>
                </a:ext>
              </a:extLst>
            </p:cNvPr>
            <p:cNvSpPr/>
            <p:nvPr/>
          </p:nvSpPr>
          <p:spPr>
            <a:xfrm>
              <a:off x="7910322" y="4758689"/>
              <a:ext cx="1165860" cy="1226820"/>
            </a:xfrm>
            <a:custGeom>
              <a:avLst/>
              <a:gdLst/>
              <a:ahLst/>
              <a:cxnLst/>
              <a:rect l="l" t="t" r="r" b="b"/>
              <a:pathLst>
                <a:path w="1165859" h="1226820">
                  <a:moveTo>
                    <a:pt x="0" y="0"/>
                  </a:moveTo>
                  <a:lnTo>
                    <a:pt x="1165859" y="1226820"/>
                  </a:lnTo>
                </a:path>
              </a:pathLst>
            </a:custGeom>
            <a:ln w="25908">
              <a:solidFill>
                <a:srgbClr val="818937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pic>
          <p:nvPicPr>
            <p:cNvPr id="48" name="object 47">
              <a:extLst>
                <a:ext uri="{FF2B5EF4-FFF2-40B4-BE49-F238E27FC236}">
                  <a16:creationId xmlns:a16="http://schemas.microsoft.com/office/drawing/2014/main" id="{3D9C5353-6E6C-4AF3-BD1B-B00375E9D67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43169" y="3493896"/>
              <a:ext cx="73152" cy="73151"/>
            </a:xfrm>
            <a:prstGeom prst="rect">
              <a:avLst/>
            </a:prstGeom>
          </p:spPr>
        </p:pic>
        <p:pic>
          <p:nvPicPr>
            <p:cNvPr id="49" name="object 48">
              <a:extLst>
                <a:ext uri="{FF2B5EF4-FFF2-40B4-BE49-F238E27FC236}">
                  <a16:creationId xmlns:a16="http://schemas.microsoft.com/office/drawing/2014/main" id="{4E3DCE45-4112-4E3C-A46B-059BD373263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09029" y="3740784"/>
              <a:ext cx="73025" cy="73151"/>
            </a:xfrm>
            <a:prstGeom prst="rect">
              <a:avLst/>
            </a:prstGeom>
          </p:spPr>
        </p:pic>
        <p:pic>
          <p:nvPicPr>
            <p:cNvPr id="50" name="object 49">
              <a:extLst>
                <a:ext uri="{FF2B5EF4-FFF2-40B4-BE49-F238E27FC236}">
                  <a16:creationId xmlns:a16="http://schemas.microsoft.com/office/drawing/2014/main" id="{97181E90-D4D8-42BB-8068-B82AD3AF405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74761" y="4722240"/>
              <a:ext cx="73152" cy="73152"/>
            </a:xfrm>
            <a:prstGeom prst="rect">
              <a:avLst/>
            </a:prstGeom>
          </p:spPr>
        </p:pic>
        <p:pic>
          <p:nvPicPr>
            <p:cNvPr id="51" name="object 50">
              <a:extLst>
                <a:ext uri="{FF2B5EF4-FFF2-40B4-BE49-F238E27FC236}">
                  <a16:creationId xmlns:a16="http://schemas.microsoft.com/office/drawing/2014/main" id="{FADDBF88-1EF2-4362-9FF0-05E545BF807C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40622" y="5949060"/>
              <a:ext cx="73151" cy="73152"/>
            </a:xfrm>
            <a:prstGeom prst="rect">
              <a:avLst/>
            </a:prstGeom>
          </p:spPr>
        </p:pic>
        <p:sp>
          <p:nvSpPr>
            <p:cNvPr id="52" name="object 51">
              <a:extLst>
                <a:ext uri="{FF2B5EF4-FFF2-40B4-BE49-F238E27FC236}">
                  <a16:creationId xmlns:a16="http://schemas.microsoft.com/office/drawing/2014/main" id="{D05C4DCD-E50F-4B7D-911D-9A60E57B09B3}"/>
                </a:ext>
              </a:extLst>
            </p:cNvPr>
            <p:cNvSpPr/>
            <p:nvPr/>
          </p:nvSpPr>
          <p:spPr>
            <a:xfrm>
              <a:off x="5578602" y="4267961"/>
              <a:ext cx="1165860" cy="245745"/>
            </a:xfrm>
            <a:custGeom>
              <a:avLst/>
              <a:gdLst/>
              <a:ahLst/>
              <a:cxnLst/>
              <a:rect l="l" t="t" r="r" b="b"/>
              <a:pathLst>
                <a:path w="1165859" h="245745">
                  <a:moveTo>
                    <a:pt x="0" y="245363"/>
                  </a:moveTo>
                  <a:lnTo>
                    <a:pt x="1165859" y="0"/>
                  </a:lnTo>
                </a:path>
              </a:pathLst>
            </a:custGeom>
            <a:ln w="25908">
              <a:solidFill>
                <a:srgbClr val="7CB9C4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53" name="object 52">
              <a:extLst>
                <a:ext uri="{FF2B5EF4-FFF2-40B4-BE49-F238E27FC236}">
                  <a16:creationId xmlns:a16="http://schemas.microsoft.com/office/drawing/2014/main" id="{C7B95141-6516-4BB1-A009-89EC9F21AB59}"/>
                </a:ext>
              </a:extLst>
            </p:cNvPr>
            <p:cNvSpPr/>
            <p:nvPr/>
          </p:nvSpPr>
          <p:spPr>
            <a:xfrm>
              <a:off x="6744461" y="4267961"/>
              <a:ext cx="1165860" cy="981710"/>
            </a:xfrm>
            <a:custGeom>
              <a:avLst/>
              <a:gdLst/>
              <a:ahLst/>
              <a:cxnLst/>
              <a:rect l="l" t="t" r="r" b="b"/>
              <a:pathLst>
                <a:path w="1165859" h="981710">
                  <a:moveTo>
                    <a:pt x="0" y="0"/>
                  </a:moveTo>
                  <a:lnTo>
                    <a:pt x="1165860" y="981456"/>
                  </a:lnTo>
                </a:path>
              </a:pathLst>
            </a:custGeom>
            <a:ln w="25907">
              <a:solidFill>
                <a:srgbClr val="7CB9C4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54" name="object 53">
              <a:extLst>
                <a:ext uri="{FF2B5EF4-FFF2-40B4-BE49-F238E27FC236}">
                  <a16:creationId xmlns:a16="http://schemas.microsoft.com/office/drawing/2014/main" id="{30CC4E13-00E4-4115-ACC5-4ECCF4AE9656}"/>
                </a:ext>
              </a:extLst>
            </p:cNvPr>
            <p:cNvSpPr/>
            <p:nvPr/>
          </p:nvSpPr>
          <p:spPr>
            <a:xfrm>
              <a:off x="7910322" y="5249417"/>
              <a:ext cx="1165860" cy="490855"/>
            </a:xfrm>
            <a:custGeom>
              <a:avLst/>
              <a:gdLst/>
              <a:ahLst/>
              <a:cxnLst/>
              <a:rect l="l" t="t" r="r" b="b"/>
              <a:pathLst>
                <a:path w="1165859" h="490854">
                  <a:moveTo>
                    <a:pt x="0" y="0"/>
                  </a:moveTo>
                  <a:lnTo>
                    <a:pt x="1165859" y="490727"/>
                  </a:lnTo>
                </a:path>
              </a:pathLst>
            </a:custGeom>
            <a:ln w="25908">
              <a:solidFill>
                <a:srgbClr val="7CB9C4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pic>
          <p:nvPicPr>
            <p:cNvPr id="55" name="object 54">
              <a:extLst>
                <a:ext uri="{FF2B5EF4-FFF2-40B4-BE49-F238E27FC236}">
                  <a16:creationId xmlns:a16="http://schemas.microsoft.com/office/drawing/2014/main" id="{2F43CD9B-AB24-4912-9712-E212A058F9E4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43169" y="4476876"/>
              <a:ext cx="73152" cy="73152"/>
            </a:xfrm>
            <a:prstGeom prst="rect">
              <a:avLst/>
            </a:prstGeom>
          </p:spPr>
        </p:pic>
        <p:pic>
          <p:nvPicPr>
            <p:cNvPr id="56" name="object 55">
              <a:extLst>
                <a:ext uri="{FF2B5EF4-FFF2-40B4-BE49-F238E27FC236}">
                  <a16:creationId xmlns:a16="http://schemas.microsoft.com/office/drawing/2014/main" id="{9AA02BBB-577D-4674-9907-B28022776A91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09029" y="4231512"/>
              <a:ext cx="73025" cy="73151"/>
            </a:xfrm>
            <a:prstGeom prst="rect">
              <a:avLst/>
            </a:prstGeom>
          </p:spPr>
        </p:pic>
        <p:pic>
          <p:nvPicPr>
            <p:cNvPr id="57" name="object 56">
              <a:extLst>
                <a:ext uri="{FF2B5EF4-FFF2-40B4-BE49-F238E27FC236}">
                  <a16:creationId xmlns:a16="http://schemas.microsoft.com/office/drawing/2014/main" id="{D24A5634-56FD-44E0-932F-54FDA4DA3E02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74761" y="5212968"/>
              <a:ext cx="73152" cy="73152"/>
            </a:xfrm>
            <a:prstGeom prst="rect">
              <a:avLst/>
            </a:prstGeom>
          </p:spPr>
        </p:pic>
        <p:pic>
          <p:nvPicPr>
            <p:cNvPr id="58" name="object 57">
              <a:extLst>
                <a:ext uri="{FF2B5EF4-FFF2-40B4-BE49-F238E27FC236}">
                  <a16:creationId xmlns:a16="http://schemas.microsoft.com/office/drawing/2014/main" id="{82992A97-F80A-4EDB-B732-B2F74FA742EB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40622" y="5703697"/>
              <a:ext cx="73151" cy="73152"/>
            </a:xfrm>
            <a:prstGeom prst="rect">
              <a:avLst/>
            </a:prstGeom>
          </p:spPr>
        </p:pic>
        <p:sp>
          <p:nvSpPr>
            <p:cNvPr id="59" name="object 58">
              <a:extLst>
                <a:ext uri="{FF2B5EF4-FFF2-40B4-BE49-F238E27FC236}">
                  <a16:creationId xmlns:a16="http://schemas.microsoft.com/office/drawing/2014/main" id="{50BD0804-9C97-4C6B-BBA9-22B702C4BDC8}"/>
                </a:ext>
              </a:extLst>
            </p:cNvPr>
            <p:cNvSpPr/>
            <p:nvPr/>
          </p:nvSpPr>
          <p:spPr>
            <a:xfrm>
              <a:off x="5578602" y="5004053"/>
              <a:ext cx="1165860" cy="245745"/>
            </a:xfrm>
            <a:custGeom>
              <a:avLst/>
              <a:gdLst/>
              <a:ahLst/>
              <a:cxnLst/>
              <a:rect l="l" t="t" r="r" b="b"/>
              <a:pathLst>
                <a:path w="1165859" h="245745">
                  <a:moveTo>
                    <a:pt x="0" y="245364"/>
                  </a:moveTo>
                  <a:lnTo>
                    <a:pt x="1165859" y="0"/>
                  </a:lnTo>
                </a:path>
              </a:pathLst>
            </a:custGeom>
            <a:ln w="25908">
              <a:solidFill>
                <a:srgbClr val="5A5296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60" name="object 59">
              <a:extLst>
                <a:ext uri="{FF2B5EF4-FFF2-40B4-BE49-F238E27FC236}">
                  <a16:creationId xmlns:a16="http://schemas.microsoft.com/office/drawing/2014/main" id="{6AE5D68A-991B-4D73-994C-0000AFF5AD29}"/>
                </a:ext>
              </a:extLst>
            </p:cNvPr>
            <p:cNvSpPr/>
            <p:nvPr/>
          </p:nvSpPr>
          <p:spPr>
            <a:xfrm>
              <a:off x="6744461" y="5004053"/>
              <a:ext cx="1165860" cy="490855"/>
            </a:xfrm>
            <a:custGeom>
              <a:avLst/>
              <a:gdLst/>
              <a:ahLst/>
              <a:cxnLst/>
              <a:rect l="l" t="t" r="r" b="b"/>
              <a:pathLst>
                <a:path w="1165859" h="490854">
                  <a:moveTo>
                    <a:pt x="0" y="0"/>
                  </a:moveTo>
                  <a:lnTo>
                    <a:pt x="1165860" y="490728"/>
                  </a:lnTo>
                </a:path>
              </a:pathLst>
            </a:custGeom>
            <a:ln w="25908">
              <a:solidFill>
                <a:srgbClr val="5A5296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61" name="object 60">
              <a:extLst>
                <a:ext uri="{FF2B5EF4-FFF2-40B4-BE49-F238E27FC236}">
                  <a16:creationId xmlns:a16="http://schemas.microsoft.com/office/drawing/2014/main" id="{D236AC6D-520A-46D1-9D71-5DC23CDA1815}"/>
                </a:ext>
              </a:extLst>
            </p:cNvPr>
            <p:cNvSpPr/>
            <p:nvPr/>
          </p:nvSpPr>
          <p:spPr>
            <a:xfrm>
              <a:off x="7910322" y="5494781"/>
              <a:ext cx="1165860" cy="736600"/>
            </a:xfrm>
            <a:custGeom>
              <a:avLst/>
              <a:gdLst/>
              <a:ahLst/>
              <a:cxnLst/>
              <a:rect l="l" t="t" r="r" b="b"/>
              <a:pathLst>
                <a:path w="1165859" h="736600">
                  <a:moveTo>
                    <a:pt x="0" y="0"/>
                  </a:moveTo>
                  <a:lnTo>
                    <a:pt x="1165859" y="736092"/>
                  </a:lnTo>
                </a:path>
              </a:pathLst>
            </a:custGeom>
            <a:ln w="25908">
              <a:solidFill>
                <a:srgbClr val="5A5296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pic>
          <p:nvPicPr>
            <p:cNvPr id="62" name="object 61">
              <a:extLst>
                <a:ext uri="{FF2B5EF4-FFF2-40B4-BE49-F238E27FC236}">
                  <a16:creationId xmlns:a16="http://schemas.microsoft.com/office/drawing/2014/main" id="{8A88DA84-9B43-41BD-8808-FC488C5CD542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47741" y="5217540"/>
              <a:ext cx="64008" cy="64007"/>
            </a:xfrm>
            <a:prstGeom prst="rect">
              <a:avLst/>
            </a:prstGeom>
          </p:spPr>
        </p:pic>
        <p:pic>
          <p:nvPicPr>
            <p:cNvPr id="63" name="object 62">
              <a:extLst>
                <a:ext uri="{FF2B5EF4-FFF2-40B4-BE49-F238E27FC236}">
                  <a16:creationId xmlns:a16="http://schemas.microsoft.com/office/drawing/2014/main" id="{D621A06D-32F0-402F-8DD2-E66065ABEB10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13601" y="4972176"/>
              <a:ext cx="63880" cy="64008"/>
            </a:xfrm>
            <a:prstGeom prst="rect">
              <a:avLst/>
            </a:prstGeom>
          </p:spPr>
        </p:pic>
        <p:pic>
          <p:nvPicPr>
            <p:cNvPr id="64" name="object 63">
              <a:extLst>
                <a:ext uri="{FF2B5EF4-FFF2-40B4-BE49-F238E27FC236}">
                  <a16:creationId xmlns:a16="http://schemas.microsoft.com/office/drawing/2014/main" id="{DEEC82C7-4520-46F0-B69C-10AFBC746082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79333" y="5462904"/>
              <a:ext cx="64008" cy="64007"/>
            </a:xfrm>
            <a:prstGeom prst="rect">
              <a:avLst/>
            </a:prstGeom>
          </p:spPr>
        </p:pic>
        <p:pic>
          <p:nvPicPr>
            <p:cNvPr id="65" name="object 64">
              <a:extLst>
                <a:ext uri="{FF2B5EF4-FFF2-40B4-BE49-F238E27FC236}">
                  <a16:creationId xmlns:a16="http://schemas.microsoft.com/office/drawing/2014/main" id="{82BA49D8-D6C7-4871-BB28-31A5B86C1A39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45194" y="6198997"/>
              <a:ext cx="64007" cy="64008"/>
            </a:xfrm>
            <a:prstGeom prst="rect">
              <a:avLst/>
            </a:prstGeom>
          </p:spPr>
        </p:pic>
      </p:grpSp>
      <p:sp>
        <p:nvSpPr>
          <p:cNvPr id="66" name="object 65">
            <a:extLst>
              <a:ext uri="{FF2B5EF4-FFF2-40B4-BE49-F238E27FC236}">
                <a16:creationId xmlns:a16="http://schemas.microsoft.com/office/drawing/2014/main" id="{161BF3BE-8AED-46FC-9ED9-3CF09EEB29E3}"/>
              </a:ext>
            </a:extLst>
          </p:cNvPr>
          <p:cNvSpPr txBox="1"/>
          <p:nvPr/>
        </p:nvSpPr>
        <p:spPr>
          <a:xfrm>
            <a:off x="7735152" y="3192547"/>
            <a:ext cx="323402" cy="193537"/>
          </a:xfrm>
          <a:prstGeom prst="rect">
            <a:avLst/>
          </a:prstGeom>
        </p:spPr>
        <p:txBody>
          <a:bodyPr vert="horz" wrap="square" lIns="0" tIns="14119" rIns="0" bIns="0" rtlCol="0">
            <a:spAutoFit/>
          </a:bodyPr>
          <a:lstStyle/>
          <a:p>
            <a:pPr marL="13447">
              <a:spcBef>
                <a:spcPts val="111"/>
              </a:spcBef>
            </a:pPr>
            <a:r>
              <a:rPr lang="en-US" sz="1165" spc="-26" dirty="0">
                <a:solidFill>
                  <a:srgbClr val="0069A2"/>
                </a:solidFill>
                <a:latin typeface="Arial"/>
                <a:cs typeface="Arial"/>
              </a:rPr>
              <a:t>15%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67" name="object 66">
            <a:extLst>
              <a:ext uri="{FF2B5EF4-FFF2-40B4-BE49-F238E27FC236}">
                <a16:creationId xmlns:a16="http://schemas.microsoft.com/office/drawing/2014/main" id="{6EF966F5-9363-4251-9044-AC561D0E18A2}"/>
              </a:ext>
            </a:extLst>
          </p:cNvPr>
          <p:cNvSpPr txBox="1"/>
          <p:nvPr/>
        </p:nvSpPr>
        <p:spPr>
          <a:xfrm>
            <a:off x="8225029" y="2647295"/>
            <a:ext cx="1490606" cy="751051"/>
          </a:xfrm>
          <a:prstGeom prst="rect">
            <a:avLst/>
          </a:prstGeom>
        </p:spPr>
        <p:txBody>
          <a:bodyPr vert="horz" wrap="square" lIns="0" tIns="12775" rIns="0" bIns="0" rtlCol="0">
            <a:spAutoFit/>
          </a:bodyPr>
          <a:lstStyle/>
          <a:p>
            <a:pPr marL="13447" marR="5379">
              <a:lnSpc>
                <a:spcPct val="137600"/>
              </a:lnSpc>
              <a:spcBef>
                <a:spcPts val="101"/>
              </a:spcBef>
            </a:pPr>
            <a:r>
              <a:rPr lang="en-US" sz="1165" spc="-11" dirty="0">
                <a:solidFill>
                  <a:srgbClr val="6C6D6A"/>
                </a:solidFill>
                <a:latin typeface="Arial"/>
                <a:cs typeface="Arial"/>
              </a:rPr>
              <a:t>In-</a:t>
            </a:r>
            <a:r>
              <a:rPr lang="en-US" sz="1165" dirty="0">
                <a:solidFill>
                  <a:srgbClr val="6C6D6A"/>
                </a:solidFill>
                <a:latin typeface="Arial"/>
                <a:cs typeface="Arial"/>
              </a:rPr>
              <a:t>app</a:t>
            </a:r>
            <a:r>
              <a:rPr lang="en-US" sz="1165" spc="-11" dirty="0">
                <a:solidFill>
                  <a:srgbClr val="6C6D6A"/>
                </a:solidFill>
                <a:latin typeface="Arial"/>
                <a:cs typeface="Arial"/>
              </a:rPr>
              <a:t> payments </a:t>
            </a:r>
            <a:r>
              <a:rPr lang="en-US" sz="1165" dirty="0">
                <a:solidFill>
                  <a:srgbClr val="6C6D6A"/>
                </a:solidFill>
                <a:latin typeface="Arial"/>
                <a:cs typeface="Arial"/>
              </a:rPr>
              <a:t>Online</a:t>
            </a:r>
            <a:r>
              <a:rPr lang="en-US" sz="1165" spc="-32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dirty="0">
                <a:solidFill>
                  <a:srgbClr val="6C6D6A"/>
                </a:solidFill>
                <a:latin typeface="Arial"/>
                <a:cs typeface="Arial"/>
              </a:rPr>
              <a:t>cash</a:t>
            </a:r>
            <a:r>
              <a:rPr lang="en-US" sz="1165" spc="-2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spc="-11" dirty="0">
                <a:solidFill>
                  <a:srgbClr val="6C6D6A"/>
                </a:solidFill>
                <a:latin typeface="Arial"/>
                <a:cs typeface="Arial"/>
              </a:rPr>
              <a:t>payments</a:t>
            </a:r>
            <a:endParaRPr lang="en-US" sz="1165" dirty="0">
              <a:latin typeface="Arial"/>
              <a:cs typeface="Arial"/>
            </a:endParaRPr>
          </a:p>
          <a:p>
            <a:pPr marL="757725">
              <a:spcBef>
                <a:spcPts val="455"/>
              </a:spcBef>
            </a:pPr>
            <a:r>
              <a:rPr lang="en-US" sz="1165" spc="-26" dirty="0">
                <a:solidFill>
                  <a:srgbClr val="0069A2"/>
                </a:solidFill>
                <a:latin typeface="Arial"/>
                <a:cs typeface="Arial"/>
              </a:rPr>
              <a:t>15%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68" name="object 67">
            <a:extLst>
              <a:ext uri="{FF2B5EF4-FFF2-40B4-BE49-F238E27FC236}">
                <a16:creationId xmlns:a16="http://schemas.microsoft.com/office/drawing/2014/main" id="{746DF2D9-AC93-4BD2-A2E8-DB2160313879}"/>
              </a:ext>
            </a:extLst>
          </p:cNvPr>
          <p:cNvSpPr txBox="1"/>
          <p:nvPr/>
        </p:nvSpPr>
        <p:spPr>
          <a:xfrm>
            <a:off x="10381264" y="5352871"/>
            <a:ext cx="241375" cy="192858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3447">
              <a:spcBef>
                <a:spcPts val="106"/>
              </a:spcBef>
            </a:pPr>
            <a:r>
              <a:rPr lang="en-US" sz="1165" spc="-26" dirty="0">
                <a:solidFill>
                  <a:srgbClr val="0069A2"/>
                </a:solidFill>
                <a:latin typeface="Arial"/>
                <a:cs typeface="Arial"/>
              </a:rPr>
              <a:t>7%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69" name="object 68">
            <a:extLst>
              <a:ext uri="{FF2B5EF4-FFF2-40B4-BE49-F238E27FC236}">
                <a16:creationId xmlns:a16="http://schemas.microsoft.com/office/drawing/2014/main" id="{68B1FC15-22B4-48F5-89C3-787263A851AD}"/>
              </a:ext>
            </a:extLst>
          </p:cNvPr>
          <p:cNvSpPr txBox="1"/>
          <p:nvPr/>
        </p:nvSpPr>
        <p:spPr>
          <a:xfrm>
            <a:off x="11669626" y="5898525"/>
            <a:ext cx="258184" cy="916570"/>
          </a:xfrm>
          <a:prstGeom prst="rect">
            <a:avLst/>
          </a:prstGeom>
        </p:spPr>
        <p:txBody>
          <a:bodyPr vert="horz" wrap="square" lIns="0" tIns="57822" rIns="0" bIns="0" rtlCol="0">
            <a:spAutoFit/>
          </a:bodyPr>
          <a:lstStyle/>
          <a:p>
            <a:pPr marL="16808">
              <a:spcBef>
                <a:spcPts val="455"/>
              </a:spcBef>
            </a:pPr>
            <a:r>
              <a:rPr lang="en-US" sz="1165" spc="-26" dirty="0">
                <a:solidFill>
                  <a:srgbClr val="7CB9C4"/>
                </a:solidFill>
                <a:latin typeface="Arial"/>
                <a:cs typeface="Arial"/>
              </a:rPr>
              <a:t>5%</a:t>
            </a:r>
            <a:endParaRPr lang="en-US" sz="1165" dirty="0">
              <a:latin typeface="Arial"/>
              <a:cs typeface="Arial"/>
            </a:endParaRPr>
          </a:p>
          <a:p>
            <a:pPr marL="30255">
              <a:spcBef>
                <a:spcPts val="355"/>
              </a:spcBef>
            </a:pPr>
            <a:r>
              <a:rPr lang="en-US" sz="1165" spc="-26" dirty="0">
                <a:solidFill>
                  <a:srgbClr val="818937"/>
                </a:solidFill>
                <a:latin typeface="Arial"/>
                <a:cs typeface="Arial"/>
              </a:rPr>
              <a:t>4%</a:t>
            </a:r>
            <a:endParaRPr lang="en-US" sz="1165" dirty="0">
              <a:latin typeface="Arial"/>
              <a:cs typeface="Arial"/>
            </a:endParaRPr>
          </a:p>
          <a:p>
            <a:pPr marL="30255">
              <a:spcBef>
                <a:spcPts val="296"/>
              </a:spcBef>
            </a:pPr>
            <a:r>
              <a:rPr lang="en-US" sz="1165" spc="-26" dirty="0">
                <a:solidFill>
                  <a:srgbClr val="0069A2"/>
                </a:solidFill>
                <a:latin typeface="Arial"/>
                <a:cs typeface="Arial"/>
              </a:rPr>
              <a:t>4%</a:t>
            </a:r>
            <a:endParaRPr lang="en-US" sz="1165" dirty="0">
              <a:latin typeface="Arial"/>
              <a:cs typeface="Arial"/>
            </a:endParaRPr>
          </a:p>
          <a:p>
            <a:pPr marL="13447">
              <a:spcBef>
                <a:spcPts val="355"/>
              </a:spcBef>
            </a:pPr>
            <a:r>
              <a:rPr lang="en-US" sz="1165" spc="-26" dirty="0">
                <a:solidFill>
                  <a:srgbClr val="5A5296"/>
                </a:solidFill>
                <a:latin typeface="Arial"/>
                <a:cs typeface="Arial"/>
              </a:rPr>
              <a:t>3%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70" name="object 69">
            <a:extLst>
              <a:ext uri="{FF2B5EF4-FFF2-40B4-BE49-F238E27FC236}">
                <a16:creationId xmlns:a16="http://schemas.microsoft.com/office/drawing/2014/main" id="{7B77C687-1889-4F7D-A88C-6DAFDC5DEE73}"/>
              </a:ext>
            </a:extLst>
          </p:cNvPr>
          <p:cNvSpPr txBox="1"/>
          <p:nvPr/>
        </p:nvSpPr>
        <p:spPr>
          <a:xfrm>
            <a:off x="7735823" y="3802559"/>
            <a:ext cx="323402" cy="193537"/>
          </a:xfrm>
          <a:prstGeom prst="rect">
            <a:avLst/>
          </a:prstGeom>
        </p:spPr>
        <p:txBody>
          <a:bodyPr vert="horz" wrap="square" lIns="0" tIns="14119" rIns="0" bIns="0" rtlCol="0">
            <a:spAutoFit/>
          </a:bodyPr>
          <a:lstStyle/>
          <a:p>
            <a:pPr marL="13447">
              <a:spcBef>
                <a:spcPts val="111"/>
              </a:spcBef>
            </a:pPr>
            <a:r>
              <a:rPr lang="en-US" sz="1165" spc="-26" dirty="0">
                <a:solidFill>
                  <a:srgbClr val="818937"/>
                </a:solidFill>
                <a:latin typeface="Arial"/>
                <a:cs typeface="Arial"/>
              </a:rPr>
              <a:t>14%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71" name="object 70">
            <a:extLst>
              <a:ext uri="{FF2B5EF4-FFF2-40B4-BE49-F238E27FC236}">
                <a16:creationId xmlns:a16="http://schemas.microsoft.com/office/drawing/2014/main" id="{970FEA27-156F-472A-B68E-DD063E53AAC7}"/>
              </a:ext>
            </a:extLst>
          </p:cNvPr>
          <p:cNvSpPr txBox="1"/>
          <p:nvPr/>
        </p:nvSpPr>
        <p:spPr>
          <a:xfrm>
            <a:off x="8970264" y="4049043"/>
            <a:ext cx="323402" cy="193537"/>
          </a:xfrm>
          <a:prstGeom prst="rect">
            <a:avLst/>
          </a:prstGeom>
        </p:spPr>
        <p:txBody>
          <a:bodyPr vert="horz" wrap="square" lIns="0" tIns="14119" rIns="0" bIns="0" rtlCol="0">
            <a:spAutoFit/>
          </a:bodyPr>
          <a:lstStyle/>
          <a:p>
            <a:pPr marL="13447">
              <a:spcBef>
                <a:spcPts val="111"/>
              </a:spcBef>
            </a:pPr>
            <a:r>
              <a:rPr lang="en-US" sz="1165" spc="-26" dirty="0">
                <a:solidFill>
                  <a:srgbClr val="818937"/>
                </a:solidFill>
                <a:latin typeface="Arial"/>
                <a:cs typeface="Arial"/>
              </a:rPr>
              <a:t>13%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72" name="object 71">
            <a:extLst>
              <a:ext uri="{FF2B5EF4-FFF2-40B4-BE49-F238E27FC236}">
                <a16:creationId xmlns:a16="http://schemas.microsoft.com/office/drawing/2014/main" id="{3FC6B136-C02F-4F47-B018-34347200D992}"/>
              </a:ext>
            </a:extLst>
          </p:cNvPr>
          <p:cNvSpPr txBox="1"/>
          <p:nvPr/>
        </p:nvSpPr>
        <p:spPr>
          <a:xfrm>
            <a:off x="10246389" y="4752326"/>
            <a:ext cx="241375" cy="193537"/>
          </a:xfrm>
          <a:prstGeom prst="rect">
            <a:avLst/>
          </a:prstGeom>
        </p:spPr>
        <p:txBody>
          <a:bodyPr vert="horz" wrap="square" lIns="0" tIns="14119" rIns="0" bIns="0" rtlCol="0">
            <a:spAutoFit/>
          </a:bodyPr>
          <a:lstStyle/>
          <a:p>
            <a:pPr marL="13447">
              <a:spcBef>
                <a:spcPts val="111"/>
              </a:spcBef>
            </a:pPr>
            <a:r>
              <a:rPr lang="en-US" sz="1165" spc="-26" dirty="0">
                <a:solidFill>
                  <a:srgbClr val="818937"/>
                </a:solidFill>
                <a:latin typeface="Arial"/>
                <a:cs typeface="Arial"/>
              </a:rPr>
              <a:t>9%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73" name="object 72">
            <a:extLst>
              <a:ext uri="{FF2B5EF4-FFF2-40B4-BE49-F238E27FC236}">
                <a16:creationId xmlns:a16="http://schemas.microsoft.com/office/drawing/2014/main" id="{6FB88E82-0654-491D-AEFD-C5A62B1044D4}"/>
              </a:ext>
            </a:extLst>
          </p:cNvPr>
          <p:cNvSpPr txBox="1"/>
          <p:nvPr/>
        </p:nvSpPr>
        <p:spPr>
          <a:xfrm>
            <a:off x="7735152" y="4851027"/>
            <a:ext cx="323402" cy="192858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3447">
              <a:spcBef>
                <a:spcPts val="106"/>
              </a:spcBef>
            </a:pPr>
            <a:r>
              <a:rPr lang="en-US" sz="1165" spc="-26" dirty="0">
                <a:solidFill>
                  <a:srgbClr val="7CB9C4"/>
                </a:solidFill>
                <a:latin typeface="Arial"/>
                <a:cs typeface="Arial"/>
              </a:rPr>
              <a:t>10%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74" name="object 73">
            <a:extLst>
              <a:ext uri="{FF2B5EF4-FFF2-40B4-BE49-F238E27FC236}">
                <a16:creationId xmlns:a16="http://schemas.microsoft.com/office/drawing/2014/main" id="{47FF8592-3CF8-4F37-9CC3-4DCA2507FC2C}"/>
              </a:ext>
            </a:extLst>
          </p:cNvPr>
          <p:cNvSpPr txBox="1"/>
          <p:nvPr/>
        </p:nvSpPr>
        <p:spPr>
          <a:xfrm>
            <a:off x="8969994" y="4590961"/>
            <a:ext cx="323402" cy="193537"/>
          </a:xfrm>
          <a:prstGeom prst="rect">
            <a:avLst/>
          </a:prstGeom>
        </p:spPr>
        <p:txBody>
          <a:bodyPr vert="horz" wrap="square" lIns="0" tIns="14119" rIns="0" bIns="0" rtlCol="0">
            <a:spAutoFit/>
          </a:bodyPr>
          <a:lstStyle/>
          <a:p>
            <a:pPr marL="13447">
              <a:spcBef>
                <a:spcPts val="111"/>
              </a:spcBef>
            </a:pPr>
            <a:r>
              <a:rPr lang="en-US" sz="1165" spc="-26" dirty="0">
                <a:solidFill>
                  <a:srgbClr val="7CB9C4"/>
                </a:solidFill>
                <a:latin typeface="Arial"/>
                <a:cs typeface="Arial"/>
              </a:rPr>
              <a:t>11%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75" name="object 74">
            <a:extLst>
              <a:ext uri="{FF2B5EF4-FFF2-40B4-BE49-F238E27FC236}">
                <a16:creationId xmlns:a16="http://schemas.microsoft.com/office/drawing/2014/main" id="{7770B9BB-5F4F-4F55-864A-8DC9FED73A0D}"/>
              </a:ext>
            </a:extLst>
          </p:cNvPr>
          <p:cNvSpPr txBox="1"/>
          <p:nvPr/>
        </p:nvSpPr>
        <p:spPr>
          <a:xfrm>
            <a:off x="10005283" y="5482635"/>
            <a:ext cx="241375" cy="192858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3447">
              <a:spcBef>
                <a:spcPts val="106"/>
              </a:spcBef>
            </a:pPr>
            <a:r>
              <a:rPr lang="en-US" sz="1165" spc="-26" dirty="0">
                <a:solidFill>
                  <a:srgbClr val="7CB9C4"/>
                </a:solidFill>
                <a:latin typeface="Arial"/>
                <a:cs typeface="Arial"/>
              </a:rPr>
              <a:t>7%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76" name="object 75">
            <a:extLst>
              <a:ext uri="{FF2B5EF4-FFF2-40B4-BE49-F238E27FC236}">
                <a16:creationId xmlns:a16="http://schemas.microsoft.com/office/drawing/2014/main" id="{62A9FB23-47E3-4079-875A-669F50EEC10F}"/>
              </a:ext>
            </a:extLst>
          </p:cNvPr>
          <p:cNvSpPr txBox="1"/>
          <p:nvPr/>
        </p:nvSpPr>
        <p:spPr>
          <a:xfrm>
            <a:off x="7777107" y="5630096"/>
            <a:ext cx="241375" cy="193537"/>
          </a:xfrm>
          <a:prstGeom prst="rect">
            <a:avLst/>
          </a:prstGeom>
        </p:spPr>
        <p:txBody>
          <a:bodyPr vert="horz" wrap="square" lIns="0" tIns="14119" rIns="0" bIns="0" rtlCol="0">
            <a:spAutoFit/>
          </a:bodyPr>
          <a:lstStyle/>
          <a:p>
            <a:pPr marL="13447">
              <a:spcBef>
                <a:spcPts val="111"/>
              </a:spcBef>
            </a:pPr>
            <a:r>
              <a:rPr lang="en-US" sz="1165" spc="-26" dirty="0">
                <a:solidFill>
                  <a:srgbClr val="5A5296"/>
                </a:solidFill>
                <a:latin typeface="Arial"/>
                <a:cs typeface="Arial"/>
              </a:rPr>
              <a:t>7%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77" name="object 76">
            <a:extLst>
              <a:ext uri="{FF2B5EF4-FFF2-40B4-BE49-F238E27FC236}">
                <a16:creationId xmlns:a16="http://schemas.microsoft.com/office/drawing/2014/main" id="{3FE858B0-CDB8-4B91-AABC-461BF27913A9}"/>
              </a:ext>
            </a:extLst>
          </p:cNvPr>
          <p:cNvSpPr txBox="1"/>
          <p:nvPr/>
        </p:nvSpPr>
        <p:spPr>
          <a:xfrm>
            <a:off x="9011949" y="5370620"/>
            <a:ext cx="241375" cy="192858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3447">
              <a:spcBef>
                <a:spcPts val="106"/>
              </a:spcBef>
            </a:pPr>
            <a:r>
              <a:rPr lang="en-US" sz="1165" spc="-26" dirty="0">
                <a:solidFill>
                  <a:srgbClr val="5A5296"/>
                </a:solidFill>
                <a:latin typeface="Arial"/>
                <a:cs typeface="Arial"/>
              </a:rPr>
              <a:t>8%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78" name="object 77">
            <a:extLst>
              <a:ext uri="{FF2B5EF4-FFF2-40B4-BE49-F238E27FC236}">
                <a16:creationId xmlns:a16="http://schemas.microsoft.com/office/drawing/2014/main" id="{9792DD18-8ECA-4544-80FD-A403CC429148}"/>
              </a:ext>
            </a:extLst>
          </p:cNvPr>
          <p:cNvSpPr txBox="1"/>
          <p:nvPr/>
        </p:nvSpPr>
        <p:spPr>
          <a:xfrm>
            <a:off x="10246389" y="5890618"/>
            <a:ext cx="241375" cy="192858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3447">
              <a:spcBef>
                <a:spcPts val="106"/>
              </a:spcBef>
            </a:pPr>
            <a:r>
              <a:rPr lang="en-US" sz="1165" spc="-26" dirty="0">
                <a:solidFill>
                  <a:srgbClr val="5A5296"/>
                </a:solidFill>
                <a:latin typeface="Arial"/>
                <a:cs typeface="Arial"/>
              </a:rPr>
              <a:t>6%</a:t>
            </a:r>
            <a:endParaRPr lang="en-US" sz="1165" dirty="0">
              <a:latin typeface="Arial"/>
              <a:cs typeface="Arial"/>
            </a:endParaRPr>
          </a:p>
        </p:txBody>
      </p:sp>
      <p:sp>
        <p:nvSpPr>
          <p:cNvPr id="79" name="object 78">
            <a:extLst>
              <a:ext uri="{FF2B5EF4-FFF2-40B4-BE49-F238E27FC236}">
                <a16:creationId xmlns:a16="http://schemas.microsoft.com/office/drawing/2014/main" id="{DD7F4C51-BF49-449E-A175-E83974C5A998}"/>
              </a:ext>
            </a:extLst>
          </p:cNvPr>
          <p:cNvSpPr txBox="1"/>
          <p:nvPr/>
        </p:nvSpPr>
        <p:spPr>
          <a:xfrm>
            <a:off x="11292303" y="6920394"/>
            <a:ext cx="619237" cy="359903"/>
          </a:xfrm>
          <a:prstGeom prst="rect">
            <a:avLst/>
          </a:prstGeom>
        </p:spPr>
        <p:txBody>
          <a:bodyPr vert="horz" wrap="square" lIns="0" tIns="26222" rIns="0" bIns="0" rtlCol="0">
            <a:spAutoFit/>
          </a:bodyPr>
          <a:lstStyle/>
          <a:p>
            <a:pPr marL="13447" marR="5379" indent="127071">
              <a:lnSpc>
                <a:spcPts val="1334"/>
              </a:lnSpc>
              <a:spcBef>
                <a:spcPts val="206"/>
              </a:spcBef>
            </a:pPr>
            <a:r>
              <a:rPr lang="en-US" sz="1165" spc="-21" dirty="0">
                <a:solidFill>
                  <a:srgbClr val="6C6D6A"/>
                </a:solidFill>
                <a:latin typeface="Arial"/>
                <a:cs typeface="Arial"/>
              </a:rPr>
              <a:t>Baby </a:t>
            </a:r>
            <a:r>
              <a:rPr lang="en-US" sz="1165" spc="-11" dirty="0">
                <a:solidFill>
                  <a:srgbClr val="6C6D6A"/>
                </a:solidFill>
                <a:latin typeface="Arial"/>
                <a:cs typeface="Arial"/>
              </a:rPr>
              <a:t>Boomers</a:t>
            </a:r>
            <a:endParaRPr lang="en-US" sz="1165" dirty="0">
              <a:latin typeface="Arial"/>
              <a:cs typeface="Arial"/>
            </a:endParaRPr>
          </a:p>
        </p:txBody>
      </p:sp>
      <p:pic>
        <p:nvPicPr>
          <p:cNvPr id="80" name="object 79">
            <a:extLst>
              <a:ext uri="{FF2B5EF4-FFF2-40B4-BE49-F238E27FC236}">
                <a16:creationId xmlns:a16="http://schemas.microsoft.com/office/drawing/2014/main" id="{0BBBF38C-42BC-4BAC-A15C-51D45711FBFC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951782" y="2788383"/>
            <a:ext cx="258184" cy="77454"/>
          </a:xfrm>
          <a:prstGeom prst="rect">
            <a:avLst/>
          </a:prstGeom>
        </p:spPr>
      </p:pic>
      <p:pic>
        <p:nvPicPr>
          <p:cNvPr id="81" name="object 80">
            <a:extLst>
              <a:ext uri="{FF2B5EF4-FFF2-40B4-BE49-F238E27FC236}">
                <a16:creationId xmlns:a16="http://schemas.microsoft.com/office/drawing/2014/main" id="{540D1FA8-B872-4FE4-8600-E53ABA4B4260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912365" y="2788383"/>
            <a:ext cx="258184" cy="77454"/>
          </a:xfrm>
          <a:prstGeom prst="rect">
            <a:avLst/>
          </a:prstGeom>
        </p:spPr>
      </p:pic>
      <p:sp>
        <p:nvSpPr>
          <p:cNvPr id="82" name="object 81">
            <a:extLst>
              <a:ext uri="{FF2B5EF4-FFF2-40B4-BE49-F238E27FC236}">
                <a16:creationId xmlns:a16="http://schemas.microsoft.com/office/drawing/2014/main" id="{334798C3-7F20-4A65-84B8-4CE436E68B9A}"/>
              </a:ext>
            </a:extLst>
          </p:cNvPr>
          <p:cNvSpPr txBox="1"/>
          <p:nvPr/>
        </p:nvSpPr>
        <p:spPr>
          <a:xfrm>
            <a:off x="10184668" y="2647295"/>
            <a:ext cx="1663401" cy="503471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3447">
              <a:spcBef>
                <a:spcPts val="630"/>
              </a:spcBef>
            </a:pPr>
            <a:r>
              <a:rPr lang="en-US" sz="1165" dirty="0">
                <a:solidFill>
                  <a:srgbClr val="6C6D6A"/>
                </a:solidFill>
                <a:latin typeface="Arial"/>
                <a:cs typeface="Arial"/>
              </a:rPr>
              <a:t>Mobile</a:t>
            </a:r>
            <a:r>
              <a:rPr lang="en-US" sz="1165" spc="-2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spc="-11" dirty="0">
                <a:solidFill>
                  <a:srgbClr val="6C6D6A"/>
                </a:solidFill>
                <a:latin typeface="Arial"/>
                <a:cs typeface="Arial"/>
              </a:rPr>
              <a:t>wallets</a:t>
            </a:r>
            <a:endParaRPr lang="en-US" sz="1165" dirty="0">
              <a:latin typeface="Arial"/>
              <a:cs typeface="Arial"/>
            </a:endParaRPr>
          </a:p>
          <a:p>
            <a:pPr marL="13447">
              <a:spcBef>
                <a:spcPts val="524"/>
              </a:spcBef>
            </a:pPr>
            <a:r>
              <a:rPr lang="en-US" sz="1165" dirty="0">
                <a:solidFill>
                  <a:srgbClr val="6C6D6A"/>
                </a:solidFill>
                <a:latin typeface="Arial"/>
                <a:cs typeface="Arial"/>
              </a:rPr>
              <a:t>Prepaid</a:t>
            </a:r>
            <a:r>
              <a:rPr lang="en-US" sz="1165" spc="-2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dirty="0">
                <a:solidFill>
                  <a:srgbClr val="6C6D6A"/>
                </a:solidFill>
                <a:latin typeface="Arial"/>
                <a:cs typeface="Arial"/>
              </a:rPr>
              <a:t>vouchers</a:t>
            </a:r>
            <a:r>
              <a:rPr lang="en-US" sz="1165" spc="-2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dirty="0">
                <a:solidFill>
                  <a:srgbClr val="6C6D6A"/>
                </a:solidFill>
                <a:latin typeface="Arial"/>
                <a:cs typeface="Arial"/>
              </a:rPr>
              <a:t>or</a:t>
            </a:r>
            <a:r>
              <a:rPr lang="en-US" sz="1165" spc="-2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spc="-21" dirty="0">
                <a:solidFill>
                  <a:srgbClr val="6C6D6A"/>
                </a:solidFill>
                <a:latin typeface="Arial"/>
                <a:cs typeface="Arial"/>
              </a:rPr>
              <a:t>pins</a:t>
            </a:r>
            <a:endParaRPr lang="en-US" sz="1165" dirty="0">
              <a:latin typeface="Arial"/>
              <a:cs typeface="Arial"/>
            </a:endParaRPr>
          </a:p>
        </p:txBody>
      </p:sp>
      <p:pic>
        <p:nvPicPr>
          <p:cNvPr id="83" name="object 82">
            <a:extLst>
              <a:ext uri="{FF2B5EF4-FFF2-40B4-BE49-F238E27FC236}">
                <a16:creationId xmlns:a16="http://schemas.microsoft.com/office/drawing/2014/main" id="{115A934B-7AEA-4338-8F76-CADAC194ED11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951782" y="3032042"/>
            <a:ext cx="258184" cy="77455"/>
          </a:xfrm>
          <a:prstGeom prst="rect">
            <a:avLst/>
          </a:prstGeom>
        </p:spPr>
      </p:pic>
      <p:grpSp>
        <p:nvGrpSpPr>
          <p:cNvPr id="84" name="object 83">
            <a:extLst>
              <a:ext uri="{FF2B5EF4-FFF2-40B4-BE49-F238E27FC236}">
                <a16:creationId xmlns:a16="http://schemas.microsoft.com/office/drawing/2014/main" id="{4D79E9D6-E542-4FFD-A86F-1567836079F3}"/>
              </a:ext>
            </a:extLst>
          </p:cNvPr>
          <p:cNvGrpSpPr/>
          <p:nvPr/>
        </p:nvGrpSpPr>
        <p:grpSpPr>
          <a:xfrm>
            <a:off x="9912365" y="3036883"/>
            <a:ext cx="258184" cy="67908"/>
            <a:chOff x="7482078" y="2868167"/>
            <a:chExt cx="243840" cy="64135"/>
          </a:xfrm>
        </p:grpSpPr>
        <p:sp>
          <p:nvSpPr>
            <p:cNvPr id="85" name="object 84">
              <a:extLst>
                <a:ext uri="{FF2B5EF4-FFF2-40B4-BE49-F238E27FC236}">
                  <a16:creationId xmlns:a16="http://schemas.microsoft.com/office/drawing/2014/main" id="{F15522BD-1E44-49DA-8D2C-4949D7B31D1D}"/>
                </a:ext>
              </a:extLst>
            </p:cNvPr>
            <p:cNvSpPr/>
            <p:nvPr/>
          </p:nvSpPr>
          <p:spPr>
            <a:xfrm>
              <a:off x="7482078" y="290093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5908">
              <a:solidFill>
                <a:srgbClr val="5A5296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86" name="object 85">
              <a:extLst>
                <a:ext uri="{FF2B5EF4-FFF2-40B4-BE49-F238E27FC236}">
                  <a16:creationId xmlns:a16="http://schemas.microsoft.com/office/drawing/2014/main" id="{59FC0D55-105B-490F-89DE-EA2FD2A7CB01}"/>
                </a:ext>
              </a:extLst>
            </p:cNvPr>
            <p:cNvSpPr/>
            <p:nvPr/>
          </p:nvSpPr>
          <p:spPr>
            <a:xfrm>
              <a:off x="7571232" y="2868167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32003" y="0"/>
                  </a:moveTo>
                  <a:lnTo>
                    <a:pt x="19556" y="2518"/>
                  </a:lnTo>
                  <a:lnTo>
                    <a:pt x="9382" y="9382"/>
                  </a:lnTo>
                  <a:lnTo>
                    <a:pt x="2518" y="19556"/>
                  </a:lnTo>
                  <a:lnTo>
                    <a:pt x="0" y="32004"/>
                  </a:lnTo>
                  <a:lnTo>
                    <a:pt x="2518" y="44451"/>
                  </a:lnTo>
                  <a:lnTo>
                    <a:pt x="9382" y="54625"/>
                  </a:lnTo>
                  <a:lnTo>
                    <a:pt x="19556" y="61489"/>
                  </a:lnTo>
                  <a:lnTo>
                    <a:pt x="32003" y="64008"/>
                  </a:lnTo>
                  <a:lnTo>
                    <a:pt x="44451" y="61489"/>
                  </a:lnTo>
                  <a:lnTo>
                    <a:pt x="54625" y="54625"/>
                  </a:lnTo>
                  <a:lnTo>
                    <a:pt x="61489" y="44451"/>
                  </a:lnTo>
                  <a:lnTo>
                    <a:pt x="64008" y="32004"/>
                  </a:lnTo>
                  <a:lnTo>
                    <a:pt x="61489" y="19556"/>
                  </a:lnTo>
                  <a:lnTo>
                    <a:pt x="54625" y="9382"/>
                  </a:lnTo>
                  <a:lnTo>
                    <a:pt x="44451" y="2518"/>
                  </a:lnTo>
                  <a:lnTo>
                    <a:pt x="32003" y="0"/>
                  </a:lnTo>
                  <a:close/>
                </a:path>
              </a:pathLst>
            </a:custGeom>
            <a:solidFill>
              <a:srgbClr val="5A5296"/>
            </a:solidFill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</p:grpSp>
      <p:grpSp>
        <p:nvGrpSpPr>
          <p:cNvPr id="87" name="object 86">
            <a:extLst>
              <a:ext uri="{FF2B5EF4-FFF2-40B4-BE49-F238E27FC236}">
                <a16:creationId xmlns:a16="http://schemas.microsoft.com/office/drawing/2014/main" id="{292063B2-E55B-4C1C-A605-FC969D03FD14}"/>
              </a:ext>
            </a:extLst>
          </p:cNvPr>
          <p:cNvGrpSpPr/>
          <p:nvPr/>
        </p:nvGrpSpPr>
        <p:grpSpPr>
          <a:xfrm>
            <a:off x="4044379" y="5476315"/>
            <a:ext cx="1689623" cy="1689623"/>
            <a:chOff x="1940091" y="5172075"/>
            <a:chExt cx="1595755" cy="1595755"/>
          </a:xfrm>
        </p:grpSpPr>
        <p:sp>
          <p:nvSpPr>
            <p:cNvPr id="88" name="object 87">
              <a:extLst>
                <a:ext uri="{FF2B5EF4-FFF2-40B4-BE49-F238E27FC236}">
                  <a16:creationId xmlns:a16="http://schemas.microsoft.com/office/drawing/2014/main" id="{86D71F5B-622C-4B6A-B969-F5BE5000B1C6}"/>
                </a:ext>
              </a:extLst>
            </p:cNvPr>
            <p:cNvSpPr/>
            <p:nvPr/>
          </p:nvSpPr>
          <p:spPr>
            <a:xfrm>
              <a:off x="1969769" y="5176647"/>
              <a:ext cx="1565910" cy="1591310"/>
            </a:xfrm>
            <a:custGeom>
              <a:avLst/>
              <a:gdLst/>
              <a:ahLst/>
              <a:cxnLst/>
              <a:rect l="l" t="t" r="r" b="b"/>
              <a:pathLst>
                <a:path w="1565910" h="1591309">
                  <a:moveTo>
                    <a:pt x="770382" y="0"/>
                  </a:moveTo>
                  <a:lnTo>
                    <a:pt x="770382" y="318261"/>
                  </a:lnTo>
                  <a:lnTo>
                    <a:pt x="820133" y="320841"/>
                  </a:lnTo>
                  <a:lnTo>
                    <a:pt x="868605" y="328426"/>
                  </a:lnTo>
                  <a:lnTo>
                    <a:pt x="915501" y="340788"/>
                  </a:lnTo>
                  <a:lnTo>
                    <a:pt x="960527" y="357698"/>
                  </a:lnTo>
                  <a:lnTo>
                    <a:pt x="1003384" y="378928"/>
                  </a:lnTo>
                  <a:lnTo>
                    <a:pt x="1043778" y="404247"/>
                  </a:lnTo>
                  <a:lnTo>
                    <a:pt x="1081411" y="433428"/>
                  </a:lnTo>
                  <a:lnTo>
                    <a:pt x="1115988" y="466241"/>
                  </a:lnTo>
                  <a:lnTo>
                    <a:pt x="1147213" y="502458"/>
                  </a:lnTo>
                  <a:lnTo>
                    <a:pt x="1174788" y="541850"/>
                  </a:lnTo>
                  <a:lnTo>
                    <a:pt x="1198419" y="584187"/>
                  </a:lnTo>
                  <a:lnTo>
                    <a:pt x="1217809" y="629241"/>
                  </a:lnTo>
                  <a:lnTo>
                    <a:pt x="1232662" y="676782"/>
                  </a:lnTo>
                  <a:lnTo>
                    <a:pt x="1242407" y="724654"/>
                  </a:lnTo>
                  <a:lnTo>
                    <a:pt x="1247185" y="772346"/>
                  </a:lnTo>
                  <a:lnTo>
                    <a:pt x="1247168" y="819567"/>
                  </a:lnTo>
                  <a:lnTo>
                    <a:pt x="1242528" y="866024"/>
                  </a:lnTo>
                  <a:lnTo>
                    <a:pt x="1233438" y="911427"/>
                  </a:lnTo>
                  <a:lnTo>
                    <a:pt x="1220071" y="955483"/>
                  </a:lnTo>
                  <a:lnTo>
                    <a:pt x="1202599" y="997899"/>
                  </a:lnTo>
                  <a:lnTo>
                    <a:pt x="1181195" y="1038383"/>
                  </a:lnTo>
                  <a:lnTo>
                    <a:pt x="1156031" y="1076644"/>
                  </a:lnTo>
                  <a:lnTo>
                    <a:pt x="1127281" y="1112390"/>
                  </a:lnTo>
                  <a:lnTo>
                    <a:pt x="1095117" y="1145328"/>
                  </a:lnTo>
                  <a:lnTo>
                    <a:pt x="1059711" y="1175166"/>
                  </a:lnTo>
                  <a:lnTo>
                    <a:pt x="1021237" y="1201613"/>
                  </a:lnTo>
                  <a:lnTo>
                    <a:pt x="979866" y="1224375"/>
                  </a:lnTo>
                  <a:lnTo>
                    <a:pt x="935772" y="1243162"/>
                  </a:lnTo>
                  <a:lnTo>
                    <a:pt x="889127" y="1257680"/>
                  </a:lnTo>
                  <a:lnTo>
                    <a:pt x="841255" y="1267426"/>
                  </a:lnTo>
                  <a:lnTo>
                    <a:pt x="793563" y="1272204"/>
                  </a:lnTo>
                  <a:lnTo>
                    <a:pt x="746342" y="1272187"/>
                  </a:lnTo>
                  <a:lnTo>
                    <a:pt x="699885" y="1267547"/>
                  </a:lnTo>
                  <a:lnTo>
                    <a:pt x="654482" y="1258457"/>
                  </a:lnTo>
                  <a:lnTo>
                    <a:pt x="610426" y="1245090"/>
                  </a:lnTo>
                  <a:lnTo>
                    <a:pt x="568010" y="1227618"/>
                  </a:lnTo>
                  <a:lnTo>
                    <a:pt x="527526" y="1206214"/>
                  </a:lnTo>
                  <a:lnTo>
                    <a:pt x="489265" y="1181050"/>
                  </a:lnTo>
                  <a:lnTo>
                    <a:pt x="453519" y="1152300"/>
                  </a:lnTo>
                  <a:lnTo>
                    <a:pt x="420581" y="1120136"/>
                  </a:lnTo>
                  <a:lnTo>
                    <a:pt x="390743" y="1084730"/>
                  </a:lnTo>
                  <a:lnTo>
                    <a:pt x="364296" y="1046256"/>
                  </a:lnTo>
                  <a:lnTo>
                    <a:pt x="341534" y="1004885"/>
                  </a:lnTo>
                  <a:lnTo>
                    <a:pt x="322747" y="960791"/>
                  </a:lnTo>
                  <a:lnTo>
                    <a:pt x="308229" y="914145"/>
                  </a:lnTo>
                  <a:lnTo>
                    <a:pt x="0" y="993266"/>
                  </a:lnTo>
                  <a:lnTo>
                    <a:pt x="13701" y="1040555"/>
                  </a:lnTo>
                  <a:lnTo>
                    <a:pt x="30111" y="1086454"/>
                  </a:lnTo>
                  <a:lnTo>
                    <a:pt x="49127" y="1130883"/>
                  </a:lnTo>
                  <a:lnTo>
                    <a:pt x="70649" y="1173764"/>
                  </a:lnTo>
                  <a:lnTo>
                    <a:pt x="94574" y="1215018"/>
                  </a:lnTo>
                  <a:lnTo>
                    <a:pt x="120800" y="1254565"/>
                  </a:lnTo>
                  <a:lnTo>
                    <a:pt x="149226" y="1292328"/>
                  </a:lnTo>
                  <a:lnTo>
                    <a:pt x="179750" y="1328227"/>
                  </a:lnTo>
                  <a:lnTo>
                    <a:pt x="212270" y="1362182"/>
                  </a:lnTo>
                  <a:lnTo>
                    <a:pt x="246685" y="1394116"/>
                  </a:lnTo>
                  <a:lnTo>
                    <a:pt x="282892" y="1423949"/>
                  </a:lnTo>
                  <a:lnTo>
                    <a:pt x="320790" y="1451602"/>
                  </a:lnTo>
                  <a:lnTo>
                    <a:pt x="360277" y="1476996"/>
                  </a:lnTo>
                  <a:lnTo>
                    <a:pt x="401252" y="1500052"/>
                  </a:lnTo>
                  <a:lnTo>
                    <a:pt x="443612" y="1520691"/>
                  </a:lnTo>
                  <a:lnTo>
                    <a:pt x="487256" y="1538835"/>
                  </a:lnTo>
                  <a:lnTo>
                    <a:pt x="532082" y="1554404"/>
                  </a:lnTo>
                  <a:lnTo>
                    <a:pt x="577988" y="1567319"/>
                  </a:lnTo>
                  <a:lnTo>
                    <a:pt x="624873" y="1577502"/>
                  </a:lnTo>
                  <a:lnTo>
                    <a:pt x="672635" y="1584873"/>
                  </a:lnTo>
                  <a:lnTo>
                    <a:pt x="721172" y="1589354"/>
                  </a:lnTo>
                  <a:lnTo>
                    <a:pt x="770382" y="1590865"/>
                  </a:lnTo>
                  <a:lnTo>
                    <a:pt x="818836" y="1589413"/>
                  </a:lnTo>
                  <a:lnTo>
                    <a:pt x="866522" y="1585113"/>
                  </a:lnTo>
                  <a:lnTo>
                    <a:pt x="913357" y="1578048"/>
                  </a:lnTo>
                  <a:lnTo>
                    <a:pt x="959258" y="1568301"/>
                  </a:lnTo>
                  <a:lnTo>
                    <a:pt x="1004142" y="1555956"/>
                  </a:lnTo>
                  <a:lnTo>
                    <a:pt x="1047925" y="1541095"/>
                  </a:lnTo>
                  <a:lnTo>
                    <a:pt x="1090524" y="1523803"/>
                  </a:lnTo>
                  <a:lnTo>
                    <a:pt x="1131856" y="1504161"/>
                  </a:lnTo>
                  <a:lnTo>
                    <a:pt x="1171838" y="1482254"/>
                  </a:lnTo>
                  <a:lnTo>
                    <a:pt x="1210386" y="1458165"/>
                  </a:lnTo>
                  <a:lnTo>
                    <a:pt x="1247418" y="1431976"/>
                  </a:lnTo>
                  <a:lnTo>
                    <a:pt x="1282850" y="1403772"/>
                  </a:lnTo>
                  <a:lnTo>
                    <a:pt x="1316599" y="1373635"/>
                  </a:lnTo>
                  <a:lnTo>
                    <a:pt x="1348582" y="1341648"/>
                  </a:lnTo>
                  <a:lnTo>
                    <a:pt x="1378716" y="1307896"/>
                  </a:lnTo>
                  <a:lnTo>
                    <a:pt x="1406917" y="1272460"/>
                  </a:lnTo>
                  <a:lnTo>
                    <a:pt x="1433102" y="1235425"/>
                  </a:lnTo>
                  <a:lnTo>
                    <a:pt x="1457188" y="1196873"/>
                  </a:lnTo>
                  <a:lnTo>
                    <a:pt x="1479092" y="1156888"/>
                  </a:lnTo>
                  <a:lnTo>
                    <a:pt x="1498731" y="1115553"/>
                  </a:lnTo>
                  <a:lnTo>
                    <a:pt x="1516021" y="1072952"/>
                  </a:lnTo>
                  <a:lnTo>
                    <a:pt x="1530879" y="1029167"/>
                  </a:lnTo>
                  <a:lnTo>
                    <a:pt x="1543222" y="984281"/>
                  </a:lnTo>
                  <a:lnTo>
                    <a:pt x="1552968" y="938378"/>
                  </a:lnTo>
                  <a:lnTo>
                    <a:pt x="1560032" y="891542"/>
                  </a:lnTo>
                  <a:lnTo>
                    <a:pt x="1564331" y="843855"/>
                  </a:lnTo>
                  <a:lnTo>
                    <a:pt x="1565783" y="795401"/>
                  </a:lnTo>
                  <a:lnTo>
                    <a:pt x="1564331" y="746946"/>
                  </a:lnTo>
                  <a:lnTo>
                    <a:pt x="1560032" y="699260"/>
                  </a:lnTo>
                  <a:lnTo>
                    <a:pt x="1552968" y="652425"/>
                  </a:lnTo>
                  <a:lnTo>
                    <a:pt x="1543222" y="606524"/>
                  </a:lnTo>
                  <a:lnTo>
                    <a:pt x="1530879" y="561640"/>
                  </a:lnTo>
                  <a:lnTo>
                    <a:pt x="1516021" y="517857"/>
                  </a:lnTo>
                  <a:lnTo>
                    <a:pt x="1498731" y="475258"/>
                  </a:lnTo>
                  <a:lnTo>
                    <a:pt x="1479092" y="433926"/>
                  </a:lnTo>
                  <a:lnTo>
                    <a:pt x="1457188" y="393944"/>
                  </a:lnTo>
                  <a:lnTo>
                    <a:pt x="1433102" y="355396"/>
                  </a:lnTo>
                  <a:lnTo>
                    <a:pt x="1406917" y="318364"/>
                  </a:lnTo>
                  <a:lnTo>
                    <a:pt x="1378716" y="282932"/>
                  </a:lnTo>
                  <a:lnTo>
                    <a:pt x="1348582" y="249183"/>
                  </a:lnTo>
                  <a:lnTo>
                    <a:pt x="1316599" y="217200"/>
                  </a:lnTo>
                  <a:lnTo>
                    <a:pt x="1282850" y="187066"/>
                  </a:lnTo>
                  <a:lnTo>
                    <a:pt x="1247418" y="158865"/>
                  </a:lnTo>
                  <a:lnTo>
                    <a:pt x="1210386" y="132680"/>
                  </a:lnTo>
                  <a:lnTo>
                    <a:pt x="1171838" y="108594"/>
                  </a:lnTo>
                  <a:lnTo>
                    <a:pt x="1131856" y="86690"/>
                  </a:lnTo>
                  <a:lnTo>
                    <a:pt x="1090524" y="67051"/>
                  </a:lnTo>
                  <a:lnTo>
                    <a:pt x="1047925" y="49761"/>
                  </a:lnTo>
                  <a:lnTo>
                    <a:pt x="1004142" y="34903"/>
                  </a:lnTo>
                  <a:lnTo>
                    <a:pt x="959258" y="22560"/>
                  </a:lnTo>
                  <a:lnTo>
                    <a:pt x="913357" y="12814"/>
                  </a:lnTo>
                  <a:lnTo>
                    <a:pt x="866522" y="5750"/>
                  </a:lnTo>
                  <a:lnTo>
                    <a:pt x="818836" y="1451"/>
                  </a:lnTo>
                  <a:lnTo>
                    <a:pt x="770382" y="0"/>
                  </a:lnTo>
                  <a:close/>
                </a:path>
              </a:pathLst>
            </a:custGeom>
            <a:solidFill>
              <a:srgbClr val="0069A2"/>
            </a:solidFill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89" name="object 88">
              <a:extLst>
                <a:ext uri="{FF2B5EF4-FFF2-40B4-BE49-F238E27FC236}">
                  <a16:creationId xmlns:a16="http://schemas.microsoft.com/office/drawing/2014/main" id="{D9326062-AD0B-4F2B-A3D1-43F6FF1C4200}"/>
                </a:ext>
              </a:extLst>
            </p:cNvPr>
            <p:cNvSpPr/>
            <p:nvPr/>
          </p:nvSpPr>
          <p:spPr>
            <a:xfrm>
              <a:off x="1944663" y="5176647"/>
              <a:ext cx="795655" cy="993775"/>
            </a:xfrm>
            <a:custGeom>
              <a:avLst/>
              <a:gdLst/>
              <a:ahLst/>
              <a:cxnLst/>
              <a:rect l="l" t="t" r="r" b="b"/>
              <a:pathLst>
                <a:path w="795655" h="993775">
                  <a:moveTo>
                    <a:pt x="795488" y="0"/>
                  </a:moveTo>
                  <a:lnTo>
                    <a:pt x="745554" y="1569"/>
                  </a:lnTo>
                  <a:lnTo>
                    <a:pt x="695857" y="6270"/>
                  </a:lnTo>
                  <a:lnTo>
                    <a:pt x="646541" y="14091"/>
                  </a:lnTo>
                  <a:lnTo>
                    <a:pt x="597749" y="25018"/>
                  </a:lnTo>
                  <a:lnTo>
                    <a:pt x="551183" y="38472"/>
                  </a:lnTo>
                  <a:lnTo>
                    <a:pt x="506067" y="54494"/>
                  </a:lnTo>
                  <a:lnTo>
                    <a:pt x="462463" y="72982"/>
                  </a:lnTo>
                  <a:lnTo>
                    <a:pt x="420430" y="93837"/>
                  </a:lnTo>
                  <a:lnTo>
                    <a:pt x="380027" y="116955"/>
                  </a:lnTo>
                  <a:lnTo>
                    <a:pt x="341316" y="142236"/>
                  </a:lnTo>
                  <a:lnTo>
                    <a:pt x="304355" y="169579"/>
                  </a:lnTo>
                  <a:lnTo>
                    <a:pt x="269206" y="198882"/>
                  </a:lnTo>
                  <a:lnTo>
                    <a:pt x="235926" y="230044"/>
                  </a:lnTo>
                  <a:lnTo>
                    <a:pt x="204578" y="262963"/>
                  </a:lnTo>
                  <a:lnTo>
                    <a:pt x="175220" y="297538"/>
                  </a:lnTo>
                  <a:lnTo>
                    <a:pt x="147912" y="333668"/>
                  </a:lnTo>
                  <a:lnTo>
                    <a:pt x="122715" y="371251"/>
                  </a:lnTo>
                  <a:lnTo>
                    <a:pt x="99688" y="410187"/>
                  </a:lnTo>
                  <a:lnTo>
                    <a:pt x="78892" y="450373"/>
                  </a:lnTo>
                  <a:lnTo>
                    <a:pt x="60385" y="491708"/>
                  </a:lnTo>
                  <a:lnTo>
                    <a:pt x="44229" y="534091"/>
                  </a:lnTo>
                  <a:lnTo>
                    <a:pt x="30483" y="577421"/>
                  </a:lnTo>
                  <a:lnTo>
                    <a:pt x="19206" y="621597"/>
                  </a:lnTo>
                  <a:lnTo>
                    <a:pt x="10460" y="666516"/>
                  </a:lnTo>
                  <a:lnTo>
                    <a:pt x="4303" y="712078"/>
                  </a:lnTo>
                  <a:lnTo>
                    <a:pt x="797" y="758181"/>
                  </a:lnTo>
                  <a:lnTo>
                    <a:pt x="0" y="804724"/>
                  </a:lnTo>
                  <a:lnTo>
                    <a:pt x="1972" y="851605"/>
                  </a:lnTo>
                  <a:lnTo>
                    <a:pt x="6774" y="898723"/>
                  </a:lnTo>
                  <a:lnTo>
                    <a:pt x="14465" y="945978"/>
                  </a:lnTo>
                  <a:lnTo>
                    <a:pt x="25106" y="993266"/>
                  </a:lnTo>
                  <a:lnTo>
                    <a:pt x="333335" y="914145"/>
                  </a:lnTo>
                  <a:lnTo>
                    <a:pt x="326761" y="884894"/>
                  </a:lnTo>
                  <a:lnTo>
                    <a:pt x="322080" y="855297"/>
                  </a:lnTo>
                  <a:lnTo>
                    <a:pt x="319280" y="825438"/>
                  </a:lnTo>
                  <a:lnTo>
                    <a:pt x="318349" y="795401"/>
                  </a:lnTo>
                  <a:lnTo>
                    <a:pt x="320813" y="746614"/>
                  </a:lnTo>
                  <a:lnTo>
                    <a:pt x="328043" y="699238"/>
                  </a:lnTo>
                  <a:lnTo>
                    <a:pt x="339800" y="653511"/>
                  </a:lnTo>
                  <a:lnTo>
                    <a:pt x="355844" y="609673"/>
                  </a:lnTo>
                  <a:lnTo>
                    <a:pt x="375936" y="567964"/>
                  </a:lnTo>
                  <a:lnTo>
                    <a:pt x="399835" y="528624"/>
                  </a:lnTo>
                  <a:lnTo>
                    <a:pt x="427302" y="491892"/>
                  </a:lnTo>
                  <a:lnTo>
                    <a:pt x="458097" y="458009"/>
                  </a:lnTo>
                  <a:lnTo>
                    <a:pt x="491980" y="427214"/>
                  </a:lnTo>
                  <a:lnTo>
                    <a:pt x="528712" y="399747"/>
                  </a:lnTo>
                  <a:lnTo>
                    <a:pt x="568052" y="375848"/>
                  </a:lnTo>
                  <a:lnTo>
                    <a:pt x="609761" y="355756"/>
                  </a:lnTo>
                  <a:lnTo>
                    <a:pt x="653599" y="339712"/>
                  </a:lnTo>
                  <a:lnTo>
                    <a:pt x="699326" y="327955"/>
                  </a:lnTo>
                  <a:lnTo>
                    <a:pt x="746702" y="320725"/>
                  </a:lnTo>
                  <a:lnTo>
                    <a:pt x="795488" y="318261"/>
                  </a:lnTo>
                  <a:lnTo>
                    <a:pt x="795488" y="0"/>
                  </a:lnTo>
                  <a:close/>
                </a:path>
              </a:pathLst>
            </a:custGeom>
            <a:solidFill>
              <a:srgbClr val="D9D4CD"/>
            </a:solidFill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  <p:sp>
          <p:nvSpPr>
            <p:cNvPr id="90" name="object 89">
              <a:extLst>
                <a:ext uri="{FF2B5EF4-FFF2-40B4-BE49-F238E27FC236}">
                  <a16:creationId xmlns:a16="http://schemas.microsoft.com/office/drawing/2014/main" id="{11024162-B2D8-4A51-9E36-1C5BA1A8137A}"/>
                </a:ext>
              </a:extLst>
            </p:cNvPr>
            <p:cNvSpPr/>
            <p:nvPr/>
          </p:nvSpPr>
          <p:spPr>
            <a:xfrm>
              <a:off x="1944663" y="5176647"/>
              <a:ext cx="795655" cy="993775"/>
            </a:xfrm>
            <a:custGeom>
              <a:avLst/>
              <a:gdLst/>
              <a:ahLst/>
              <a:cxnLst/>
              <a:rect l="l" t="t" r="r" b="b"/>
              <a:pathLst>
                <a:path w="795655" h="993775">
                  <a:moveTo>
                    <a:pt x="25106" y="993266"/>
                  </a:moveTo>
                  <a:lnTo>
                    <a:pt x="14465" y="945978"/>
                  </a:lnTo>
                  <a:lnTo>
                    <a:pt x="6774" y="898723"/>
                  </a:lnTo>
                  <a:lnTo>
                    <a:pt x="1972" y="851605"/>
                  </a:lnTo>
                  <a:lnTo>
                    <a:pt x="0" y="804724"/>
                  </a:lnTo>
                  <a:lnTo>
                    <a:pt x="797" y="758181"/>
                  </a:lnTo>
                  <a:lnTo>
                    <a:pt x="4303" y="712078"/>
                  </a:lnTo>
                  <a:lnTo>
                    <a:pt x="10460" y="666516"/>
                  </a:lnTo>
                  <a:lnTo>
                    <a:pt x="19206" y="621597"/>
                  </a:lnTo>
                  <a:lnTo>
                    <a:pt x="30483" y="577421"/>
                  </a:lnTo>
                  <a:lnTo>
                    <a:pt x="44229" y="534091"/>
                  </a:lnTo>
                  <a:lnTo>
                    <a:pt x="60385" y="491708"/>
                  </a:lnTo>
                  <a:lnTo>
                    <a:pt x="78892" y="450373"/>
                  </a:lnTo>
                  <a:lnTo>
                    <a:pt x="99688" y="410187"/>
                  </a:lnTo>
                  <a:lnTo>
                    <a:pt x="122715" y="371251"/>
                  </a:lnTo>
                  <a:lnTo>
                    <a:pt x="147912" y="333668"/>
                  </a:lnTo>
                  <a:lnTo>
                    <a:pt x="175220" y="297538"/>
                  </a:lnTo>
                  <a:lnTo>
                    <a:pt x="204578" y="262963"/>
                  </a:lnTo>
                  <a:lnTo>
                    <a:pt x="235926" y="230044"/>
                  </a:lnTo>
                  <a:lnTo>
                    <a:pt x="269206" y="198882"/>
                  </a:lnTo>
                  <a:lnTo>
                    <a:pt x="304355" y="169579"/>
                  </a:lnTo>
                  <a:lnTo>
                    <a:pt x="341316" y="142236"/>
                  </a:lnTo>
                  <a:lnTo>
                    <a:pt x="380027" y="116955"/>
                  </a:lnTo>
                  <a:lnTo>
                    <a:pt x="420430" y="93837"/>
                  </a:lnTo>
                  <a:lnTo>
                    <a:pt x="462463" y="72982"/>
                  </a:lnTo>
                  <a:lnTo>
                    <a:pt x="506067" y="54494"/>
                  </a:lnTo>
                  <a:lnTo>
                    <a:pt x="551183" y="38472"/>
                  </a:lnTo>
                  <a:lnTo>
                    <a:pt x="597749" y="25018"/>
                  </a:lnTo>
                  <a:lnTo>
                    <a:pt x="646541" y="14091"/>
                  </a:lnTo>
                  <a:lnTo>
                    <a:pt x="695857" y="6270"/>
                  </a:lnTo>
                  <a:lnTo>
                    <a:pt x="745554" y="1569"/>
                  </a:lnTo>
                  <a:lnTo>
                    <a:pt x="795488" y="0"/>
                  </a:lnTo>
                  <a:lnTo>
                    <a:pt x="795488" y="318261"/>
                  </a:lnTo>
                  <a:lnTo>
                    <a:pt x="746702" y="320725"/>
                  </a:lnTo>
                  <a:lnTo>
                    <a:pt x="699326" y="327955"/>
                  </a:lnTo>
                  <a:lnTo>
                    <a:pt x="653599" y="339712"/>
                  </a:lnTo>
                  <a:lnTo>
                    <a:pt x="609761" y="355756"/>
                  </a:lnTo>
                  <a:lnTo>
                    <a:pt x="568052" y="375848"/>
                  </a:lnTo>
                  <a:lnTo>
                    <a:pt x="528712" y="399747"/>
                  </a:lnTo>
                  <a:lnTo>
                    <a:pt x="491980" y="427214"/>
                  </a:lnTo>
                  <a:lnTo>
                    <a:pt x="458097" y="458009"/>
                  </a:lnTo>
                  <a:lnTo>
                    <a:pt x="427302" y="491892"/>
                  </a:lnTo>
                  <a:lnTo>
                    <a:pt x="399835" y="528624"/>
                  </a:lnTo>
                  <a:lnTo>
                    <a:pt x="375936" y="567964"/>
                  </a:lnTo>
                  <a:lnTo>
                    <a:pt x="355844" y="609673"/>
                  </a:lnTo>
                  <a:lnTo>
                    <a:pt x="339800" y="653511"/>
                  </a:lnTo>
                  <a:lnTo>
                    <a:pt x="328043" y="699238"/>
                  </a:lnTo>
                  <a:lnTo>
                    <a:pt x="320813" y="746614"/>
                  </a:lnTo>
                  <a:lnTo>
                    <a:pt x="318349" y="795401"/>
                  </a:lnTo>
                  <a:lnTo>
                    <a:pt x="319280" y="825438"/>
                  </a:lnTo>
                  <a:lnTo>
                    <a:pt x="322080" y="855297"/>
                  </a:lnTo>
                  <a:lnTo>
                    <a:pt x="326761" y="884894"/>
                  </a:lnTo>
                  <a:lnTo>
                    <a:pt x="333335" y="914145"/>
                  </a:lnTo>
                  <a:lnTo>
                    <a:pt x="25106" y="99326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US" sz="1165" dirty="0"/>
            </a:p>
          </p:txBody>
        </p:sp>
      </p:grpSp>
      <p:sp>
        <p:nvSpPr>
          <p:cNvPr id="91" name="object 90">
            <a:extLst>
              <a:ext uri="{FF2B5EF4-FFF2-40B4-BE49-F238E27FC236}">
                <a16:creationId xmlns:a16="http://schemas.microsoft.com/office/drawing/2014/main" id="{2568B083-5378-4DE1-8658-EEB3EEB3450B}"/>
              </a:ext>
            </a:extLst>
          </p:cNvPr>
          <p:cNvSpPr txBox="1"/>
          <p:nvPr/>
        </p:nvSpPr>
        <p:spPr>
          <a:xfrm>
            <a:off x="4527894" y="6025762"/>
            <a:ext cx="812202" cy="420255"/>
          </a:xfrm>
          <a:prstGeom prst="rect">
            <a:avLst/>
          </a:prstGeom>
        </p:spPr>
        <p:txBody>
          <a:bodyPr vert="horz" wrap="square" lIns="0" tIns="12775" rIns="0" bIns="0" rtlCol="0">
            <a:spAutoFit/>
          </a:bodyPr>
          <a:lstStyle/>
          <a:p>
            <a:pPr marL="13447">
              <a:spcBef>
                <a:spcPts val="101"/>
              </a:spcBef>
            </a:pPr>
            <a:r>
              <a:rPr lang="en-US" sz="2647" spc="-26" dirty="0">
                <a:solidFill>
                  <a:srgbClr val="468FBE"/>
                </a:solidFill>
                <a:latin typeface="Arial Black"/>
                <a:cs typeface="Arial Black"/>
              </a:rPr>
              <a:t>71%</a:t>
            </a:r>
            <a:endParaRPr lang="en-US" sz="2647" dirty="0">
              <a:latin typeface="Arial Black"/>
              <a:cs typeface="Arial Black"/>
            </a:endParaRPr>
          </a:p>
        </p:txBody>
      </p:sp>
      <p:sp>
        <p:nvSpPr>
          <p:cNvPr id="92" name="object 91">
            <a:extLst>
              <a:ext uri="{FF2B5EF4-FFF2-40B4-BE49-F238E27FC236}">
                <a16:creationId xmlns:a16="http://schemas.microsoft.com/office/drawing/2014/main" id="{CF839B65-3557-4C9F-B20F-3C4ADBCC7F18}"/>
              </a:ext>
            </a:extLst>
          </p:cNvPr>
          <p:cNvSpPr/>
          <p:nvPr/>
        </p:nvSpPr>
        <p:spPr>
          <a:xfrm>
            <a:off x="2496850" y="2802905"/>
            <a:ext cx="931209" cy="2008991"/>
          </a:xfrm>
          <a:custGeom>
            <a:avLst/>
            <a:gdLst/>
            <a:ahLst/>
            <a:cxnLst/>
            <a:rect l="l" t="t" r="r" b="b"/>
            <a:pathLst>
              <a:path w="879475" h="1897379">
                <a:moveTo>
                  <a:pt x="0" y="1897380"/>
                </a:moveTo>
                <a:lnTo>
                  <a:pt x="879347" y="1897380"/>
                </a:lnTo>
                <a:lnTo>
                  <a:pt x="879347" y="0"/>
                </a:lnTo>
                <a:lnTo>
                  <a:pt x="0" y="0"/>
                </a:lnTo>
                <a:lnTo>
                  <a:pt x="0" y="1897380"/>
                </a:lnTo>
                <a:close/>
              </a:path>
            </a:pathLst>
          </a:custGeom>
          <a:ln w="9144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lang="en-US" sz="1165" dirty="0"/>
          </a:p>
        </p:txBody>
      </p:sp>
      <p:pic>
        <p:nvPicPr>
          <p:cNvPr id="93" name="object 92">
            <a:extLst>
              <a:ext uri="{FF2B5EF4-FFF2-40B4-BE49-F238E27FC236}">
                <a16:creationId xmlns:a16="http://schemas.microsoft.com/office/drawing/2014/main" id="{5B534F4B-617F-4E54-A777-31FFFED5FFC9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493622" y="1426465"/>
            <a:ext cx="4533541" cy="662401"/>
          </a:xfrm>
          <a:prstGeom prst="rect">
            <a:avLst/>
          </a:prstGeom>
        </p:spPr>
      </p:pic>
      <p:sp>
        <p:nvSpPr>
          <p:cNvPr id="94" name="object 93">
            <a:extLst>
              <a:ext uri="{FF2B5EF4-FFF2-40B4-BE49-F238E27FC236}">
                <a16:creationId xmlns:a16="http://schemas.microsoft.com/office/drawing/2014/main" id="{B7F79294-1D97-4010-8F90-A37CC8E83BA9}"/>
              </a:ext>
            </a:extLst>
          </p:cNvPr>
          <p:cNvSpPr txBox="1"/>
          <p:nvPr/>
        </p:nvSpPr>
        <p:spPr>
          <a:xfrm>
            <a:off x="2494430" y="1427270"/>
            <a:ext cx="4534348" cy="535120"/>
          </a:xfrm>
          <a:prstGeom prst="rect">
            <a:avLst/>
          </a:prstGeom>
          <a:ln w="19811">
            <a:solidFill>
              <a:srgbClr val="0069A2"/>
            </a:solidFill>
          </a:ln>
        </p:spPr>
        <p:txBody>
          <a:bodyPr vert="horz" wrap="square" lIns="0" tIns="80682" rIns="0" bIns="0" rtlCol="0">
            <a:spAutoFit/>
          </a:bodyPr>
          <a:lstStyle/>
          <a:p>
            <a:pPr marL="1280804" marR="444414" indent="-828320">
              <a:lnSpc>
                <a:spcPct val="120000"/>
              </a:lnSpc>
              <a:spcBef>
                <a:spcPts val="635"/>
              </a:spcBef>
            </a:pPr>
            <a:r>
              <a:rPr lang="en-US" sz="1271" spc="-26" dirty="0">
                <a:solidFill>
                  <a:srgbClr val="0069A2"/>
                </a:solidFill>
                <a:latin typeface="Arial Black"/>
                <a:cs typeface="Arial Black"/>
              </a:rPr>
              <a:t>Direct</a:t>
            </a:r>
            <a:r>
              <a:rPr lang="en-US" sz="1271" spc="-58" dirty="0">
                <a:solidFill>
                  <a:srgbClr val="0069A2"/>
                </a:solidFill>
                <a:latin typeface="Arial Black"/>
                <a:cs typeface="Arial Black"/>
              </a:rPr>
              <a:t> </a:t>
            </a:r>
            <a:r>
              <a:rPr lang="en-US" sz="1271" spc="-32" dirty="0">
                <a:solidFill>
                  <a:srgbClr val="0069A2"/>
                </a:solidFill>
                <a:latin typeface="Arial Black"/>
                <a:cs typeface="Arial Black"/>
              </a:rPr>
              <a:t>debit</a:t>
            </a:r>
            <a:r>
              <a:rPr lang="en-US" sz="1271" spc="-58" dirty="0">
                <a:solidFill>
                  <a:srgbClr val="0069A2"/>
                </a:solidFill>
                <a:latin typeface="Arial Black"/>
                <a:cs typeface="Arial Black"/>
              </a:rPr>
              <a:t> </a:t>
            </a:r>
            <a:r>
              <a:rPr lang="en-US" sz="1271" spc="-32" dirty="0">
                <a:solidFill>
                  <a:srgbClr val="0069A2"/>
                </a:solidFill>
                <a:latin typeface="Arial Black"/>
                <a:cs typeface="Arial Black"/>
              </a:rPr>
              <a:t>(ACH)</a:t>
            </a:r>
            <a:r>
              <a:rPr lang="en-US" sz="1271" spc="-53" dirty="0">
                <a:solidFill>
                  <a:srgbClr val="0069A2"/>
                </a:solidFill>
                <a:latin typeface="Arial Black"/>
                <a:cs typeface="Arial Black"/>
              </a:rPr>
              <a:t> </a:t>
            </a:r>
            <a:r>
              <a:rPr lang="en-US" sz="1271" spc="-21" dirty="0">
                <a:solidFill>
                  <a:srgbClr val="0069A2"/>
                </a:solidFill>
                <a:latin typeface="Arial Black"/>
                <a:cs typeface="Arial Black"/>
              </a:rPr>
              <a:t>and</a:t>
            </a:r>
            <a:r>
              <a:rPr lang="en-US" sz="1271" spc="-79" dirty="0">
                <a:solidFill>
                  <a:srgbClr val="0069A2"/>
                </a:solidFill>
                <a:latin typeface="Arial Black"/>
                <a:cs typeface="Arial Black"/>
              </a:rPr>
              <a:t> </a:t>
            </a:r>
            <a:r>
              <a:rPr lang="en-US" sz="1271" spc="-37" dirty="0">
                <a:solidFill>
                  <a:srgbClr val="0069A2"/>
                </a:solidFill>
                <a:latin typeface="Arial Black"/>
                <a:cs typeface="Arial Black"/>
              </a:rPr>
              <a:t>automatic</a:t>
            </a:r>
            <a:r>
              <a:rPr lang="en-US" sz="1271" spc="-21" dirty="0">
                <a:solidFill>
                  <a:srgbClr val="0069A2"/>
                </a:solidFill>
                <a:latin typeface="Arial Black"/>
                <a:cs typeface="Arial Black"/>
              </a:rPr>
              <a:t> </a:t>
            </a:r>
            <a:r>
              <a:rPr lang="en-US" sz="1271" spc="-32" dirty="0">
                <a:solidFill>
                  <a:srgbClr val="0069A2"/>
                </a:solidFill>
                <a:latin typeface="Arial Black"/>
                <a:cs typeface="Arial Black"/>
              </a:rPr>
              <a:t>recurring payments</a:t>
            </a:r>
            <a:r>
              <a:rPr lang="en-US" sz="1271" spc="-58" dirty="0">
                <a:solidFill>
                  <a:srgbClr val="0069A2"/>
                </a:solidFill>
                <a:latin typeface="Arial Black"/>
                <a:cs typeface="Arial Black"/>
              </a:rPr>
              <a:t> </a:t>
            </a:r>
            <a:r>
              <a:rPr lang="en-US" sz="1271" spc="-11" dirty="0">
                <a:solidFill>
                  <a:srgbClr val="0069A2"/>
                </a:solidFill>
                <a:latin typeface="Arial Black"/>
                <a:cs typeface="Arial Black"/>
              </a:rPr>
              <a:t>are</a:t>
            </a:r>
            <a:r>
              <a:rPr lang="en-US" sz="1271" spc="-90" dirty="0">
                <a:solidFill>
                  <a:srgbClr val="0069A2"/>
                </a:solidFill>
                <a:latin typeface="Arial Black"/>
                <a:cs typeface="Arial Black"/>
              </a:rPr>
              <a:t> </a:t>
            </a:r>
            <a:r>
              <a:rPr lang="en-US" sz="1271" spc="-11" dirty="0">
                <a:solidFill>
                  <a:srgbClr val="0069A2"/>
                </a:solidFill>
                <a:latin typeface="Arial Black"/>
                <a:cs typeface="Arial Black"/>
              </a:rPr>
              <a:t>the</a:t>
            </a:r>
            <a:r>
              <a:rPr lang="en-US" sz="1271" spc="-69" dirty="0">
                <a:solidFill>
                  <a:srgbClr val="0069A2"/>
                </a:solidFill>
                <a:latin typeface="Arial Black"/>
                <a:cs typeface="Arial Black"/>
              </a:rPr>
              <a:t> </a:t>
            </a:r>
            <a:r>
              <a:rPr lang="en-US" sz="1271" spc="-21" dirty="0">
                <a:solidFill>
                  <a:srgbClr val="0069A2"/>
                </a:solidFill>
                <a:latin typeface="Arial Black"/>
                <a:cs typeface="Arial Black"/>
              </a:rPr>
              <a:t>norm</a:t>
            </a:r>
            <a:endParaRPr lang="en-US" sz="1271" dirty="0">
              <a:latin typeface="Arial Black"/>
              <a:cs typeface="Arial Black"/>
            </a:endParaRPr>
          </a:p>
        </p:txBody>
      </p:sp>
      <p:pic>
        <p:nvPicPr>
          <p:cNvPr id="95" name="object 94">
            <a:extLst>
              <a:ext uri="{FF2B5EF4-FFF2-40B4-BE49-F238E27FC236}">
                <a16:creationId xmlns:a16="http://schemas.microsoft.com/office/drawing/2014/main" id="{27622AA4-BA14-4E39-B5C3-DDC8CCA4E799}"/>
              </a:ext>
            </a:extLst>
          </p:cNvPr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605657" y="1426465"/>
            <a:ext cx="4530314" cy="662401"/>
          </a:xfrm>
          <a:prstGeom prst="rect">
            <a:avLst/>
          </a:prstGeom>
        </p:spPr>
      </p:pic>
      <p:sp>
        <p:nvSpPr>
          <p:cNvPr id="96" name="object 95">
            <a:extLst>
              <a:ext uri="{FF2B5EF4-FFF2-40B4-BE49-F238E27FC236}">
                <a16:creationId xmlns:a16="http://schemas.microsoft.com/office/drawing/2014/main" id="{66BE13F7-893C-4695-AFA7-2EB2B3A10CF4}"/>
              </a:ext>
            </a:extLst>
          </p:cNvPr>
          <p:cNvSpPr txBox="1"/>
          <p:nvPr/>
        </p:nvSpPr>
        <p:spPr>
          <a:xfrm>
            <a:off x="7606463" y="1427270"/>
            <a:ext cx="4531659" cy="535120"/>
          </a:xfrm>
          <a:prstGeom prst="rect">
            <a:avLst/>
          </a:prstGeom>
          <a:ln w="19811">
            <a:solidFill>
              <a:srgbClr val="818937"/>
            </a:solidFill>
          </a:ln>
        </p:spPr>
        <p:txBody>
          <a:bodyPr vert="horz" wrap="square" lIns="0" tIns="80682" rIns="0" bIns="0" rtlCol="0">
            <a:spAutoFit/>
          </a:bodyPr>
          <a:lstStyle/>
          <a:p>
            <a:pPr marL="1228362" marR="47736" indent="-1179953">
              <a:lnSpc>
                <a:spcPct val="120000"/>
              </a:lnSpc>
              <a:spcBef>
                <a:spcPts val="635"/>
              </a:spcBef>
            </a:pPr>
            <a:r>
              <a:rPr lang="en-US" sz="1271" spc="-48" dirty="0">
                <a:solidFill>
                  <a:srgbClr val="818937"/>
                </a:solidFill>
                <a:latin typeface="Arial Black"/>
                <a:cs typeface="Arial Black"/>
              </a:rPr>
              <a:t>Younger</a:t>
            </a:r>
            <a:r>
              <a:rPr lang="en-US" sz="1271" spc="-58" dirty="0">
                <a:solidFill>
                  <a:srgbClr val="818937"/>
                </a:solidFill>
                <a:latin typeface="Arial Black"/>
                <a:cs typeface="Arial Black"/>
              </a:rPr>
              <a:t> </a:t>
            </a:r>
            <a:r>
              <a:rPr lang="en-US" sz="1271" spc="-32" dirty="0">
                <a:solidFill>
                  <a:srgbClr val="818937"/>
                </a:solidFill>
                <a:latin typeface="Arial Black"/>
                <a:cs typeface="Arial Black"/>
              </a:rPr>
              <a:t>consumers </a:t>
            </a:r>
            <a:r>
              <a:rPr lang="en-US" sz="1271" spc="-11" dirty="0">
                <a:solidFill>
                  <a:srgbClr val="818937"/>
                </a:solidFill>
                <a:latin typeface="Arial Black"/>
                <a:cs typeface="Arial Black"/>
              </a:rPr>
              <a:t>are</a:t>
            </a:r>
            <a:r>
              <a:rPr lang="en-US" sz="1271" spc="-69" dirty="0">
                <a:solidFill>
                  <a:srgbClr val="818937"/>
                </a:solidFill>
                <a:latin typeface="Arial Black"/>
                <a:cs typeface="Arial Black"/>
              </a:rPr>
              <a:t> </a:t>
            </a:r>
            <a:r>
              <a:rPr lang="en-US" sz="1271" spc="-32" dirty="0">
                <a:solidFill>
                  <a:srgbClr val="818937"/>
                </a:solidFill>
                <a:latin typeface="Arial Black"/>
                <a:cs typeface="Arial Black"/>
              </a:rPr>
              <a:t>driving </a:t>
            </a:r>
            <a:r>
              <a:rPr lang="en-US" sz="1271" spc="-11" dirty="0">
                <a:solidFill>
                  <a:srgbClr val="818937"/>
                </a:solidFill>
                <a:latin typeface="Arial Black"/>
                <a:cs typeface="Arial Black"/>
              </a:rPr>
              <a:t>the</a:t>
            </a:r>
            <a:r>
              <a:rPr lang="en-US" sz="1271" spc="-53" dirty="0">
                <a:solidFill>
                  <a:srgbClr val="818937"/>
                </a:solidFill>
                <a:latin typeface="Arial Black"/>
                <a:cs typeface="Arial Black"/>
              </a:rPr>
              <a:t> </a:t>
            </a:r>
            <a:r>
              <a:rPr lang="en-US" sz="1271" spc="-37" dirty="0">
                <a:solidFill>
                  <a:srgbClr val="818937"/>
                </a:solidFill>
                <a:latin typeface="Arial Black"/>
                <a:cs typeface="Arial Black"/>
              </a:rPr>
              <a:t>diversification</a:t>
            </a:r>
            <a:r>
              <a:rPr lang="en-US" sz="1271" spc="-21" dirty="0">
                <a:solidFill>
                  <a:srgbClr val="818937"/>
                </a:solidFill>
                <a:latin typeface="Arial Black"/>
                <a:cs typeface="Arial Black"/>
              </a:rPr>
              <a:t> </a:t>
            </a:r>
            <a:r>
              <a:rPr lang="en-US" sz="1271" spc="-26" dirty="0">
                <a:solidFill>
                  <a:srgbClr val="818937"/>
                </a:solidFill>
                <a:latin typeface="Arial Black"/>
                <a:cs typeface="Arial Black"/>
              </a:rPr>
              <a:t>of </a:t>
            </a:r>
            <a:r>
              <a:rPr lang="en-US" sz="1271" spc="-21" dirty="0">
                <a:solidFill>
                  <a:srgbClr val="818937"/>
                </a:solidFill>
                <a:latin typeface="Arial Black"/>
                <a:cs typeface="Arial Black"/>
              </a:rPr>
              <a:t>the</a:t>
            </a:r>
            <a:r>
              <a:rPr lang="en-US" sz="1271" spc="-74" dirty="0">
                <a:solidFill>
                  <a:srgbClr val="818937"/>
                </a:solidFill>
                <a:latin typeface="Arial Black"/>
                <a:cs typeface="Arial Black"/>
              </a:rPr>
              <a:t> </a:t>
            </a:r>
            <a:r>
              <a:rPr lang="en-US" sz="1271" spc="-32" dirty="0">
                <a:solidFill>
                  <a:srgbClr val="818937"/>
                </a:solidFill>
                <a:latin typeface="Arial Black"/>
                <a:cs typeface="Arial Black"/>
              </a:rPr>
              <a:t>payments </a:t>
            </a:r>
            <a:r>
              <a:rPr lang="en-US" sz="1271" spc="-11" dirty="0">
                <a:solidFill>
                  <a:srgbClr val="818937"/>
                </a:solidFill>
                <a:latin typeface="Arial Black"/>
                <a:cs typeface="Arial Black"/>
              </a:rPr>
              <a:t>landscape</a:t>
            </a:r>
            <a:endParaRPr lang="en-US" sz="1271" dirty="0">
              <a:latin typeface="Arial Black"/>
              <a:cs typeface="Arial Black"/>
            </a:endParaRPr>
          </a:p>
        </p:txBody>
      </p:sp>
      <p:sp>
        <p:nvSpPr>
          <p:cNvPr id="97" name="object 96">
            <a:extLst>
              <a:ext uri="{FF2B5EF4-FFF2-40B4-BE49-F238E27FC236}">
                <a16:creationId xmlns:a16="http://schemas.microsoft.com/office/drawing/2014/main" id="{A49D0EFC-460B-4BAC-880F-6298F4B0B20E}"/>
              </a:ext>
            </a:extLst>
          </p:cNvPr>
          <p:cNvSpPr txBox="1"/>
          <p:nvPr/>
        </p:nvSpPr>
        <p:spPr>
          <a:xfrm>
            <a:off x="2550099" y="2176782"/>
            <a:ext cx="3948056" cy="392785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40340" marR="32272">
              <a:lnSpc>
                <a:spcPct val="110200"/>
              </a:lnSpc>
              <a:spcBef>
                <a:spcPts val="106"/>
              </a:spcBef>
            </a:pP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Forms</a:t>
            </a:r>
            <a:r>
              <a:rPr lang="en-US" sz="1165" b="1" spc="-42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of</a:t>
            </a:r>
            <a:r>
              <a:rPr lang="en-US" sz="1165" b="1" spc="-21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payment</a:t>
            </a:r>
            <a:r>
              <a:rPr lang="en-US" sz="1165" b="1" spc="-11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used</a:t>
            </a:r>
            <a:r>
              <a:rPr lang="en-US" sz="1165" b="1" spc="-32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for</a:t>
            </a:r>
            <a:r>
              <a:rPr lang="en-US" sz="1165" b="1" spc="-37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household</a:t>
            </a:r>
            <a:r>
              <a:rPr lang="en-US" sz="1165" b="1" spc="-11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in</a:t>
            </a:r>
            <a:r>
              <a:rPr lang="en-US" sz="1165" b="1" spc="-37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typical</a:t>
            </a:r>
            <a:r>
              <a:rPr lang="en-US" sz="1165" b="1" spc="-21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spc="-11" dirty="0">
                <a:solidFill>
                  <a:srgbClr val="6C6D6A"/>
                </a:solidFill>
                <a:latin typeface="Arial"/>
                <a:cs typeface="Arial"/>
              </a:rPr>
              <a:t>month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(%</a:t>
            </a:r>
            <a:r>
              <a:rPr lang="en-US" sz="1165" b="1" spc="-37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using</a:t>
            </a:r>
            <a:r>
              <a:rPr lang="en-US" sz="1165" b="1" spc="-21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once</a:t>
            </a:r>
            <a:r>
              <a:rPr lang="en-US" sz="1165" b="1" spc="-11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or</a:t>
            </a:r>
            <a:r>
              <a:rPr lang="en-US" sz="1165" b="1" spc="-21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spc="-11" dirty="0">
                <a:solidFill>
                  <a:srgbClr val="6C6D6A"/>
                </a:solidFill>
                <a:latin typeface="Arial"/>
                <a:cs typeface="Arial"/>
              </a:rPr>
              <a:t>more)</a:t>
            </a:r>
            <a:r>
              <a:rPr lang="en-US" sz="1112" b="1" spc="-16" baseline="27777" dirty="0">
                <a:solidFill>
                  <a:srgbClr val="6C6D6A"/>
                </a:solidFill>
                <a:latin typeface="Arial"/>
                <a:cs typeface="Arial"/>
              </a:rPr>
              <a:t>1</a:t>
            </a:r>
            <a:endParaRPr lang="en-US" sz="1112" baseline="27777" dirty="0">
              <a:latin typeface="Arial"/>
              <a:cs typeface="Arial"/>
            </a:endParaRPr>
          </a:p>
        </p:txBody>
      </p:sp>
      <p:sp>
        <p:nvSpPr>
          <p:cNvPr id="98" name="object 97">
            <a:extLst>
              <a:ext uri="{FF2B5EF4-FFF2-40B4-BE49-F238E27FC236}">
                <a16:creationId xmlns:a16="http://schemas.microsoft.com/office/drawing/2014/main" id="{D7439EBE-7386-4EF4-AB64-2D04532B0E15}"/>
              </a:ext>
            </a:extLst>
          </p:cNvPr>
          <p:cNvSpPr txBox="1"/>
          <p:nvPr/>
        </p:nvSpPr>
        <p:spPr>
          <a:xfrm>
            <a:off x="2550100" y="5102190"/>
            <a:ext cx="4506782" cy="392785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40340" marR="32272">
              <a:lnSpc>
                <a:spcPct val="110000"/>
              </a:lnSpc>
              <a:spcBef>
                <a:spcPts val="106"/>
              </a:spcBef>
            </a:pP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Consumers</a:t>
            </a:r>
            <a:r>
              <a:rPr lang="en-US" sz="1165" b="1" spc="-2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of</a:t>
            </a:r>
            <a:r>
              <a:rPr lang="en-US" sz="1165" b="1" spc="-21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all</a:t>
            </a:r>
            <a:r>
              <a:rPr lang="en-US" sz="1165" b="1" spc="-42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ages</a:t>
            </a:r>
            <a:r>
              <a:rPr lang="en-US" sz="1165" b="1" spc="-2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are</a:t>
            </a:r>
            <a:r>
              <a:rPr lang="en-US" sz="1165" b="1" spc="-2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currently</a:t>
            </a:r>
            <a:r>
              <a:rPr lang="en-US" sz="1165" b="1" spc="-64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use</a:t>
            </a:r>
            <a:r>
              <a:rPr lang="en-US" sz="1165" b="1" spc="-1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automatic</a:t>
            </a:r>
            <a:r>
              <a:rPr lang="en-US" sz="1165" b="1" spc="-64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or</a:t>
            </a:r>
            <a:r>
              <a:rPr lang="en-US" sz="1165" b="1" spc="-21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spc="-11" dirty="0">
                <a:solidFill>
                  <a:srgbClr val="6C6D6A"/>
                </a:solidFill>
                <a:latin typeface="Arial"/>
                <a:cs typeface="Arial"/>
              </a:rPr>
              <a:t>recurring payments</a:t>
            </a:r>
            <a:r>
              <a:rPr lang="en-US" sz="1112" b="1" spc="-16" baseline="27777" dirty="0">
                <a:solidFill>
                  <a:srgbClr val="6C6D6A"/>
                </a:solidFill>
                <a:latin typeface="Arial"/>
                <a:cs typeface="Arial"/>
              </a:rPr>
              <a:t>1</a:t>
            </a:r>
            <a:endParaRPr lang="en-US" sz="1112" baseline="27777" dirty="0">
              <a:latin typeface="Arial"/>
              <a:cs typeface="Arial"/>
            </a:endParaRPr>
          </a:p>
        </p:txBody>
      </p:sp>
      <p:sp>
        <p:nvSpPr>
          <p:cNvPr id="99" name="object 98">
            <a:extLst>
              <a:ext uri="{FF2B5EF4-FFF2-40B4-BE49-F238E27FC236}">
                <a16:creationId xmlns:a16="http://schemas.microsoft.com/office/drawing/2014/main" id="{7BFB7355-D193-496B-894D-E0ACAA411542}"/>
              </a:ext>
            </a:extLst>
          </p:cNvPr>
          <p:cNvSpPr txBox="1"/>
          <p:nvPr/>
        </p:nvSpPr>
        <p:spPr>
          <a:xfrm>
            <a:off x="2443062" y="6920394"/>
            <a:ext cx="8238341" cy="687353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5248270">
              <a:spcBef>
                <a:spcPts val="106"/>
              </a:spcBef>
              <a:tabLst>
                <a:tab pos="6384522" algn="l"/>
                <a:tab pos="7713734" algn="l"/>
              </a:tabLst>
            </a:pPr>
            <a:r>
              <a:rPr lang="en-US" sz="1165" dirty="0">
                <a:solidFill>
                  <a:srgbClr val="6C6D6A"/>
                </a:solidFill>
                <a:latin typeface="Arial"/>
                <a:cs typeface="Arial"/>
              </a:rPr>
              <a:t>Gen</a:t>
            </a:r>
            <a:r>
              <a:rPr lang="en-US" sz="1165" spc="-1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spc="-53" dirty="0">
                <a:solidFill>
                  <a:srgbClr val="6C6D6A"/>
                </a:solidFill>
                <a:latin typeface="Arial"/>
                <a:cs typeface="Arial"/>
              </a:rPr>
              <a:t>Z</a:t>
            </a:r>
            <a:r>
              <a:rPr lang="en-US" sz="1165" dirty="0">
                <a:solidFill>
                  <a:srgbClr val="6C6D6A"/>
                </a:solidFill>
                <a:latin typeface="Arial"/>
                <a:cs typeface="Arial"/>
              </a:rPr>
              <a:t>	</a:t>
            </a:r>
            <a:r>
              <a:rPr lang="en-US" sz="1165" spc="-11" dirty="0">
                <a:solidFill>
                  <a:srgbClr val="6C6D6A"/>
                </a:solidFill>
                <a:latin typeface="Arial"/>
                <a:cs typeface="Arial"/>
              </a:rPr>
              <a:t>Millenials</a:t>
            </a:r>
            <a:r>
              <a:rPr lang="en-US" sz="1165" dirty="0">
                <a:solidFill>
                  <a:srgbClr val="6C6D6A"/>
                </a:solidFill>
                <a:latin typeface="Arial"/>
                <a:cs typeface="Arial"/>
              </a:rPr>
              <a:t>	Gen</a:t>
            </a:r>
            <a:r>
              <a:rPr lang="en-US" sz="1165" spc="-2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spc="-53" dirty="0">
                <a:solidFill>
                  <a:srgbClr val="6C6D6A"/>
                </a:solidFill>
                <a:latin typeface="Arial"/>
                <a:cs typeface="Arial"/>
              </a:rPr>
              <a:t>X</a:t>
            </a:r>
            <a:endParaRPr lang="en-US" sz="1165" dirty="0">
              <a:latin typeface="Arial"/>
              <a:cs typeface="Arial"/>
            </a:endParaRPr>
          </a:p>
          <a:p>
            <a:pPr marL="53787" marR="45719">
              <a:lnSpc>
                <a:spcPct val="110000"/>
              </a:lnSpc>
              <a:spcBef>
                <a:spcPts val="947"/>
              </a:spcBef>
            </a:pP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Source:</a:t>
            </a:r>
            <a:r>
              <a:rPr lang="en-US" sz="741" spc="-5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15" baseline="24691" dirty="0">
                <a:solidFill>
                  <a:srgbClr val="6C6D6A"/>
                </a:solidFill>
                <a:latin typeface="Arial"/>
                <a:cs typeface="Arial"/>
              </a:rPr>
              <a:t>1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Consumer</a:t>
            </a:r>
            <a:r>
              <a:rPr lang="en-US" sz="741" spc="-21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payments</a:t>
            </a:r>
            <a:r>
              <a:rPr lang="en-US" sz="741" spc="21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2020</a:t>
            </a:r>
            <a:r>
              <a:rPr lang="en-US" sz="741" spc="-21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Fiserv</a:t>
            </a:r>
            <a:r>
              <a:rPr lang="en-US" sz="741" spc="-11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report</a:t>
            </a:r>
            <a:r>
              <a:rPr lang="en-US" sz="741" spc="-5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(survey</a:t>
            </a:r>
            <a:r>
              <a:rPr lang="en-US" sz="741" spc="5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conducted</a:t>
            </a:r>
            <a:r>
              <a:rPr lang="en-US" sz="741" spc="-5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on</a:t>
            </a:r>
            <a:r>
              <a:rPr lang="en-US" sz="741" spc="-2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US</a:t>
            </a:r>
            <a:r>
              <a:rPr lang="en-US" sz="741" spc="-32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consumers</a:t>
            </a:r>
            <a:r>
              <a:rPr lang="en-US" sz="741" spc="-5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from Nov</a:t>
            </a:r>
            <a:r>
              <a:rPr lang="en-US" sz="741" spc="-2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18–Dec</a:t>
            </a:r>
            <a:r>
              <a:rPr lang="en-US" sz="741" spc="-2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4,</a:t>
            </a:r>
            <a:r>
              <a:rPr lang="en-US" sz="741" spc="-1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2019)</a:t>
            </a:r>
            <a:r>
              <a:rPr lang="en-US" sz="741" spc="-21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;</a:t>
            </a:r>
            <a:r>
              <a:rPr lang="en-US" sz="741" spc="-11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15" baseline="24691" dirty="0">
                <a:solidFill>
                  <a:srgbClr val="6C6D6A"/>
                </a:solidFill>
                <a:latin typeface="Arial"/>
                <a:cs typeface="Arial"/>
              </a:rPr>
              <a:t>2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Paysafe</a:t>
            </a:r>
            <a:r>
              <a:rPr lang="en-US" sz="741" spc="5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report (survey conducted</a:t>
            </a:r>
            <a:r>
              <a:rPr lang="en-US" sz="741" spc="-5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in</a:t>
            </a:r>
            <a:r>
              <a:rPr lang="en-US" sz="741" spc="-2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Apr</a:t>
            </a:r>
            <a:r>
              <a:rPr lang="en-US" sz="741" spc="-2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2019</a:t>
            </a:r>
            <a:r>
              <a:rPr lang="en-US" sz="741" spc="-21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in</a:t>
            </a:r>
            <a:r>
              <a:rPr lang="en-US" sz="741" spc="-37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USA,</a:t>
            </a:r>
            <a:r>
              <a:rPr lang="en-US" sz="741" spc="-37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Canada, UK,</a:t>
            </a:r>
            <a:r>
              <a:rPr lang="en-US" sz="741" spc="-37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spc="-11" dirty="0">
                <a:solidFill>
                  <a:srgbClr val="6C6D6A"/>
                </a:solidFill>
                <a:latin typeface="Arial"/>
                <a:cs typeface="Arial"/>
              </a:rPr>
              <a:t>Germany,</a:t>
            </a:r>
            <a:r>
              <a:rPr lang="en-US" sz="741" spc="529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Austria,</a:t>
            </a:r>
            <a:r>
              <a:rPr lang="en-US" sz="741" spc="-11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and</a:t>
            </a:r>
            <a:r>
              <a:rPr lang="en-US" sz="741" spc="-32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spc="-11" dirty="0">
                <a:solidFill>
                  <a:srgbClr val="6C6D6A"/>
                </a:solidFill>
                <a:latin typeface="Arial"/>
                <a:cs typeface="Arial"/>
              </a:rPr>
              <a:t>Bulgaria)</a:t>
            </a:r>
            <a:endParaRPr lang="en-US" sz="741" dirty="0">
              <a:latin typeface="Arial"/>
              <a:cs typeface="Arial"/>
            </a:endParaRPr>
          </a:p>
          <a:p>
            <a:pPr marL="53787">
              <a:lnSpc>
                <a:spcPts val="1022"/>
              </a:lnSpc>
            </a:pP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Note:</a:t>
            </a:r>
            <a:r>
              <a:rPr lang="en-US" sz="741" spc="-5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Generation</a:t>
            </a:r>
            <a:r>
              <a:rPr lang="en-US" sz="741" spc="32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Z</a:t>
            </a:r>
            <a:r>
              <a:rPr lang="en-US" sz="741" spc="5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spc="-11" dirty="0">
                <a:solidFill>
                  <a:srgbClr val="6C6D6A"/>
                </a:solidFill>
                <a:latin typeface="Arial"/>
                <a:cs typeface="Arial"/>
              </a:rPr>
              <a:t>(16-24-year-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olds),</a:t>
            </a:r>
            <a:r>
              <a:rPr lang="en-US" sz="741" spc="53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spc="-11" dirty="0">
                <a:solidFill>
                  <a:srgbClr val="6C6D6A"/>
                </a:solidFill>
                <a:latin typeface="Arial"/>
                <a:cs typeface="Arial"/>
              </a:rPr>
              <a:t>Millennials</a:t>
            </a:r>
            <a:r>
              <a:rPr lang="en-US" sz="741" spc="-5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spc="-11" dirty="0">
                <a:solidFill>
                  <a:srgbClr val="6C6D6A"/>
                </a:solidFill>
                <a:latin typeface="Arial"/>
                <a:cs typeface="Arial"/>
              </a:rPr>
              <a:t>(25-39-year-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olds),</a:t>
            </a:r>
            <a:r>
              <a:rPr lang="en-US" sz="741" spc="53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Generation</a:t>
            </a:r>
            <a:r>
              <a:rPr lang="en-US" sz="741" spc="32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X</a:t>
            </a:r>
            <a:r>
              <a:rPr lang="en-US" sz="741" spc="-11" dirty="0">
                <a:solidFill>
                  <a:srgbClr val="6C6D6A"/>
                </a:solidFill>
                <a:latin typeface="Arial"/>
                <a:cs typeface="Arial"/>
              </a:rPr>
              <a:t> (40-54-year-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olds),</a:t>
            </a:r>
            <a:r>
              <a:rPr lang="en-US" sz="741" spc="48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and</a:t>
            </a:r>
            <a:r>
              <a:rPr lang="en-US" sz="741" spc="5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Baby</a:t>
            </a:r>
            <a:r>
              <a:rPr lang="en-US" sz="741" spc="-5" dirty="0">
                <a:solidFill>
                  <a:srgbClr val="6C6D6A"/>
                </a:solidFill>
                <a:latin typeface="Arial"/>
                <a:cs typeface="Arial"/>
              </a:rPr>
              <a:t> B</a:t>
            </a:r>
            <a:r>
              <a:rPr lang="en-US" sz="741" spc="-16" dirty="0">
                <a:solidFill>
                  <a:srgbClr val="6C6D6A"/>
                </a:solidFill>
                <a:latin typeface="Arial"/>
                <a:cs typeface="Arial"/>
              </a:rPr>
              <a:t>oo</a:t>
            </a:r>
            <a:r>
              <a:rPr lang="en-US" sz="741" spc="-694" dirty="0">
                <a:solidFill>
                  <a:srgbClr val="6C6D6A"/>
                </a:solidFill>
                <a:latin typeface="Arial"/>
                <a:cs typeface="Arial"/>
              </a:rPr>
              <a:t>m</a:t>
            </a:r>
            <a:r>
              <a:rPr lang="en-US" sz="1429" spc="-7" baseline="-27777" dirty="0">
                <a:solidFill>
                  <a:srgbClr val="6C6D6A"/>
                </a:solidFill>
                <a:latin typeface="Arial"/>
                <a:cs typeface="Arial"/>
              </a:rPr>
              <a:t>8</a:t>
            </a:r>
            <a:r>
              <a:rPr lang="en-US" sz="1429" spc="-175" baseline="-27777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ers</a:t>
            </a:r>
            <a:r>
              <a:rPr lang="en-US" sz="741" spc="5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dirty="0">
                <a:solidFill>
                  <a:srgbClr val="6C6D6A"/>
                </a:solidFill>
                <a:latin typeface="Arial"/>
                <a:cs typeface="Arial"/>
              </a:rPr>
              <a:t>(over</a:t>
            </a:r>
            <a:r>
              <a:rPr lang="en-US" sz="741" spc="1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741" spc="-11" dirty="0">
                <a:solidFill>
                  <a:srgbClr val="6C6D6A"/>
                </a:solidFill>
                <a:latin typeface="Arial"/>
                <a:cs typeface="Arial"/>
              </a:rPr>
              <a:t>55-</a:t>
            </a:r>
            <a:r>
              <a:rPr lang="en-US" sz="741" spc="-21" dirty="0">
                <a:solidFill>
                  <a:srgbClr val="6C6D6A"/>
                </a:solidFill>
                <a:latin typeface="Arial"/>
                <a:cs typeface="Arial"/>
              </a:rPr>
              <a:t>year-</a:t>
            </a:r>
            <a:r>
              <a:rPr lang="en-US" sz="741" spc="-11" dirty="0">
                <a:solidFill>
                  <a:srgbClr val="6C6D6A"/>
                </a:solidFill>
                <a:latin typeface="Arial"/>
                <a:cs typeface="Arial"/>
              </a:rPr>
              <a:t>olds)</a:t>
            </a:r>
            <a:endParaRPr lang="en-US" sz="741" dirty="0">
              <a:latin typeface="Arial"/>
              <a:cs typeface="Arial"/>
            </a:endParaRPr>
          </a:p>
        </p:txBody>
      </p:sp>
      <p:sp>
        <p:nvSpPr>
          <p:cNvPr id="100" name="object 99">
            <a:extLst>
              <a:ext uri="{FF2B5EF4-FFF2-40B4-BE49-F238E27FC236}">
                <a16:creationId xmlns:a16="http://schemas.microsoft.com/office/drawing/2014/main" id="{1713C0EB-6B2F-4302-B1CC-C21E30329892}"/>
              </a:ext>
            </a:extLst>
          </p:cNvPr>
          <p:cNvSpPr txBox="1"/>
          <p:nvPr/>
        </p:nvSpPr>
        <p:spPr>
          <a:xfrm>
            <a:off x="7677328" y="2176782"/>
            <a:ext cx="3699957" cy="392785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40340" marR="32272">
              <a:lnSpc>
                <a:spcPct val="110200"/>
              </a:lnSpc>
              <a:spcBef>
                <a:spcPts val="106"/>
              </a:spcBef>
            </a:pP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Regular</a:t>
            </a:r>
            <a:r>
              <a:rPr lang="en-US" sz="1165" b="1" spc="-2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use</a:t>
            </a:r>
            <a:r>
              <a:rPr lang="en-US" sz="1165" b="1" spc="-32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of</a:t>
            </a:r>
            <a:r>
              <a:rPr lang="en-US" sz="1165" b="1" spc="-37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alternative</a:t>
            </a:r>
            <a:r>
              <a:rPr lang="en-US" sz="1165" b="1" spc="-58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payment</a:t>
            </a:r>
            <a:r>
              <a:rPr lang="en-US" sz="1165" b="1" spc="-16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methods</a:t>
            </a:r>
            <a:r>
              <a:rPr lang="en-US" sz="1165" b="1" spc="-48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dirty="0">
                <a:solidFill>
                  <a:srgbClr val="6C6D6A"/>
                </a:solidFill>
                <a:latin typeface="Arial"/>
                <a:cs typeface="Arial"/>
              </a:rPr>
              <a:t>by</a:t>
            </a:r>
            <a:r>
              <a:rPr lang="en-US" sz="1165" b="1" spc="-32" dirty="0">
                <a:solidFill>
                  <a:srgbClr val="6C6D6A"/>
                </a:solidFill>
                <a:latin typeface="Arial"/>
                <a:cs typeface="Arial"/>
              </a:rPr>
              <a:t> </a:t>
            </a:r>
            <a:r>
              <a:rPr lang="en-US" sz="1165" b="1" spc="-26" dirty="0">
                <a:solidFill>
                  <a:srgbClr val="6C6D6A"/>
                </a:solidFill>
                <a:latin typeface="Arial"/>
                <a:cs typeface="Arial"/>
              </a:rPr>
              <a:t>age </a:t>
            </a:r>
            <a:r>
              <a:rPr lang="en-US" sz="1165" b="1" spc="-11" dirty="0">
                <a:solidFill>
                  <a:srgbClr val="6C6D6A"/>
                </a:solidFill>
                <a:latin typeface="Arial"/>
                <a:cs typeface="Arial"/>
              </a:rPr>
              <a:t>demographic</a:t>
            </a:r>
            <a:r>
              <a:rPr lang="en-US" sz="1112" b="1" spc="-16" baseline="27777" dirty="0">
                <a:solidFill>
                  <a:srgbClr val="6C6D6A"/>
                </a:solidFill>
                <a:latin typeface="Arial"/>
                <a:cs typeface="Arial"/>
              </a:rPr>
              <a:t>2</a:t>
            </a:r>
            <a:endParaRPr lang="en-US" sz="1112" baseline="27777" dirty="0">
              <a:latin typeface="Arial"/>
              <a:cs typeface="Arial"/>
            </a:endParaRPr>
          </a:p>
        </p:txBody>
      </p:sp>
      <p:sp>
        <p:nvSpPr>
          <p:cNvPr id="108" name="PageNumber">
            <a:extLst>
              <a:ext uri="{FF2B5EF4-FFF2-40B4-BE49-F238E27FC236}">
                <a16:creationId xmlns:a16="http://schemas.microsoft.com/office/drawing/2014/main" id="{60C3E9E1-6589-76C4-32BB-E93DA65BA7DB}"/>
              </a:ext>
            </a:extLst>
          </p:cNvPr>
          <p:cNvSpPr txBox="1"/>
          <p:nvPr/>
        </p:nvSpPr>
        <p:spPr>
          <a:xfrm>
            <a:off x="13377672" y="7894180"/>
            <a:ext cx="557784" cy="1404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</a:rPr>
              <a:t>7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280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2A4F22E-8010-4147-8DDA-880D57FFF3DA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2A4F22E-8010-4147-8DDA-880D57FFF3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CB72E4A-CDD2-4846-A194-033AAB41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What is omnichannel versus multichannel and why should you care?</a:t>
            </a:r>
          </a:p>
        </p:txBody>
      </p:sp>
      <p:sp>
        <p:nvSpPr>
          <p:cNvPr id="20" name="object 37">
            <a:extLst>
              <a:ext uri="{FF2B5EF4-FFF2-40B4-BE49-F238E27FC236}">
                <a16:creationId xmlns:a16="http://schemas.microsoft.com/office/drawing/2014/main" id="{EFB76A94-2505-4F62-B96E-E099B5340194}"/>
              </a:ext>
            </a:extLst>
          </p:cNvPr>
          <p:cNvSpPr txBox="1"/>
          <p:nvPr/>
        </p:nvSpPr>
        <p:spPr>
          <a:xfrm>
            <a:off x="690371" y="7546217"/>
            <a:ext cx="739084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3447">
              <a:defRPr/>
            </a:pPr>
            <a:r>
              <a:rPr lang="en-US" sz="900" spc="-5" dirty="0">
                <a:solidFill>
                  <a:srgbClr val="6C6D6A"/>
                </a:solidFill>
                <a:latin typeface="AmplitudeTF" panose="02000506050000020004" pitchFamily="50" charset="0"/>
                <a:cs typeface="Arial"/>
              </a:rPr>
              <a:t>Source: BlueFlame, Aite Group</a:t>
            </a:r>
          </a:p>
          <a:p>
            <a:pPr marL="13447">
              <a:defRPr/>
            </a:pPr>
            <a:endParaRPr lang="en-US" sz="900" dirty="0">
              <a:solidFill>
                <a:srgbClr val="000000"/>
              </a:solidFill>
              <a:latin typeface="AmplitudeTF" panose="02000506050000020004" pitchFamily="50" charset="0"/>
              <a:cs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EFAF6F6-4C39-4174-A02C-D2874AD5FEEF}"/>
              </a:ext>
            </a:extLst>
          </p:cNvPr>
          <p:cNvGrpSpPr/>
          <p:nvPr/>
        </p:nvGrpSpPr>
        <p:grpSpPr>
          <a:xfrm>
            <a:off x="1461753" y="6023715"/>
            <a:ext cx="11819786" cy="1333698"/>
            <a:chOff x="1808681" y="5739231"/>
            <a:chExt cx="11819786" cy="133369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70F4A5-DB78-472B-BADF-5C9A6CA8D51C}"/>
                </a:ext>
              </a:extLst>
            </p:cNvPr>
            <p:cNvSpPr/>
            <p:nvPr/>
          </p:nvSpPr>
          <p:spPr>
            <a:xfrm>
              <a:off x="5426347" y="5739231"/>
              <a:ext cx="8202120" cy="1333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9112" indent="-285750" defTabSz="968167">
                <a:lnSpc>
                  <a:spcPct val="100000"/>
                </a:lnSpc>
                <a:spcBef>
                  <a:spcPts val="1059"/>
                </a:spcBef>
                <a:spcAft>
                  <a:spcPts val="529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sz="1800" b="1" dirty="0">
                  <a:solidFill>
                    <a:srgbClr val="7CAABE"/>
                  </a:solidFill>
                </a:rPr>
                <a:t>Full visibility </a:t>
              </a:r>
              <a:r>
                <a:rPr lang="en-US" sz="1600" dirty="0">
                  <a:solidFill>
                    <a:srgbClr val="6D6E6A"/>
                  </a:solidFill>
                </a:rPr>
                <a:t>into all interactions / transactions in a single dashboard </a:t>
              </a:r>
            </a:p>
            <a:p>
              <a:pPr marL="289112" indent="-285750" defTabSz="968167">
                <a:lnSpc>
                  <a:spcPct val="100000"/>
                </a:lnSpc>
                <a:spcBef>
                  <a:spcPts val="1059"/>
                </a:spcBef>
                <a:spcAft>
                  <a:spcPts val="529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sz="1800" b="1" dirty="0">
                  <a:solidFill>
                    <a:srgbClr val="0A6EA7"/>
                  </a:solidFill>
                </a:rPr>
                <a:t>Simplified reconciliation </a:t>
              </a:r>
              <a:r>
                <a:rPr lang="en-US" sz="1600" dirty="0">
                  <a:solidFill>
                    <a:srgbClr val="6D6E6A"/>
                  </a:solidFill>
                </a:rPr>
                <a:t>regardless of channel and payment method</a:t>
              </a:r>
            </a:p>
            <a:p>
              <a:pPr marL="289112" indent="-285750" defTabSz="968167">
                <a:lnSpc>
                  <a:spcPct val="100000"/>
                </a:lnSpc>
                <a:spcBef>
                  <a:spcPts val="1059"/>
                </a:spcBef>
                <a:spcAft>
                  <a:spcPts val="529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sz="1800" b="1" dirty="0">
                  <a:solidFill>
                    <a:schemeClr val="accent1">
                      <a:lumMod val="75000"/>
                    </a:schemeClr>
                  </a:solidFill>
                </a:rPr>
                <a:t>Streamlined and intuitive experiences</a:t>
              </a:r>
              <a:r>
                <a:rPr lang="en-US" sz="1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dirty="0">
                  <a:solidFill>
                    <a:srgbClr val="6D6E6A"/>
                  </a:solidFill>
                </a:rPr>
                <a:t>for constituents with minimal data entry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38E86BB-B016-4924-82AD-A2A998D9EA35}"/>
                </a:ext>
              </a:extLst>
            </p:cNvPr>
            <p:cNvSpPr/>
            <p:nvPr/>
          </p:nvSpPr>
          <p:spPr>
            <a:xfrm>
              <a:off x="1808681" y="5928035"/>
              <a:ext cx="361766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62" algn="ctr" defTabSz="968167">
                <a:spcBef>
                  <a:spcPts val="1059"/>
                </a:spcBef>
                <a:spcAft>
                  <a:spcPts val="529"/>
                </a:spcAft>
              </a:pPr>
              <a:r>
                <a:rPr lang="en-US" sz="1800" b="1" dirty="0">
                  <a:solidFill>
                    <a:schemeClr val="tx2"/>
                  </a:solidFill>
                </a:rPr>
                <a:t>A unified, omnichannel platform provides your business…  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6F46A19-FCC2-42D9-BA39-FAC62CE9EB6E}"/>
              </a:ext>
            </a:extLst>
          </p:cNvPr>
          <p:cNvSpPr/>
          <p:nvPr/>
        </p:nvSpPr>
        <p:spPr>
          <a:xfrm>
            <a:off x="971549" y="2932531"/>
            <a:ext cx="12687301" cy="270845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57AB0F5-DBFF-41AF-AAA2-1DDBBB12E8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09" y="3432449"/>
            <a:ext cx="989887" cy="20003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E31B309-95E3-481E-AEBC-EE99944165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571" y="3917964"/>
            <a:ext cx="853992" cy="10375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9D1554-D0FA-409C-8AB4-9A37FCBE423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243"/>
          <a:stretch/>
        </p:blipFill>
        <p:spPr>
          <a:xfrm>
            <a:off x="7884994" y="3452301"/>
            <a:ext cx="1171713" cy="19370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EB69FEF-37EB-4E52-B3CD-FC53AE30FD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70" y="3432449"/>
            <a:ext cx="1527464" cy="19767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771A3B3-49F2-46BA-A0AB-DC80CB266B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0625" y="3545237"/>
            <a:ext cx="2011160" cy="18639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088B94-7DC4-43D2-AB86-068DBDCEEC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01392" y="3581086"/>
            <a:ext cx="1007233" cy="179223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E24B661-8E6A-46A8-A403-DE204B0E1564}"/>
              </a:ext>
            </a:extLst>
          </p:cNvPr>
          <p:cNvSpPr txBox="1"/>
          <p:nvPr/>
        </p:nvSpPr>
        <p:spPr>
          <a:xfrm>
            <a:off x="1589211" y="3098400"/>
            <a:ext cx="1653988" cy="316349"/>
          </a:xfrm>
          <a:prstGeom prst="rect">
            <a:avLst/>
          </a:prstGeom>
          <a:noFill/>
        </p:spPr>
        <p:txBody>
          <a:bodyPr vert="horz" wrap="square" lIns="96819" tIns="48409" rIns="96819" bIns="48409" rtlCol="0" anchor="t">
            <a:spAutoFit/>
          </a:bodyPr>
          <a:lstStyle/>
          <a:p>
            <a:pPr algn="ctr" defTabSz="968167">
              <a:lnSpc>
                <a:spcPct val="110000"/>
              </a:lnSpc>
              <a:defRPr/>
            </a:pPr>
            <a:r>
              <a:rPr lang="en-US" sz="1400" b="1" dirty="0">
                <a:solidFill>
                  <a:schemeClr val="accent1"/>
                </a:solidFill>
                <a:latin typeface="Arial"/>
                <a:ea typeface="LF_Kai"/>
              </a:rPr>
              <a:t>Portal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EF4D2B-458A-4F5A-BBAD-BE6AFE8E4206}"/>
              </a:ext>
            </a:extLst>
          </p:cNvPr>
          <p:cNvSpPr txBox="1"/>
          <p:nvPr/>
        </p:nvSpPr>
        <p:spPr>
          <a:xfrm>
            <a:off x="3860861" y="3098400"/>
            <a:ext cx="1653988" cy="316349"/>
          </a:xfrm>
          <a:prstGeom prst="rect">
            <a:avLst/>
          </a:prstGeom>
          <a:noFill/>
        </p:spPr>
        <p:txBody>
          <a:bodyPr vert="horz" wrap="square" lIns="96819" tIns="48409" rIns="96819" bIns="48409" rtlCol="0" anchor="t">
            <a:spAutoFit/>
          </a:bodyPr>
          <a:lstStyle/>
          <a:p>
            <a:pPr algn="ctr" defTabSz="968167">
              <a:lnSpc>
                <a:spcPct val="110000"/>
              </a:lnSpc>
              <a:defRPr/>
            </a:pPr>
            <a:r>
              <a:rPr lang="en-US" sz="1400" b="1" dirty="0">
                <a:solidFill>
                  <a:schemeClr val="accent1"/>
                </a:solidFill>
                <a:latin typeface="Arial"/>
                <a:ea typeface="LF_Kai"/>
              </a:rPr>
              <a:t>Mobile Apps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F5C027-DA7F-4B81-822E-B5F551BB899A}"/>
              </a:ext>
            </a:extLst>
          </p:cNvPr>
          <p:cNvSpPr txBox="1"/>
          <p:nvPr/>
        </p:nvSpPr>
        <p:spPr>
          <a:xfrm>
            <a:off x="5717658" y="3098400"/>
            <a:ext cx="1653988" cy="316349"/>
          </a:xfrm>
          <a:prstGeom prst="rect">
            <a:avLst/>
          </a:prstGeom>
          <a:noFill/>
        </p:spPr>
        <p:txBody>
          <a:bodyPr vert="horz" wrap="square" lIns="96819" tIns="48409" rIns="96819" bIns="48409" rtlCol="0" anchor="t">
            <a:spAutoFit/>
          </a:bodyPr>
          <a:lstStyle/>
          <a:p>
            <a:pPr algn="ctr" defTabSz="968167">
              <a:lnSpc>
                <a:spcPct val="110000"/>
              </a:lnSpc>
              <a:defRPr/>
            </a:pPr>
            <a:r>
              <a:rPr lang="en-US" sz="1400" b="1" dirty="0">
                <a:solidFill>
                  <a:schemeClr val="accent1"/>
                </a:solidFill>
                <a:latin typeface="Arial"/>
                <a:ea typeface="LF_Kai"/>
              </a:rPr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22B900-D708-4EBA-80FF-1659A8A298EB}"/>
              </a:ext>
            </a:extLst>
          </p:cNvPr>
          <p:cNvSpPr txBox="1"/>
          <p:nvPr/>
        </p:nvSpPr>
        <p:spPr>
          <a:xfrm>
            <a:off x="7639539" y="3098400"/>
            <a:ext cx="1653988" cy="316349"/>
          </a:xfrm>
          <a:prstGeom prst="rect">
            <a:avLst/>
          </a:prstGeom>
          <a:noFill/>
        </p:spPr>
        <p:txBody>
          <a:bodyPr vert="horz" wrap="square" lIns="96819" tIns="48409" rIns="96819" bIns="48409" rtlCol="0" anchor="t">
            <a:spAutoFit/>
          </a:bodyPr>
          <a:lstStyle/>
          <a:p>
            <a:pPr algn="ctr" defTabSz="968167">
              <a:lnSpc>
                <a:spcPct val="110000"/>
              </a:lnSpc>
              <a:defRPr/>
            </a:pPr>
            <a:r>
              <a:rPr lang="en-US" sz="1400" b="1" dirty="0">
                <a:solidFill>
                  <a:schemeClr val="accent1"/>
                </a:solidFill>
                <a:latin typeface="Arial"/>
                <a:ea typeface="LF_Kai"/>
              </a:rPr>
              <a:t>Chat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6E310F-724E-4631-96B3-A8A36A45E1B1}"/>
              </a:ext>
            </a:extLst>
          </p:cNvPr>
          <p:cNvSpPr txBox="1"/>
          <p:nvPr/>
        </p:nvSpPr>
        <p:spPr>
          <a:xfrm>
            <a:off x="9703394" y="3098400"/>
            <a:ext cx="1906987" cy="316349"/>
          </a:xfrm>
          <a:prstGeom prst="rect">
            <a:avLst/>
          </a:prstGeom>
          <a:noFill/>
        </p:spPr>
        <p:txBody>
          <a:bodyPr vert="horz" wrap="square" lIns="96819" tIns="48409" rIns="96819" bIns="48409" rtlCol="0" anchor="t">
            <a:spAutoFit/>
          </a:bodyPr>
          <a:lstStyle/>
          <a:p>
            <a:pPr algn="ctr" defTabSz="968167">
              <a:lnSpc>
                <a:spcPct val="110000"/>
              </a:lnSpc>
              <a:defRPr/>
            </a:pPr>
            <a:r>
              <a:rPr lang="en-US" sz="1400" b="1" dirty="0">
                <a:solidFill>
                  <a:schemeClr val="accent1"/>
                </a:solidFill>
                <a:latin typeface="Arial"/>
                <a:ea typeface="LF_Kai"/>
              </a:rPr>
              <a:t>Email / Secure PDF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050F58-8D4C-4E37-B47D-2E455CE20D5E}"/>
              </a:ext>
            </a:extLst>
          </p:cNvPr>
          <p:cNvSpPr txBox="1"/>
          <p:nvPr/>
        </p:nvSpPr>
        <p:spPr>
          <a:xfrm>
            <a:off x="11790573" y="3098400"/>
            <a:ext cx="1653988" cy="316349"/>
          </a:xfrm>
          <a:prstGeom prst="rect">
            <a:avLst/>
          </a:prstGeom>
          <a:noFill/>
        </p:spPr>
        <p:txBody>
          <a:bodyPr vert="horz" wrap="square" lIns="96819" tIns="48409" rIns="96819" bIns="48409" rtlCol="0" anchor="t">
            <a:spAutoFit/>
          </a:bodyPr>
          <a:lstStyle/>
          <a:p>
            <a:pPr algn="ctr" defTabSz="968167">
              <a:lnSpc>
                <a:spcPct val="110000"/>
              </a:lnSpc>
              <a:defRPr/>
            </a:pPr>
            <a:r>
              <a:rPr lang="en-US" sz="1400" b="1" dirty="0">
                <a:solidFill>
                  <a:schemeClr val="accent1"/>
                </a:solidFill>
                <a:latin typeface="Arial"/>
                <a:ea typeface="LF_Kai"/>
              </a:rPr>
              <a:t>Phone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858287-F7AC-4DCD-A645-07A25F9C1DF4}"/>
              </a:ext>
            </a:extLst>
          </p:cNvPr>
          <p:cNvSpPr/>
          <p:nvPr/>
        </p:nvSpPr>
        <p:spPr>
          <a:xfrm>
            <a:off x="690371" y="1481515"/>
            <a:ext cx="13249656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2" algn="ctr" defTabSz="968167">
              <a:lnSpc>
                <a:spcPct val="100000"/>
              </a:lnSpc>
              <a:spcBef>
                <a:spcPts val="1059"/>
              </a:spcBef>
              <a:spcAft>
                <a:spcPts val="529"/>
              </a:spcAft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How many different interaction channels are used to interact with billers each year?</a:t>
            </a:r>
          </a:p>
          <a:p>
            <a:pPr marL="3362" algn="ctr" defTabSz="968167">
              <a:lnSpc>
                <a:spcPct val="100000"/>
              </a:lnSpc>
              <a:spcBef>
                <a:spcPts val="1059"/>
              </a:spcBef>
              <a:spcAft>
                <a:spcPts val="529"/>
              </a:spcAft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Average consumer: at least 2</a:t>
            </a:r>
          </a:p>
          <a:p>
            <a:pPr marL="3362" algn="ctr" defTabSz="968167">
              <a:lnSpc>
                <a:spcPct val="100000"/>
              </a:lnSpc>
              <a:spcBef>
                <a:spcPts val="1059"/>
              </a:spcBef>
              <a:spcAft>
                <a:spcPts val="529"/>
              </a:spcAft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Average millennial: 4</a:t>
            </a:r>
          </a:p>
        </p:txBody>
      </p:sp>
      <p:sp>
        <p:nvSpPr>
          <p:cNvPr id="13" name="PageNumber">
            <a:extLst>
              <a:ext uri="{FF2B5EF4-FFF2-40B4-BE49-F238E27FC236}">
                <a16:creationId xmlns:a16="http://schemas.microsoft.com/office/drawing/2014/main" id="{D1268873-A14C-C076-652D-859F5FE1FE00}"/>
              </a:ext>
            </a:extLst>
          </p:cNvPr>
          <p:cNvSpPr txBox="1"/>
          <p:nvPr/>
        </p:nvSpPr>
        <p:spPr>
          <a:xfrm>
            <a:off x="13377672" y="7894180"/>
            <a:ext cx="557784" cy="1404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</a:rPr>
              <a:t>8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0515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B122E7A-62C6-4ABF-83F9-3DA3DB164F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" t="22914" b="40591"/>
          <a:stretch/>
        </p:blipFill>
        <p:spPr>
          <a:xfrm>
            <a:off x="694944" y="1412751"/>
            <a:ext cx="13249656" cy="3178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8A2B3C-3161-4294-BD3F-706CE959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payments can be challenging—but it doesn’t have to be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80AA5-76E0-4D43-A0DC-6D571A22E03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4944" y="4898882"/>
            <a:ext cx="6958545" cy="4745736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0" lvl="1" indent="0">
              <a:buClr>
                <a:schemeClr val="accent1">
                  <a:lumMod val="100000"/>
                </a:schemeClr>
              </a:buClr>
              <a:buNone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YOUR CHALLENGE:</a:t>
            </a:r>
          </a:p>
          <a:p>
            <a:pPr lvl="1" indent="-210312">
              <a:buClr>
                <a:schemeClr val="accent1">
                  <a:lumMod val="100000"/>
                </a:schemeClr>
              </a:buClr>
              <a:buFont typeface="Wingdings" panose="05000000000000000000" pitchFamily="2" charset="2"/>
              <a:buChar char="l"/>
            </a:pPr>
            <a:r>
              <a:rPr lang="en-US" sz="1400" dirty="0"/>
              <a:t>Your constituents want an easy, convenient  digital experience when paying </a:t>
            </a:r>
            <a:r>
              <a:rPr lang="en-US" sz="1400" dirty="0" smtClean="0"/>
              <a:t>taxes and other city services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210312">
              <a:buClr>
                <a:schemeClr val="accent1">
                  <a:lumMod val="100000"/>
                </a:schemeClr>
              </a:buClr>
              <a:buFont typeface="Wingdings" panose="05000000000000000000" pitchFamily="2" charset="2"/>
              <a:buChar char="l"/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Your constituents want multiple payment methods and channel options</a:t>
            </a:r>
          </a:p>
          <a:p>
            <a:pPr lvl="1" indent="-210312">
              <a:buClr>
                <a:schemeClr val="accent1">
                  <a:lumMod val="100000"/>
                </a:schemeClr>
              </a:buClr>
              <a:buFont typeface="Wingdings" panose="05000000000000000000" pitchFamily="2" charset="2"/>
              <a:buChar char="l"/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You have manual processes internally</a:t>
            </a:r>
          </a:p>
          <a:p>
            <a:pPr lvl="1" indent="-210312">
              <a:buClr>
                <a:schemeClr val="accent1">
                  <a:lumMod val="100000"/>
                </a:schemeClr>
              </a:buClr>
              <a:buFont typeface="Wingdings" panose="05000000000000000000" pitchFamily="2" charset="2"/>
              <a:buChar char="l"/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Reconciliation can be difficult: Your end-to-end accounts receivable process is spread across several platforms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86489-6129-4132-B9FC-EAAAA4FE8ED0}"/>
              </a:ext>
            </a:extLst>
          </p:cNvPr>
          <p:cNvSpPr/>
          <p:nvPr/>
        </p:nvSpPr>
        <p:spPr>
          <a:xfrm>
            <a:off x="7840292" y="3911881"/>
            <a:ext cx="6140884" cy="36657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48409" rIns="96819" bIns="48409" numCol="1" spcCol="0" rtlCol="0" fromWordArt="0" anchor="ctr" anchorCtr="0" forceAA="0" compatLnSpc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endParaRPr lang="en-US" sz="1271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9E297-B421-4C59-BFD8-55846B0590CA}"/>
              </a:ext>
            </a:extLst>
          </p:cNvPr>
          <p:cNvSpPr/>
          <p:nvPr/>
        </p:nvSpPr>
        <p:spPr>
          <a:xfrm>
            <a:off x="8040529" y="3911881"/>
            <a:ext cx="6042507" cy="78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0000"/>
              </a:lnSpc>
              <a:spcBef>
                <a:spcPts val="635"/>
              </a:spcBef>
            </a:pPr>
            <a:r>
              <a:rPr lang="en-US" sz="2118" b="1" dirty="0">
                <a:solidFill>
                  <a:srgbClr val="1E7C99"/>
                </a:solidFill>
                <a:latin typeface="+mj-lt"/>
              </a:rPr>
              <a:t>THE SOLUTION: one platform to boost your payment potential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7DC3A5-5ADC-42ED-B5B4-F933E13552B9}"/>
              </a:ext>
            </a:extLst>
          </p:cNvPr>
          <p:cNvSpPr txBox="1">
            <a:spLocks/>
          </p:cNvSpPr>
          <p:nvPr/>
        </p:nvSpPr>
        <p:spPr>
          <a:xfrm>
            <a:off x="9836218" y="4862134"/>
            <a:ext cx="3345294" cy="257749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0160" indent="-6985" algn="l" defTabSz="914400" rtl="0" eaLnBrk="1" latinLnBrk="0" hangingPunct="1">
              <a:lnSpc>
                <a:spcPct val="110000"/>
              </a:lnSpc>
              <a:spcBef>
                <a:spcPts val="910"/>
              </a:spcBef>
              <a:spcAft>
                <a:spcPct val="0"/>
              </a:spcAft>
              <a:buFontTx/>
              <a:buNone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10312" indent="-18288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2000"/>
              <a:buFont typeface="Wingdings" panose="05000000000000000000" pitchFamily="2" charset="2"/>
              <a:buChar char="n"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384048" indent="-210312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92000"/>
              <a:buFont typeface="Wingdings" panose="05000000000000000000" pitchFamily="2" charset="2"/>
              <a:buChar char="n"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557784" indent="-219456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24" lvl="1" indent="-192024">
              <a:buClr>
                <a:schemeClr val="accent1">
                  <a:lumMod val="100000"/>
                </a:schemeClr>
              </a:buClr>
              <a:buFont typeface="Wingdings" panose="05000000000000000000" pitchFamily="2" charset="2"/>
              <a:buChar char="l"/>
            </a:pPr>
            <a:r>
              <a:rPr lang="en-US" sz="1271" dirty="0">
                <a:ea typeface="Calibri" panose="020F0502020204030204" pitchFamily="34" charset="0"/>
                <a:cs typeface="Times New Roman" panose="02020603050405020304" pitchFamily="18" charset="0"/>
              </a:rPr>
              <a:t>Faster payment that makes it easier for your constituents to initiate payments—with our digital bill payment solution</a:t>
            </a:r>
          </a:p>
          <a:p>
            <a:pPr marL="192024" lvl="1" indent="-192024">
              <a:buClr>
                <a:schemeClr val="accent1">
                  <a:lumMod val="100000"/>
                </a:schemeClr>
              </a:buClr>
              <a:buFont typeface="Wingdings" panose="05000000000000000000" pitchFamily="2" charset="2"/>
              <a:buChar char="l"/>
            </a:pPr>
            <a:r>
              <a:rPr lang="en-US" sz="1271" dirty="0"/>
              <a:t>Single unified payment platform with 16 different payment channels</a:t>
            </a:r>
          </a:p>
          <a:p>
            <a:pPr marL="192024" lvl="1" indent="-192024">
              <a:buClr>
                <a:schemeClr val="accent1">
                  <a:lumMod val="100000"/>
                </a:schemeClr>
              </a:buClr>
              <a:buFont typeface="Wingdings" panose="05000000000000000000" pitchFamily="2" charset="2"/>
              <a:buChar char="l"/>
            </a:pPr>
            <a:r>
              <a:rPr lang="en-US" sz="1271" dirty="0"/>
              <a:t>Campaign manager and custom outbound alerts to drive engagement</a:t>
            </a:r>
          </a:p>
          <a:p>
            <a:pPr marL="192024" lvl="1" indent="-192024">
              <a:buClr>
                <a:schemeClr val="accent1">
                  <a:lumMod val="100000"/>
                </a:schemeClr>
              </a:buClr>
              <a:buFont typeface="Wingdings" panose="05000000000000000000" pitchFamily="2" charset="2"/>
              <a:buChar char="l"/>
            </a:pPr>
            <a:r>
              <a:rPr lang="en-US" sz="1271" dirty="0"/>
              <a:t>Self-service portal for more control for your constituents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BD7F50-0CBB-4D33-9C26-9AA4D27C660E}"/>
              </a:ext>
            </a:extLst>
          </p:cNvPr>
          <p:cNvGrpSpPr/>
          <p:nvPr/>
        </p:nvGrpSpPr>
        <p:grpSpPr>
          <a:xfrm>
            <a:off x="8339206" y="5321957"/>
            <a:ext cx="911575" cy="872835"/>
            <a:chOff x="1436688" y="5372100"/>
            <a:chExt cx="1270000" cy="1216025"/>
          </a:xfrm>
          <a:solidFill>
            <a:schemeClr val="bg1">
              <a:lumMod val="50000"/>
            </a:scheme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509AEE5-E9D8-4494-B2BE-01574F892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38" y="5372100"/>
              <a:ext cx="450850" cy="635000"/>
            </a:xfrm>
            <a:custGeom>
              <a:avLst/>
              <a:gdLst>
                <a:gd name="T0" fmla="*/ 200 w 284"/>
                <a:gd name="T1" fmla="*/ 0 h 400"/>
                <a:gd name="T2" fmla="*/ 18 w 284"/>
                <a:gd name="T3" fmla="*/ 0 h 400"/>
                <a:gd name="T4" fmla="*/ 18 w 284"/>
                <a:gd name="T5" fmla="*/ 0 h 400"/>
                <a:gd name="T6" fmla="*/ 10 w 284"/>
                <a:gd name="T7" fmla="*/ 2 h 400"/>
                <a:gd name="T8" fmla="*/ 6 w 284"/>
                <a:gd name="T9" fmla="*/ 4 h 400"/>
                <a:gd name="T10" fmla="*/ 2 w 284"/>
                <a:gd name="T11" fmla="*/ 10 h 400"/>
                <a:gd name="T12" fmla="*/ 0 w 284"/>
                <a:gd name="T13" fmla="*/ 16 h 400"/>
                <a:gd name="T14" fmla="*/ 0 w 284"/>
                <a:gd name="T15" fmla="*/ 16 h 400"/>
                <a:gd name="T16" fmla="*/ 2 w 284"/>
                <a:gd name="T17" fmla="*/ 24 h 400"/>
                <a:gd name="T18" fmla="*/ 6 w 284"/>
                <a:gd name="T19" fmla="*/ 28 h 400"/>
                <a:gd name="T20" fmla="*/ 10 w 284"/>
                <a:gd name="T21" fmla="*/ 32 h 400"/>
                <a:gd name="T22" fmla="*/ 18 w 284"/>
                <a:gd name="T23" fmla="*/ 34 h 400"/>
                <a:gd name="T24" fmla="*/ 200 w 284"/>
                <a:gd name="T25" fmla="*/ 34 h 400"/>
                <a:gd name="T26" fmla="*/ 200 w 284"/>
                <a:gd name="T27" fmla="*/ 34 h 400"/>
                <a:gd name="T28" fmla="*/ 210 w 284"/>
                <a:gd name="T29" fmla="*/ 34 h 400"/>
                <a:gd name="T30" fmla="*/ 220 w 284"/>
                <a:gd name="T31" fmla="*/ 38 h 400"/>
                <a:gd name="T32" fmla="*/ 228 w 284"/>
                <a:gd name="T33" fmla="*/ 42 h 400"/>
                <a:gd name="T34" fmla="*/ 236 w 284"/>
                <a:gd name="T35" fmla="*/ 48 h 400"/>
                <a:gd name="T36" fmla="*/ 242 w 284"/>
                <a:gd name="T37" fmla="*/ 56 h 400"/>
                <a:gd name="T38" fmla="*/ 246 w 284"/>
                <a:gd name="T39" fmla="*/ 64 h 400"/>
                <a:gd name="T40" fmla="*/ 250 w 284"/>
                <a:gd name="T41" fmla="*/ 74 h 400"/>
                <a:gd name="T42" fmla="*/ 250 w 284"/>
                <a:gd name="T43" fmla="*/ 84 h 400"/>
                <a:gd name="T44" fmla="*/ 250 w 284"/>
                <a:gd name="T45" fmla="*/ 384 h 400"/>
                <a:gd name="T46" fmla="*/ 250 w 284"/>
                <a:gd name="T47" fmla="*/ 384 h 400"/>
                <a:gd name="T48" fmla="*/ 252 w 284"/>
                <a:gd name="T49" fmla="*/ 390 h 400"/>
                <a:gd name="T50" fmla="*/ 256 w 284"/>
                <a:gd name="T51" fmla="*/ 396 h 400"/>
                <a:gd name="T52" fmla="*/ 260 w 284"/>
                <a:gd name="T53" fmla="*/ 398 h 400"/>
                <a:gd name="T54" fmla="*/ 268 w 284"/>
                <a:gd name="T55" fmla="*/ 400 h 400"/>
                <a:gd name="T56" fmla="*/ 268 w 284"/>
                <a:gd name="T57" fmla="*/ 400 h 400"/>
                <a:gd name="T58" fmla="*/ 274 w 284"/>
                <a:gd name="T59" fmla="*/ 398 h 400"/>
                <a:gd name="T60" fmla="*/ 280 w 284"/>
                <a:gd name="T61" fmla="*/ 396 h 400"/>
                <a:gd name="T62" fmla="*/ 282 w 284"/>
                <a:gd name="T63" fmla="*/ 390 h 400"/>
                <a:gd name="T64" fmla="*/ 284 w 284"/>
                <a:gd name="T65" fmla="*/ 384 h 400"/>
                <a:gd name="T66" fmla="*/ 284 w 284"/>
                <a:gd name="T67" fmla="*/ 84 h 400"/>
                <a:gd name="T68" fmla="*/ 284 w 284"/>
                <a:gd name="T69" fmla="*/ 84 h 400"/>
                <a:gd name="T70" fmla="*/ 282 w 284"/>
                <a:gd name="T71" fmla="*/ 66 h 400"/>
                <a:gd name="T72" fmla="*/ 278 w 284"/>
                <a:gd name="T73" fmla="*/ 50 h 400"/>
                <a:gd name="T74" fmla="*/ 270 w 284"/>
                <a:gd name="T75" fmla="*/ 36 h 400"/>
                <a:gd name="T76" fmla="*/ 260 w 284"/>
                <a:gd name="T77" fmla="*/ 24 h 400"/>
                <a:gd name="T78" fmla="*/ 248 w 284"/>
                <a:gd name="T79" fmla="*/ 14 h 400"/>
                <a:gd name="T80" fmla="*/ 234 w 284"/>
                <a:gd name="T81" fmla="*/ 6 h 400"/>
                <a:gd name="T82" fmla="*/ 218 w 284"/>
                <a:gd name="T83" fmla="*/ 2 h 400"/>
                <a:gd name="T84" fmla="*/ 200 w 284"/>
                <a:gd name="T85" fmla="*/ 0 h 400"/>
                <a:gd name="T86" fmla="*/ 200 w 284"/>
                <a:gd name="T8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4" h="400">
                  <a:moveTo>
                    <a:pt x="20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10" y="32"/>
                  </a:lnTo>
                  <a:lnTo>
                    <a:pt x="18" y="34"/>
                  </a:lnTo>
                  <a:lnTo>
                    <a:pt x="200" y="34"/>
                  </a:lnTo>
                  <a:lnTo>
                    <a:pt x="200" y="34"/>
                  </a:lnTo>
                  <a:lnTo>
                    <a:pt x="210" y="34"/>
                  </a:lnTo>
                  <a:lnTo>
                    <a:pt x="220" y="38"/>
                  </a:lnTo>
                  <a:lnTo>
                    <a:pt x="228" y="42"/>
                  </a:lnTo>
                  <a:lnTo>
                    <a:pt x="236" y="48"/>
                  </a:lnTo>
                  <a:lnTo>
                    <a:pt x="242" y="56"/>
                  </a:lnTo>
                  <a:lnTo>
                    <a:pt x="246" y="64"/>
                  </a:lnTo>
                  <a:lnTo>
                    <a:pt x="250" y="74"/>
                  </a:lnTo>
                  <a:lnTo>
                    <a:pt x="250" y="84"/>
                  </a:lnTo>
                  <a:lnTo>
                    <a:pt x="250" y="384"/>
                  </a:lnTo>
                  <a:lnTo>
                    <a:pt x="250" y="384"/>
                  </a:lnTo>
                  <a:lnTo>
                    <a:pt x="252" y="390"/>
                  </a:lnTo>
                  <a:lnTo>
                    <a:pt x="256" y="396"/>
                  </a:lnTo>
                  <a:lnTo>
                    <a:pt x="260" y="398"/>
                  </a:lnTo>
                  <a:lnTo>
                    <a:pt x="268" y="400"/>
                  </a:lnTo>
                  <a:lnTo>
                    <a:pt x="268" y="400"/>
                  </a:lnTo>
                  <a:lnTo>
                    <a:pt x="274" y="398"/>
                  </a:lnTo>
                  <a:lnTo>
                    <a:pt x="280" y="396"/>
                  </a:lnTo>
                  <a:lnTo>
                    <a:pt x="282" y="390"/>
                  </a:lnTo>
                  <a:lnTo>
                    <a:pt x="284" y="384"/>
                  </a:lnTo>
                  <a:lnTo>
                    <a:pt x="284" y="84"/>
                  </a:lnTo>
                  <a:lnTo>
                    <a:pt x="284" y="84"/>
                  </a:lnTo>
                  <a:lnTo>
                    <a:pt x="282" y="66"/>
                  </a:lnTo>
                  <a:lnTo>
                    <a:pt x="278" y="50"/>
                  </a:lnTo>
                  <a:lnTo>
                    <a:pt x="270" y="36"/>
                  </a:lnTo>
                  <a:lnTo>
                    <a:pt x="260" y="24"/>
                  </a:lnTo>
                  <a:lnTo>
                    <a:pt x="248" y="14"/>
                  </a:lnTo>
                  <a:lnTo>
                    <a:pt x="234" y="6"/>
                  </a:lnTo>
                  <a:lnTo>
                    <a:pt x="218" y="2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96819" tIns="48409" rIns="96819" bIns="48409" numCol="1" anchor="t" anchorCtr="0" compatLnSpc="1">
              <a:prstTxWarp prst="textNoShape">
                <a:avLst/>
              </a:prstTxWarp>
            </a:bodyPr>
            <a:lstStyle/>
            <a:p>
              <a:endParaRPr lang="en-US" sz="1165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68CC002-C4FD-4CD5-A5DF-D08329F1C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688" y="5372100"/>
              <a:ext cx="1270000" cy="1216025"/>
            </a:xfrm>
            <a:custGeom>
              <a:avLst/>
              <a:gdLst>
                <a:gd name="T0" fmla="*/ 716 w 800"/>
                <a:gd name="T1" fmla="*/ 634 h 766"/>
                <a:gd name="T2" fmla="*/ 750 w 800"/>
                <a:gd name="T3" fmla="*/ 626 h 766"/>
                <a:gd name="T4" fmla="*/ 776 w 800"/>
                <a:gd name="T5" fmla="*/ 608 h 766"/>
                <a:gd name="T6" fmla="*/ 794 w 800"/>
                <a:gd name="T7" fmla="*/ 582 h 766"/>
                <a:gd name="T8" fmla="*/ 800 w 800"/>
                <a:gd name="T9" fmla="*/ 550 h 766"/>
                <a:gd name="T10" fmla="*/ 800 w 800"/>
                <a:gd name="T11" fmla="*/ 466 h 766"/>
                <a:gd name="T12" fmla="*/ 796 w 800"/>
                <a:gd name="T13" fmla="*/ 454 h 766"/>
                <a:gd name="T14" fmla="*/ 784 w 800"/>
                <a:gd name="T15" fmla="*/ 450 h 766"/>
                <a:gd name="T16" fmla="*/ 100 w 800"/>
                <a:gd name="T17" fmla="*/ 450 h 766"/>
                <a:gd name="T18" fmla="*/ 88 w 800"/>
                <a:gd name="T19" fmla="*/ 454 h 766"/>
                <a:gd name="T20" fmla="*/ 84 w 800"/>
                <a:gd name="T21" fmla="*/ 466 h 766"/>
                <a:gd name="T22" fmla="*/ 84 w 800"/>
                <a:gd name="T23" fmla="*/ 474 h 766"/>
                <a:gd name="T24" fmla="*/ 94 w 800"/>
                <a:gd name="T25" fmla="*/ 482 h 766"/>
                <a:gd name="T26" fmla="*/ 766 w 800"/>
                <a:gd name="T27" fmla="*/ 484 h 766"/>
                <a:gd name="T28" fmla="*/ 766 w 800"/>
                <a:gd name="T29" fmla="*/ 550 h 766"/>
                <a:gd name="T30" fmla="*/ 762 w 800"/>
                <a:gd name="T31" fmla="*/ 570 h 766"/>
                <a:gd name="T32" fmla="*/ 752 w 800"/>
                <a:gd name="T33" fmla="*/ 586 h 766"/>
                <a:gd name="T34" fmla="*/ 736 w 800"/>
                <a:gd name="T35" fmla="*/ 596 h 766"/>
                <a:gd name="T36" fmla="*/ 716 w 800"/>
                <a:gd name="T37" fmla="*/ 600 h 766"/>
                <a:gd name="T38" fmla="*/ 84 w 800"/>
                <a:gd name="T39" fmla="*/ 600 h 766"/>
                <a:gd name="T40" fmla="*/ 64 w 800"/>
                <a:gd name="T41" fmla="*/ 596 h 766"/>
                <a:gd name="T42" fmla="*/ 48 w 800"/>
                <a:gd name="T43" fmla="*/ 586 h 766"/>
                <a:gd name="T44" fmla="*/ 38 w 800"/>
                <a:gd name="T45" fmla="*/ 570 h 766"/>
                <a:gd name="T46" fmla="*/ 34 w 800"/>
                <a:gd name="T47" fmla="*/ 550 h 766"/>
                <a:gd name="T48" fmla="*/ 34 w 800"/>
                <a:gd name="T49" fmla="*/ 84 h 766"/>
                <a:gd name="T50" fmla="*/ 38 w 800"/>
                <a:gd name="T51" fmla="*/ 64 h 766"/>
                <a:gd name="T52" fmla="*/ 48 w 800"/>
                <a:gd name="T53" fmla="*/ 48 h 766"/>
                <a:gd name="T54" fmla="*/ 64 w 800"/>
                <a:gd name="T55" fmla="*/ 38 h 766"/>
                <a:gd name="T56" fmla="*/ 84 w 800"/>
                <a:gd name="T57" fmla="*/ 34 h 766"/>
                <a:gd name="T58" fmla="*/ 266 w 800"/>
                <a:gd name="T59" fmla="*/ 34 h 766"/>
                <a:gd name="T60" fmla="*/ 278 w 800"/>
                <a:gd name="T61" fmla="*/ 28 h 766"/>
                <a:gd name="T62" fmla="*/ 284 w 800"/>
                <a:gd name="T63" fmla="*/ 16 h 766"/>
                <a:gd name="T64" fmla="*/ 282 w 800"/>
                <a:gd name="T65" fmla="*/ 10 h 766"/>
                <a:gd name="T66" fmla="*/ 274 w 800"/>
                <a:gd name="T67" fmla="*/ 2 h 766"/>
                <a:gd name="T68" fmla="*/ 84 w 800"/>
                <a:gd name="T69" fmla="*/ 0 h 766"/>
                <a:gd name="T70" fmla="*/ 66 w 800"/>
                <a:gd name="T71" fmla="*/ 2 h 766"/>
                <a:gd name="T72" fmla="*/ 36 w 800"/>
                <a:gd name="T73" fmla="*/ 14 h 766"/>
                <a:gd name="T74" fmla="*/ 14 w 800"/>
                <a:gd name="T75" fmla="*/ 36 h 766"/>
                <a:gd name="T76" fmla="*/ 2 w 800"/>
                <a:gd name="T77" fmla="*/ 66 h 766"/>
                <a:gd name="T78" fmla="*/ 0 w 800"/>
                <a:gd name="T79" fmla="*/ 550 h 766"/>
                <a:gd name="T80" fmla="*/ 2 w 800"/>
                <a:gd name="T81" fmla="*/ 566 h 766"/>
                <a:gd name="T82" fmla="*/ 14 w 800"/>
                <a:gd name="T83" fmla="*/ 596 h 766"/>
                <a:gd name="T84" fmla="*/ 36 w 800"/>
                <a:gd name="T85" fmla="*/ 620 h 766"/>
                <a:gd name="T86" fmla="*/ 66 w 800"/>
                <a:gd name="T87" fmla="*/ 632 h 766"/>
                <a:gd name="T88" fmla="*/ 388 w 800"/>
                <a:gd name="T89" fmla="*/ 634 h 766"/>
                <a:gd name="T90" fmla="*/ 270 w 800"/>
                <a:gd name="T91" fmla="*/ 738 h 766"/>
                <a:gd name="T92" fmla="*/ 538 w 800"/>
                <a:gd name="T93" fmla="*/ 766 h 766"/>
                <a:gd name="T94" fmla="*/ 420 w 800"/>
                <a:gd name="T95" fmla="*/ 738 h 766"/>
                <a:gd name="T96" fmla="*/ 716 w 800"/>
                <a:gd name="T97" fmla="*/ 634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0" h="766">
                  <a:moveTo>
                    <a:pt x="716" y="634"/>
                  </a:moveTo>
                  <a:lnTo>
                    <a:pt x="716" y="634"/>
                  </a:lnTo>
                  <a:lnTo>
                    <a:pt x="734" y="632"/>
                  </a:lnTo>
                  <a:lnTo>
                    <a:pt x="750" y="626"/>
                  </a:lnTo>
                  <a:lnTo>
                    <a:pt x="764" y="620"/>
                  </a:lnTo>
                  <a:lnTo>
                    <a:pt x="776" y="608"/>
                  </a:lnTo>
                  <a:lnTo>
                    <a:pt x="786" y="596"/>
                  </a:lnTo>
                  <a:lnTo>
                    <a:pt x="794" y="582"/>
                  </a:lnTo>
                  <a:lnTo>
                    <a:pt x="798" y="566"/>
                  </a:lnTo>
                  <a:lnTo>
                    <a:pt x="800" y="550"/>
                  </a:lnTo>
                  <a:lnTo>
                    <a:pt x="800" y="466"/>
                  </a:lnTo>
                  <a:lnTo>
                    <a:pt x="800" y="466"/>
                  </a:lnTo>
                  <a:lnTo>
                    <a:pt x="798" y="460"/>
                  </a:lnTo>
                  <a:lnTo>
                    <a:pt x="796" y="454"/>
                  </a:lnTo>
                  <a:lnTo>
                    <a:pt x="790" y="452"/>
                  </a:lnTo>
                  <a:lnTo>
                    <a:pt x="784" y="450"/>
                  </a:lnTo>
                  <a:lnTo>
                    <a:pt x="100" y="450"/>
                  </a:lnTo>
                  <a:lnTo>
                    <a:pt x="100" y="450"/>
                  </a:lnTo>
                  <a:lnTo>
                    <a:pt x="94" y="452"/>
                  </a:lnTo>
                  <a:lnTo>
                    <a:pt x="88" y="454"/>
                  </a:lnTo>
                  <a:lnTo>
                    <a:pt x="84" y="460"/>
                  </a:lnTo>
                  <a:lnTo>
                    <a:pt x="84" y="466"/>
                  </a:lnTo>
                  <a:lnTo>
                    <a:pt x="84" y="466"/>
                  </a:lnTo>
                  <a:lnTo>
                    <a:pt x="84" y="474"/>
                  </a:lnTo>
                  <a:lnTo>
                    <a:pt x="88" y="478"/>
                  </a:lnTo>
                  <a:lnTo>
                    <a:pt x="94" y="482"/>
                  </a:lnTo>
                  <a:lnTo>
                    <a:pt x="100" y="484"/>
                  </a:lnTo>
                  <a:lnTo>
                    <a:pt x="766" y="484"/>
                  </a:lnTo>
                  <a:lnTo>
                    <a:pt x="766" y="550"/>
                  </a:lnTo>
                  <a:lnTo>
                    <a:pt x="766" y="550"/>
                  </a:lnTo>
                  <a:lnTo>
                    <a:pt x="766" y="560"/>
                  </a:lnTo>
                  <a:lnTo>
                    <a:pt x="762" y="570"/>
                  </a:lnTo>
                  <a:lnTo>
                    <a:pt x="758" y="578"/>
                  </a:lnTo>
                  <a:lnTo>
                    <a:pt x="752" y="586"/>
                  </a:lnTo>
                  <a:lnTo>
                    <a:pt x="744" y="592"/>
                  </a:lnTo>
                  <a:lnTo>
                    <a:pt x="736" y="596"/>
                  </a:lnTo>
                  <a:lnTo>
                    <a:pt x="726" y="598"/>
                  </a:lnTo>
                  <a:lnTo>
                    <a:pt x="716" y="600"/>
                  </a:lnTo>
                  <a:lnTo>
                    <a:pt x="84" y="600"/>
                  </a:lnTo>
                  <a:lnTo>
                    <a:pt x="84" y="600"/>
                  </a:lnTo>
                  <a:lnTo>
                    <a:pt x="74" y="598"/>
                  </a:lnTo>
                  <a:lnTo>
                    <a:pt x="64" y="596"/>
                  </a:lnTo>
                  <a:lnTo>
                    <a:pt x="56" y="592"/>
                  </a:lnTo>
                  <a:lnTo>
                    <a:pt x="48" y="586"/>
                  </a:lnTo>
                  <a:lnTo>
                    <a:pt x="42" y="578"/>
                  </a:lnTo>
                  <a:lnTo>
                    <a:pt x="38" y="570"/>
                  </a:lnTo>
                  <a:lnTo>
                    <a:pt x="34" y="560"/>
                  </a:lnTo>
                  <a:lnTo>
                    <a:pt x="34" y="550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74"/>
                  </a:lnTo>
                  <a:lnTo>
                    <a:pt x="38" y="64"/>
                  </a:lnTo>
                  <a:lnTo>
                    <a:pt x="42" y="56"/>
                  </a:lnTo>
                  <a:lnTo>
                    <a:pt x="48" y="48"/>
                  </a:lnTo>
                  <a:lnTo>
                    <a:pt x="56" y="42"/>
                  </a:lnTo>
                  <a:lnTo>
                    <a:pt x="64" y="38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74" y="32"/>
                  </a:lnTo>
                  <a:lnTo>
                    <a:pt x="278" y="28"/>
                  </a:lnTo>
                  <a:lnTo>
                    <a:pt x="282" y="24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2" y="10"/>
                  </a:lnTo>
                  <a:lnTo>
                    <a:pt x="278" y="4"/>
                  </a:lnTo>
                  <a:lnTo>
                    <a:pt x="274" y="2"/>
                  </a:lnTo>
                  <a:lnTo>
                    <a:pt x="266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66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4"/>
                  </a:lnTo>
                  <a:lnTo>
                    <a:pt x="14" y="36"/>
                  </a:lnTo>
                  <a:lnTo>
                    <a:pt x="6" y="50"/>
                  </a:lnTo>
                  <a:lnTo>
                    <a:pt x="2" y="66"/>
                  </a:lnTo>
                  <a:lnTo>
                    <a:pt x="0" y="84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2" y="566"/>
                  </a:lnTo>
                  <a:lnTo>
                    <a:pt x="6" y="582"/>
                  </a:lnTo>
                  <a:lnTo>
                    <a:pt x="14" y="596"/>
                  </a:lnTo>
                  <a:lnTo>
                    <a:pt x="24" y="608"/>
                  </a:lnTo>
                  <a:lnTo>
                    <a:pt x="36" y="620"/>
                  </a:lnTo>
                  <a:lnTo>
                    <a:pt x="50" y="626"/>
                  </a:lnTo>
                  <a:lnTo>
                    <a:pt x="66" y="632"/>
                  </a:lnTo>
                  <a:lnTo>
                    <a:pt x="84" y="634"/>
                  </a:lnTo>
                  <a:lnTo>
                    <a:pt x="388" y="634"/>
                  </a:lnTo>
                  <a:lnTo>
                    <a:pt x="388" y="738"/>
                  </a:lnTo>
                  <a:lnTo>
                    <a:pt x="270" y="738"/>
                  </a:lnTo>
                  <a:lnTo>
                    <a:pt x="270" y="766"/>
                  </a:lnTo>
                  <a:lnTo>
                    <a:pt x="538" y="766"/>
                  </a:lnTo>
                  <a:lnTo>
                    <a:pt x="538" y="738"/>
                  </a:lnTo>
                  <a:lnTo>
                    <a:pt x="420" y="738"/>
                  </a:lnTo>
                  <a:lnTo>
                    <a:pt x="420" y="634"/>
                  </a:lnTo>
                  <a:lnTo>
                    <a:pt x="716" y="634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96819" tIns="48409" rIns="96819" bIns="48409" numCol="1" anchor="t" anchorCtr="0" compatLnSpc="1">
              <a:prstTxWarp prst="textNoShape">
                <a:avLst/>
              </a:prstTxWarp>
            </a:bodyPr>
            <a:lstStyle/>
            <a:p>
              <a:endParaRPr lang="en-US" sz="1165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ADB6247-0F5C-41A5-A050-340045C5A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5372100"/>
              <a:ext cx="266700" cy="660400"/>
            </a:xfrm>
            <a:custGeom>
              <a:avLst/>
              <a:gdLst>
                <a:gd name="T0" fmla="*/ 30 w 168"/>
                <a:gd name="T1" fmla="*/ 96 h 416"/>
                <a:gd name="T2" fmla="*/ 68 w 168"/>
                <a:gd name="T3" fmla="*/ 56 h 416"/>
                <a:gd name="T4" fmla="*/ 68 w 168"/>
                <a:gd name="T5" fmla="*/ 400 h 416"/>
                <a:gd name="T6" fmla="*/ 68 w 168"/>
                <a:gd name="T7" fmla="*/ 400 h 416"/>
                <a:gd name="T8" fmla="*/ 68 w 168"/>
                <a:gd name="T9" fmla="*/ 406 h 416"/>
                <a:gd name="T10" fmla="*/ 72 w 168"/>
                <a:gd name="T11" fmla="*/ 412 h 416"/>
                <a:gd name="T12" fmla="*/ 78 w 168"/>
                <a:gd name="T13" fmla="*/ 416 h 416"/>
                <a:gd name="T14" fmla="*/ 84 w 168"/>
                <a:gd name="T15" fmla="*/ 416 h 416"/>
                <a:gd name="T16" fmla="*/ 84 w 168"/>
                <a:gd name="T17" fmla="*/ 416 h 416"/>
                <a:gd name="T18" fmla="*/ 90 w 168"/>
                <a:gd name="T19" fmla="*/ 416 h 416"/>
                <a:gd name="T20" fmla="*/ 96 w 168"/>
                <a:gd name="T21" fmla="*/ 412 h 416"/>
                <a:gd name="T22" fmla="*/ 100 w 168"/>
                <a:gd name="T23" fmla="*/ 406 h 416"/>
                <a:gd name="T24" fmla="*/ 100 w 168"/>
                <a:gd name="T25" fmla="*/ 400 h 416"/>
                <a:gd name="T26" fmla="*/ 100 w 168"/>
                <a:gd name="T27" fmla="*/ 56 h 416"/>
                <a:gd name="T28" fmla="*/ 138 w 168"/>
                <a:gd name="T29" fmla="*/ 96 h 416"/>
                <a:gd name="T30" fmla="*/ 138 w 168"/>
                <a:gd name="T31" fmla="*/ 96 h 416"/>
                <a:gd name="T32" fmla="*/ 144 w 168"/>
                <a:gd name="T33" fmla="*/ 98 h 416"/>
                <a:gd name="T34" fmla="*/ 150 w 168"/>
                <a:gd name="T35" fmla="*/ 100 h 416"/>
                <a:gd name="T36" fmla="*/ 158 w 168"/>
                <a:gd name="T37" fmla="*/ 98 h 416"/>
                <a:gd name="T38" fmla="*/ 162 w 168"/>
                <a:gd name="T39" fmla="*/ 94 h 416"/>
                <a:gd name="T40" fmla="*/ 162 w 168"/>
                <a:gd name="T41" fmla="*/ 94 h 416"/>
                <a:gd name="T42" fmla="*/ 166 w 168"/>
                <a:gd name="T43" fmla="*/ 90 h 416"/>
                <a:gd name="T44" fmla="*/ 168 w 168"/>
                <a:gd name="T45" fmla="*/ 84 h 416"/>
                <a:gd name="T46" fmla="*/ 166 w 168"/>
                <a:gd name="T47" fmla="*/ 76 h 416"/>
                <a:gd name="T48" fmla="*/ 162 w 168"/>
                <a:gd name="T49" fmla="*/ 72 h 416"/>
                <a:gd name="T50" fmla="*/ 96 w 168"/>
                <a:gd name="T51" fmla="*/ 4 h 416"/>
                <a:gd name="T52" fmla="*/ 96 w 168"/>
                <a:gd name="T53" fmla="*/ 4 h 416"/>
                <a:gd name="T54" fmla="*/ 90 w 168"/>
                <a:gd name="T55" fmla="*/ 2 h 416"/>
                <a:gd name="T56" fmla="*/ 84 w 168"/>
                <a:gd name="T57" fmla="*/ 0 h 416"/>
                <a:gd name="T58" fmla="*/ 78 w 168"/>
                <a:gd name="T59" fmla="*/ 2 h 416"/>
                <a:gd name="T60" fmla="*/ 72 w 168"/>
                <a:gd name="T61" fmla="*/ 4 h 416"/>
                <a:gd name="T62" fmla="*/ 6 w 168"/>
                <a:gd name="T63" fmla="*/ 72 h 416"/>
                <a:gd name="T64" fmla="*/ 6 w 168"/>
                <a:gd name="T65" fmla="*/ 72 h 416"/>
                <a:gd name="T66" fmla="*/ 2 w 168"/>
                <a:gd name="T67" fmla="*/ 78 h 416"/>
                <a:gd name="T68" fmla="*/ 0 w 168"/>
                <a:gd name="T69" fmla="*/ 84 h 416"/>
                <a:gd name="T70" fmla="*/ 2 w 168"/>
                <a:gd name="T71" fmla="*/ 90 h 416"/>
                <a:gd name="T72" fmla="*/ 6 w 168"/>
                <a:gd name="T73" fmla="*/ 96 h 416"/>
                <a:gd name="T74" fmla="*/ 6 w 168"/>
                <a:gd name="T75" fmla="*/ 96 h 416"/>
                <a:gd name="T76" fmla="*/ 12 w 168"/>
                <a:gd name="T77" fmla="*/ 98 h 416"/>
                <a:gd name="T78" fmla="*/ 18 w 168"/>
                <a:gd name="T79" fmla="*/ 100 h 416"/>
                <a:gd name="T80" fmla="*/ 24 w 168"/>
                <a:gd name="T81" fmla="*/ 98 h 416"/>
                <a:gd name="T82" fmla="*/ 30 w 168"/>
                <a:gd name="T83" fmla="*/ 96 h 416"/>
                <a:gd name="T84" fmla="*/ 30 w 168"/>
                <a:gd name="T85" fmla="*/ 9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8" h="416">
                  <a:moveTo>
                    <a:pt x="30" y="96"/>
                  </a:moveTo>
                  <a:lnTo>
                    <a:pt x="68" y="56"/>
                  </a:lnTo>
                  <a:lnTo>
                    <a:pt x="68" y="400"/>
                  </a:lnTo>
                  <a:lnTo>
                    <a:pt x="68" y="400"/>
                  </a:lnTo>
                  <a:lnTo>
                    <a:pt x="68" y="406"/>
                  </a:lnTo>
                  <a:lnTo>
                    <a:pt x="72" y="412"/>
                  </a:lnTo>
                  <a:lnTo>
                    <a:pt x="78" y="416"/>
                  </a:lnTo>
                  <a:lnTo>
                    <a:pt x="84" y="416"/>
                  </a:lnTo>
                  <a:lnTo>
                    <a:pt x="84" y="416"/>
                  </a:lnTo>
                  <a:lnTo>
                    <a:pt x="90" y="416"/>
                  </a:lnTo>
                  <a:lnTo>
                    <a:pt x="96" y="412"/>
                  </a:lnTo>
                  <a:lnTo>
                    <a:pt x="100" y="406"/>
                  </a:lnTo>
                  <a:lnTo>
                    <a:pt x="100" y="400"/>
                  </a:lnTo>
                  <a:lnTo>
                    <a:pt x="100" y="56"/>
                  </a:lnTo>
                  <a:lnTo>
                    <a:pt x="138" y="96"/>
                  </a:lnTo>
                  <a:lnTo>
                    <a:pt x="138" y="96"/>
                  </a:lnTo>
                  <a:lnTo>
                    <a:pt x="144" y="98"/>
                  </a:lnTo>
                  <a:lnTo>
                    <a:pt x="150" y="100"/>
                  </a:lnTo>
                  <a:lnTo>
                    <a:pt x="158" y="98"/>
                  </a:lnTo>
                  <a:lnTo>
                    <a:pt x="162" y="94"/>
                  </a:lnTo>
                  <a:lnTo>
                    <a:pt x="162" y="94"/>
                  </a:lnTo>
                  <a:lnTo>
                    <a:pt x="166" y="90"/>
                  </a:lnTo>
                  <a:lnTo>
                    <a:pt x="168" y="84"/>
                  </a:lnTo>
                  <a:lnTo>
                    <a:pt x="166" y="76"/>
                  </a:lnTo>
                  <a:lnTo>
                    <a:pt x="162" y="72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72" y="4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2" y="78"/>
                  </a:lnTo>
                  <a:lnTo>
                    <a:pt x="0" y="84"/>
                  </a:lnTo>
                  <a:lnTo>
                    <a:pt x="2" y="90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12" y="98"/>
                  </a:lnTo>
                  <a:lnTo>
                    <a:pt x="18" y="100"/>
                  </a:lnTo>
                  <a:lnTo>
                    <a:pt x="24" y="98"/>
                  </a:lnTo>
                  <a:lnTo>
                    <a:pt x="30" y="96"/>
                  </a:lnTo>
                  <a:lnTo>
                    <a:pt x="30" y="96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96819" tIns="48409" rIns="96819" bIns="48409" numCol="1" anchor="t" anchorCtr="0" compatLnSpc="1">
              <a:prstTxWarp prst="textNoShape">
                <a:avLst/>
              </a:prstTxWarp>
            </a:bodyPr>
            <a:lstStyle/>
            <a:p>
              <a:endParaRPr lang="en-US" sz="1165" dirty="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1A57772-CCAD-4971-8024-2510BB88B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463" y="5556250"/>
              <a:ext cx="371475" cy="476250"/>
            </a:xfrm>
            <a:custGeom>
              <a:avLst/>
              <a:gdLst>
                <a:gd name="T0" fmla="*/ 0 w 234"/>
                <a:gd name="T1" fmla="*/ 284 h 300"/>
                <a:gd name="T2" fmla="*/ 2 w 234"/>
                <a:gd name="T3" fmla="*/ 290 h 300"/>
                <a:gd name="T4" fmla="*/ 10 w 234"/>
                <a:gd name="T5" fmla="*/ 300 h 300"/>
                <a:gd name="T6" fmla="*/ 18 w 234"/>
                <a:gd name="T7" fmla="*/ 300 h 300"/>
                <a:gd name="T8" fmla="*/ 30 w 234"/>
                <a:gd name="T9" fmla="*/ 296 h 300"/>
                <a:gd name="T10" fmla="*/ 34 w 234"/>
                <a:gd name="T11" fmla="*/ 284 h 300"/>
                <a:gd name="T12" fmla="*/ 34 w 234"/>
                <a:gd name="T13" fmla="*/ 134 h 300"/>
                <a:gd name="T14" fmla="*/ 36 w 234"/>
                <a:gd name="T15" fmla="*/ 122 h 300"/>
                <a:gd name="T16" fmla="*/ 52 w 234"/>
                <a:gd name="T17" fmla="*/ 104 h 300"/>
                <a:gd name="T18" fmla="*/ 64 w 234"/>
                <a:gd name="T19" fmla="*/ 100 h 300"/>
                <a:gd name="T20" fmla="*/ 68 w 234"/>
                <a:gd name="T21" fmla="*/ 100 h 300"/>
                <a:gd name="T22" fmla="*/ 138 w 234"/>
                <a:gd name="T23" fmla="*/ 138 h 300"/>
                <a:gd name="T24" fmla="*/ 136 w 234"/>
                <a:gd name="T25" fmla="*/ 144 h 300"/>
                <a:gd name="T26" fmla="*/ 134 w 234"/>
                <a:gd name="T27" fmla="*/ 156 h 300"/>
                <a:gd name="T28" fmla="*/ 138 w 234"/>
                <a:gd name="T29" fmla="*/ 162 h 300"/>
                <a:gd name="T30" fmla="*/ 150 w 234"/>
                <a:gd name="T31" fmla="*/ 168 h 300"/>
                <a:gd name="T32" fmla="*/ 162 w 234"/>
                <a:gd name="T33" fmla="*/ 162 h 300"/>
                <a:gd name="T34" fmla="*/ 162 w 234"/>
                <a:gd name="T35" fmla="*/ 162 h 300"/>
                <a:gd name="T36" fmla="*/ 230 w 234"/>
                <a:gd name="T37" fmla="*/ 96 h 300"/>
                <a:gd name="T38" fmla="*/ 234 w 234"/>
                <a:gd name="T39" fmla="*/ 84 h 300"/>
                <a:gd name="T40" fmla="*/ 230 w 234"/>
                <a:gd name="T41" fmla="*/ 72 h 300"/>
                <a:gd name="T42" fmla="*/ 162 w 234"/>
                <a:gd name="T43" fmla="*/ 6 h 300"/>
                <a:gd name="T44" fmla="*/ 150 w 234"/>
                <a:gd name="T45" fmla="*/ 0 h 300"/>
                <a:gd name="T46" fmla="*/ 138 w 234"/>
                <a:gd name="T47" fmla="*/ 6 h 300"/>
                <a:gd name="T48" fmla="*/ 136 w 234"/>
                <a:gd name="T49" fmla="*/ 10 h 300"/>
                <a:gd name="T50" fmla="*/ 134 w 234"/>
                <a:gd name="T51" fmla="*/ 24 h 300"/>
                <a:gd name="T52" fmla="*/ 138 w 234"/>
                <a:gd name="T53" fmla="*/ 28 h 300"/>
                <a:gd name="T54" fmla="*/ 178 w 234"/>
                <a:gd name="T55" fmla="*/ 68 h 300"/>
                <a:gd name="T56" fmla="*/ 68 w 234"/>
                <a:gd name="T57" fmla="*/ 68 h 300"/>
                <a:gd name="T58" fmla="*/ 42 w 234"/>
                <a:gd name="T59" fmla="*/ 72 h 300"/>
                <a:gd name="T60" fmla="*/ 20 w 234"/>
                <a:gd name="T61" fmla="*/ 84 h 300"/>
                <a:gd name="T62" fmla="*/ 6 w 234"/>
                <a:gd name="T63" fmla="*/ 106 h 300"/>
                <a:gd name="T64" fmla="*/ 0 w 234"/>
                <a:gd name="T65" fmla="*/ 130 h 300"/>
                <a:gd name="T66" fmla="*/ 0 w 234"/>
                <a:gd name="T67" fmla="*/ 13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4" h="300">
                  <a:moveTo>
                    <a:pt x="0" y="134"/>
                  </a:moveTo>
                  <a:lnTo>
                    <a:pt x="0" y="284"/>
                  </a:lnTo>
                  <a:lnTo>
                    <a:pt x="0" y="284"/>
                  </a:lnTo>
                  <a:lnTo>
                    <a:pt x="2" y="290"/>
                  </a:lnTo>
                  <a:lnTo>
                    <a:pt x="6" y="296"/>
                  </a:lnTo>
                  <a:lnTo>
                    <a:pt x="10" y="300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24" y="300"/>
                  </a:lnTo>
                  <a:lnTo>
                    <a:pt x="30" y="296"/>
                  </a:lnTo>
                  <a:lnTo>
                    <a:pt x="32" y="290"/>
                  </a:lnTo>
                  <a:lnTo>
                    <a:pt x="34" y="284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34" y="128"/>
                  </a:lnTo>
                  <a:lnTo>
                    <a:pt x="36" y="122"/>
                  </a:lnTo>
                  <a:lnTo>
                    <a:pt x="42" y="112"/>
                  </a:lnTo>
                  <a:lnTo>
                    <a:pt x="52" y="104"/>
                  </a:lnTo>
                  <a:lnTo>
                    <a:pt x="58" y="102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8" y="100"/>
                  </a:lnTo>
                  <a:lnTo>
                    <a:pt x="178" y="100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6" y="144"/>
                  </a:lnTo>
                  <a:lnTo>
                    <a:pt x="134" y="150"/>
                  </a:lnTo>
                  <a:lnTo>
                    <a:pt x="134" y="156"/>
                  </a:lnTo>
                  <a:lnTo>
                    <a:pt x="138" y="162"/>
                  </a:lnTo>
                  <a:lnTo>
                    <a:pt x="138" y="162"/>
                  </a:lnTo>
                  <a:lnTo>
                    <a:pt x="144" y="166"/>
                  </a:lnTo>
                  <a:lnTo>
                    <a:pt x="150" y="168"/>
                  </a:lnTo>
                  <a:lnTo>
                    <a:pt x="156" y="166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230" y="96"/>
                  </a:lnTo>
                  <a:lnTo>
                    <a:pt x="230" y="96"/>
                  </a:lnTo>
                  <a:lnTo>
                    <a:pt x="232" y="90"/>
                  </a:lnTo>
                  <a:lnTo>
                    <a:pt x="234" y="84"/>
                  </a:lnTo>
                  <a:lnTo>
                    <a:pt x="232" y="78"/>
                  </a:lnTo>
                  <a:lnTo>
                    <a:pt x="230" y="72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4" y="2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6" y="10"/>
                  </a:lnTo>
                  <a:lnTo>
                    <a:pt x="134" y="16"/>
                  </a:lnTo>
                  <a:lnTo>
                    <a:pt x="134" y="24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30"/>
                  </a:lnTo>
                  <a:lnTo>
                    <a:pt x="178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54" y="68"/>
                  </a:lnTo>
                  <a:lnTo>
                    <a:pt x="42" y="72"/>
                  </a:lnTo>
                  <a:lnTo>
                    <a:pt x="30" y="78"/>
                  </a:lnTo>
                  <a:lnTo>
                    <a:pt x="20" y="84"/>
                  </a:lnTo>
                  <a:lnTo>
                    <a:pt x="12" y="94"/>
                  </a:lnTo>
                  <a:lnTo>
                    <a:pt x="6" y="106"/>
                  </a:lnTo>
                  <a:lnTo>
                    <a:pt x="2" y="118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96819" tIns="48409" rIns="96819" bIns="48409" numCol="1" anchor="t" anchorCtr="0" compatLnSpc="1">
              <a:prstTxWarp prst="textNoShape">
                <a:avLst/>
              </a:prstTxWarp>
            </a:bodyPr>
            <a:lstStyle/>
            <a:p>
              <a:endParaRPr lang="en-US" sz="1165" dirty="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1E859DA-E413-4FFB-969E-48DC591C6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38" y="5556250"/>
              <a:ext cx="371475" cy="476250"/>
            </a:xfrm>
            <a:custGeom>
              <a:avLst/>
              <a:gdLst>
                <a:gd name="T0" fmla="*/ 216 w 234"/>
                <a:gd name="T1" fmla="*/ 300 h 300"/>
                <a:gd name="T2" fmla="*/ 228 w 234"/>
                <a:gd name="T3" fmla="*/ 296 h 300"/>
                <a:gd name="T4" fmla="*/ 234 w 234"/>
                <a:gd name="T5" fmla="*/ 284 h 300"/>
                <a:gd name="T6" fmla="*/ 234 w 234"/>
                <a:gd name="T7" fmla="*/ 134 h 300"/>
                <a:gd name="T8" fmla="*/ 228 w 234"/>
                <a:gd name="T9" fmla="*/ 108 h 300"/>
                <a:gd name="T10" fmla="*/ 216 w 234"/>
                <a:gd name="T11" fmla="*/ 88 h 300"/>
                <a:gd name="T12" fmla="*/ 196 w 234"/>
                <a:gd name="T13" fmla="*/ 74 h 300"/>
                <a:gd name="T14" fmla="*/ 170 w 234"/>
                <a:gd name="T15" fmla="*/ 68 h 300"/>
                <a:gd name="T16" fmla="*/ 166 w 234"/>
                <a:gd name="T17" fmla="*/ 68 h 300"/>
                <a:gd name="T18" fmla="*/ 96 w 234"/>
                <a:gd name="T19" fmla="*/ 30 h 300"/>
                <a:gd name="T20" fmla="*/ 98 w 234"/>
                <a:gd name="T21" fmla="*/ 24 h 300"/>
                <a:gd name="T22" fmla="*/ 100 w 234"/>
                <a:gd name="T23" fmla="*/ 12 h 300"/>
                <a:gd name="T24" fmla="*/ 96 w 234"/>
                <a:gd name="T25" fmla="*/ 6 h 300"/>
                <a:gd name="T26" fmla="*/ 84 w 234"/>
                <a:gd name="T27" fmla="*/ 0 h 300"/>
                <a:gd name="T28" fmla="*/ 72 w 234"/>
                <a:gd name="T29" fmla="*/ 6 h 300"/>
                <a:gd name="T30" fmla="*/ 72 w 234"/>
                <a:gd name="T31" fmla="*/ 6 h 300"/>
                <a:gd name="T32" fmla="*/ 4 w 234"/>
                <a:gd name="T33" fmla="*/ 72 h 300"/>
                <a:gd name="T34" fmla="*/ 0 w 234"/>
                <a:gd name="T35" fmla="*/ 84 h 300"/>
                <a:gd name="T36" fmla="*/ 4 w 234"/>
                <a:gd name="T37" fmla="*/ 96 h 300"/>
                <a:gd name="T38" fmla="*/ 72 w 234"/>
                <a:gd name="T39" fmla="*/ 162 h 300"/>
                <a:gd name="T40" fmla="*/ 84 w 234"/>
                <a:gd name="T41" fmla="*/ 168 h 300"/>
                <a:gd name="T42" fmla="*/ 96 w 234"/>
                <a:gd name="T43" fmla="*/ 162 h 300"/>
                <a:gd name="T44" fmla="*/ 98 w 234"/>
                <a:gd name="T45" fmla="*/ 156 h 300"/>
                <a:gd name="T46" fmla="*/ 98 w 234"/>
                <a:gd name="T47" fmla="*/ 144 h 300"/>
                <a:gd name="T48" fmla="*/ 56 w 234"/>
                <a:gd name="T49" fmla="*/ 100 h 300"/>
                <a:gd name="T50" fmla="*/ 166 w 234"/>
                <a:gd name="T51" fmla="*/ 100 h 300"/>
                <a:gd name="T52" fmla="*/ 180 w 234"/>
                <a:gd name="T53" fmla="*/ 102 h 300"/>
                <a:gd name="T54" fmla="*/ 196 w 234"/>
                <a:gd name="T55" fmla="*/ 118 h 300"/>
                <a:gd name="T56" fmla="*/ 200 w 234"/>
                <a:gd name="T57" fmla="*/ 130 h 300"/>
                <a:gd name="T58" fmla="*/ 200 w 234"/>
                <a:gd name="T59" fmla="*/ 134 h 300"/>
                <a:gd name="T60" fmla="*/ 200 w 234"/>
                <a:gd name="T61" fmla="*/ 284 h 300"/>
                <a:gd name="T62" fmla="*/ 204 w 234"/>
                <a:gd name="T63" fmla="*/ 296 h 300"/>
                <a:gd name="T64" fmla="*/ 216 w 234"/>
                <a:gd name="T65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" h="300">
                  <a:moveTo>
                    <a:pt x="216" y="300"/>
                  </a:moveTo>
                  <a:lnTo>
                    <a:pt x="216" y="300"/>
                  </a:lnTo>
                  <a:lnTo>
                    <a:pt x="224" y="300"/>
                  </a:lnTo>
                  <a:lnTo>
                    <a:pt x="228" y="296"/>
                  </a:lnTo>
                  <a:lnTo>
                    <a:pt x="232" y="290"/>
                  </a:lnTo>
                  <a:lnTo>
                    <a:pt x="234" y="284"/>
                  </a:lnTo>
                  <a:lnTo>
                    <a:pt x="234" y="134"/>
                  </a:lnTo>
                  <a:lnTo>
                    <a:pt x="234" y="134"/>
                  </a:lnTo>
                  <a:lnTo>
                    <a:pt x="232" y="120"/>
                  </a:lnTo>
                  <a:lnTo>
                    <a:pt x="228" y="108"/>
                  </a:lnTo>
                  <a:lnTo>
                    <a:pt x="224" y="98"/>
                  </a:lnTo>
                  <a:lnTo>
                    <a:pt x="216" y="88"/>
                  </a:lnTo>
                  <a:lnTo>
                    <a:pt x="206" y="80"/>
                  </a:lnTo>
                  <a:lnTo>
                    <a:pt x="196" y="74"/>
                  </a:lnTo>
                  <a:lnTo>
                    <a:pt x="184" y="70"/>
                  </a:lnTo>
                  <a:lnTo>
                    <a:pt x="170" y="68"/>
                  </a:lnTo>
                  <a:lnTo>
                    <a:pt x="170" y="68"/>
                  </a:lnTo>
                  <a:lnTo>
                    <a:pt x="166" y="68"/>
                  </a:lnTo>
                  <a:lnTo>
                    <a:pt x="56" y="68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8" y="24"/>
                  </a:lnTo>
                  <a:lnTo>
                    <a:pt x="100" y="18"/>
                  </a:lnTo>
                  <a:lnTo>
                    <a:pt x="100" y="12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78"/>
                  </a:lnTo>
                  <a:lnTo>
                    <a:pt x="0" y="84"/>
                  </a:lnTo>
                  <a:lnTo>
                    <a:pt x="2" y="90"/>
                  </a:lnTo>
                  <a:lnTo>
                    <a:pt x="4" y="96"/>
                  </a:lnTo>
                  <a:lnTo>
                    <a:pt x="72" y="162"/>
                  </a:lnTo>
                  <a:lnTo>
                    <a:pt x="72" y="162"/>
                  </a:lnTo>
                  <a:lnTo>
                    <a:pt x="78" y="166"/>
                  </a:lnTo>
                  <a:lnTo>
                    <a:pt x="84" y="168"/>
                  </a:lnTo>
                  <a:lnTo>
                    <a:pt x="90" y="166"/>
                  </a:lnTo>
                  <a:lnTo>
                    <a:pt x="96" y="162"/>
                  </a:lnTo>
                  <a:lnTo>
                    <a:pt x="96" y="162"/>
                  </a:lnTo>
                  <a:lnTo>
                    <a:pt x="98" y="156"/>
                  </a:lnTo>
                  <a:lnTo>
                    <a:pt x="100" y="150"/>
                  </a:lnTo>
                  <a:lnTo>
                    <a:pt x="98" y="144"/>
                  </a:lnTo>
                  <a:lnTo>
                    <a:pt x="96" y="138"/>
                  </a:lnTo>
                  <a:lnTo>
                    <a:pt x="56" y="100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74" y="100"/>
                  </a:lnTo>
                  <a:lnTo>
                    <a:pt x="180" y="102"/>
                  </a:lnTo>
                  <a:lnTo>
                    <a:pt x="190" y="108"/>
                  </a:lnTo>
                  <a:lnTo>
                    <a:pt x="196" y="118"/>
                  </a:lnTo>
                  <a:lnTo>
                    <a:pt x="198" y="124"/>
                  </a:lnTo>
                  <a:lnTo>
                    <a:pt x="200" y="130"/>
                  </a:lnTo>
                  <a:lnTo>
                    <a:pt x="200" y="130"/>
                  </a:lnTo>
                  <a:lnTo>
                    <a:pt x="200" y="134"/>
                  </a:lnTo>
                  <a:lnTo>
                    <a:pt x="200" y="284"/>
                  </a:lnTo>
                  <a:lnTo>
                    <a:pt x="200" y="284"/>
                  </a:lnTo>
                  <a:lnTo>
                    <a:pt x="202" y="290"/>
                  </a:lnTo>
                  <a:lnTo>
                    <a:pt x="204" y="296"/>
                  </a:lnTo>
                  <a:lnTo>
                    <a:pt x="210" y="300"/>
                  </a:lnTo>
                  <a:lnTo>
                    <a:pt x="216" y="300"/>
                  </a:lnTo>
                  <a:lnTo>
                    <a:pt x="216" y="30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96819" tIns="48409" rIns="96819" bIns="48409" numCol="1" anchor="t" anchorCtr="0" compatLnSpc="1">
              <a:prstTxWarp prst="textNoShape">
                <a:avLst/>
              </a:prstTxWarp>
            </a:bodyPr>
            <a:lstStyle/>
            <a:p>
              <a:endParaRPr lang="en-US" sz="1165" dirty="0"/>
            </a:p>
          </p:txBody>
        </p:sp>
      </p:grpSp>
      <p:sp>
        <p:nvSpPr>
          <p:cNvPr id="23" name="PageNumber">
            <a:extLst>
              <a:ext uri="{FF2B5EF4-FFF2-40B4-BE49-F238E27FC236}">
                <a16:creationId xmlns:a16="http://schemas.microsoft.com/office/drawing/2014/main" id="{63F219AA-E934-2226-0ECD-FB756D38381B}"/>
              </a:ext>
            </a:extLst>
          </p:cNvPr>
          <p:cNvSpPr txBox="1"/>
          <p:nvPr/>
        </p:nvSpPr>
        <p:spPr>
          <a:xfrm>
            <a:off x="13377672" y="7894180"/>
            <a:ext cx="557784" cy="1404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004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HASH" val="xSsg1x7p7Yax4K2l2y5de685d/jvvdyIF2fHSOgP7jM="/>
  <p:tag name="TEMPLATEVERSIONDATE" val="06/01/2022 20:47:51"/>
  <p:tag name="TEMPLATENAME" val="PitchPRO+"/>
  <p:tag name="SLIDEMASTERBRANDLOGORIGHT" val="144.72"/>
  <p:tag name="SLIDEMASTERBRANDLOGOBOTTOM" val="635.76"/>
  <p:tag name="SLIDEMASTERBRANDLOGOHEIGHT" val="12.96"/>
  <p:tag name="SLIDEMASTERBRANDLOGOWIDTH" val="90"/>
  <p:tag name="ISROOTUNDO" val=""/>
  <p:tag name="CONTENTLIBRARY" val="c27d61ab-5425-478d-8601-a36cada91fcd"/>
  <p:tag name="SIZEANDPOSITION" val="f0a6b498-45a7-4a76-9e54-ad63965b4caa"/>
  <p:tag name="PITCHPROPLUSDOCUMENTPROPERTIESGUID" val="cfb2cf36-9d41-4f2f-a78f-abb9941fc943"/>
  <p:tag name="CUSTOMIZATIONWIZARD" val="4a8ae84f-6025-45f6-9644-55c3782f7236"/>
  <p:tag name="REFRESHOPTIONS" val="&lt;?xml version=&quot;1.0&quot; encoding=&quot;utf-16&quot;?&gt;&#10;&lt;PowerpointRefreshOptions xmlns:xsi=&quot;http://www.w3.org/2001/XMLSchema-instance&quot; xmlns:xsd=&quot;http://www.w3.org/2001/XMLSchema&quot;&gt;&#10;  &lt;CoverPageAllElements&gt;true&lt;/CoverPageAllElements&gt;&#10;  &lt;CoverPageBrandLogo&gt;true&lt;/CoverPageBrandLogo&gt;&#10;  &lt;CoverPageClientLogo&gt;true&lt;/CoverPageClientLogo&gt;&#10;  &lt;CoverPageDate&gt;true&lt;/CoverPageDate&gt;&#10;  &lt;CoverPageJointPitchLogo&gt;true&lt;/CoverPageJointPitchLogo&gt;&#10;  &lt;CoverPageVerticalTextRunner&gt;true&lt;/CoverPageVerticalTextRunner&gt;&#10;  &lt;ShowCoverPage&gt;true&lt;/ShowCoverPage&gt;&#10;  &lt;ShowDisclaimer&gt;true&lt;/ShowDisclaimer&gt;&#10;  &lt;TemplateLayoutAllElements&gt;true&lt;/TemplateLayoutAllElements&gt;&#10;  &lt;ForceRefresh&gt;false&lt;/ForceRefresh&gt;&#10;  &lt;CoverPageSubTitle&gt;true&lt;/CoverPageSubTitle&gt;&#10;  &lt;CoverPageTitle&gt;true&lt;/CoverPageTitle&gt;&#10;  &lt;ShowAgenda&gt;true&lt;/ShowAgenda&gt;&#10;  &lt;TemplatePageLabel&gt;true&lt;/TemplatePageLabel&gt;&#10;  &lt;TemplateVerticalRunner&gt;true&lt;/TemplateVerticalRunner&gt;&#10;&lt;/PowerpointRefreshOptions&gt;"/>
  <p:tag name="PITCHPROPROPERTIES" val="WXMfvE09DOs/mOl3u2AQ27QcgezyWkN+AkNAGXAeBoJKuBgxGBLGhI25m9bRHcM9RQscs7I4QY855HmZ9wiaScAkUiOahXjpa1GKbzxmDEgaRBFj1zbbNiHbJmtUv1DL609CXp4T5pMYpHCyOsiSfF8m1Ewd7e9Ul0r6wpaN5snm+kgLZOP8JKF1hv7kQD68zePpF4CHYvR4U9v1KCnkRXPe9cGBqoHIVzS4uiFBaX6FZuSb3bbgBcbiqr1rYEWwYF8jf8azIl5HPE/gAmNADkEljo1X/k0tHOSo3cRUt5y7ELLuubMobIvHRWXfymwJHSKP2795UlXiF04xtOvglG+JVAyzHw51eDyYadLvZRmxbcTRyg+tzofSEDUlmZcpAcL4kw507X7LqBdfoSXA97zYfGUKeExX3aty7JX12DgpJi0W85I/GoH19vNXG81VxMM6XxtCSEBZI0ES6e7w8fgkfLXXtAxAFbVgAWVRD0bzb4LE2c5ZQzgZYpEO266CBd9uIthzUYR3UqSJBhO1XakVUIYgrCm2Gn3kjHk2M3b6k61IHynUoR+3K3/repgLn7LqvkydDnN65xPj6Of7gYpua8gaJFwdPiE3oP3nZLhGlPIPDT8Ll74ddloF+KsUcPYhCHRADuVntmwtOk7bnIFcBotf3sbuuF4ftTFHWka30leQ7jGqHw3MoXRlt7GS5EcYP8KtQZ2vDQtQBcQ904cMHhz/cGab6G6QKKKVpTqReEBwlnuYOuUzAqCAkilLxQmAT/p3Ucc2H+DsamVLvk2lBWPl5HdG/Pj7Bkl2z0rnr9AG+NU8mABx2sIujGMws7N9gK31LtQLtPLdTKeK+7LPjRCP8Ds2mDBcDjdf/1OQ1lmBAXGT8dBZBMXJOyjLkFknV2HPxReTGE4l85QDCml9NBsdNhrM/qS2Noc9TWpafRZUnfZf3YWGTbQxQ+yA1+bVABwLqoiEg5hr1O9K7MuE2hBuybT5RtXWmYOrbN6xkdJ0U8ghVGN2hNwwXHov3MjDxs7afGUlBbd5FN1bGRMzi0uX0rU8i7zp/XpGasMNIaw9WmUIKsq2wOf8ACoS8TlcW7RcEyhOdXClZcNRTHQ9Il5rIVW/Kj76ZgzYQEsSmMJe4n3n9BQLQ0APKRx/eDLPZj07kMEweIQgG1XpoxKatN2m9Lo4B38UD9zFOW5l55iDEGPJnaktsxaklJxlftvrgPjBXWpcToc/XFWPUdKOGxq6Z2Gb1CpgRN9zGy3j3/KcfrCjLACGFDTYyU/O3jvHz4R1pU5rtwKR2r4/5m4n06BxDH3m9ph7VS0nn2nCtA06CluaP/fW8lZJVOxg2U2K6yld5cN6tCzJuokBQlR7RZY0O3paupvH1hBNcYh+rt92vQALWDCXpkZYAwOKpY6PeGm8Mj0A0YXkXpfqy7sV2xDilBJXSPZJ98jZeD6gPYhufj/on72EXWgNd312qOtzuiJedg7E/Rxz0B4RJXaOeTTz3/XsfUbPKSyWtuEewe27C/+ZmfI7V/+LZLRr68/CXZBeo0LfbhZM7SHf60jYsyFAejKw7be0LxyCYt54V7BMxzY6+I18BoNn0EFFcSHsKSY7XBWN8TSo19rZzwU6Ta7ZlsdwiboBHEMzvW6xbX3Wts75YwBkh5v/CHh1udYJN78K42RSkofW7mYTQ+iXsgHr+DKNGKq3Lfpx1sp8ROofxkXtCg07Q2trHeV3LKjxIwMfMIQ+L/oVe4p66F5XhelYWu1SLRTaXYIb55sdsD9aHqX6UbhByB7h8iWZbOjNyl3sxZbhitmfqARTrzs6sm/GLVPSuaRd1YiPUqgy+KXti1JM/62KnNY2FsUZoRS39TxWK/oLBnFleKlrsyakCWcv98EdBpiLHFCf6T+qo8aTNxZH+dYLUip+mTp+5MSG4s6yY9DQ9YGThRMlBGBt687WT5jTUKa09Q+QLkxFToPaUNB35PTsQi64gjqBzpdPbi89yhh2T74q3mOH2cWRb4Qnrq0Z5NKK3bVDwW6rO7ScSbROfSY465928QE9yUXlqzDlFBzrePdVU3KRIee/wy1OhvAI5gkEkY8H2l1exbN+OccIzkSWNFal9kPNBq3smFWWzgi9v6xhRQQINHTFoP0U+7Hne6wD3MM/mxnVgSiN5cjZpFrddGYVnpOS1zd0+NkcbvzZc2gi6vcvbMzZNMxpzEaVut2oQBnO0nQySwGJ2EXUdJnJY0So4GgkUJU6csu5h5V6vsKKI+8yRLyUdAaUxn68K58aysEYWzxtn+Yc5IxS6cPoqBDXWLpuZNfYMdw/feYRqOBlWYqyOwFYWkelfbChEGrs6ah3iTtJpObwvvent0WnuhrgZFWeZGwkFW+hl/K/fyV3w9A5YuSVRHKCjsULdKpSmHja4O0ejDnDkKaCod1/okZjbKYCT0RYICGv2sUlVOKNQTex81+zBxtknpiXrBnsiHG4aEd4f3v7wYdDFqaEQJu5UN6mcJHBcXeDrn8Di09a8DdHCfSOHzJFrn2xii2Pd7c2HOd2YCaQ+wC1QuB4iAFHYN7jYInv9k6U2tw95JxWsB3Jsdo/zt1tY/g6fTbj1/tWO0Pw6F/+W1WxL9l3Q0NMH6K4LCO51HD9X6GOWc2+WOWo1a7r5xHEjG3GF+zL1VR481Gbyrli9dt0p21HZcy0hWad68oQKI6aLe6ekohfb20LOHMpaQx2UnxiPrrlLJUoOE0yoPhJ6In+vhKaGHMe9TqiTQQ4Vi7xx1v7gxPCJvXe46rgtWOu/1SwqOMLMcYoSOvWsAkOvIEoqPzBpMMeAysNuJW8JS25H4gL1P0YfZ1BKKM2ipsaL7FmBqTwFDiHN2kQfaV7E7ck0sAkEw4qXMrPUwnmGxmDpScmYsijUX2K3METEXFv3CTF6NUgfJGE0qTejj0fkNupcOTcxFnLj3m2Bn2kADUxD6HGQkFRqU6XW3ou5FDE2lj8OgAQ18GHMFb3eElPKsGEjbTg7w39akFUa7oRjh0rnHRvcnpX2th6RGd3Zw/omg+ePQ14gzwv8hMECwlq8w0IW+6hVx/M51zhx74GPFRk3NFOdWUrcXJA7odV/kddz10O18cmFcyrPhL3lczDrUxD22W+d7HqJxZZJEeHZJJ2hVeXgdXctG0xT/iSrzWnedRroz7goAldt4X+6+hNNikiqizOF/k7uYivxBj0OnkFsDSrSEEuK4ldkJGOeA+I5L+faH7E3N+Dx1G9lkWu1eA6/0I2xiidooH286UXbQQUGWchBOFZJQd6X2CyUOmOcOfk01a6s28D+4kgVpyfY7AndnL53kYDOLU68Lne6Kkiw7RVEvC+IBmatNvBqJYblMWRGV7uKRJ8lI9XwNgMX60dFfhHyGzDp855rT92FFQ1ZAYQ13NcCfGQVvJj1/hTMSaEM/9M5AfJLvd7zeUdMctmWNTIz0B2rUyL+ufAC1as3ydbQHIgkZZk0sPkVP4ZikC5UtAH9wrCKYtdoZu2SOLx5tKnBt5V6uon"/>
  <p:tag name="PITCHPROSLIDE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SHAPE" val="Agenda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SHAPE" val="AgendaNumberingTy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IADDED" val="True"/>
  <p:tag name="DISTRIBUTIONTYPE" val="External"/>
  <p:tag name="PITCHPROSLIDEID" val="257"/>
  <p:tag name="PRESENTATIONID" val="cfb2cf36-9d41-4f2f-a78f-abb9941fc94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TYPE" val="BrandLogo"/>
  <p:tag name="JPM_OBJECT_NAME" val="Brand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TRIBUTIONTYPE" val="External"/>
  <p:tag name="PITCHPROSLIDEID" val="2012"/>
  <p:tag name="PRESENTATIONID" val="cfb2cf36-9d41-4f2f-a78f-abb9941fc94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TRIBUTIONTYPE" val="External"/>
  <p:tag name="APIADDED" val="256"/>
  <p:tag name="PITCHPROSLIDEID" val="256"/>
  <p:tag name="PRESENTATIONID" val="cfb2cf36-9d41-4f2f-a78f-abb9941fc94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FONTSIZE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FONTSIZE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FONTSIZE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FONTSIZE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onfidentialInterna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FONTSIZE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FONTSIZE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FONTSIZE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FONTSIZE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TRIBUTIONTYPE" val="External"/>
  <p:tag name="PITCHPROSLIDEID" val="2146848044"/>
  <p:tag name="PRESENTATIONID" val="cfb2cf36-9d41-4f2f-a78f-abb9941fc94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DATASHEETID" val="34e7876c-425e-4563-8d26-99a78701b7ab"/>
  <p:tag name="PITCHPROCHARTTYPE" val="Bar.Clustered Bar"/>
  <p:tag name="AVERAGELINEVISIBILITY" val="False"/>
  <p:tag name="AVERAGERANGEVISIBILITY" val="False"/>
  <p:tag name="PIETOTALSVISIBILITY" val="False"/>
  <p:tag name="VERSIONCONVERTED" val="3"/>
  <p:tag name="CHARTDATASHEETID" val="34e7876c-425e-4563-8d26-99a78701b7ab"/>
  <p:tag name="PITCHPROUNIQUECHARTTOKEN" val="5d1358b1-ca58-4fc9-a250-6682ed96cbd4"/>
  <p:tag name="VERSION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DATASHEETID" val="34e7876c-425e-4563-8d26-99a78701b7ab"/>
  <p:tag name="PITCHPROCHARTTYPE" val="Bar.Clustered Bar"/>
  <p:tag name="AVERAGELINEVISIBILITY" val="False"/>
  <p:tag name="AVERAGERANGEVISIBILITY" val="False"/>
  <p:tag name="PIETOTALSVISIBILITY" val="False"/>
  <p:tag name="VERSIONCONVERTED" val="3"/>
  <p:tag name="CHARTDATASHEETID" val="34e7876c-425e-4563-8d26-99a78701b7ab"/>
  <p:tag name="PITCHPROUNIQUECHARTTOKEN" val="8570d3e5-c390-47cb-81f5-1abbf2fcc8f8"/>
  <p:tag name="VERSION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DATASHEETID" val="1b1ebd8e-cdd1-4839-8191-cddc7c3e9a5e"/>
  <p:tag name="PITCHPROCHARTTYPE" val="Pie.Standard Pie"/>
  <p:tag name="AVERAGELINEVISIBILITY" val="False"/>
  <p:tag name="AVERAGERANGEVISIBILITY" val="False"/>
  <p:tag name="PIETOTALSVISIBILITY" val="False"/>
  <p:tag name="PITCHPROUNIQUECHARTTOKEN" val="f3658f7c-54a5-4f82-a06c-51823d5c1a40"/>
  <p:tag name="VERSIONCONVERTED" val="3"/>
  <p:tag name="CHARTDATASHEETID" val="1b1ebd8e-cdd1-4839-8191-cddc7c3e9a5e"/>
  <p:tag name="VERSION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DATASHEETID" val="1b1ebd8e-cdd1-4839-8191-cddc7c3e9a5e"/>
  <p:tag name="PITCHPROCHARTTYPE" val="Pie.Standard Pie"/>
  <p:tag name="AVERAGELINEVISIBILITY" val="False"/>
  <p:tag name="AVERAGERANGEVISIBILITY" val="False"/>
  <p:tag name="PIETOTALSVISIBILITY" val="False"/>
  <p:tag name="VERSIONCONVERTED" val="3"/>
  <p:tag name="CHARTDATASHEETID" val="1b1ebd8e-cdd1-4839-8191-cddc7c3e9a5e"/>
  <p:tag name="PITCHPROUNIQUECHARTTOKEN" val="691b8764-5c6e-4aae-a00c-14d5bdbd327b"/>
  <p:tag name="VERSION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TRIBUTIONTYPE" val="External"/>
  <p:tag name="APIADDED" val="259"/>
  <p:tag name="PITCHPROSLIDEID" val="259"/>
  <p:tag name="PRESENTATIONID" val="cfb2cf36-9d41-4f2f-a78f-abb9941fc9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onfidentia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LIBRARYICO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LIBRARYICO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LIBRARYICO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LIBRARYICO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FONTSIZE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FONTSIZE" val="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FONTSIZE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FONTSIZE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FONTSIZE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TRIBUTIONTYPE" val="External"/>
  <p:tag name="PITCHPROSLIDEID" val="3309"/>
  <p:tag name="PRESENTATIONID" val="cfb2cf36-9d41-4f2f-a78f-abb9941fc9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SHAPETYPE" val="ClientNam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TRIBUTIONTYPE" val="External"/>
  <p:tag name="PITCHPROSLIDEID" val="838841837"/>
  <p:tag name="PRESENTATIONID" val="cfb2cf36-9d41-4f2f-a78f-abb9941fc94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TRIBUTIONTYPE" val="External"/>
  <p:tag name="PITCHPROSLIDEID" val="3302"/>
  <p:tag name="PRESENTATIONID" val="cfb2cf36-9d41-4f2f-a78f-abb9941fc94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TRIBUTIONTYPE" val="External"/>
  <p:tag name="PITCHPROSLIDEID" val="3225"/>
  <p:tag name="PRESENTATIONID" val="cfb2cf36-9d41-4f2f-a78f-abb9941fc94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TRIBUTIONTYPE" val="External"/>
  <p:tag name="PITCHPROSLIDEID" val="3242"/>
  <p:tag name="PRESENTATIONID" val="cfb2cf36-9d41-4f2f-a78f-abb9941fc94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TRIBUTIONTYPE" val="External"/>
  <p:tag name="PITCHPROSLIDEID" val="348"/>
  <p:tag name="PRESENTATIONID" val="cfb2cf36-9d41-4f2f-a78f-abb9941fc94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TRIBUTIONTYPE" val="External"/>
  <p:tag name="APIADDED" val="291"/>
  <p:tag name="PITCHPROSLIDEID" val="286"/>
  <p:tag name="PRESENTATIONID" val="cfb2cf36-9d41-4f2f-a78f-abb9941fc9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TYPE" val="BrandLogo"/>
  <p:tag name="JPM_OBJECT_NAME" val="Brand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BrandLog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Brand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onfidentialInterna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TYPE" val="BrandLogo"/>
  <p:tag name="JPM_OBJECT_NAME" val="BrandLogo"/>
</p:tagLst>
</file>

<file path=ppt/theme/theme1.xml><?xml version="1.0" encoding="utf-8"?>
<a:theme xmlns:a="http://schemas.openxmlformats.org/drawingml/2006/main" name="PP+ UB2CB - Widescreen">
  <a:themeElements>
    <a:clrScheme name="PitchPRO+">
      <a:dk1>
        <a:srgbClr val="000000"/>
      </a:dk1>
      <a:lt1>
        <a:srgbClr val="FFFFFF"/>
      </a:lt1>
      <a:dk2>
        <a:srgbClr val="32383E"/>
      </a:dk2>
      <a:lt2>
        <a:srgbClr val="936946"/>
      </a:lt2>
      <a:accent1>
        <a:srgbClr val="1E7C99"/>
      </a:accent1>
      <a:accent2>
        <a:srgbClr val="DF6F26"/>
      </a:accent2>
      <a:accent3>
        <a:srgbClr val="041E42"/>
      </a:accent3>
      <a:accent4>
        <a:srgbClr val="9B57A3"/>
      </a:accent4>
      <a:accent5>
        <a:srgbClr val="B75530"/>
      </a:accent5>
      <a:accent6>
        <a:srgbClr val="358159"/>
      </a:accent6>
      <a:hlink>
        <a:srgbClr val="1E7C99"/>
      </a:hlink>
      <a:folHlink>
        <a:srgbClr val="005075"/>
      </a:folHlink>
    </a:clrScheme>
    <a:fontScheme name="Pitchbook-US">
      <a:majorFont>
        <a:latin typeface="Arial"/>
        <a:ea typeface="LF_Kai"/>
        <a:cs typeface=""/>
      </a:majorFont>
      <a:minorFont>
        <a:latin typeface="Arial"/>
        <a:ea typeface="LF_Ka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  <a:extLst>
          <a:ext uri="{909E8E84-426E-40DD-AFC4-6F175D3DCCD1}">
            <a14:hiddenFill xmlns:a14="http://schemas.microsoft.com/office/drawing/2010/main">
              <a:solidFill>
                <a:scrgbClr r="0" g="0" b="0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<a:prstTxWarp prst="textNoShape">
          <a:avLst/>
        </a:prstTxWarp>
        <a:noAutofit/>
      </a:bodyPr>
      <a:lstStyle>
        <a:defPPr>
          <a:lnSpc>
            <a:spcPct val="110000"/>
          </a:lnSpc>
          <a:defRPr sz="12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91440" tIns="45720" rIns="91440" bIns="45720" rtlCol="0" anchor="t">
        <a:spAutoFit/>
      </a:bodyPr>
      <a:lstStyle>
        <a:defPPr algn="l">
          <a:lnSpc>
            <a:spcPct val="110000"/>
          </a:lnSpc>
          <a:defRPr sz="1200" b="0" i="0"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PitchPRO+">
        <a:dk1>
          <a:srgbClr val="000000"/>
        </a:dk1>
        <a:lt1>
          <a:srgbClr val="FFFFFF"/>
        </a:lt1>
        <a:dk2>
          <a:srgbClr val="32383E"/>
        </a:dk2>
        <a:lt2>
          <a:srgbClr val="936946"/>
        </a:lt2>
        <a:accent1>
          <a:srgbClr val="1E7C99"/>
        </a:accent1>
        <a:accent2>
          <a:srgbClr val="DF6F26"/>
        </a:accent2>
        <a:accent3>
          <a:srgbClr val="041E42"/>
        </a:accent3>
        <a:accent4>
          <a:srgbClr val="9B57A3"/>
        </a:accent4>
        <a:accent5>
          <a:srgbClr val="B75530"/>
        </a:accent5>
        <a:accent6>
          <a:srgbClr val="358159"/>
        </a:accent6>
        <a:hlink>
          <a:srgbClr val="1E7C99"/>
        </a:hlink>
        <a:folHlink>
          <a:srgbClr val="005075"/>
        </a:folHlink>
      </a:clrScheme>
    </a:extraClrScheme>
  </a:extraClrSchemeLst>
  <a:custClrLst>
    <a:custClr name="Brown 400. RGB(175,132,98)">
      <a:srgbClr val="AF8462"/>
    </a:custClr>
    <a:custClr name="Ruby 700. RGB(165,0,52)">
      <a:srgbClr val="A50034"/>
    </a:custClr>
    <a:custClr name="Dark Topaz. RGB(9,97,131)">
      <a:srgbClr val="096183"/>
    </a:custClr>
    <a:custClr name="Clementine. RGB(255,158,66)">
      <a:srgbClr val="FF9E42"/>
    </a:custClr>
    <a:custClr name="Navy. RGB(0,70,146)">
      <a:srgbClr val="004692"/>
    </a:custClr>
    <a:custClr name="Dark Quartz. RGB(131,49,119)">
      <a:srgbClr val="833177"/>
    </a:custClr>
    <a:custClr name="Brown. RGB(215,186,157)">
      <a:srgbClr val="D7BA9D"/>
    </a:custClr>
    <a:custClr name="Dark Emerald. RGB(0,75,38)">
      <a:srgbClr val="004B26"/>
    </a:custClr>
    <a:custClr name="Cyan. RGB(60,203,218)">
      <a:srgbClr val="3CCBDA"/>
    </a:custClr>
    <a:custClr name="Rose. RGB(244,153,141)">
      <a:srgbClr val="F4998D"/>
    </a:custClr>
    <a:custClr name="Jet. RGB(16,24,32)">
      <a:srgbClr val="101820"/>
    </a:custClr>
    <a:custClr name="Topaz 200. RGB(157,229,236)">
      <a:srgbClr val="9DE5EC"/>
    </a:custClr>
    <a:custClr name="Brown 300. RGB(215,186,157)">
      <a:srgbClr val="D7BA9D"/>
    </a:custClr>
    <a:custClr name="Clementine 200. RGB(255,187,122)">
      <a:srgbClr val="FFBB7A"/>
    </a:custClr>
    <a:custClr name="Clay 200. RGB(231,179,160)">
      <a:srgbClr val="E7B3A0"/>
    </a:custClr>
    <a:custClr name="Ruby 300. RGB(237,175,195)">
      <a:srgbClr val="EDAFC3"/>
    </a:custClr>
    <a:custClr name="Blue 300. RGB(134,197,250)">
      <a:srgbClr val="86C5FA"/>
    </a:custClr>
    <a:custClr name="Quartz 300. RGB(213,181,231)">
      <a:srgbClr val="D5B5E7"/>
    </a:custClr>
    <a:custClr name="Emerald 300. RGB(126,205,186)">
      <a:srgbClr val="7ECDBA"/>
    </a:custClr>
    <a:custClr name="Map Grey. RGB(221,220,219)">
      <a:srgbClr val="DDDCDB"/>
    </a:custClr>
    <a:custClr name="Ruby 700. RGB(165,0,52)">
      <a:srgbClr val="A50034"/>
    </a:custClr>
    <a:custClr name="Gold 300. RGB(241,180,52)">
      <a:srgbClr val="F1B434"/>
    </a:custClr>
    <a:custClr name="Emerald 500. RGB(53,129,89)">
      <a:srgbClr val="358159"/>
    </a:custClr>
    <a:custClr name="Marble. RGB(245,247,248)">
      <a:srgbClr val="F5F7F8"/>
    </a:custClr>
    <a:custClr name="Limestone. RGB(250,248,242)">
      <a:srgbClr val="FAF8F2"/>
    </a:custClr>
    <a:custClr name="Titanium. RGB(226,228,229)">
      <a:srgbClr val="E2E4E5"/>
    </a:custClr>
    <a:custClr name="Charcoal. RGB(71,76,80)">
      <a:srgbClr val="474C50"/>
    </a:custClr>
    <a:custClr name="Topaz 400. RGB(43,154,179)">
      <a:srgbClr val="2B9AB3"/>
    </a:custClr>
    <a:custClr name="Topaz 700. RGB(0,80,117)">
      <a:srgbClr val="005075"/>
    </a:custClr>
    <a:custClr name="Tan USWM. RGB(205,167,136)">
      <a:srgbClr val="CDA788"/>
    </a:custClr>
  </a:custClrLst>
  <a:extLst>
    <a:ext uri="{05A4C25C-085E-4340-85A3-A5531E510DB2}">
      <thm15:themeFamily xmlns:thm15="http://schemas.microsoft.com/office/thememl/2012/main" name="1774513c-69c9-4b26-9144-89d3b8a0c1f0.potx" id="{6E4BB67B-30DD-43C5-BF8F-38CF64382D4F}" vid="{8AFA0C57-5394-4C9E-AA25-199188BCE9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Template_UB2CB_Widescreen</Template>
  <TotalTime>3</TotalTime>
  <Words>1483</Words>
  <Application>Microsoft Office PowerPoint</Application>
  <PresentationFormat>Custom</PresentationFormat>
  <Paragraphs>211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MS Gothic</vt:lpstr>
      <vt:lpstr>Aldhabi</vt:lpstr>
      <vt:lpstr>AmplitudeTF</vt:lpstr>
      <vt:lpstr>Arial</vt:lpstr>
      <vt:lpstr>Arial Black</vt:lpstr>
      <vt:lpstr>Arial Narrow</vt:lpstr>
      <vt:lpstr>Calibri</vt:lpstr>
      <vt:lpstr>LF_Kai</vt:lpstr>
      <vt:lpstr>Times New Roman</vt:lpstr>
      <vt:lpstr>Wingdings</vt:lpstr>
      <vt:lpstr>PP+ UB2CB - Widescreen</vt:lpstr>
      <vt:lpstr>think-cell Slide</vt:lpstr>
      <vt:lpstr>Digital Transformation: Trends Shaping the Future of Receivables</vt:lpstr>
      <vt:lpstr>Speakers</vt:lpstr>
      <vt:lpstr>Technology, specifically mobile and cloud, transformed how people consume content and data</vt:lpstr>
      <vt:lpstr>Consumer behavior is changing rapidly, driven by scaled consumer platforms, emerging tech maturity and the pandemic as an accelerator of digital adoption</vt:lpstr>
      <vt:lpstr>Top trends shaping the future of digital receivables across industries</vt:lpstr>
      <vt:lpstr>What is driving digital adoption… Both payers and billers are motivated to go digital</vt:lpstr>
      <vt:lpstr>Consumers want seamless, on-demand payment experiences</vt:lpstr>
      <vt:lpstr>What is omnichannel versus multichannel and why should you care?</vt:lpstr>
      <vt:lpstr>Receiving payments can be challenging—but it doesn’t have to be</vt:lpstr>
      <vt:lpstr>The right solution should provide 360º view into all payment channels for payments</vt:lpstr>
      <vt:lpstr>End-to-end digital transformation is critical to address the needs across the organization </vt:lpstr>
      <vt:lpstr>Flexibility, agility, and efficiency enabled by technology will be the keys to success</vt:lpstr>
    </vt:vector>
  </TitlesOfParts>
  <Company>JPMorgan Chase &amp; Co.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Modernizing Receivables in Government</dc:title>
  <dc:creator>Dickson, Chad (CB, USA)</dc:creator>
  <cp:lastModifiedBy>April Dunn</cp:lastModifiedBy>
  <cp:revision>35</cp:revision>
  <cp:lastPrinted>2023-04-21T20:48:28Z</cp:lastPrinted>
  <dcterms:created xsi:type="dcterms:W3CDTF">2022-08-22T22:59:00Z</dcterms:created>
  <dcterms:modified xsi:type="dcterms:W3CDTF">2023-07-11T19:40:06Z</dcterms:modified>
</cp:coreProperties>
</file>