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4"/>
  </p:notesMasterIdLst>
  <p:sldIdLst>
    <p:sldId id="256" r:id="rId5"/>
    <p:sldId id="260" r:id="rId6"/>
    <p:sldId id="278" r:id="rId7"/>
    <p:sldId id="279" r:id="rId8"/>
    <p:sldId id="303" r:id="rId9"/>
    <p:sldId id="304" r:id="rId10"/>
    <p:sldId id="305" r:id="rId11"/>
    <p:sldId id="306"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Lst>
  <p:sldSz cx="9144000" cy="5143500" type="screen16x9"/>
  <p:notesSz cx="6858000" cy="1466850"/>
  <p:embeddedFontLst>
    <p:embeddedFont>
      <p:font typeface="Calibri" panose="020F0502020204030204" pitchFamily="34" charset="0"/>
      <p:regular r:id="rId35"/>
      <p:bold r:id="rId36"/>
      <p:italic r:id="rId37"/>
      <p:boldItalic r:id="rId38"/>
    </p:embeddedFont>
    <p:embeddedFont>
      <p:font typeface="Harrington" panose="04040505050A02020702" pitchFamily="82" charset="0"/>
      <p:regular r:id="rId39"/>
    </p:embeddedFont>
    <p:embeddedFont>
      <p:font typeface="Lucida Sans" panose="020B0602030504020204" pitchFamily="3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PT Sans Narrow" panose="020B0506020203020204" pitchFamily="3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6CF"/>
    <a:srgbClr val="FFCC00"/>
    <a:srgbClr val="54C28C"/>
    <a:srgbClr val="CCFFCC"/>
    <a:srgbClr val="5F8FA5"/>
    <a:srgbClr val="FF6934"/>
    <a:srgbClr val="000000"/>
    <a:srgbClr val="4DB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29604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Welcome to Managing Public Records for Local Government</a:t>
            </a:r>
          </a:p>
          <a:p>
            <a:pPr marL="0" indent="0">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There will be information at the end of the course on how to obtain a certificate. </a:t>
            </a:r>
          </a:p>
          <a:p>
            <a:pPr mar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defTabSz="948229">
              <a:spcBef>
                <a:spcPct val="0"/>
              </a:spcBef>
              <a:buNone/>
              <a:defRPr/>
            </a:pPr>
            <a:r>
              <a:rPr lang="en-US" b="1"/>
              <a:t>Media</a:t>
            </a:r>
          </a:p>
          <a:p>
            <a:pPr marL="158750" indent="0" defTabSz="948229">
              <a:spcBef>
                <a:spcPct val="0"/>
              </a:spcBef>
              <a:buNone/>
              <a:defRPr/>
            </a:pPr>
            <a:r>
              <a:rPr lang="en-US"/>
              <a:t>Never trust claims from vendors that you won’t have to actively manage records over time. Recognize that hardware and software are going to change, and make sure that you have a way to get your records out of proprietary or vendor-based systems.</a:t>
            </a:r>
            <a:endParaRPr lang="en-US" b="1"/>
          </a:p>
          <a:p>
            <a:pPr defTabSz="948229">
              <a:spcBef>
                <a:spcPct val="0"/>
              </a:spcBef>
              <a:defRPr/>
            </a:pPr>
            <a:endParaRPr lang="en-US" b="0"/>
          </a:p>
          <a:p>
            <a:pPr marL="158750" indent="0" defTabSz="948229">
              <a:spcBef>
                <a:spcPct val="0"/>
              </a:spcBef>
              <a:buNone/>
              <a:defRPr/>
            </a:pPr>
            <a:r>
              <a:rPr lang="en-US" b="0"/>
              <a:t>Who has a PC or laptop without a CD Drive?</a:t>
            </a:r>
            <a:endParaRPr lang="en-US" baseline="0"/>
          </a:p>
          <a:p>
            <a:pPr defTabSz="948229">
              <a:spcBef>
                <a:spcPct val="0"/>
              </a:spcBef>
              <a:defRPr/>
            </a:pPr>
            <a:endParaRPr lang="en-US" baseline="0"/>
          </a:p>
          <a:p>
            <a:pPr marL="158750" indent="0" defTabSz="948229">
              <a:spcBef>
                <a:spcPct val="0"/>
              </a:spcBef>
              <a:buNone/>
              <a:defRPr/>
            </a:pPr>
            <a:r>
              <a:rPr lang="en-US" baseline="0"/>
              <a:t>Who remembers Lotus 1-2-3 and WordStar?  ***Software companies have a built-in incentive to get you to buy their latest version or keep you locked into a proprietary format/tool for opening files, and that means </a:t>
            </a:r>
            <a:r>
              <a:rPr lang="en-US" i="1" baseline="0"/>
              <a:t>not </a:t>
            </a:r>
            <a:r>
              <a:rPr lang="en-US" i="0" baseline="0"/>
              <a:t>having a great degree of backward/lateral compatibility</a:t>
            </a:r>
            <a:r>
              <a:rPr lang="en-US" b="1" i="0" baseline="0"/>
              <a:t>.</a:t>
            </a:r>
            <a:r>
              <a:rPr lang="en-US" b="1" i="0" baseline="0">
                <a:solidFill>
                  <a:srgbClr val="FF0000"/>
                </a:solidFill>
              </a:rPr>
              <a:t>***</a:t>
            </a:r>
          </a:p>
          <a:p>
            <a:pPr marL="158750" indent="0" defTabSz="948229">
              <a:spcBef>
                <a:spcPct val="0"/>
              </a:spcBef>
              <a:buNone/>
              <a:defRPr/>
            </a:pPr>
            <a:endParaRPr lang="en-US" b="1" i="0" baseline="0">
              <a:solidFill>
                <a:srgbClr val="FF0000"/>
              </a:solidFill>
            </a:endParaRPr>
          </a:p>
          <a:p>
            <a:pPr marL="158750" indent="0" defTabSz="948229">
              <a:spcBef>
                <a:spcPct val="0"/>
              </a:spcBef>
              <a:buNone/>
              <a:defRPr/>
            </a:pPr>
            <a:r>
              <a:rPr lang="en-US"/>
              <a:t>Finally, active management also means checking on these files periodically to make sure that they are still accessible – that all of the technology required to read that file is still working properly, and the media on which the files are stored is still readable.</a:t>
            </a:r>
          </a:p>
          <a:p>
            <a:pPr marL="158750" indent="0">
              <a:buNone/>
            </a:pPr>
            <a:endParaRPr lang="en-US"/>
          </a:p>
        </p:txBody>
      </p:sp>
    </p:spTree>
    <p:extLst>
      <p:ext uri="{BB962C8B-B14F-4D97-AF65-F5344CB8AC3E}">
        <p14:creationId xmlns:p14="http://schemas.microsoft.com/office/powerpoint/2010/main" val="107474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Born digital</a:t>
            </a:r>
          </a:p>
        </p:txBody>
      </p:sp>
    </p:spTree>
    <p:extLst>
      <p:ext uri="{BB962C8B-B14F-4D97-AF65-F5344CB8AC3E}">
        <p14:creationId xmlns:p14="http://schemas.microsoft.com/office/powerpoint/2010/main" val="228736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Addresses records that are </a:t>
            </a:r>
            <a:r>
              <a:rPr lang="en-US" b="1"/>
              <a:t>born-digital</a:t>
            </a:r>
            <a:r>
              <a:rPr lang="en-US" b="0"/>
              <a:t>—natively created in a digital format—and records that have been digitized.</a:t>
            </a:r>
            <a:endParaRPr lang="en-US" b="1"/>
          </a:p>
          <a:p>
            <a:endParaRPr lang="en-US"/>
          </a:p>
        </p:txBody>
      </p:sp>
    </p:spTree>
    <p:extLst>
      <p:ext uri="{BB962C8B-B14F-4D97-AF65-F5344CB8AC3E}">
        <p14:creationId xmlns:p14="http://schemas.microsoft.com/office/powerpoint/2010/main" val="127777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1" hangingPunct="1">
              <a:buNone/>
            </a:pPr>
            <a:r>
              <a:rPr lang="en-US"/>
              <a:t>Electronic records section:</a:t>
            </a:r>
          </a:p>
          <a:p>
            <a:pPr marL="158750" indent="0" eaLnBrk="1" hangingPunct="1">
              <a:buNone/>
            </a:pPr>
            <a:r>
              <a:rPr lang="en-US"/>
              <a:t>Imaging and microfilming</a:t>
            </a:r>
          </a:p>
          <a:p>
            <a:pPr marL="158750" indent="0" eaLnBrk="1" hangingPunct="1">
              <a:buNone/>
            </a:pPr>
            <a:r>
              <a:rPr lang="en-US"/>
              <a:t>Trustworthy electronic records</a:t>
            </a:r>
          </a:p>
          <a:p>
            <a:pPr marL="158750" indent="0" eaLnBrk="1" hangingPunct="1">
              <a:buNone/>
            </a:pPr>
            <a:r>
              <a:rPr lang="en-US"/>
              <a:t>Nitty-gritty: Email, social media, file formats</a:t>
            </a:r>
          </a:p>
          <a:p>
            <a:endParaRPr lang="en-US"/>
          </a:p>
        </p:txBody>
      </p:sp>
    </p:spTree>
    <p:extLst>
      <p:ext uri="{BB962C8B-B14F-4D97-AF65-F5344CB8AC3E}">
        <p14:creationId xmlns:p14="http://schemas.microsoft.com/office/powerpoint/2010/main" val="257660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a:solidFill>
                  <a:schemeClr val="tx2"/>
                </a:solidFill>
              </a:rPr>
              <a:t>Mention scanning vendor checklist</a:t>
            </a:r>
          </a:p>
          <a:p>
            <a:endParaRPr lang="en-US"/>
          </a:p>
        </p:txBody>
      </p:sp>
    </p:spTree>
    <p:extLst>
      <p:ext uri="{BB962C8B-B14F-4D97-AF65-F5344CB8AC3E}">
        <p14:creationId xmlns:p14="http://schemas.microsoft.com/office/powerpoint/2010/main" val="69719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defTabSz="914266">
              <a:buNone/>
              <a:defRPr/>
            </a:pPr>
            <a:r>
              <a:rPr lang="en-US" b="1">
                <a:latin typeface="+mn-lt"/>
              </a:rPr>
              <a:t>File format: </a:t>
            </a:r>
            <a:r>
              <a:rPr lang="en-US">
                <a:solidFill>
                  <a:prstClr val="black"/>
                </a:solidFill>
              </a:rPr>
              <a:t>File formats might seem to be a simple thing, but remember that they are only one link in the chain that allow you to access the information in an electronic record. </a:t>
            </a:r>
          </a:p>
          <a:p>
            <a:pPr>
              <a:defRPr/>
            </a:pPr>
            <a:endParaRPr lang="en-US" b="0">
              <a:latin typeface="+mn-lt"/>
            </a:endParaRPr>
          </a:p>
          <a:p>
            <a:pPr marL="158750" indent="0">
              <a:buNone/>
              <a:defRPr/>
            </a:pPr>
            <a:r>
              <a:rPr lang="en-US" b="0">
                <a:latin typeface="+mn-lt"/>
              </a:rPr>
              <a:t>Our guidelines include key points about what makes a file format a good choice. This includes wide adoption and/or non-proprietary formats, file automatically checks for errors, and reasonable update cycle.</a:t>
            </a:r>
          </a:p>
          <a:p>
            <a:pPr marL="158750" indent="0">
              <a:buNone/>
            </a:pPr>
            <a:endParaRPr lang="en-US"/>
          </a:p>
        </p:txBody>
      </p:sp>
    </p:spTree>
    <p:extLst>
      <p:ext uri="{BB962C8B-B14F-4D97-AF65-F5344CB8AC3E}">
        <p14:creationId xmlns:p14="http://schemas.microsoft.com/office/powerpoint/2010/main" val="34898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solidFill>
                  <a:srgbClr val="000000"/>
                </a:solidFill>
              </a:rPr>
              <a:t>Here are some recommended file formats to consider. Your office should choose the ones that are best for both the office and for long-term access. Once these decisions are made, it’s a good idea to incorporate these standards into your office policy, listing recommended formats for documents, spreadsheets, images, and any other file type, including databases. Does your office support Office 2007, or is Office 2003 still the standard? Do you want all final documents stored as PDFs or TIFFs?</a:t>
            </a:r>
          </a:p>
          <a:p>
            <a:pPr marL="158750" indent="0">
              <a:buNone/>
            </a:pPr>
            <a:endParaRPr lang="en-US"/>
          </a:p>
        </p:txBody>
      </p:sp>
    </p:spTree>
    <p:extLst>
      <p:ext uri="{BB962C8B-B14F-4D97-AF65-F5344CB8AC3E}">
        <p14:creationId xmlns:p14="http://schemas.microsoft.com/office/powerpoint/2010/main" val="95367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Let me show</a:t>
            </a:r>
            <a:r>
              <a:rPr lang="en-US" baseline="0"/>
              <a:t> you what we found going through the Archives for reappraisal the other day. </a:t>
            </a:r>
          </a:p>
          <a:p>
            <a:pPr marL="158750" indent="0">
              <a:buNone/>
            </a:pPr>
            <a:r>
              <a:rPr lang="en-US" baseline="0"/>
              <a:t>Does anyone know what this is? </a:t>
            </a:r>
            <a:r>
              <a:rPr lang="en-US" b="1" err="1">
                <a:solidFill>
                  <a:prstClr val="black"/>
                </a:solidFill>
              </a:rPr>
              <a:t>Audograph</a:t>
            </a:r>
            <a:r>
              <a:rPr lang="en-US" b="1">
                <a:solidFill>
                  <a:prstClr val="black"/>
                </a:solidFill>
              </a:rPr>
              <a:t> disc</a:t>
            </a:r>
            <a:endParaRPr lang="en-US" b="1" baseline="0"/>
          </a:p>
          <a:p>
            <a:endParaRPr lang="en-US" baseline="0"/>
          </a:p>
          <a:p>
            <a:pPr marL="158750" indent="0" defTabSz="948229">
              <a:buNone/>
              <a:defRPr/>
            </a:pPr>
            <a:r>
              <a:rPr lang="en-US" b="1">
                <a:solidFill>
                  <a:prstClr val="black"/>
                </a:solidFill>
              </a:rPr>
              <a:t>According to Obsoletemedia.org</a:t>
            </a:r>
          </a:p>
          <a:p>
            <a:pPr marL="158750" indent="0" defTabSz="979066">
              <a:buNone/>
              <a:defRPr/>
            </a:pPr>
            <a:r>
              <a:rPr lang="en-US" err="1">
                <a:solidFill>
                  <a:prstClr val="black"/>
                </a:solidFill>
              </a:rPr>
              <a:t>Audograph</a:t>
            </a:r>
            <a:r>
              <a:rPr lang="en-US">
                <a:solidFill>
                  <a:prstClr val="black"/>
                </a:solidFill>
              </a:rPr>
              <a:t> discs were a dictation disc format introduced in 1946 by the Gray Manufacturing Company. It recorded sound by pressing grooves into soft vinyl discs.</a:t>
            </a:r>
          </a:p>
          <a:p>
            <a:pPr defTabSz="979066">
              <a:defRPr/>
            </a:pPr>
            <a:endParaRPr lang="en-US">
              <a:solidFill>
                <a:prstClr val="black"/>
              </a:solidFill>
            </a:endParaRPr>
          </a:p>
          <a:p>
            <a:pPr marL="158750" indent="0" defTabSz="948229">
              <a:buNone/>
              <a:defRPr/>
            </a:pPr>
            <a:r>
              <a:rPr lang="en-US">
                <a:solidFill>
                  <a:prstClr val="black"/>
                </a:solidFill>
              </a:rPr>
              <a:t>Gray stopped manufacturing the </a:t>
            </a:r>
            <a:r>
              <a:rPr lang="en-US" err="1">
                <a:solidFill>
                  <a:prstClr val="black"/>
                </a:solidFill>
              </a:rPr>
              <a:t>Audograph</a:t>
            </a:r>
            <a:r>
              <a:rPr lang="en-US">
                <a:solidFill>
                  <a:prstClr val="black"/>
                </a:solidFill>
              </a:rPr>
              <a:t> in 1976. Their active period is (1946 – 1976) </a:t>
            </a:r>
          </a:p>
          <a:p>
            <a:pPr defTabSz="979066">
              <a:defRPr/>
            </a:pPr>
            <a:endParaRPr lang="en-US">
              <a:solidFill>
                <a:prstClr val="black"/>
              </a:solidFill>
            </a:endParaRPr>
          </a:p>
          <a:p>
            <a:pPr marL="158750" indent="0" defTabSz="979066">
              <a:buNone/>
              <a:defRPr/>
            </a:pPr>
            <a:r>
              <a:rPr lang="en-US">
                <a:solidFill>
                  <a:prstClr val="black"/>
                </a:solidFill>
              </a:rPr>
              <a:t>There are meeting minutes (permanent, essential record) recorded on this disk. What are the chances that we could find an </a:t>
            </a:r>
            <a:r>
              <a:rPr lang="en-US" err="1">
                <a:solidFill>
                  <a:prstClr val="black"/>
                </a:solidFill>
              </a:rPr>
              <a:t>Audograph</a:t>
            </a:r>
            <a:r>
              <a:rPr lang="en-US">
                <a:solidFill>
                  <a:prstClr val="black"/>
                </a:solidFill>
              </a:rPr>
              <a:t> player? Or, that this disk is still readable?</a:t>
            </a:r>
          </a:p>
          <a:p>
            <a:pPr marL="158750" indent="0" defTabSz="979066">
              <a:buNone/>
              <a:defRPr/>
            </a:pPr>
            <a:r>
              <a:rPr lang="en-US">
                <a:solidFill>
                  <a:prstClr val="black"/>
                </a:solidFill>
              </a:rPr>
              <a:t>Considering that it is 2022 and these records are meant to be kept forever aren’t you glad we have a Human Readable Preservation Duplicate policy?</a:t>
            </a:r>
          </a:p>
          <a:p>
            <a:pPr marL="158750" indent="0">
              <a:buNone/>
            </a:pPr>
            <a:endParaRPr lang="en-US"/>
          </a:p>
        </p:txBody>
      </p:sp>
    </p:spTree>
    <p:extLst>
      <p:ext uri="{BB962C8B-B14F-4D97-AF65-F5344CB8AC3E}">
        <p14:creationId xmlns:p14="http://schemas.microsoft.com/office/powerpoint/2010/main" val="204828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Proliferation of email: applying what Josh said about records custodians? Am I the records custodian for this email, or is it a reference copy?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We do have a Digital Communications workshop/webinar that spends more time on this topic- reach out if you might be interested!</a:t>
            </a:r>
          </a:p>
          <a:p>
            <a:endParaRPr lang="en-US"/>
          </a:p>
        </p:txBody>
      </p:sp>
    </p:spTree>
    <p:extLst>
      <p:ext uri="{BB962C8B-B14F-4D97-AF65-F5344CB8AC3E}">
        <p14:creationId xmlns:p14="http://schemas.microsoft.com/office/powerpoint/2010/main" val="4067711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970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Retention schedule: document that identifies and describes an organization’s records, often at the series level, and provides instructions for the disposition of records throughout their life cycle</a:t>
            </a:r>
          </a:p>
          <a:p>
            <a:pPr marL="158750" indent="0">
              <a:buNone/>
            </a:pPr>
            <a:endParaRPr lang="en-US"/>
          </a:p>
        </p:txBody>
      </p:sp>
    </p:spTree>
    <p:extLst>
      <p:ext uri="{BB962C8B-B14F-4D97-AF65-F5344CB8AC3E}">
        <p14:creationId xmlns:p14="http://schemas.microsoft.com/office/powerpoint/2010/main" val="138361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000" i="1"/>
              <a:t>Images: WordPress, Instagram, Facebook, Twitter, Snapchat </a:t>
            </a:r>
          </a:p>
          <a:p>
            <a:pPr marL="158750" indent="0">
              <a:buNone/>
            </a:pPr>
            <a:endParaRPr lang="en-US"/>
          </a:p>
          <a:p>
            <a:pPr marL="158750" indent="0">
              <a:buNone/>
            </a:pPr>
            <a:r>
              <a:rPr lang="en-US" b="1"/>
              <a:t>POLL_S83: </a:t>
            </a:r>
            <a:r>
              <a:rPr lang="en-US" b="1" err="1"/>
              <a:t>Social_Media</a:t>
            </a:r>
            <a:r>
              <a:rPr lang="en-US" b="1"/>
              <a:t> </a:t>
            </a:r>
          </a:p>
          <a:p>
            <a:pPr marL="158750" indent="0">
              <a:buNone/>
            </a:pPr>
            <a:endParaRPr lang="en-US"/>
          </a:p>
          <a:p>
            <a:pPr marL="158750" indent="0">
              <a:buNone/>
            </a:pPr>
            <a:r>
              <a:rPr lang="en-US" sz="1100">
                <a:solidFill>
                  <a:srgbClr val="000000"/>
                </a:solidFill>
                <a:latin typeface="Calibri" panose="020F0502020204030204" pitchFamily="34" charset="0"/>
              </a:rPr>
              <a:t>Every government should have a clear communications strategy and should take the time to determine how social media fits into this strategy.</a:t>
            </a:r>
          </a:p>
          <a:p>
            <a:endParaRPr lang="en-US" sz="1100">
              <a:solidFill>
                <a:srgbClr val="000000"/>
              </a:solidFill>
              <a:latin typeface="Calibri" panose="020F0502020204030204" pitchFamily="34" charset="0"/>
            </a:endParaRPr>
          </a:p>
          <a:p>
            <a:pPr marL="158750" indent="0">
              <a:buNone/>
            </a:pPr>
            <a:r>
              <a:rPr lang="en-US" sz="1100">
                <a:solidFill>
                  <a:srgbClr val="000000"/>
                </a:solidFill>
                <a:latin typeface="Calibri" panose="020F0502020204030204" pitchFamily="34" charset="0"/>
              </a:rPr>
              <a:t>All use of social networking sites by local governments should be consistent with applicable state, federal, and local laws, regulations, and policies including all information technology security policies.</a:t>
            </a:r>
          </a:p>
          <a:p>
            <a:endParaRPr lang="en-US" sz="1100">
              <a:solidFill>
                <a:srgbClr val="000000"/>
              </a:solidFill>
              <a:latin typeface="Calibri" panose="020F0502020204030204" pitchFamily="34" charset="0"/>
            </a:endParaRPr>
          </a:p>
          <a:p>
            <a:pPr marL="158750" indent="0">
              <a:buNone/>
            </a:pPr>
            <a:r>
              <a:rPr lang="en-US" sz="1100">
                <a:solidFill>
                  <a:srgbClr val="000000"/>
                </a:solidFill>
                <a:latin typeface="Calibri" panose="020F0502020204030204" pitchFamily="34" charset="0"/>
              </a:rPr>
              <a:t>Communication through local government-related social media is considered a public record under G.S. 132 and will be managed as such.</a:t>
            </a:r>
          </a:p>
          <a:p>
            <a:endParaRPr lang="en-US" sz="1100">
              <a:solidFill>
                <a:srgbClr val="000000"/>
              </a:solidFill>
              <a:latin typeface="Calibri" panose="020F0502020204030204" pitchFamily="34" charset="0"/>
            </a:endParaRPr>
          </a:p>
          <a:p>
            <a:pPr marL="171425" indent="-171425">
              <a:buFont typeface="Arial" panose="020B0604020202020204" pitchFamily="34" charset="0"/>
              <a:buChar char="•"/>
            </a:pPr>
            <a:r>
              <a:rPr lang="en-US" sz="1100">
                <a:solidFill>
                  <a:srgbClr val="000000"/>
                </a:solidFill>
                <a:latin typeface="Calibri" panose="020F0502020204030204" pitchFamily="34" charset="0"/>
              </a:rPr>
              <a:t>All comments or posts made to local government account walls or pages are public, not private.</a:t>
            </a:r>
          </a:p>
          <a:p>
            <a:pPr marL="171425" indent="-171425">
              <a:buFont typeface="Arial" panose="020B0604020202020204" pitchFamily="34" charset="0"/>
              <a:buChar char="•"/>
            </a:pPr>
            <a:r>
              <a:rPr lang="en-US" sz="1100">
                <a:solidFill>
                  <a:srgbClr val="000000"/>
                </a:solidFill>
                <a:latin typeface="Calibri" panose="020F0502020204030204" pitchFamily="34" charset="0"/>
              </a:rPr>
              <a:t>Account administrators who receive messages through the private message service offered by some social media sites should encourage users to contact them at a public e-mail address maintained by their organization. For private messages that account administrators do receive, they should be treated as constituent e-mails and therefore, as public records. Account administrators or other authorized staff members should reply using their government e-mail account.</a:t>
            </a:r>
          </a:p>
          <a:p>
            <a:pPr marL="171425" indent="-171425">
              <a:buFont typeface="Arial" panose="020B0604020202020204" pitchFamily="34" charset="0"/>
              <a:buChar char="•"/>
            </a:pPr>
            <a:r>
              <a:rPr lang="en-US" sz="1100">
                <a:solidFill>
                  <a:srgbClr val="000000"/>
                </a:solidFill>
                <a:latin typeface="Calibri" panose="020F0502020204030204" pitchFamily="34" charset="0"/>
              </a:rPr>
              <a:t>Local governments should set all privacy settings to public.</a:t>
            </a:r>
          </a:p>
          <a:p>
            <a:pPr marL="171425" indent="-171425">
              <a:buFont typeface="Arial" panose="020B0604020202020204" pitchFamily="34" charset="0"/>
              <a:buChar char="•"/>
            </a:pPr>
            <a:r>
              <a:rPr lang="en-US" sz="1100">
                <a:solidFill>
                  <a:srgbClr val="000000"/>
                </a:solidFill>
                <a:latin typeface="Calibri" panose="020F0502020204030204" pitchFamily="34" charset="0"/>
              </a:rPr>
              <a:t>Local governments must assume responsibility for public records and comply with the retention period set forth in their approved retention and disposition schedule. Local governments must assign their own schedule of collection and disposal for social networking Web sites according to the administrative value of the record and permanently retain records with historical value. Refer to Web Site Guidelines policies on North Carolina Government Records Web site </a:t>
            </a:r>
            <a:endParaRPr lang="en-US"/>
          </a:p>
        </p:txBody>
      </p:sp>
    </p:spTree>
    <p:extLst>
      <p:ext uri="{BB962C8B-B14F-4D97-AF65-F5344CB8AC3E}">
        <p14:creationId xmlns:p14="http://schemas.microsoft.com/office/powerpoint/2010/main" val="18203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7197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854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General Records Schedule includes 9 standards that are universal to most agencies with items like administration, budget, HR, legal, etc. </a:t>
            </a:r>
          </a:p>
          <a:p>
            <a:pPr marL="158750" indent="0">
              <a:buNone/>
            </a:pPr>
            <a:r>
              <a:rPr lang="en-US"/>
              <a:t>I like to think of this as the base schedule- it applies to most. </a:t>
            </a:r>
            <a:endParaRPr lang="en-US">
              <a:cs typeface="Calibri"/>
            </a:endParaRPr>
          </a:p>
          <a:p>
            <a:pPr marL="158750" indent="0">
              <a:buNone/>
            </a:pPr>
            <a:endParaRPr lang="en-US"/>
          </a:p>
        </p:txBody>
      </p:sp>
    </p:spTree>
    <p:extLst>
      <p:ext uri="{BB962C8B-B14F-4D97-AF65-F5344CB8AC3E}">
        <p14:creationId xmlns:p14="http://schemas.microsoft.com/office/powerpoint/2010/main" val="190488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Program schedule builds off the first 9 standards of the General Records Schedule. </a:t>
            </a:r>
          </a:p>
          <a:p>
            <a:pPr marL="158750" indent="0">
              <a:buNone/>
            </a:pPr>
            <a:r>
              <a:rPr lang="en-US"/>
              <a:t>As I mentioned before, it is the combination of the previous County and Municipal schedule with more specific standards like Code Enforcement, Parks and Rec, Public Utilities, etc. </a:t>
            </a:r>
            <a:endParaRPr lang="en-US">
              <a:cs typeface="Calibri"/>
            </a:endParaRPr>
          </a:p>
          <a:p>
            <a:endParaRPr lang="en-US"/>
          </a:p>
        </p:txBody>
      </p:sp>
    </p:spTree>
    <p:extLst>
      <p:ext uri="{BB962C8B-B14F-4D97-AF65-F5344CB8AC3E}">
        <p14:creationId xmlns:p14="http://schemas.microsoft.com/office/powerpoint/2010/main" val="188496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a:t>POLL_S47: </a:t>
            </a:r>
            <a:r>
              <a:rPr lang="en-US" b="1" err="1"/>
              <a:t>Trashing_Records</a:t>
            </a:r>
            <a:endParaRPr lang="en-US" b="1"/>
          </a:p>
          <a:p>
            <a:pPr marL="158750" indent="0">
              <a:buNone/>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Destruction of records also includes digital files.</a:t>
            </a:r>
          </a:p>
          <a:p>
            <a:pPr marL="0" marR="0" lvl="0" indent="0" algn="l" defTabSz="94822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 July 2014 the State Archives of North Carolina updated our section of the North Carolina Administrative Code to explicitly incorporate electronic records. As you may know, deleting a file isn’t enough to erase it from your computer—all that does is give the computer permission to overwrite the information when it feels like it. To destroy an electronic record, the actual data associated with the record (</a:t>
            </a:r>
            <a:r>
              <a:rPr kumimoji="0" lang="en-US" sz="1100" b="1" i="0" u="none" strike="noStrike" kern="1200" cap="none" spc="0" normalizeH="0" baseline="0" noProof="0">
                <a:ln>
                  <a:noFill/>
                </a:ln>
                <a:solidFill>
                  <a:prstClr val="black"/>
                </a:solidFill>
                <a:effectLst/>
                <a:uLnTx/>
                <a:uFillTx/>
                <a:latin typeface="Calibri"/>
                <a:ea typeface="+mn-ea"/>
                <a:cs typeface="+mn-cs"/>
              </a:rPr>
              <a:t>metadata)</a:t>
            </a: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needs to be overwritten. Keep in mind as well that multiple copies of the same record may exist on different computers. </a:t>
            </a:r>
          </a:p>
          <a:p>
            <a:pPr marL="158750" indent="0">
              <a:buNone/>
            </a:pPr>
            <a:endParaRPr lang="en-US" b="1"/>
          </a:p>
        </p:txBody>
      </p:sp>
    </p:spTree>
    <p:extLst>
      <p:ext uri="{BB962C8B-B14F-4D97-AF65-F5344CB8AC3E}">
        <p14:creationId xmlns:p14="http://schemas.microsoft.com/office/powerpoint/2010/main" val="352290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a:t>Confidential records, such as medical records and charts, must be destroyed so that they cannot be practicably reconstructed, according to NCAC. </a:t>
            </a:r>
            <a:r>
              <a:rPr lang="en-US"/>
              <a:t>For paper records, shred and then recycle into waste paper, paper towels, etc., or pulp.</a:t>
            </a:r>
          </a:p>
          <a:p>
            <a:endParaRPr lang="en-US"/>
          </a:p>
          <a:p>
            <a:pPr marL="158750" indent="0" defTabSz="914266" eaLnBrk="0" fontAlgn="base" hangingPunct="0">
              <a:spcBef>
                <a:spcPct val="30000"/>
              </a:spcBef>
              <a:spcAft>
                <a:spcPct val="0"/>
              </a:spcAft>
              <a:buNone/>
              <a:defRPr/>
            </a:pPr>
            <a:r>
              <a:rPr lang="en-US"/>
              <a:t>Shred </a:t>
            </a:r>
            <a:r>
              <a:rPr lang="en-US" b="1" i="1"/>
              <a:t>all</a:t>
            </a:r>
            <a:r>
              <a:rPr lang="en-US"/>
              <a:t> records </a:t>
            </a:r>
            <a:r>
              <a:rPr lang="en-US" baseline="0"/>
              <a:t>and eliminate </a:t>
            </a:r>
            <a:r>
              <a:rPr lang="en-US"/>
              <a:t>risk of confidential information not being destroyed</a:t>
            </a:r>
            <a:r>
              <a:rPr lang="en-US" baseline="0"/>
              <a:t> completely.</a:t>
            </a:r>
          </a:p>
          <a:p>
            <a:pPr defTabSz="914266" eaLnBrk="0" fontAlgn="base" hangingPunct="0">
              <a:spcBef>
                <a:spcPct val="30000"/>
              </a:spcBef>
              <a:spcAft>
                <a:spcPct val="0"/>
              </a:spcAft>
              <a:defRPr/>
            </a:pPr>
            <a:endParaRPr lang="en-US" baseline="0"/>
          </a:p>
          <a:p>
            <a:pPr marL="158750" indent="0" defTabSz="914266" eaLnBrk="0" fontAlgn="base" hangingPunct="0">
              <a:spcBef>
                <a:spcPct val="30000"/>
              </a:spcBef>
              <a:spcAft>
                <a:spcPct val="0"/>
              </a:spcAft>
              <a:buNone/>
              <a:defRPr/>
            </a:pPr>
            <a:r>
              <a:rPr lang="en-US" baseline="0"/>
              <a:t>All documents and records should be discarded into secure shredding/recycling bins. No paper should be thrown into garbage cans, only trash; may consider removal of garbage cans.</a:t>
            </a:r>
          </a:p>
          <a:p>
            <a:pPr defTabSz="914266" eaLnBrk="0" fontAlgn="base" hangingPunct="0">
              <a:spcBef>
                <a:spcPct val="30000"/>
              </a:spcBef>
              <a:spcAft>
                <a:spcPct val="0"/>
              </a:spcAft>
              <a:defRPr/>
            </a:pPr>
            <a:endParaRPr lang="en-US" baseline="0"/>
          </a:p>
          <a:p>
            <a:pPr marL="158750" indent="0">
              <a:buNone/>
            </a:pPr>
            <a:r>
              <a:rPr lang="en-US"/>
              <a:t>Train</a:t>
            </a:r>
            <a:r>
              <a:rPr lang="en-US" baseline="0"/>
              <a:t> everyone on the process; audit the process periodically (once a year, etc.) to make sure that standards are maintained.</a:t>
            </a:r>
            <a:endParaRPr lang="en-US"/>
          </a:p>
          <a:p>
            <a:endParaRPr lang="en-US"/>
          </a:p>
        </p:txBody>
      </p:sp>
    </p:spTree>
    <p:extLst>
      <p:ext uri="{BB962C8B-B14F-4D97-AF65-F5344CB8AC3E}">
        <p14:creationId xmlns:p14="http://schemas.microsoft.com/office/powerpoint/2010/main" val="161357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a:cs typeface="Calibri"/>
              </a:rPr>
              <a:t>POLL_S50: </a:t>
            </a:r>
            <a:r>
              <a:rPr lang="en-US" b="1" err="1">
                <a:cs typeface="Calibri"/>
              </a:rPr>
              <a:t>Audit_Litigation</a:t>
            </a:r>
            <a:r>
              <a:rPr lang="en-US" b="1">
                <a:cs typeface="Calibri"/>
              </a:rPr>
              <a:t> </a:t>
            </a:r>
          </a:p>
          <a:p>
            <a:pPr marL="158750" indent="0">
              <a:buNone/>
            </a:pPr>
            <a:endParaRPr lang="en-US">
              <a:cs typeface="Calibri"/>
            </a:endParaRPr>
          </a:p>
          <a:p>
            <a:pPr marL="158750" indent="0">
              <a:buNone/>
            </a:pPr>
            <a:endParaRPr lang="en-US">
              <a:cs typeface="Calibri"/>
            </a:endParaRPr>
          </a:p>
          <a:p>
            <a:pPr marL="158750" indent="0">
              <a:buNone/>
            </a:pPr>
            <a:r>
              <a:rPr lang="en-US">
                <a:cs typeface="Calibri"/>
              </a:rPr>
              <a:t>Also important to note that public records requests can also halt the destruction process </a:t>
            </a:r>
          </a:p>
          <a:p>
            <a:endParaRPr lang="en-US">
              <a:cs typeface="Calibri"/>
            </a:endParaRPr>
          </a:p>
          <a:p>
            <a:pPr marL="158750" indent="0">
              <a:buNone/>
            </a:pPr>
            <a:r>
              <a:rPr lang="en-US">
                <a:cs typeface="Calibri"/>
              </a:rPr>
              <a:t>"reasonable" test</a:t>
            </a:r>
          </a:p>
          <a:p>
            <a:pPr marL="158750" indent="0">
              <a:buNone/>
            </a:pPr>
            <a:endParaRPr lang="en-US"/>
          </a:p>
        </p:txBody>
      </p:sp>
    </p:spTree>
    <p:extLst>
      <p:ext uri="{BB962C8B-B14F-4D97-AF65-F5344CB8AC3E}">
        <p14:creationId xmlns:p14="http://schemas.microsoft.com/office/powerpoint/2010/main" val="280156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118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a:t>POLL_S69: </a:t>
            </a:r>
            <a:r>
              <a:rPr lang="en-US" b="1" err="1"/>
              <a:t>Electronic_Records_Policy</a:t>
            </a:r>
            <a:endParaRPr lang="en-US" b="1"/>
          </a:p>
        </p:txBody>
      </p:sp>
    </p:spTree>
    <p:extLst>
      <p:ext uri="{BB962C8B-B14F-4D97-AF65-F5344CB8AC3E}">
        <p14:creationId xmlns:p14="http://schemas.microsoft.com/office/powerpoint/2010/main" val="198968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6382941" y="3158252"/>
            <a:ext cx="1186994"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1186024"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atin typeface="+mj-lt"/>
                <a:cs typeface="Arial" panose="020B0604020202020204" pitchFamily="34" charset="0"/>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755820" y="2880519"/>
            <a:ext cx="3627121"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atin typeface="+mj-lt"/>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pic>
        <p:nvPicPr>
          <p:cNvPr id="9" name="Picture 8" descr="A close up of a logo&#10;&#10;Description automatically generated">
            <a:extLst>
              <a:ext uri="{FF2B5EF4-FFF2-40B4-BE49-F238E27FC236}">
                <a16:creationId xmlns:a16="http://schemas.microsoft.com/office/drawing/2014/main" id="{7DBFFF35-F13C-42C5-80D0-B646A78A6F59}"/>
              </a:ext>
            </a:extLst>
          </p:cNvPr>
          <p:cNvPicPr>
            <a:picLocks noChangeAspect="1"/>
          </p:cNvPicPr>
          <p:nvPr userDrawn="1"/>
        </p:nvPicPr>
        <p:blipFill rotWithShape="1">
          <a:blip r:embed="rId2"/>
          <a:srcRect l="9792" t="30678" r="10209" b="46155"/>
          <a:stretch/>
        </p:blipFill>
        <p:spPr>
          <a:xfrm>
            <a:off x="3663908" y="4265082"/>
            <a:ext cx="1810941" cy="524435"/>
          </a:xfrm>
          <a:prstGeom prst="rect">
            <a:avLst/>
          </a:prstGeom>
        </p:spPr>
      </p:pic>
      <p:pic>
        <p:nvPicPr>
          <p:cNvPr id="3" name="Picture 2" descr="Text&#10;&#10;Description automatically generated">
            <a:extLst>
              <a:ext uri="{FF2B5EF4-FFF2-40B4-BE49-F238E27FC236}">
                <a16:creationId xmlns:a16="http://schemas.microsoft.com/office/drawing/2014/main" id="{13753FC7-A77A-48FC-9833-C5AF17F149C4}"/>
              </a:ext>
            </a:extLst>
          </p:cNvPr>
          <p:cNvPicPr>
            <a:picLocks noChangeAspect="1"/>
          </p:cNvPicPr>
          <p:nvPr userDrawn="1"/>
        </p:nvPicPr>
        <p:blipFill>
          <a:blip r:embed="rId3"/>
          <a:stretch>
            <a:fillRect/>
          </a:stretch>
        </p:blipFill>
        <p:spPr>
          <a:xfrm>
            <a:off x="3252684" y="278694"/>
            <a:ext cx="2633391" cy="5837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1"/>
          </p:nvPr>
        </p:nvSpPr>
        <p:spPr>
          <a:xfrm>
            <a:off x="304800" y="1341438"/>
            <a:ext cx="8543925" cy="3271837"/>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1" y="4615987"/>
            <a:ext cx="1677383" cy="485757"/>
          </a:xfrm>
          <a:prstGeom prst="rect">
            <a:avLst/>
          </a:prstGeom>
        </p:spPr>
      </p:pic>
      <p:sp>
        <p:nvSpPr>
          <p:cNvPr id="7" name="Google Shape;56;p11"/>
          <p:cNvSpPr/>
          <p:nvPr userDrawn="1"/>
        </p:nvSpPr>
        <p:spPr>
          <a:xfrm>
            <a:off x="-75" y="5052844"/>
            <a:ext cx="9144000" cy="97800"/>
          </a:xfrm>
          <a:prstGeom prst="rect">
            <a:avLst/>
          </a:prstGeom>
          <a:solidFill>
            <a:srgbClr val="FF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94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_green">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5997660" cy="682735"/>
          </a:xfrm>
        </p:spPr>
        <p:txBody>
          <a:bodyPr/>
          <a:lstStyle>
            <a:lvl1pPr>
              <a:defRPr>
                <a:solidFill>
                  <a:schemeClr val="accent2"/>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Google Shape;56;p11"/>
          <p:cNvSpPr/>
          <p:nvPr userDrawn="1"/>
        </p:nvSpPr>
        <p:spPr>
          <a:xfrm>
            <a:off x="-75" y="5052844"/>
            <a:ext cx="9144000" cy="97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7" name="Content Placeholder 6"/>
          <p:cNvSpPr>
            <a:spLocks noGrp="1"/>
          </p:cNvSpPr>
          <p:nvPr>
            <p:ph sz="quarter" idx="11"/>
          </p:nvPr>
        </p:nvSpPr>
        <p:spPr>
          <a:xfrm>
            <a:off x="314325" y="1229995"/>
            <a:ext cx="6045835" cy="331152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543675" y="466725"/>
            <a:ext cx="2274888" cy="4084638"/>
          </a:xfrm>
          <a:solidFill>
            <a:schemeClr val="accent2"/>
          </a:solidFill>
        </p:spPr>
        <p:txBody>
          <a:bodyPr anchor="ctr"/>
          <a:lstStyle>
            <a:lvl1pPr marL="114300" indent="0" algn="ctr">
              <a:buNone/>
              <a:defRPr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423312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_blue">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5997660" cy="682735"/>
          </a:xfrm>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Google Shape;56;p11"/>
          <p:cNvSpPr/>
          <p:nvPr userDrawn="1"/>
        </p:nvSpPr>
        <p:spPr>
          <a:xfrm>
            <a:off x="-75" y="5052844"/>
            <a:ext cx="9144000" cy="978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7" name="Content Placeholder 6"/>
          <p:cNvSpPr>
            <a:spLocks noGrp="1"/>
          </p:cNvSpPr>
          <p:nvPr>
            <p:ph sz="quarter" idx="11"/>
          </p:nvPr>
        </p:nvSpPr>
        <p:spPr>
          <a:xfrm>
            <a:off x="314325" y="1229995"/>
            <a:ext cx="6045835" cy="331152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543675" y="466725"/>
            <a:ext cx="2274888" cy="4084638"/>
          </a:xfrm>
          <a:solidFill>
            <a:schemeClr val="bg2"/>
          </a:solidFill>
        </p:spPr>
        <p:txBody>
          <a:bodyPr anchor="ctr"/>
          <a:lstStyle>
            <a:lvl1pPr marL="114300" indent="0" algn="ctr">
              <a:buNone/>
              <a:defRPr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3268376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_re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5997660" cy="68273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Google Shape;56;p11"/>
          <p:cNvSpPr/>
          <p:nvPr userDrawn="1"/>
        </p:nvSpPr>
        <p:spPr>
          <a:xfrm>
            <a:off x="-75" y="5052844"/>
            <a:ext cx="9144000" cy="978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7" name="Content Placeholder 6"/>
          <p:cNvSpPr>
            <a:spLocks noGrp="1"/>
          </p:cNvSpPr>
          <p:nvPr>
            <p:ph sz="quarter" idx="11"/>
          </p:nvPr>
        </p:nvSpPr>
        <p:spPr>
          <a:xfrm>
            <a:off x="314325" y="1229995"/>
            <a:ext cx="6045835" cy="331152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543675" y="466725"/>
            <a:ext cx="2274888" cy="4084638"/>
          </a:xfrm>
          <a:solidFill>
            <a:schemeClr val="tx1"/>
          </a:solidFill>
        </p:spPr>
        <p:txBody>
          <a:bodyPr anchor="ctr"/>
          <a:lstStyle>
            <a:lvl1pPr marL="114300" indent="0" algn="ctr">
              <a:buNone/>
              <a:defRPr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95595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_orange">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5997660" cy="682735"/>
          </a:xfrm>
        </p:spPr>
        <p:txBody>
          <a:bodyPr/>
          <a:lstStyle>
            <a:lvl1pPr>
              <a:defRPr>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Google Shape;56;p11"/>
          <p:cNvSpPr/>
          <p:nvPr userDrawn="1"/>
        </p:nvSpPr>
        <p:spPr>
          <a:xfrm>
            <a:off x="-75" y="5052844"/>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7" name="Content Placeholder 6"/>
          <p:cNvSpPr>
            <a:spLocks noGrp="1"/>
          </p:cNvSpPr>
          <p:nvPr>
            <p:ph sz="quarter" idx="11"/>
          </p:nvPr>
        </p:nvSpPr>
        <p:spPr>
          <a:xfrm>
            <a:off x="314325" y="1229995"/>
            <a:ext cx="6045835" cy="331152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543675" y="466725"/>
            <a:ext cx="2274888" cy="4084638"/>
          </a:xfrm>
          <a:solidFill>
            <a:schemeClr val="accent3"/>
          </a:solidFill>
        </p:spPr>
        <p:txBody>
          <a:bodyPr anchor="ctr"/>
          <a:lstStyle>
            <a:lvl1pPr marL="114300" indent="0" algn="ctr">
              <a:buNone/>
              <a:defRPr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4039187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_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lvl1pPr>
              <a:defRPr>
                <a:solidFill>
                  <a:schemeClr val="accent2"/>
                </a:solidFill>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descr="A close up of a logo&#10;&#10;Description automatically generated">
            <a:extLst>
              <a:ext uri="{FF2B5EF4-FFF2-40B4-BE49-F238E27FC236}">
                <a16:creationId xmlns:a16="http://schemas.microsoft.com/office/drawing/2014/main" id="{A86C9BA8-60C7-4C6C-960A-5BC6E20F247C}"/>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10" name="Google Shape;56;p11">
            <a:extLst>
              <a:ext uri="{FF2B5EF4-FFF2-40B4-BE49-F238E27FC236}">
                <a16:creationId xmlns:a16="http://schemas.microsoft.com/office/drawing/2014/main" id="{68AB097D-7FD8-445F-80DB-E83B1E504952}"/>
              </a:ext>
            </a:extLst>
          </p:cNvPr>
          <p:cNvSpPr/>
          <p:nvPr userDrawn="1"/>
        </p:nvSpPr>
        <p:spPr>
          <a:xfrm>
            <a:off x="-75" y="5052844"/>
            <a:ext cx="9144000" cy="97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96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_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descr="A close up of a logo&#10;&#10;Description automatically generated">
            <a:extLst>
              <a:ext uri="{FF2B5EF4-FFF2-40B4-BE49-F238E27FC236}">
                <a16:creationId xmlns:a16="http://schemas.microsoft.com/office/drawing/2014/main" id="{A86C9BA8-60C7-4C6C-960A-5BC6E20F247C}"/>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10" name="Google Shape;56;p11">
            <a:extLst>
              <a:ext uri="{FF2B5EF4-FFF2-40B4-BE49-F238E27FC236}">
                <a16:creationId xmlns:a16="http://schemas.microsoft.com/office/drawing/2014/main" id="{68AB097D-7FD8-445F-80DB-E83B1E504952}"/>
              </a:ext>
            </a:extLst>
          </p:cNvPr>
          <p:cNvSpPr/>
          <p:nvPr userDrawn="1"/>
        </p:nvSpPr>
        <p:spPr>
          <a:xfrm>
            <a:off x="-75" y="5052844"/>
            <a:ext cx="9144000" cy="9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393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_r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descr="A close up of a logo&#10;&#10;Description automatically generated">
            <a:extLst>
              <a:ext uri="{FF2B5EF4-FFF2-40B4-BE49-F238E27FC236}">
                <a16:creationId xmlns:a16="http://schemas.microsoft.com/office/drawing/2014/main" id="{A86C9BA8-60C7-4C6C-960A-5BC6E20F247C}"/>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10" name="Google Shape;56;p11">
            <a:extLst>
              <a:ext uri="{FF2B5EF4-FFF2-40B4-BE49-F238E27FC236}">
                <a16:creationId xmlns:a16="http://schemas.microsoft.com/office/drawing/2014/main" id="{68AB097D-7FD8-445F-80DB-E83B1E504952}"/>
              </a:ext>
            </a:extLst>
          </p:cNvPr>
          <p:cNvSpPr/>
          <p:nvPr userDrawn="1"/>
        </p:nvSpPr>
        <p:spPr>
          <a:xfrm>
            <a:off x="-75" y="5052844"/>
            <a:ext cx="9144000" cy="97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42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_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9304"/>
            <a:ext cx="4038600" cy="3305556"/>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lvl1pPr>
              <a:defRPr>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descr="A close up of a logo&#10;&#10;Description automatically generated">
            <a:extLst>
              <a:ext uri="{FF2B5EF4-FFF2-40B4-BE49-F238E27FC236}">
                <a16:creationId xmlns:a16="http://schemas.microsoft.com/office/drawing/2014/main" id="{A86C9BA8-60C7-4C6C-960A-5BC6E20F247C}"/>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
        <p:nvSpPr>
          <p:cNvPr id="10" name="Google Shape;56;p11">
            <a:extLst>
              <a:ext uri="{FF2B5EF4-FFF2-40B4-BE49-F238E27FC236}">
                <a16:creationId xmlns:a16="http://schemas.microsoft.com/office/drawing/2014/main" id="{68AB097D-7FD8-445F-80DB-E83B1E504952}"/>
              </a:ext>
            </a:extLst>
          </p:cNvPr>
          <p:cNvSpPr/>
          <p:nvPr userDrawn="1"/>
        </p:nvSpPr>
        <p:spPr>
          <a:xfrm>
            <a:off x="-75" y="5052844"/>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217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290269" y="4050147"/>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Arial" panose="020B0604020202020204" pitchFamily="34" charset="0"/>
                <a:ea typeface="Arial" panose="020B0604020202020204" pitchFamily="34" charset="0"/>
                <a:cs typeface="Arial" panose="020B0604020202020204" pitchFamily="34" charset="0"/>
                <a:sym typeface="PT Sans Narrow"/>
              </a:defRPr>
            </a:lvl1pPr>
          </a:lstStyle>
          <a:p>
            <a:endParaRPr/>
          </a:p>
        </p:txBody>
      </p:sp>
      <p:pic>
        <p:nvPicPr>
          <p:cNvPr id="4" name="Picture 3" descr="A close up of a logo&#10;&#10;Description automatically generated">
            <a:extLst>
              <a:ext uri="{FF2B5EF4-FFF2-40B4-BE49-F238E27FC236}">
                <a16:creationId xmlns:a16="http://schemas.microsoft.com/office/drawing/2014/main" id="{8D0E6846-F5F8-4AD0-B0CE-B5C3AA48CB91}"/>
              </a:ext>
            </a:extLst>
          </p:cNvPr>
          <p:cNvPicPr>
            <a:picLocks noChangeAspect="1"/>
          </p:cNvPicPr>
          <p:nvPr userDrawn="1"/>
        </p:nvPicPr>
        <p:blipFill rotWithShape="1">
          <a:blip r:embed="rId2"/>
          <a:srcRect l="9792" t="30678" r="10209" b="46155"/>
          <a:stretch/>
        </p:blipFill>
        <p:spPr>
          <a:xfrm>
            <a:off x="122842" y="4648947"/>
            <a:ext cx="1677383" cy="485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solidFill>
                <a:latin typeface="+mj-lt"/>
                <a:cs typeface="Arial" panose="020B0604020202020204" pitchFamily="34" charset="0"/>
              </a:defRPr>
            </a:lvl1pPr>
          </a:lstStyle>
          <a:p>
            <a:r>
              <a:rPr lang="en-US"/>
              <a:t>Agenda</a:t>
            </a:r>
          </a:p>
        </p:txBody>
      </p:sp>
      <p:sp>
        <p:nvSpPr>
          <p:cNvPr id="5" name="Content Placeholder 4"/>
          <p:cNvSpPr>
            <a:spLocks noGrp="1"/>
          </p:cNvSpPr>
          <p:nvPr>
            <p:ph sz="quarter" idx="11"/>
          </p:nvPr>
        </p:nvSpPr>
        <p:spPr>
          <a:xfrm>
            <a:off x="304800" y="1341438"/>
            <a:ext cx="8543925" cy="3271837"/>
          </a:xfrm>
        </p:spPr>
        <p:txBody>
          <a:bodyPr/>
          <a:lstStyle>
            <a:lvl1pPr>
              <a:defRPr sz="3200">
                <a:solidFill>
                  <a:schemeClr val="accent6"/>
                </a:solidFill>
                <a:latin typeface="+mn-lt"/>
              </a:defRPr>
            </a:lvl1pPr>
            <a:lvl2pPr>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1" y="4615987"/>
            <a:ext cx="1677383" cy="485757"/>
          </a:xfrm>
          <a:prstGeom prst="rect">
            <a:avLst/>
          </a:prstGeom>
        </p:spPr>
      </p:pic>
    </p:spTree>
    <p:extLst>
      <p:ext uri="{BB962C8B-B14F-4D97-AF65-F5344CB8AC3E}">
        <p14:creationId xmlns:p14="http://schemas.microsoft.com/office/powerpoint/2010/main" val="1303191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EB8232B-D729-4F82-849E-3B534D38BE37}"/>
              </a:ext>
            </a:extLst>
          </p:cNvPr>
          <p:cNvPicPr>
            <a:picLocks noChangeAspect="1"/>
          </p:cNvPicPr>
          <p:nvPr userDrawn="1"/>
        </p:nvPicPr>
        <p:blipFill rotWithShape="1">
          <a:blip r:embed="rId2"/>
          <a:srcRect l="9792" t="30678" r="10209" b="46155"/>
          <a:stretch/>
        </p:blipFill>
        <p:spPr>
          <a:xfrm>
            <a:off x="122842" y="4648947"/>
            <a:ext cx="1677383" cy="48575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Heading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2BC8-FF39-427B-BB46-C1DAC1D55721}"/>
              </a:ext>
            </a:extLst>
          </p:cNvPr>
          <p:cNvSpPr>
            <a:spLocks noGrp="1"/>
          </p:cNvSpPr>
          <p:nvPr>
            <p:ph type="title"/>
          </p:nvPr>
        </p:nvSpPr>
        <p:spPr>
          <a:xfrm>
            <a:off x="311700" y="2218050"/>
            <a:ext cx="8520600" cy="707400"/>
          </a:xfrm>
          <a:solidFill>
            <a:schemeClr val="accent2"/>
          </a:solidFill>
        </p:spPr>
        <p:txBody>
          <a:bodyPr/>
          <a:lstStyle>
            <a:lvl1pPr algn="ctr">
              <a:defRPr>
                <a:solidFill>
                  <a:schemeClr val="bg1"/>
                </a:solidFill>
                <a:latin typeface="+mj-lt"/>
                <a:cs typeface="Arial" panose="020B0604020202020204" pitchFamily="34" charset="0"/>
              </a:defRPr>
            </a:lvl1pPr>
          </a:lstStyle>
          <a:p>
            <a:r>
              <a:rPr lang="en-US"/>
              <a:t>Click to edit Master title style</a:t>
            </a:r>
          </a:p>
        </p:txBody>
      </p:sp>
      <p:pic>
        <p:nvPicPr>
          <p:cNvPr id="4" name="Picture 3" descr="A close up of a logo&#10;&#10;Description automatically generated">
            <a:extLst>
              <a:ext uri="{FF2B5EF4-FFF2-40B4-BE49-F238E27FC236}">
                <a16:creationId xmlns:a16="http://schemas.microsoft.com/office/drawing/2014/main" id="{BFF6F8E2-1B6B-40CD-BF4C-9643FF87B69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Tree>
    <p:extLst>
      <p:ext uri="{BB962C8B-B14F-4D97-AF65-F5344CB8AC3E}">
        <p14:creationId xmlns:p14="http://schemas.microsoft.com/office/powerpoint/2010/main" val="243144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Heading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2BC8-FF39-427B-BB46-C1DAC1D55721}"/>
              </a:ext>
            </a:extLst>
          </p:cNvPr>
          <p:cNvSpPr>
            <a:spLocks noGrp="1"/>
          </p:cNvSpPr>
          <p:nvPr>
            <p:ph type="title"/>
          </p:nvPr>
        </p:nvSpPr>
        <p:spPr>
          <a:xfrm>
            <a:off x="311700" y="2218050"/>
            <a:ext cx="8520600" cy="707400"/>
          </a:xfrm>
          <a:solidFill>
            <a:srgbClr val="5F8FA5"/>
          </a:solidFill>
        </p:spPr>
        <p:txBody>
          <a:bodyPr/>
          <a:lstStyle>
            <a:lvl1pPr algn="ctr">
              <a:defRPr>
                <a:solidFill>
                  <a:schemeClr val="bg1"/>
                </a:solidFill>
                <a:latin typeface="+mj-lt"/>
                <a:cs typeface="Arial" panose="020B0604020202020204" pitchFamily="34" charset="0"/>
              </a:defRPr>
            </a:lvl1pPr>
          </a:lstStyle>
          <a:p>
            <a:r>
              <a:rPr lang="en-US"/>
              <a:t>Click to edit Master title style</a:t>
            </a:r>
          </a:p>
        </p:txBody>
      </p:sp>
      <p:pic>
        <p:nvPicPr>
          <p:cNvPr id="4" name="Picture 3" descr="A close up of a logo&#10;&#10;Description automatically generated">
            <a:extLst>
              <a:ext uri="{FF2B5EF4-FFF2-40B4-BE49-F238E27FC236}">
                <a16:creationId xmlns:a16="http://schemas.microsoft.com/office/drawing/2014/main" id="{BFF6F8E2-1B6B-40CD-BF4C-9643FF87B69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Tree>
    <p:extLst>
      <p:ext uri="{BB962C8B-B14F-4D97-AF65-F5344CB8AC3E}">
        <p14:creationId xmlns:p14="http://schemas.microsoft.com/office/powerpoint/2010/main" val="261951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Heading_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2BC8-FF39-427B-BB46-C1DAC1D55721}"/>
              </a:ext>
            </a:extLst>
          </p:cNvPr>
          <p:cNvSpPr>
            <a:spLocks noGrp="1"/>
          </p:cNvSpPr>
          <p:nvPr>
            <p:ph type="title"/>
          </p:nvPr>
        </p:nvSpPr>
        <p:spPr>
          <a:xfrm>
            <a:off x="311700" y="2218050"/>
            <a:ext cx="8520600" cy="707400"/>
          </a:xfrm>
          <a:solidFill>
            <a:schemeClr val="accent1"/>
          </a:solidFill>
        </p:spPr>
        <p:txBody>
          <a:bodyPr/>
          <a:lstStyle>
            <a:lvl1pPr algn="ctr">
              <a:defRPr>
                <a:solidFill>
                  <a:schemeClr val="bg1"/>
                </a:solidFill>
                <a:latin typeface="+mj-lt"/>
                <a:cs typeface="Arial" panose="020B0604020202020204" pitchFamily="34" charset="0"/>
              </a:defRPr>
            </a:lvl1pPr>
          </a:lstStyle>
          <a:p>
            <a:r>
              <a:rPr lang="en-US"/>
              <a:t>Click to edit Master title style</a:t>
            </a:r>
          </a:p>
        </p:txBody>
      </p:sp>
      <p:pic>
        <p:nvPicPr>
          <p:cNvPr id="4" name="Picture 3" descr="A close up of a logo&#10;&#10;Description automatically generated">
            <a:extLst>
              <a:ext uri="{FF2B5EF4-FFF2-40B4-BE49-F238E27FC236}">
                <a16:creationId xmlns:a16="http://schemas.microsoft.com/office/drawing/2014/main" id="{BFF6F8E2-1B6B-40CD-BF4C-9643FF87B69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Tree>
    <p:extLst>
      <p:ext uri="{BB962C8B-B14F-4D97-AF65-F5344CB8AC3E}">
        <p14:creationId xmlns:p14="http://schemas.microsoft.com/office/powerpoint/2010/main" val="208107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Heading_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2BC8-FF39-427B-BB46-C1DAC1D55721}"/>
              </a:ext>
            </a:extLst>
          </p:cNvPr>
          <p:cNvSpPr>
            <a:spLocks noGrp="1"/>
          </p:cNvSpPr>
          <p:nvPr>
            <p:ph type="title"/>
          </p:nvPr>
        </p:nvSpPr>
        <p:spPr>
          <a:xfrm>
            <a:off x="311700" y="2218050"/>
            <a:ext cx="8520600" cy="707400"/>
          </a:xfrm>
          <a:solidFill>
            <a:srgbClr val="FF6934"/>
          </a:solidFill>
        </p:spPr>
        <p:txBody>
          <a:bodyPr/>
          <a:lstStyle>
            <a:lvl1pPr algn="ctr">
              <a:defRPr>
                <a:solidFill>
                  <a:schemeClr val="bg1"/>
                </a:solidFill>
                <a:latin typeface="+mj-lt"/>
                <a:cs typeface="Arial" panose="020B0604020202020204" pitchFamily="34" charset="0"/>
              </a:defRPr>
            </a:lvl1pPr>
          </a:lstStyle>
          <a:p>
            <a:r>
              <a:rPr lang="en-US"/>
              <a:t>Click to edit Master title style</a:t>
            </a:r>
          </a:p>
        </p:txBody>
      </p:sp>
      <p:pic>
        <p:nvPicPr>
          <p:cNvPr id="4" name="Picture 3" descr="A close up of a logo&#10;&#10;Description automatically generated">
            <a:extLst>
              <a:ext uri="{FF2B5EF4-FFF2-40B4-BE49-F238E27FC236}">
                <a16:creationId xmlns:a16="http://schemas.microsoft.com/office/drawing/2014/main" id="{BFF6F8E2-1B6B-40CD-BF4C-9643FF87B693}"/>
              </a:ext>
            </a:extLst>
          </p:cNvPr>
          <p:cNvPicPr>
            <a:picLocks noChangeAspect="1"/>
          </p:cNvPicPr>
          <p:nvPr userDrawn="1"/>
        </p:nvPicPr>
        <p:blipFill rotWithShape="1">
          <a:blip r:embed="rId2"/>
          <a:srcRect l="9792" t="30678" r="10209" b="46155"/>
          <a:stretch/>
        </p:blipFill>
        <p:spPr>
          <a:xfrm>
            <a:off x="122842" y="4615987"/>
            <a:ext cx="1677383" cy="485757"/>
          </a:xfrm>
          <a:prstGeom prst="rect">
            <a:avLst/>
          </a:prstGeom>
        </p:spPr>
      </p:pic>
    </p:spTree>
    <p:extLst>
      <p:ext uri="{BB962C8B-B14F-4D97-AF65-F5344CB8AC3E}">
        <p14:creationId xmlns:p14="http://schemas.microsoft.com/office/powerpoint/2010/main" val="194125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latin typeface="+mj-lt"/>
                <a:cs typeface="Arial" panose="020B0604020202020204" pitchFamily="34" charset="0"/>
              </a:defRPr>
            </a:lvl1pPr>
          </a:lstStyle>
          <a:p>
            <a:r>
              <a:rPr lang="en-US"/>
              <a:t>Click to edit Master title style</a:t>
            </a:r>
          </a:p>
        </p:txBody>
      </p:sp>
      <p:sp>
        <p:nvSpPr>
          <p:cNvPr id="5" name="Content Placeholder 4"/>
          <p:cNvSpPr>
            <a:spLocks noGrp="1"/>
          </p:cNvSpPr>
          <p:nvPr>
            <p:ph sz="quarter" idx="11"/>
          </p:nvPr>
        </p:nvSpPr>
        <p:spPr>
          <a:xfrm>
            <a:off x="304800" y="1341438"/>
            <a:ext cx="8543925" cy="3271837"/>
          </a:xfrm>
        </p:spPr>
        <p:txBody>
          <a:bodyPr/>
          <a:lstStyle>
            <a:lvl1pPr>
              <a:defRPr>
                <a:solidFill>
                  <a:schemeClr val="accent6"/>
                </a:solidFill>
                <a:latin typeface="+mn-lt"/>
              </a:defRPr>
            </a:lvl1pPr>
            <a:lvl2pPr>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1" y="4615987"/>
            <a:ext cx="1677383" cy="485757"/>
          </a:xfrm>
          <a:prstGeom prst="rect">
            <a:avLst/>
          </a:prstGeom>
        </p:spPr>
      </p:pic>
      <p:sp>
        <p:nvSpPr>
          <p:cNvPr id="7" name="Google Shape;56;p11"/>
          <p:cNvSpPr/>
          <p:nvPr userDrawn="1"/>
        </p:nvSpPr>
        <p:spPr>
          <a:xfrm>
            <a:off x="-75" y="5052844"/>
            <a:ext cx="9144000" cy="97800"/>
          </a:xfrm>
          <a:prstGeom prst="rect">
            <a:avLst/>
          </a:prstGeom>
          <a:solidFill>
            <a:srgbClr val="54C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05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1"/>
          </p:nvPr>
        </p:nvSpPr>
        <p:spPr>
          <a:xfrm>
            <a:off x="304800" y="1341438"/>
            <a:ext cx="8543925" cy="3271837"/>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1" y="4615987"/>
            <a:ext cx="1677383" cy="485757"/>
          </a:xfrm>
          <a:prstGeom prst="rect">
            <a:avLst/>
          </a:prstGeom>
        </p:spPr>
      </p:pic>
      <p:sp>
        <p:nvSpPr>
          <p:cNvPr id="7" name="Google Shape;56;p11"/>
          <p:cNvSpPr/>
          <p:nvPr userDrawn="1"/>
        </p:nvSpPr>
        <p:spPr>
          <a:xfrm>
            <a:off x="-75" y="5052844"/>
            <a:ext cx="9144000" cy="97800"/>
          </a:xfrm>
          <a:prstGeom prst="rect">
            <a:avLst/>
          </a:prstGeom>
          <a:solidFill>
            <a:srgbClr val="5F8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00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1"/>
          </p:nvPr>
        </p:nvSpPr>
        <p:spPr>
          <a:xfrm>
            <a:off x="304800" y="1341438"/>
            <a:ext cx="8543925" cy="3271837"/>
          </a:xfrm>
        </p:spPr>
        <p:txBody>
          <a:bodyPr/>
          <a:lstStyle>
            <a:lvl1pPr>
              <a:buClr>
                <a:schemeClr val="accent1"/>
              </a:buClr>
              <a:defRPr>
                <a:solidFill>
                  <a:schemeClr val="accent6"/>
                </a:solidFill>
              </a:defRPr>
            </a:lvl1pPr>
            <a:lvl2pPr>
              <a:buClr>
                <a:schemeClr val="accent1"/>
              </a:buCl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22841" y="4615987"/>
            <a:ext cx="1677383" cy="485757"/>
          </a:xfrm>
          <a:prstGeom prst="rect">
            <a:avLst/>
          </a:prstGeom>
        </p:spPr>
      </p:pic>
      <p:sp>
        <p:nvSpPr>
          <p:cNvPr id="7" name="Google Shape;56;p11"/>
          <p:cNvSpPr/>
          <p:nvPr userDrawn="1"/>
        </p:nvSpPr>
        <p:spPr>
          <a:xfrm>
            <a:off x="-75" y="5052844"/>
            <a:ext cx="9144000" cy="97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25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1" r:id="rId2"/>
    <p:sldLayoutId id="2147483665" r:id="rId3"/>
    <p:sldLayoutId id="2147483667" r:id="rId4"/>
    <p:sldLayoutId id="2147483668" r:id="rId5"/>
    <p:sldLayoutId id="2147483669" r:id="rId6"/>
    <p:sldLayoutId id="2147483673" r:id="rId7"/>
    <p:sldLayoutId id="2147483670" r:id="rId8"/>
    <p:sldLayoutId id="2147483671" r:id="rId9"/>
    <p:sldLayoutId id="2147483672" r:id="rId10"/>
    <p:sldLayoutId id="2147483660" r:id="rId11"/>
    <p:sldLayoutId id="2147483663" r:id="rId12"/>
    <p:sldLayoutId id="2147483662" r:id="rId13"/>
    <p:sldLayoutId id="2147483664" r:id="rId14"/>
    <p:sldLayoutId id="2147483666" r:id="rId15"/>
    <p:sldLayoutId id="2147483674" r:id="rId16"/>
    <p:sldLayoutId id="2147483675" r:id="rId17"/>
    <p:sldLayoutId id="2147483676" r:id="rId18"/>
    <p:sldLayoutId id="2147483656" r:id="rId19"/>
    <p:sldLayoutId id="214748365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sv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ark.holland@ncdcr.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jason.woolf@ncdcr.gov" TargetMode="External"/><Relationship Id="rId5" Type="http://schemas.openxmlformats.org/officeDocument/2006/relationships/hyperlink" Target="mailto:joshua.hager@ncdcr.gov" TargetMode="External"/><Relationship Id="rId4" Type="http://schemas.openxmlformats.org/officeDocument/2006/relationships/hyperlink" Target="mailto:alice.shahan@ncdcr.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591670" y="1634497"/>
            <a:ext cx="7960658" cy="117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600" dirty="0"/>
              <a:t>Managing Electronic</a:t>
            </a:r>
            <a:br>
              <a:rPr lang="en-US" sz="4600" dirty="0"/>
            </a:br>
            <a:r>
              <a:rPr lang="en-US" sz="4600" dirty="0"/>
              <a:t>Public Records</a:t>
            </a:r>
            <a:endParaRPr sz="4600" dirty="0"/>
          </a:p>
        </p:txBody>
      </p:sp>
      <p:sp>
        <p:nvSpPr>
          <p:cNvPr id="67" name="Google Shape;67;p13"/>
          <p:cNvSpPr txBox="1">
            <a:spLocks noGrp="1"/>
          </p:cNvSpPr>
          <p:nvPr>
            <p:ph type="subTitle" idx="1"/>
          </p:nvPr>
        </p:nvSpPr>
        <p:spPr>
          <a:xfrm>
            <a:off x="2400299" y="2813797"/>
            <a:ext cx="4343399" cy="792600"/>
          </a:xfrm>
          <a:prstGeom prst="rect">
            <a:avLst/>
          </a:prstGeom>
        </p:spPr>
        <p:txBody>
          <a:bodyPr spcFirstLastPara="1" wrap="square" lIns="91425" tIns="91425" rIns="91425" bIns="91425" anchor="t" anchorCtr="0">
            <a:noAutofit/>
          </a:bodyPr>
          <a:lstStyle/>
          <a:p>
            <a:pPr marL="0" indent="0"/>
            <a:r>
              <a:rPr lang="en-US" sz="1800" dirty="0">
                <a:solidFill>
                  <a:schemeClr val="accent1"/>
                </a:solidFill>
              </a:rPr>
              <a:t>NCLGIA Summer Conference</a:t>
            </a:r>
          </a:p>
          <a:p>
            <a:pPr marL="0" indent="0"/>
            <a:r>
              <a:rPr lang="en-US" sz="1600" dirty="0">
                <a:solidFill>
                  <a:schemeClr val="accent1"/>
                </a:solidFill>
              </a:rPr>
              <a:t>Records Analysis Unit</a:t>
            </a:r>
          </a:p>
          <a:p>
            <a:pPr marL="0" indent="0"/>
            <a:r>
              <a:rPr lang="en-US" sz="1600" dirty="0">
                <a:solidFill>
                  <a:schemeClr val="accent1"/>
                </a:solidFill>
              </a:rPr>
              <a:t>Government Records Section</a:t>
            </a:r>
            <a:endParaRPr sz="1600"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315C0-349D-977F-1F4E-892651D31EFF}"/>
              </a:ext>
            </a:extLst>
          </p:cNvPr>
          <p:cNvSpPr>
            <a:spLocks noGrp="1"/>
          </p:cNvSpPr>
          <p:nvPr>
            <p:ph type="title"/>
          </p:nvPr>
        </p:nvSpPr>
        <p:spPr>
          <a:xfrm>
            <a:off x="328125" y="69886"/>
            <a:ext cx="8520600" cy="707400"/>
          </a:xfrm>
        </p:spPr>
        <p:txBody>
          <a:bodyPr/>
          <a:lstStyle/>
          <a:p>
            <a:pPr algn="ctr"/>
            <a:r>
              <a:rPr lang="en-US"/>
              <a:t>Electronic Records</a:t>
            </a:r>
            <a:br>
              <a:rPr lang="en-US"/>
            </a:br>
            <a:r>
              <a:rPr lang="en-US"/>
              <a:t>Policies &amp; Procedures</a:t>
            </a:r>
          </a:p>
        </p:txBody>
      </p:sp>
      <p:pic>
        <p:nvPicPr>
          <p:cNvPr id="5" name="Content Placeholder 4">
            <a:extLst>
              <a:ext uri="{FF2B5EF4-FFF2-40B4-BE49-F238E27FC236}">
                <a16:creationId xmlns:a16="http://schemas.microsoft.com/office/drawing/2014/main" id="{35839E63-C96A-7ACD-C4B0-89C2322545F6}"/>
              </a:ext>
            </a:extLst>
          </p:cNvPr>
          <p:cNvPicPr>
            <a:picLocks noGrp="1" noChangeAspect="1"/>
          </p:cNvPicPr>
          <p:nvPr>
            <p:ph sz="quarter" idx="11"/>
          </p:nvPr>
        </p:nvPicPr>
        <p:blipFill>
          <a:blip r:embed="rId3"/>
          <a:stretch>
            <a:fillRect/>
          </a:stretch>
        </p:blipFill>
        <p:spPr>
          <a:xfrm>
            <a:off x="2871186" y="1372699"/>
            <a:ext cx="5499092" cy="3271837"/>
          </a:xfrm>
          <a:prstGeom prst="rect">
            <a:avLst/>
          </a:prstGeom>
        </p:spPr>
      </p:pic>
    </p:spTree>
    <p:extLst>
      <p:ext uri="{BB962C8B-B14F-4D97-AF65-F5344CB8AC3E}">
        <p14:creationId xmlns:p14="http://schemas.microsoft.com/office/powerpoint/2010/main" val="359301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D41C-289C-9A58-4C8C-6EDD13926B32}"/>
              </a:ext>
            </a:extLst>
          </p:cNvPr>
          <p:cNvSpPr>
            <a:spLocks noGrp="1"/>
          </p:cNvSpPr>
          <p:nvPr>
            <p:ph type="title"/>
          </p:nvPr>
        </p:nvSpPr>
        <p:spPr/>
        <p:txBody>
          <a:bodyPr/>
          <a:lstStyle/>
          <a:p>
            <a:r>
              <a:rPr lang="en-US"/>
              <a:t>Plan for Sustainability</a:t>
            </a:r>
          </a:p>
        </p:txBody>
      </p:sp>
      <p:sp>
        <p:nvSpPr>
          <p:cNvPr id="7" name="Rectangle 3">
            <a:extLst>
              <a:ext uri="{FF2B5EF4-FFF2-40B4-BE49-F238E27FC236}">
                <a16:creationId xmlns:a16="http://schemas.microsoft.com/office/drawing/2014/main" id="{D1295339-AE9A-5C42-5655-95D0A0D2FF45}"/>
              </a:ext>
            </a:extLst>
          </p:cNvPr>
          <p:cNvSpPr>
            <a:spLocks noGrp="1"/>
          </p:cNvSpPr>
          <p:nvPr>
            <p:ph sz="quarter" idx="11"/>
          </p:nvPr>
        </p:nvSpPr>
        <p:spPr>
          <a:xfrm>
            <a:off x="304800" y="1341438"/>
            <a:ext cx="8543925" cy="3271837"/>
          </a:xfrm>
        </p:spPr>
        <p:txBody>
          <a:bodyPr rtlCol="0">
            <a:normAutofit/>
          </a:bodyPr>
          <a:lstStyle/>
          <a:p>
            <a:pPr eaLnBrk="1" fontAlgn="auto" hangingPunct="1">
              <a:spcAft>
                <a:spcPts val="0"/>
              </a:spcAft>
              <a:buFont typeface="Arial" pitchFamily="34" charset="0"/>
              <a:buChar char="•"/>
              <a:defRPr/>
            </a:pPr>
            <a:r>
              <a:rPr lang="en-US" sz="2600"/>
              <a:t>Never trust claims that you won’t have to actively manage electronic records over time</a:t>
            </a:r>
          </a:p>
          <a:p>
            <a:pPr eaLnBrk="1" fontAlgn="auto" hangingPunct="1">
              <a:spcAft>
                <a:spcPts val="0"/>
              </a:spcAft>
              <a:buFont typeface="Arial" pitchFamily="34" charset="0"/>
              <a:buChar char="•"/>
              <a:defRPr/>
            </a:pPr>
            <a:r>
              <a:rPr lang="en-US" sz="2600"/>
              <a:t>Anticipate changes to the underlying hardware and software (these are inevitable)</a:t>
            </a:r>
          </a:p>
          <a:p>
            <a:pPr eaLnBrk="1" fontAlgn="auto" hangingPunct="1">
              <a:spcAft>
                <a:spcPts val="0"/>
              </a:spcAft>
              <a:buFont typeface="Arial" pitchFamily="34" charset="0"/>
              <a:buChar char="•"/>
              <a:defRPr/>
            </a:pPr>
            <a:r>
              <a:rPr lang="en-US" sz="2600"/>
              <a:t>Periodically sample records to ensure that they’re still readable and not corrupted</a:t>
            </a:r>
          </a:p>
          <a:p>
            <a:pPr marL="114300" indent="0" eaLnBrk="1" fontAlgn="auto" hangingPunct="1">
              <a:spcAft>
                <a:spcPts val="0"/>
              </a:spcAft>
              <a:buNone/>
              <a:defRPr/>
            </a:pPr>
            <a:endParaRPr lang="en-US"/>
          </a:p>
        </p:txBody>
      </p:sp>
      <p:pic>
        <p:nvPicPr>
          <p:cNvPr id="10" name="Picture 7" descr="C:\Documents and Settings\cchesarino\Local Settings\Temporary Internet Files\Content.IE5\O72NAXO1\MC900433851[1].png">
            <a:extLst>
              <a:ext uri="{FF2B5EF4-FFF2-40B4-BE49-F238E27FC236}">
                <a16:creationId xmlns:a16="http://schemas.microsoft.com/office/drawing/2014/main" id="{B44B77CD-3BA9-B054-577C-9396FE90916B}"/>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74960" y="3751837"/>
            <a:ext cx="1133223" cy="11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Documents and Settings\cchesarino\Local Settings\Temporary Internet Files\Content.IE5\UN1UOL3C\MC900434855[1].png">
            <a:extLst>
              <a:ext uri="{FF2B5EF4-FFF2-40B4-BE49-F238E27FC236}">
                <a16:creationId xmlns:a16="http://schemas.microsoft.com/office/drawing/2014/main" id="{70F29DF4-0DA6-EF0F-BDD1-F8776E33A0E2}"/>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2026" y="3686371"/>
            <a:ext cx="1265138" cy="12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11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9B51-71C1-1E63-3122-1E3135AF53F6}"/>
              </a:ext>
            </a:extLst>
          </p:cNvPr>
          <p:cNvSpPr>
            <a:spLocks noGrp="1"/>
          </p:cNvSpPr>
          <p:nvPr>
            <p:ph type="title"/>
          </p:nvPr>
        </p:nvSpPr>
        <p:spPr/>
        <p:txBody>
          <a:bodyPr/>
          <a:lstStyle/>
          <a:p>
            <a:r>
              <a:rPr lang="en-US"/>
              <a:t>Trustworthy Electronic Records</a:t>
            </a:r>
          </a:p>
        </p:txBody>
      </p:sp>
      <p:pic>
        <p:nvPicPr>
          <p:cNvPr id="4" name="Content Placeholder 3">
            <a:extLst>
              <a:ext uri="{FF2B5EF4-FFF2-40B4-BE49-F238E27FC236}">
                <a16:creationId xmlns:a16="http://schemas.microsoft.com/office/drawing/2014/main" id="{536D26BF-7C47-7100-33AF-BCEFB3B47230}"/>
              </a:ext>
            </a:extLst>
          </p:cNvPr>
          <p:cNvPicPr>
            <a:picLocks noGrp="1" noChangeAspect="1"/>
          </p:cNvPicPr>
          <p:nvPr>
            <p:ph sz="quarter" idx="11"/>
          </p:nvPr>
        </p:nvPicPr>
        <p:blipFill rotWithShape="1">
          <a:blip r:embed="rId3"/>
          <a:srcRect l="25625" t="12501" r="26875" b="10937"/>
          <a:stretch/>
        </p:blipFill>
        <p:spPr>
          <a:xfrm>
            <a:off x="5676144" y="1255469"/>
            <a:ext cx="2537359" cy="327183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91C65C4-1B92-6A6C-F12D-2C0C54DD0DE8}"/>
              </a:ext>
            </a:extLst>
          </p:cNvPr>
          <p:cNvPicPr>
            <a:picLocks noChangeAspect="1"/>
          </p:cNvPicPr>
          <p:nvPr/>
        </p:nvPicPr>
        <p:blipFill>
          <a:blip r:embed="rId4"/>
          <a:stretch>
            <a:fillRect/>
          </a:stretch>
        </p:blipFill>
        <p:spPr>
          <a:xfrm>
            <a:off x="1044297" y="1255468"/>
            <a:ext cx="3892901" cy="3271837"/>
          </a:xfrm>
          <a:prstGeom prst="rect">
            <a:avLst/>
          </a:prstGeom>
        </p:spPr>
      </p:pic>
    </p:spTree>
    <p:extLst>
      <p:ext uri="{BB962C8B-B14F-4D97-AF65-F5344CB8AC3E}">
        <p14:creationId xmlns:p14="http://schemas.microsoft.com/office/powerpoint/2010/main" val="296262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FD2A-D512-DB3C-7AE0-6EC62312C04A}"/>
              </a:ext>
            </a:extLst>
          </p:cNvPr>
          <p:cNvSpPr>
            <a:spLocks noGrp="1"/>
          </p:cNvSpPr>
          <p:nvPr>
            <p:ph type="title"/>
          </p:nvPr>
        </p:nvSpPr>
        <p:spPr/>
        <p:txBody>
          <a:bodyPr/>
          <a:lstStyle/>
          <a:p>
            <a:r>
              <a:rPr lang="en-US" sz="2800"/>
              <a:t>Sample Electronic Records and Imaging Policy</a:t>
            </a:r>
          </a:p>
        </p:txBody>
      </p:sp>
      <p:pic>
        <p:nvPicPr>
          <p:cNvPr id="7" name="Content Placeholder 6">
            <a:extLst>
              <a:ext uri="{FF2B5EF4-FFF2-40B4-BE49-F238E27FC236}">
                <a16:creationId xmlns:a16="http://schemas.microsoft.com/office/drawing/2014/main" id="{56A2D513-B63F-D20C-569F-0B60AE4830F1}"/>
              </a:ext>
            </a:extLst>
          </p:cNvPr>
          <p:cNvPicPr>
            <a:picLocks noGrp="1" noChangeAspect="1"/>
          </p:cNvPicPr>
          <p:nvPr>
            <p:ph sz="quarter" idx="11"/>
          </p:nvPr>
        </p:nvPicPr>
        <p:blipFill rotWithShape="1">
          <a:blip r:embed="rId3"/>
          <a:srcRect l="8035" t="19361" r="75359" b="9551"/>
          <a:stretch/>
        </p:blipFill>
        <p:spPr>
          <a:xfrm>
            <a:off x="2899508" y="1086797"/>
            <a:ext cx="2743200" cy="3611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72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DFE9-942D-7D2A-9C09-997F22FC7335}"/>
              </a:ext>
            </a:extLst>
          </p:cNvPr>
          <p:cNvSpPr>
            <a:spLocks noGrp="1"/>
          </p:cNvSpPr>
          <p:nvPr>
            <p:ph type="title"/>
          </p:nvPr>
        </p:nvSpPr>
        <p:spPr/>
        <p:txBody>
          <a:bodyPr/>
          <a:lstStyle/>
          <a:p>
            <a:r>
              <a:rPr lang="en-US"/>
              <a:t>Scanning</a:t>
            </a:r>
          </a:p>
        </p:txBody>
      </p:sp>
      <p:pic>
        <p:nvPicPr>
          <p:cNvPr id="6" name="Picture 6" descr="C:\Users\kherzinger\AppData\Local\Microsoft\Windows\Temporary Internet Files\Content.IE5\U4YP2623\MP900422411[1].jpg">
            <a:extLst>
              <a:ext uri="{FF2B5EF4-FFF2-40B4-BE49-F238E27FC236}">
                <a16:creationId xmlns:a16="http://schemas.microsoft.com/office/drawing/2014/main" id="{E9BAB276-7661-210B-4020-7DFC065356D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77437" y="1210896"/>
            <a:ext cx="2204525" cy="330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3" descr="C:\Users\kherzinger\AppData\Local\Microsoft\Windows\Temporary Internet Files\Content.IE5\9U7GH3FS\MP900430834[1].jpg">
            <a:extLst>
              <a:ext uri="{FF2B5EF4-FFF2-40B4-BE49-F238E27FC236}">
                <a16:creationId xmlns:a16="http://schemas.microsoft.com/office/drawing/2014/main" id="{77154404-6321-E293-224A-361F47C133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12"/>
          <a:stretch/>
        </p:blipFill>
        <p:spPr bwMode="auto">
          <a:xfrm>
            <a:off x="5438100" y="1152425"/>
            <a:ext cx="2228498" cy="3363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367C0157-174C-FF6C-C594-A58A0E26CFBB}"/>
              </a:ext>
            </a:extLst>
          </p:cNvPr>
          <p:cNvSpPr/>
          <p:nvPr/>
        </p:nvSpPr>
        <p:spPr>
          <a:xfrm>
            <a:off x="4026568" y="2269958"/>
            <a:ext cx="1187116"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57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ED36B-AD57-21A1-BCAE-2045CD46563B}"/>
              </a:ext>
            </a:extLst>
          </p:cNvPr>
          <p:cNvSpPr>
            <a:spLocks noGrp="1"/>
          </p:cNvSpPr>
          <p:nvPr>
            <p:ph sz="half" idx="1"/>
          </p:nvPr>
        </p:nvSpPr>
        <p:spPr>
          <a:xfrm>
            <a:off x="457200" y="1289304"/>
            <a:ext cx="4038600" cy="2544759"/>
          </a:xfrm>
        </p:spPr>
        <p:txBody>
          <a:bodyPr/>
          <a:lstStyle/>
          <a:p>
            <a:pPr lvl="1" eaLnBrk="1" hangingPunct="1">
              <a:lnSpc>
                <a:spcPct val="100000"/>
              </a:lnSpc>
              <a:buFont typeface="Arial" charset="0"/>
              <a:buChar char="•"/>
            </a:pPr>
            <a:r>
              <a:rPr lang="en-US" sz="1600"/>
              <a:t>Use every day</a:t>
            </a:r>
          </a:p>
          <a:p>
            <a:pPr lvl="1" eaLnBrk="1" hangingPunct="1">
              <a:lnSpc>
                <a:spcPct val="100000"/>
              </a:lnSpc>
              <a:buFont typeface="Arial" charset="0"/>
              <a:buChar char="•"/>
            </a:pPr>
            <a:r>
              <a:rPr lang="en-US" sz="1600"/>
              <a:t>Need to share</a:t>
            </a:r>
          </a:p>
          <a:p>
            <a:pPr lvl="1" eaLnBrk="1" hangingPunct="1">
              <a:lnSpc>
                <a:spcPct val="100000"/>
              </a:lnSpc>
              <a:buFont typeface="Arial" charset="0"/>
              <a:buChar char="•"/>
            </a:pPr>
            <a:r>
              <a:rPr lang="en-US" sz="1600"/>
              <a:t>Need quickly</a:t>
            </a:r>
          </a:p>
          <a:p>
            <a:pPr lvl="1" eaLnBrk="1" hangingPunct="1">
              <a:lnSpc>
                <a:spcPct val="100000"/>
              </a:lnSpc>
              <a:buFont typeface="Arial" charset="0"/>
              <a:buChar char="•"/>
            </a:pPr>
            <a:r>
              <a:rPr lang="en-US" sz="1600"/>
              <a:t>Need often</a:t>
            </a:r>
          </a:p>
          <a:p>
            <a:pPr lvl="1" eaLnBrk="1" hangingPunct="1">
              <a:lnSpc>
                <a:spcPct val="100000"/>
              </a:lnSpc>
              <a:buFont typeface="Arial" charset="0"/>
              <a:buChar char="•"/>
            </a:pPr>
            <a:r>
              <a:rPr lang="en-US" sz="1600"/>
              <a:t>Difficult to search</a:t>
            </a:r>
          </a:p>
          <a:p>
            <a:endParaRPr lang="en-US"/>
          </a:p>
        </p:txBody>
      </p:sp>
      <p:sp>
        <p:nvSpPr>
          <p:cNvPr id="3" name="Content Placeholder 2">
            <a:extLst>
              <a:ext uri="{FF2B5EF4-FFF2-40B4-BE49-F238E27FC236}">
                <a16:creationId xmlns:a16="http://schemas.microsoft.com/office/drawing/2014/main" id="{D2C7E7A9-9988-88F9-6BC4-31D4AA37EA12}"/>
              </a:ext>
            </a:extLst>
          </p:cNvPr>
          <p:cNvSpPr>
            <a:spLocks noGrp="1"/>
          </p:cNvSpPr>
          <p:nvPr>
            <p:ph sz="half" idx="2"/>
          </p:nvPr>
        </p:nvSpPr>
        <p:spPr/>
        <p:txBody>
          <a:bodyPr/>
          <a:lstStyle/>
          <a:p>
            <a:pPr lvl="1" eaLnBrk="1" hangingPunct="1">
              <a:spcBef>
                <a:spcPts val="1200"/>
              </a:spcBef>
              <a:buFont typeface="Arial" charset="0"/>
              <a:buChar char="•"/>
            </a:pPr>
            <a:r>
              <a:rPr lang="en-US" sz="1600">
                <a:latin typeface="Lucida Sans" panose="020B0602030504020204" pitchFamily="34" charset="0"/>
              </a:rPr>
              <a:t>Never/infrequently use</a:t>
            </a:r>
          </a:p>
          <a:p>
            <a:pPr lvl="1" eaLnBrk="1" hangingPunct="1">
              <a:buFont typeface="Arial" charset="0"/>
              <a:buChar char="•"/>
            </a:pPr>
            <a:r>
              <a:rPr lang="en-US" sz="1600">
                <a:latin typeface="Lucida Sans" panose="020B0602030504020204" pitchFamily="34" charset="0"/>
              </a:rPr>
              <a:t>Will destroy soon</a:t>
            </a:r>
          </a:p>
          <a:p>
            <a:endParaRPr lang="en-US"/>
          </a:p>
        </p:txBody>
      </p:sp>
      <p:sp>
        <p:nvSpPr>
          <p:cNvPr id="4" name="Title 3">
            <a:extLst>
              <a:ext uri="{FF2B5EF4-FFF2-40B4-BE49-F238E27FC236}">
                <a16:creationId xmlns:a16="http://schemas.microsoft.com/office/drawing/2014/main" id="{DDE81C36-9CD9-771F-604E-5610BDC44761}"/>
              </a:ext>
            </a:extLst>
          </p:cNvPr>
          <p:cNvSpPr>
            <a:spLocks noGrp="1"/>
          </p:cNvSpPr>
          <p:nvPr>
            <p:ph type="title"/>
          </p:nvPr>
        </p:nvSpPr>
        <p:spPr/>
        <p:txBody>
          <a:bodyPr/>
          <a:lstStyle/>
          <a:p>
            <a:r>
              <a:rPr lang="en-US"/>
              <a:t>Is Imaging the Solution?</a:t>
            </a:r>
          </a:p>
        </p:txBody>
      </p:sp>
      <p:cxnSp>
        <p:nvCxnSpPr>
          <p:cNvPr id="6" name="Straight Connector 5">
            <a:extLst>
              <a:ext uri="{FF2B5EF4-FFF2-40B4-BE49-F238E27FC236}">
                <a16:creationId xmlns:a16="http://schemas.microsoft.com/office/drawing/2014/main" id="{DE90D84F-2E30-1C97-62A7-CD03EE76510B}"/>
              </a:ext>
            </a:extLst>
          </p:cNvPr>
          <p:cNvCxnSpPr/>
          <p:nvPr/>
        </p:nvCxnSpPr>
        <p:spPr>
          <a:xfrm>
            <a:off x="4495800" y="1411705"/>
            <a:ext cx="0" cy="2767263"/>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8" name="Graphic 7" descr="Checkbox Checked with solid fill">
            <a:extLst>
              <a:ext uri="{FF2B5EF4-FFF2-40B4-BE49-F238E27FC236}">
                <a16:creationId xmlns:a16="http://schemas.microsoft.com/office/drawing/2014/main" id="{EF957C69-B9A1-4D1E-1000-10465E6A2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6500" y="3645368"/>
            <a:ext cx="914400" cy="914400"/>
          </a:xfrm>
          <a:prstGeom prst="rect">
            <a:avLst/>
          </a:prstGeom>
        </p:spPr>
      </p:pic>
      <p:pic>
        <p:nvPicPr>
          <p:cNvPr id="10" name="Graphic 9" descr="Badge Cross outline">
            <a:extLst>
              <a:ext uri="{FF2B5EF4-FFF2-40B4-BE49-F238E27FC236}">
                <a16:creationId xmlns:a16="http://schemas.microsoft.com/office/drawing/2014/main" id="{E556EA20-B5A0-890C-9CC8-9F7882F305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4653" y="3518234"/>
            <a:ext cx="914400" cy="914400"/>
          </a:xfrm>
          <a:prstGeom prst="rect">
            <a:avLst/>
          </a:prstGeom>
        </p:spPr>
      </p:pic>
    </p:spTree>
    <p:extLst>
      <p:ext uri="{BB962C8B-B14F-4D97-AF65-F5344CB8AC3E}">
        <p14:creationId xmlns:p14="http://schemas.microsoft.com/office/powerpoint/2010/main" val="71142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524774-C1CD-98F9-0862-A44E31550748}"/>
              </a:ext>
            </a:extLst>
          </p:cNvPr>
          <p:cNvSpPr>
            <a:spLocks noGrp="1"/>
          </p:cNvSpPr>
          <p:nvPr>
            <p:ph type="title"/>
          </p:nvPr>
        </p:nvSpPr>
        <p:spPr/>
        <p:txBody>
          <a:bodyPr/>
          <a:lstStyle/>
          <a:p>
            <a:r>
              <a:rPr lang="en-US"/>
              <a:t>Electronic Means Form</a:t>
            </a:r>
          </a:p>
        </p:txBody>
      </p:sp>
      <p:pic>
        <p:nvPicPr>
          <p:cNvPr id="7" name="Content Placeholder 6" descr="2019 LOCAL HEALTH DEPARTMENT RECORDS RETENTION AND DISPOSITION SCHEDULE - Health_Department_2019.pdf - Mozilla Firefox">
            <a:extLst>
              <a:ext uri="{FF2B5EF4-FFF2-40B4-BE49-F238E27FC236}">
                <a16:creationId xmlns:a16="http://schemas.microsoft.com/office/drawing/2014/main" id="{0F27219C-5C06-CC4A-BEDA-591461522401}"/>
              </a:ext>
            </a:extLst>
          </p:cNvPr>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27709" t="22222" r="28567" b="32182"/>
          <a:stretch/>
        </p:blipFill>
        <p:spPr>
          <a:xfrm>
            <a:off x="2464940" y="1152425"/>
            <a:ext cx="4731455" cy="38071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4BFA523-0661-7C6D-9CCD-026B70DAEEAF}"/>
              </a:ext>
            </a:extLst>
          </p:cNvPr>
          <p:cNvSpPr/>
          <p:nvPr/>
        </p:nvSpPr>
        <p:spPr>
          <a:xfrm>
            <a:off x="2649199" y="3700582"/>
            <a:ext cx="992554" cy="38686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52ECDD-D8BA-9976-989D-051A1E1CB981}"/>
              </a:ext>
            </a:extLst>
          </p:cNvPr>
          <p:cNvSpPr/>
          <p:nvPr/>
        </p:nvSpPr>
        <p:spPr>
          <a:xfrm>
            <a:off x="3764085" y="3700581"/>
            <a:ext cx="992554" cy="38295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0EA8874-607F-AE85-0D1B-4A689B567C51}"/>
              </a:ext>
            </a:extLst>
          </p:cNvPr>
          <p:cNvSpPr/>
          <p:nvPr/>
        </p:nvSpPr>
        <p:spPr>
          <a:xfrm>
            <a:off x="4830667" y="3700582"/>
            <a:ext cx="519723" cy="38295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B404F2-F2FB-A1F9-F780-BE0220C4E538}"/>
              </a:ext>
            </a:extLst>
          </p:cNvPr>
          <p:cNvSpPr/>
          <p:nvPr/>
        </p:nvSpPr>
        <p:spPr>
          <a:xfrm>
            <a:off x="5498447" y="3713626"/>
            <a:ext cx="725691" cy="38295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805073-694F-0C51-37FB-0D91D8261F9B}"/>
              </a:ext>
            </a:extLst>
          </p:cNvPr>
          <p:cNvSpPr/>
          <p:nvPr/>
        </p:nvSpPr>
        <p:spPr>
          <a:xfrm>
            <a:off x="6269458" y="3733165"/>
            <a:ext cx="725691" cy="38295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4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08FE-64B5-C014-E646-DAFD193F3F84}"/>
              </a:ext>
            </a:extLst>
          </p:cNvPr>
          <p:cNvSpPr>
            <a:spLocks noGrp="1"/>
          </p:cNvSpPr>
          <p:nvPr>
            <p:ph type="title"/>
          </p:nvPr>
        </p:nvSpPr>
        <p:spPr/>
        <p:txBody>
          <a:bodyPr/>
          <a:lstStyle/>
          <a:p>
            <a:r>
              <a:rPr lang="en-US"/>
              <a:t>Scan-and-Destroy Authorization</a:t>
            </a:r>
          </a:p>
        </p:txBody>
      </p:sp>
      <p:pic>
        <p:nvPicPr>
          <p:cNvPr id="4" name="Content Placeholder 4">
            <a:extLst>
              <a:ext uri="{FF2B5EF4-FFF2-40B4-BE49-F238E27FC236}">
                <a16:creationId xmlns:a16="http://schemas.microsoft.com/office/drawing/2014/main" id="{D173E9B1-010D-56D5-A3E8-517C7589EC1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590656" y="1120363"/>
            <a:ext cx="3962687" cy="3882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32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3FC1-3D84-A313-C74F-08287926DC0C}"/>
              </a:ext>
            </a:extLst>
          </p:cNvPr>
          <p:cNvSpPr>
            <a:spLocks noGrp="1"/>
          </p:cNvSpPr>
          <p:nvPr>
            <p:ph type="title"/>
          </p:nvPr>
        </p:nvSpPr>
        <p:spPr/>
        <p:txBody>
          <a:bodyPr/>
          <a:lstStyle/>
          <a:p>
            <a:r>
              <a:rPr lang="en-US"/>
              <a:t>File Format Guidelines</a:t>
            </a:r>
          </a:p>
        </p:txBody>
      </p:sp>
      <p:pic>
        <p:nvPicPr>
          <p:cNvPr id="4" name="Picture 5">
            <a:extLst>
              <a:ext uri="{FF2B5EF4-FFF2-40B4-BE49-F238E27FC236}">
                <a16:creationId xmlns:a16="http://schemas.microsoft.com/office/drawing/2014/main" id="{C8AE05DB-9A0D-0AA5-5591-29A05EAF58E5}"/>
              </a:ext>
            </a:extLst>
          </p:cNvPr>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l="-289" t="22183" r="289" b="11060"/>
          <a:stretch/>
        </p:blipFill>
        <p:spPr bwMode="auto">
          <a:xfrm>
            <a:off x="1395907" y="1341438"/>
            <a:ext cx="6361711" cy="32718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4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F7C6-2D9B-43C1-DC44-48454C14B587}"/>
              </a:ext>
            </a:extLst>
          </p:cNvPr>
          <p:cNvSpPr>
            <a:spLocks noGrp="1"/>
          </p:cNvSpPr>
          <p:nvPr>
            <p:ph type="title"/>
          </p:nvPr>
        </p:nvSpPr>
        <p:spPr/>
        <p:txBody>
          <a:bodyPr/>
          <a:lstStyle/>
          <a:p>
            <a:r>
              <a:rPr lang="en-US"/>
              <a:t>Recommended Formats</a:t>
            </a:r>
          </a:p>
        </p:txBody>
      </p:sp>
      <p:sp>
        <p:nvSpPr>
          <p:cNvPr id="3" name="Content Placeholder 2">
            <a:extLst>
              <a:ext uri="{FF2B5EF4-FFF2-40B4-BE49-F238E27FC236}">
                <a16:creationId xmlns:a16="http://schemas.microsoft.com/office/drawing/2014/main" id="{ECC9E1E6-56C7-22A1-6B81-0A9EEB3C8DDC}"/>
              </a:ext>
            </a:extLst>
          </p:cNvPr>
          <p:cNvSpPr>
            <a:spLocks noGrp="1"/>
          </p:cNvSpPr>
          <p:nvPr>
            <p:ph sz="quarter" idx="11"/>
          </p:nvPr>
        </p:nvSpPr>
        <p:spPr/>
        <p:txBody>
          <a:bodyPr/>
          <a:lstStyle/>
          <a:p>
            <a:pPr eaLnBrk="1" hangingPunct="1"/>
            <a:r>
              <a:rPr lang="en-US" sz="1800" b="1">
                <a:solidFill>
                  <a:srgbClr val="000000"/>
                </a:solidFill>
                <a:latin typeface="Adobe Heiti Std R" pitchFamily="34" charset="-128"/>
                <a:ea typeface="Adobe Heiti Std R" pitchFamily="34" charset="-128"/>
              </a:rPr>
              <a:t>Word Processing :  </a:t>
            </a:r>
          </a:p>
          <a:p>
            <a:pPr marL="114300" indent="0" eaLnBrk="1" hangingPunct="1">
              <a:buNone/>
            </a:pPr>
            <a:r>
              <a:rPr lang="en-US">
                <a:solidFill>
                  <a:srgbClr val="000000"/>
                </a:solidFill>
                <a:latin typeface="Adobe Heiti Std R" pitchFamily="34" charset="-128"/>
                <a:ea typeface="Adobe Heiti Std R" pitchFamily="34" charset="-128"/>
              </a:rPr>
              <a:t>	</a:t>
            </a:r>
            <a:r>
              <a:rPr lang="en-US" sz="1800">
                <a:solidFill>
                  <a:srgbClr val="000000"/>
                </a:solidFill>
                <a:latin typeface="Adobe Heiti Std R" pitchFamily="34" charset="-128"/>
                <a:ea typeface="Adobe Heiti Std R" pitchFamily="34" charset="-128"/>
              </a:rPr>
              <a:t> PDF/A (.pdf) ODF (.</a:t>
            </a:r>
            <a:r>
              <a:rPr lang="en-US" sz="1800" err="1">
                <a:solidFill>
                  <a:srgbClr val="000000"/>
                </a:solidFill>
                <a:latin typeface="Adobe Heiti Std R" pitchFamily="34" charset="-128"/>
                <a:ea typeface="Adobe Heiti Std R" pitchFamily="34" charset="-128"/>
              </a:rPr>
              <a:t>odt</a:t>
            </a:r>
            <a:r>
              <a:rPr lang="en-US" sz="1800">
                <a:solidFill>
                  <a:srgbClr val="000000"/>
                </a:solidFill>
                <a:latin typeface="Adobe Heiti Std R" pitchFamily="34" charset="-128"/>
                <a:ea typeface="Adobe Heiti Std R" pitchFamily="34" charset="-128"/>
              </a:rPr>
              <a:t>)</a:t>
            </a:r>
          </a:p>
          <a:p>
            <a:pPr eaLnBrk="1" hangingPunct="1"/>
            <a:r>
              <a:rPr lang="en-US" sz="1800" b="1">
                <a:solidFill>
                  <a:srgbClr val="000000"/>
                </a:solidFill>
                <a:latin typeface="Adobe Heiti Std R" pitchFamily="34" charset="-128"/>
                <a:ea typeface="Adobe Heiti Std R" pitchFamily="34" charset="-128"/>
              </a:rPr>
              <a:t>Images:  </a:t>
            </a:r>
          </a:p>
          <a:p>
            <a:pPr marL="114300" indent="0" eaLnBrk="1" hangingPunct="1">
              <a:buNone/>
            </a:pPr>
            <a:r>
              <a:rPr lang="en-US">
                <a:solidFill>
                  <a:srgbClr val="000000"/>
                </a:solidFill>
                <a:latin typeface="Adobe Heiti Std R" pitchFamily="34" charset="-128"/>
                <a:ea typeface="Adobe Heiti Std R" pitchFamily="34" charset="-128"/>
              </a:rPr>
              <a:t>	</a:t>
            </a:r>
            <a:r>
              <a:rPr lang="en-US" sz="1800">
                <a:solidFill>
                  <a:srgbClr val="000000"/>
                </a:solidFill>
                <a:latin typeface="Adobe Heiti Std R" pitchFamily="34" charset="-128"/>
                <a:ea typeface="Adobe Heiti Std R" pitchFamily="34" charset="-128"/>
              </a:rPr>
              <a:t>TIFF (.</a:t>
            </a:r>
            <a:r>
              <a:rPr lang="en-US" sz="1800" err="1">
                <a:solidFill>
                  <a:srgbClr val="000000"/>
                </a:solidFill>
                <a:latin typeface="Adobe Heiti Std R" pitchFamily="34" charset="-128"/>
                <a:ea typeface="Adobe Heiti Std R" pitchFamily="34" charset="-128"/>
              </a:rPr>
              <a:t>tif</a:t>
            </a:r>
            <a:r>
              <a:rPr lang="en-US" sz="1800">
                <a:solidFill>
                  <a:srgbClr val="000000"/>
                </a:solidFill>
                <a:latin typeface="Adobe Heiti Std R" pitchFamily="34" charset="-128"/>
                <a:ea typeface="Adobe Heiti Std R" pitchFamily="34" charset="-128"/>
              </a:rPr>
              <a:t>), PDF/A (.pdf), JPEG2000 (.jp2)</a:t>
            </a:r>
          </a:p>
          <a:p>
            <a:r>
              <a:rPr lang="en-US" sz="1800" b="1">
                <a:solidFill>
                  <a:srgbClr val="000000"/>
                </a:solidFill>
                <a:latin typeface="Adobe Heiti Std R" pitchFamily="34" charset="-128"/>
                <a:ea typeface="Adobe Heiti Std R" pitchFamily="34" charset="-128"/>
              </a:rPr>
              <a:t>Audio: </a:t>
            </a:r>
          </a:p>
          <a:p>
            <a:pPr marL="114300" indent="0">
              <a:buNone/>
            </a:pPr>
            <a:r>
              <a:rPr lang="en-US">
                <a:solidFill>
                  <a:srgbClr val="000000"/>
                </a:solidFill>
                <a:latin typeface="Adobe Heiti Std R" pitchFamily="34" charset="-128"/>
                <a:ea typeface="Adobe Heiti Std R" pitchFamily="34" charset="-128"/>
              </a:rPr>
              <a:t>	</a:t>
            </a:r>
            <a:r>
              <a:rPr lang="en-US" sz="1800">
                <a:solidFill>
                  <a:srgbClr val="000000"/>
                </a:solidFill>
                <a:latin typeface="Adobe Heiti Std R" pitchFamily="34" charset="-128"/>
                <a:ea typeface="Adobe Heiti Std R" pitchFamily="34" charset="-128"/>
              </a:rPr>
              <a:t> WAVE (.wav), BWF (.wav)</a:t>
            </a:r>
          </a:p>
          <a:p>
            <a:r>
              <a:rPr lang="en-US" sz="1800" b="1">
                <a:solidFill>
                  <a:srgbClr val="000000"/>
                </a:solidFill>
                <a:latin typeface="Adobe Heiti Std R" pitchFamily="34" charset="-128"/>
                <a:ea typeface="Adobe Heiti Std R" pitchFamily="34" charset="-128"/>
              </a:rPr>
              <a:t>Digital Video: </a:t>
            </a:r>
          </a:p>
          <a:p>
            <a:pPr marL="0" indent="0">
              <a:buNone/>
            </a:pPr>
            <a:r>
              <a:rPr lang="en-US" sz="1800">
                <a:solidFill>
                  <a:srgbClr val="000000"/>
                </a:solidFill>
                <a:latin typeface="Adobe Heiti Std R" pitchFamily="34" charset="-128"/>
                <a:ea typeface="Adobe Heiti Std R" pitchFamily="34" charset="-128"/>
              </a:rPr>
              <a:t>	AVI, full frame (uncompressed), WAVE    PCM audio (.</a:t>
            </a:r>
            <a:r>
              <a:rPr lang="en-US" sz="1800" err="1">
                <a:solidFill>
                  <a:srgbClr val="000000"/>
                </a:solidFill>
                <a:latin typeface="Adobe Heiti Std R" pitchFamily="34" charset="-128"/>
                <a:ea typeface="Adobe Heiti Std R" pitchFamily="34" charset="-128"/>
              </a:rPr>
              <a:t>avi</a:t>
            </a:r>
            <a:r>
              <a:rPr lang="en-US" sz="1800">
                <a:solidFill>
                  <a:srgbClr val="000000"/>
                </a:solidFill>
                <a:latin typeface="Adobe Heiti Std R" pitchFamily="34" charset="-128"/>
                <a:ea typeface="Adobe Heiti Std R" pitchFamily="34" charset="-128"/>
              </a:rPr>
              <a:t>)</a:t>
            </a:r>
          </a:p>
          <a:p>
            <a:pPr marL="114300" indent="0">
              <a:buNone/>
            </a:pPr>
            <a:endParaRPr lang="en-US"/>
          </a:p>
        </p:txBody>
      </p:sp>
    </p:spTree>
    <p:extLst>
      <p:ext uri="{BB962C8B-B14F-4D97-AF65-F5344CB8AC3E}">
        <p14:creationId xmlns:p14="http://schemas.microsoft.com/office/powerpoint/2010/main" val="371077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52F5-AB70-DB83-08FF-C577ED29762A}"/>
              </a:ext>
            </a:extLst>
          </p:cNvPr>
          <p:cNvSpPr>
            <a:spLocks noGrp="1"/>
          </p:cNvSpPr>
          <p:nvPr>
            <p:ph type="title"/>
          </p:nvPr>
        </p:nvSpPr>
        <p:spPr/>
        <p:txBody>
          <a:bodyPr/>
          <a:lstStyle/>
          <a:p>
            <a:r>
              <a:rPr lang="en-US"/>
              <a:t>Records Management Analysts</a:t>
            </a:r>
          </a:p>
        </p:txBody>
      </p:sp>
      <p:sp>
        <p:nvSpPr>
          <p:cNvPr id="3" name="Content Placeholder 2">
            <a:extLst>
              <a:ext uri="{FF2B5EF4-FFF2-40B4-BE49-F238E27FC236}">
                <a16:creationId xmlns:a16="http://schemas.microsoft.com/office/drawing/2014/main" id="{950AC442-8A65-FA95-5D1E-500342FDEFDB}"/>
              </a:ext>
            </a:extLst>
          </p:cNvPr>
          <p:cNvSpPr>
            <a:spLocks noGrp="1"/>
          </p:cNvSpPr>
          <p:nvPr>
            <p:ph sz="quarter" idx="11"/>
          </p:nvPr>
        </p:nvSpPr>
        <p:spPr/>
        <p:txBody>
          <a:bodyPr/>
          <a:lstStyle/>
          <a:p>
            <a:r>
              <a:rPr lang="en-US" sz="2800"/>
              <a:t>Update existing retention schedules and create new retention schedules </a:t>
            </a:r>
          </a:p>
          <a:p>
            <a:r>
              <a:rPr lang="en-US" sz="2800"/>
              <a:t>Transfer materials to State Archives</a:t>
            </a:r>
          </a:p>
          <a:p>
            <a:r>
              <a:rPr lang="en-US" sz="2800"/>
              <a:t>Guide records destructions</a:t>
            </a:r>
          </a:p>
          <a:p>
            <a:r>
              <a:rPr lang="en-US" sz="2800"/>
              <a:t>Clarify public records law</a:t>
            </a:r>
          </a:p>
          <a:p>
            <a:r>
              <a:rPr lang="en-US" sz="2800"/>
              <a:t>Train records custodians</a:t>
            </a:r>
          </a:p>
        </p:txBody>
      </p:sp>
    </p:spTree>
    <p:extLst>
      <p:ext uri="{BB962C8B-B14F-4D97-AF65-F5344CB8AC3E}">
        <p14:creationId xmlns:p14="http://schemas.microsoft.com/office/powerpoint/2010/main" val="286359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F188A-DEBB-E0C3-D5EB-5E5C82D55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779" y="329773"/>
            <a:ext cx="5502441" cy="4153993"/>
          </a:xfrm>
          <a:prstGeom prst="rect">
            <a:avLst/>
          </a:prstGeom>
        </p:spPr>
      </p:pic>
    </p:spTree>
    <p:extLst>
      <p:ext uri="{BB962C8B-B14F-4D97-AF65-F5344CB8AC3E}">
        <p14:creationId xmlns:p14="http://schemas.microsoft.com/office/powerpoint/2010/main" val="312597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E8EE-7DC8-EB36-D57E-C26155A6E20E}"/>
              </a:ext>
            </a:extLst>
          </p:cNvPr>
          <p:cNvSpPr>
            <a:spLocks noGrp="1"/>
          </p:cNvSpPr>
          <p:nvPr>
            <p:ph type="title"/>
          </p:nvPr>
        </p:nvSpPr>
        <p:spPr/>
        <p:txBody>
          <a:bodyPr/>
          <a:lstStyle/>
          <a:p>
            <a:pPr algn="ctr"/>
            <a:r>
              <a:rPr lang="en-US"/>
              <a:t>E-mail</a:t>
            </a:r>
          </a:p>
        </p:txBody>
      </p:sp>
      <p:pic>
        <p:nvPicPr>
          <p:cNvPr id="4" name="Content Placeholder 3">
            <a:extLst>
              <a:ext uri="{FF2B5EF4-FFF2-40B4-BE49-F238E27FC236}">
                <a16:creationId xmlns:a16="http://schemas.microsoft.com/office/drawing/2014/main" id="{1D97753F-47D1-E0ED-3E40-D93E6AD87337}"/>
              </a:ext>
            </a:extLst>
          </p:cNvPr>
          <p:cNvPicPr>
            <a:picLocks noGrp="1" noChangeAspect="1"/>
          </p:cNvPicPr>
          <p:nvPr>
            <p:ph sz="quarter" idx="11"/>
          </p:nvPr>
        </p:nvPicPr>
        <p:blipFill rotWithShape="1">
          <a:blip r:embed="rId3"/>
          <a:srcRect r="5721"/>
          <a:stretch/>
        </p:blipFill>
        <p:spPr>
          <a:xfrm>
            <a:off x="2403019" y="1277269"/>
            <a:ext cx="4337962" cy="3121229"/>
          </a:xfrm>
          <a:prstGeom prst="rect">
            <a:avLst/>
          </a:prstGeom>
        </p:spPr>
      </p:pic>
      <p:pic>
        <p:nvPicPr>
          <p:cNvPr id="6" name="Graphic 5" descr="Email outline">
            <a:extLst>
              <a:ext uri="{FF2B5EF4-FFF2-40B4-BE49-F238E27FC236}">
                <a16:creationId xmlns:a16="http://schemas.microsoft.com/office/drawing/2014/main" id="{A7B17D29-A28A-3175-55B5-31FEF66843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52445">
            <a:off x="7252249" y="2178698"/>
            <a:ext cx="1318371" cy="1318371"/>
          </a:xfrm>
          <a:prstGeom prst="rect">
            <a:avLst/>
          </a:prstGeom>
        </p:spPr>
      </p:pic>
      <p:pic>
        <p:nvPicPr>
          <p:cNvPr id="10" name="Graphic 9" descr="Cursor outline">
            <a:extLst>
              <a:ext uri="{FF2B5EF4-FFF2-40B4-BE49-F238E27FC236}">
                <a16:creationId xmlns:a16="http://schemas.microsoft.com/office/drawing/2014/main" id="{65D66148-1DF6-0B7A-29E0-F48FC6174A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031186">
            <a:off x="930442" y="1344529"/>
            <a:ext cx="914400" cy="914400"/>
          </a:xfrm>
          <a:prstGeom prst="rect">
            <a:avLst/>
          </a:prstGeom>
        </p:spPr>
      </p:pic>
    </p:spTree>
    <p:extLst>
      <p:ext uri="{BB962C8B-B14F-4D97-AF65-F5344CB8AC3E}">
        <p14:creationId xmlns:p14="http://schemas.microsoft.com/office/powerpoint/2010/main" val="230940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1A1729B-C8D3-039F-E394-00A4439C35A1}"/>
              </a:ext>
            </a:extLst>
          </p:cNvPr>
          <p:cNvPicPr>
            <a:picLocks noChangeAspect="1" noChangeArrowheads="1"/>
          </p:cNvPicPr>
          <p:nvPr/>
        </p:nvPicPr>
        <p:blipFill>
          <a:blip r:embed="rId3"/>
          <a:srcRect/>
          <a:stretch>
            <a:fillRect/>
          </a:stretch>
        </p:blipFill>
        <p:spPr bwMode="auto">
          <a:xfrm>
            <a:off x="1335454" y="93178"/>
            <a:ext cx="6473092" cy="4543819"/>
          </a:xfrm>
          <a:prstGeom prst="rect">
            <a:avLst/>
          </a:prstGeom>
          <a:noFill/>
          <a:ln w="9525">
            <a:noFill/>
            <a:miter lim="800000"/>
            <a:headEnd/>
            <a:tailEnd/>
          </a:ln>
        </p:spPr>
      </p:pic>
    </p:spTree>
    <p:extLst>
      <p:ext uri="{BB962C8B-B14F-4D97-AF65-F5344CB8AC3E}">
        <p14:creationId xmlns:p14="http://schemas.microsoft.com/office/powerpoint/2010/main" val="309244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17C3-DFC1-1BBB-DB69-77006691DB25}"/>
              </a:ext>
            </a:extLst>
          </p:cNvPr>
          <p:cNvSpPr>
            <a:spLocks noGrp="1"/>
          </p:cNvSpPr>
          <p:nvPr>
            <p:ph type="title"/>
          </p:nvPr>
        </p:nvSpPr>
        <p:spPr/>
        <p:txBody>
          <a:bodyPr/>
          <a:lstStyle/>
          <a:p>
            <a:r>
              <a:rPr lang="en-US"/>
              <a:t>Microsoft Outlook</a:t>
            </a:r>
          </a:p>
        </p:txBody>
      </p:sp>
      <p:pic>
        <p:nvPicPr>
          <p:cNvPr id="4" name="Content Placeholder 3">
            <a:extLst>
              <a:ext uri="{FF2B5EF4-FFF2-40B4-BE49-F238E27FC236}">
                <a16:creationId xmlns:a16="http://schemas.microsoft.com/office/drawing/2014/main" id="{8DD7AF91-65BA-4B13-39B0-99D314FF14D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194699" y="1152425"/>
            <a:ext cx="3012741" cy="327183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B45EA5F-4B15-76B6-AB28-D3C005F25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319" y="996399"/>
            <a:ext cx="2947619" cy="3583889"/>
          </a:xfrm>
          <a:prstGeom prst="rect">
            <a:avLst/>
          </a:prstGeom>
        </p:spPr>
      </p:pic>
    </p:spTree>
    <p:extLst>
      <p:ext uri="{BB962C8B-B14F-4D97-AF65-F5344CB8AC3E}">
        <p14:creationId xmlns:p14="http://schemas.microsoft.com/office/powerpoint/2010/main" val="386260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DB70-1486-731C-E49F-EF1A6726D4D7}"/>
              </a:ext>
            </a:extLst>
          </p:cNvPr>
          <p:cNvSpPr>
            <a:spLocks noGrp="1"/>
          </p:cNvSpPr>
          <p:nvPr>
            <p:ph type="title"/>
          </p:nvPr>
        </p:nvSpPr>
        <p:spPr/>
        <p:txBody>
          <a:bodyPr/>
          <a:lstStyle/>
          <a:p>
            <a:r>
              <a:rPr lang="en-US"/>
              <a:t>Social Media</a:t>
            </a:r>
          </a:p>
        </p:txBody>
      </p:sp>
      <p:pic>
        <p:nvPicPr>
          <p:cNvPr id="1028" name="Picture 4" descr="Fb Logo Images – Browse 31,437 Stock Photos, Vectors, and Video | Adobe  Stock">
            <a:extLst>
              <a:ext uri="{FF2B5EF4-FFF2-40B4-BE49-F238E27FC236}">
                <a16:creationId xmlns:a16="http://schemas.microsoft.com/office/drawing/2014/main" id="{F344D599-4CF0-ED0B-4A5C-F0594E3BF759}"/>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170111" y="1793017"/>
            <a:ext cx="4340103" cy="1240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375F003-06BB-AD08-6B41-5FBE1779B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7" y="1933051"/>
            <a:ext cx="1012736" cy="10127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ircle Snapchat Icon - 8359 - Dryicons">
            <a:extLst>
              <a:ext uri="{FF2B5EF4-FFF2-40B4-BE49-F238E27FC236}">
                <a16:creationId xmlns:a16="http://schemas.microsoft.com/office/drawing/2014/main" id="{A16F00F3-3F96-E01E-76ED-E7D5E169C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003" y="1793017"/>
            <a:ext cx="1152770" cy="115277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Close outline">
            <a:extLst>
              <a:ext uri="{FF2B5EF4-FFF2-40B4-BE49-F238E27FC236}">
                <a16:creationId xmlns:a16="http://schemas.microsoft.com/office/drawing/2014/main" id="{F8120332-8F1F-5950-CF40-88208F8B88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3802" y="1545957"/>
            <a:ext cx="1646889" cy="1646889"/>
          </a:xfrm>
          <a:prstGeom prst="rect">
            <a:avLst/>
          </a:prstGeom>
        </p:spPr>
      </p:pic>
    </p:spTree>
    <p:extLst>
      <p:ext uri="{BB962C8B-B14F-4D97-AF65-F5344CB8AC3E}">
        <p14:creationId xmlns:p14="http://schemas.microsoft.com/office/powerpoint/2010/main" val="318158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E64C-B523-0484-EA49-593BE42F9B4D}"/>
              </a:ext>
            </a:extLst>
          </p:cNvPr>
          <p:cNvSpPr>
            <a:spLocks noGrp="1"/>
          </p:cNvSpPr>
          <p:nvPr>
            <p:ph type="title"/>
          </p:nvPr>
        </p:nvSpPr>
        <p:spPr/>
        <p:txBody>
          <a:bodyPr/>
          <a:lstStyle/>
          <a:p>
            <a:r>
              <a:rPr lang="en-US"/>
              <a:t>Rules to Live by for E-Recs</a:t>
            </a:r>
          </a:p>
        </p:txBody>
      </p:sp>
      <p:sp>
        <p:nvSpPr>
          <p:cNvPr id="3" name="Content Placeholder 2">
            <a:extLst>
              <a:ext uri="{FF2B5EF4-FFF2-40B4-BE49-F238E27FC236}">
                <a16:creationId xmlns:a16="http://schemas.microsoft.com/office/drawing/2014/main" id="{18B22FEE-65DF-197A-FE80-3757DC677289}"/>
              </a:ext>
            </a:extLst>
          </p:cNvPr>
          <p:cNvSpPr>
            <a:spLocks noGrp="1"/>
          </p:cNvSpPr>
          <p:nvPr>
            <p:ph sz="quarter" idx="11"/>
          </p:nvPr>
        </p:nvSpPr>
        <p:spPr>
          <a:xfrm>
            <a:off x="311700" y="1152425"/>
            <a:ext cx="8543925" cy="3271837"/>
          </a:xfrm>
        </p:spPr>
        <p:txBody>
          <a:bodyPr/>
          <a:lstStyle/>
          <a:p>
            <a:pPr marL="365125" indent="-255588">
              <a:lnSpc>
                <a:spcPct val="150000"/>
              </a:lnSpc>
            </a:pPr>
            <a:r>
              <a:rPr lang="en-US" sz="1800"/>
              <a:t>Recognize &amp; adopt a new definition of “long term”</a:t>
            </a:r>
          </a:p>
          <a:p>
            <a:pPr marL="365125" indent="-255588">
              <a:lnSpc>
                <a:spcPct val="150000"/>
              </a:lnSpc>
            </a:pPr>
            <a:r>
              <a:rPr lang="en-US" sz="1800"/>
              <a:t>Manage &amp; preserve authentic electronic records (don’t just store files)</a:t>
            </a:r>
          </a:p>
          <a:p>
            <a:pPr marL="365125" indent="-255588">
              <a:lnSpc>
                <a:spcPct val="150000"/>
              </a:lnSpc>
            </a:pPr>
            <a:r>
              <a:rPr lang="en-US" sz="1800"/>
              <a:t>Digital preservation will always involve risks – identify &amp; manage them</a:t>
            </a:r>
          </a:p>
          <a:p>
            <a:pPr marL="365125" indent="-255588">
              <a:lnSpc>
                <a:spcPct val="150000"/>
              </a:lnSpc>
            </a:pPr>
            <a:r>
              <a:rPr lang="en-US" sz="1800"/>
              <a:t>Avoid single points of failure </a:t>
            </a:r>
          </a:p>
          <a:p>
            <a:pPr marL="365125" indent="-255588">
              <a:lnSpc>
                <a:spcPct val="150000"/>
              </a:lnSpc>
            </a:pPr>
            <a:r>
              <a:rPr lang="en-US" sz="1800"/>
              <a:t>Avoid unnecessary software dependencies</a:t>
            </a:r>
          </a:p>
          <a:p>
            <a:pPr marL="365125" indent="-255588">
              <a:lnSpc>
                <a:spcPct val="150000"/>
              </a:lnSpc>
            </a:pPr>
            <a:r>
              <a:rPr lang="en-US" sz="1800"/>
              <a:t>Clearly define rules, roles &amp; responsibilities</a:t>
            </a:r>
          </a:p>
          <a:p>
            <a:pPr marL="365125" indent="-255588">
              <a:lnSpc>
                <a:spcPct val="150000"/>
              </a:lnSpc>
            </a:pPr>
            <a:r>
              <a:rPr lang="en-US" sz="1800"/>
              <a:t>Collaborate with others</a:t>
            </a:r>
          </a:p>
          <a:p>
            <a:pPr marL="365125" indent="-255588">
              <a:lnSpc>
                <a:spcPct val="150000"/>
              </a:lnSpc>
            </a:pPr>
            <a:r>
              <a:rPr lang="en-US" sz="1800"/>
              <a:t>Allocate resources (people and money) for sustainability</a:t>
            </a:r>
          </a:p>
          <a:p>
            <a:endParaRPr lang="en-US"/>
          </a:p>
        </p:txBody>
      </p:sp>
    </p:spTree>
    <p:extLst>
      <p:ext uri="{BB962C8B-B14F-4D97-AF65-F5344CB8AC3E}">
        <p14:creationId xmlns:p14="http://schemas.microsoft.com/office/powerpoint/2010/main" val="234154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873A7-DF81-BF21-6DBB-F47EFF5FAC30}"/>
              </a:ext>
            </a:extLst>
          </p:cNvPr>
          <p:cNvSpPr>
            <a:spLocks noGrp="1"/>
          </p:cNvSpPr>
          <p:nvPr>
            <p:ph sz="quarter" idx="11"/>
          </p:nvPr>
        </p:nvSpPr>
        <p:spPr/>
        <p:txBody>
          <a:bodyPr/>
          <a:lstStyle/>
          <a:p>
            <a:pPr marL="114300" indent="0" algn="ctr">
              <a:buNone/>
            </a:pPr>
            <a:r>
              <a:rPr lang="en-US" sz="9600">
                <a:latin typeface="Harrington" panose="04040505050A02020702" pitchFamily="82" charset="0"/>
              </a:rPr>
              <a:t>?</a:t>
            </a:r>
          </a:p>
          <a:p>
            <a:endParaRPr lang="en-US"/>
          </a:p>
        </p:txBody>
      </p:sp>
    </p:spTree>
    <p:extLst>
      <p:ext uri="{BB962C8B-B14F-4D97-AF65-F5344CB8AC3E}">
        <p14:creationId xmlns:p14="http://schemas.microsoft.com/office/powerpoint/2010/main" val="257660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90CC-AFF4-752B-2012-8130616AE72D}"/>
              </a:ext>
            </a:extLst>
          </p:cNvPr>
          <p:cNvSpPr>
            <a:spLocks noGrp="1"/>
          </p:cNvSpPr>
          <p:nvPr>
            <p:ph type="title"/>
          </p:nvPr>
        </p:nvSpPr>
        <p:spPr/>
        <p:txBody>
          <a:bodyPr/>
          <a:lstStyle/>
          <a:p>
            <a:r>
              <a:rPr lang="en-US"/>
              <a:t>For More Information</a:t>
            </a:r>
          </a:p>
        </p:txBody>
      </p:sp>
      <p:pic>
        <p:nvPicPr>
          <p:cNvPr id="4" name="Content Placeholder 3">
            <a:extLst>
              <a:ext uri="{FF2B5EF4-FFF2-40B4-BE49-F238E27FC236}">
                <a16:creationId xmlns:a16="http://schemas.microsoft.com/office/drawing/2014/main" id="{9AEEB328-DFE3-E2A4-792E-7F4790B15FB1}"/>
              </a:ext>
            </a:extLst>
          </p:cNvPr>
          <p:cNvPicPr>
            <a:picLocks noGrp="1" noChangeAspect="1"/>
          </p:cNvPicPr>
          <p:nvPr>
            <p:ph sz="quarter" idx="11"/>
          </p:nvPr>
        </p:nvPicPr>
        <p:blipFill>
          <a:blip r:embed="rId2"/>
          <a:stretch>
            <a:fillRect/>
          </a:stretch>
        </p:blipFill>
        <p:spPr>
          <a:xfrm>
            <a:off x="2210407" y="1032109"/>
            <a:ext cx="4972548" cy="355409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C98B584-5141-C776-9E37-1E3ADC348E7F}"/>
              </a:ext>
            </a:extLst>
          </p:cNvPr>
          <p:cNvSpPr txBox="1"/>
          <p:nvPr/>
        </p:nvSpPr>
        <p:spPr>
          <a:xfrm>
            <a:off x="6724476" y="4762669"/>
            <a:ext cx="222139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ncrecords.wordpress.com</a:t>
            </a:r>
          </a:p>
        </p:txBody>
      </p:sp>
    </p:spTree>
    <p:extLst>
      <p:ext uri="{BB962C8B-B14F-4D97-AF65-F5344CB8AC3E}">
        <p14:creationId xmlns:p14="http://schemas.microsoft.com/office/powerpoint/2010/main" val="39298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 email&#10;&#10;Description automatically generated">
            <a:extLst>
              <a:ext uri="{FF2B5EF4-FFF2-40B4-BE49-F238E27FC236}">
                <a16:creationId xmlns:a16="http://schemas.microsoft.com/office/drawing/2014/main" id="{5AB12B99-6EDE-91A0-2547-F5A1ED1B94B5}"/>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919381" y="547353"/>
            <a:ext cx="4713901" cy="346317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D7C5C50-98FE-95C5-8857-C57593EE676B}"/>
              </a:ext>
            </a:extLst>
          </p:cNvPr>
          <p:cNvSpPr txBox="1"/>
          <p:nvPr/>
        </p:nvSpPr>
        <p:spPr>
          <a:xfrm>
            <a:off x="5867669" y="1181021"/>
            <a:ext cx="2434260" cy="230832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marL="285750" indent="-285750">
              <a:buClr>
                <a:schemeClr val="accent3">
                  <a:lumMod val="75000"/>
                </a:schemeClr>
              </a:buClr>
              <a:buFont typeface="Arial" panose="020B0604020202020204" pitchFamily="34" charset="0"/>
              <a:buChar char="•"/>
            </a:pPr>
            <a:r>
              <a:rPr lang="en-US" sz="1200" b="1"/>
              <a:t>Best Practices for Local Government Social Media Usage in North Carolina</a:t>
            </a:r>
          </a:p>
          <a:p>
            <a:pPr marL="285750" indent="-285750">
              <a:buClr>
                <a:schemeClr val="accent3">
                  <a:lumMod val="75000"/>
                </a:schemeClr>
              </a:buClr>
              <a:buFont typeface="Arial" panose="020B0604020202020204" pitchFamily="34" charset="0"/>
              <a:buChar char="•"/>
            </a:pPr>
            <a:endParaRPr lang="en-US" sz="1200" b="1"/>
          </a:p>
          <a:p>
            <a:pPr marL="285750" indent="-285750">
              <a:buClr>
                <a:schemeClr val="accent3">
                  <a:lumMod val="75000"/>
                </a:schemeClr>
              </a:buClr>
              <a:buFont typeface="Arial" panose="020B0604020202020204" pitchFamily="34" charset="0"/>
              <a:buChar char="•"/>
            </a:pPr>
            <a:r>
              <a:rPr lang="en-US" sz="1200" b="1"/>
              <a:t>Scanning Local Records</a:t>
            </a:r>
          </a:p>
          <a:p>
            <a:pPr marL="285750" indent="-285750">
              <a:buClr>
                <a:schemeClr val="accent3">
                  <a:lumMod val="75000"/>
                </a:schemeClr>
              </a:buClr>
              <a:buFont typeface="Arial" panose="020B0604020202020204" pitchFamily="34" charset="0"/>
              <a:buChar char="•"/>
            </a:pPr>
            <a:endParaRPr lang="en-US" sz="1200" b="1"/>
          </a:p>
          <a:p>
            <a:pPr marL="285750" indent="-285750">
              <a:buClr>
                <a:schemeClr val="accent3">
                  <a:lumMod val="75000"/>
                </a:schemeClr>
              </a:buClr>
              <a:buFont typeface="Arial" panose="020B0604020202020204" pitchFamily="34" charset="0"/>
              <a:buChar char="•"/>
            </a:pPr>
            <a:r>
              <a:rPr lang="en-US" sz="1200" b="1"/>
              <a:t>Public Records and Confidentiality for Local Governments in North Carolina</a:t>
            </a:r>
          </a:p>
          <a:p>
            <a:pPr marL="285750" indent="-285750">
              <a:buClr>
                <a:schemeClr val="accent3">
                  <a:lumMod val="75000"/>
                </a:schemeClr>
              </a:buClr>
              <a:buFont typeface="Arial" panose="020B0604020202020204" pitchFamily="34" charset="0"/>
              <a:buChar char="•"/>
            </a:pPr>
            <a:endParaRPr lang="en-US" sz="1200" b="1"/>
          </a:p>
          <a:p>
            <a:pPr marL="285750" indent="-285750">
              <a:buClr>
                <a:schemeClr val="accent3">
                  <a:lumMod val="75000"/>
                </a:schemeClr>
              </a:buClr>
              <a:buFont typeface="Arial" panose="020B0604020202020204" pitchFamily="34" charset="0"/>
              <a:buChar char="•"/>
            </a:pPr>
            <a:r>
              <a:rPr lang="en-US" sz="1200" b="1"/>
              <a:t>Microfilming Minutes</a:t>
            </a:r>
          </a:p>
        </p:txBody>
      </p:sp>
    </p:spTree>
    <p:extLst>
      <p:ext uri="{BB962C8B-B14F-4D97-AF65-F5344CB8AC3E}">
        <p14:creationId xmlns:p14="http://schemas.microsoft.com/office/powerpoint/2010/main" val="96721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1725-65BD-A264-1C33-1D8F62D68BDA}"/>
              </a:ext>
            </a:extLst>
          </p:cNvPr>
          <p:cNvSpPr>
            <a:spLocks noGrp="1"/>
          </p:cNvSpPr>
          <p:nvPr>
            <p:ph type="title"/>
          </p:nvPr>
        </p:nvSpPr>
        <p:spPr>
          <a:xfrm>
            <a:off x="311698" y="124594"/>
            <a:ext cx="8520600" cy="707400"/>
          </a:xfrm>
        </p:spPr>
        <p:txBody>
          <a:bodyPr/>
          <a:lstStyle/>
          <a:p>
            <a:pPr algn="ctr"/>
            <a:r>
              <a:rPr lang="en-US"/>
              <a:t>Records Management Analysts</a:t>
            </a:r>
          </a:p>
        </p:txBody>
      </p:sp>
      <p:sp>
        <p:nvSpPr>
          <p:cNvPr id="3" name="Content Placeholder 2">
            <a:extLst>
              <a:ext uri="{FF2B5EF4-FFF2-40B4-BE49-F238E27FC236}">
                <a16:creationId xmlns:a16="http://schemas.microsoft.com/office/drawing/2014/main" id="{99DF0449-8324-1024-1BAB-9A5FD12710CD}"/>
              </a:ext>
            </a:extLst>
          </p:cNvPr>
          <p:cNvSpPr>
            <a:spLocks noGrp="1"/>
          </p:cNvSpPr>
          <p:nvPr>
            <p:ph sz="quarter" idx="11"/>
          </p:nvPr>
        </p:nvSpPr>
        <p:spPr>
          <a:xfrm>
            <a:off x="3727936" y="831994"/>
            <a:ext cx="1688123" cy="448285"/>
          </a:xfrm>
        </p:spPr>
        <p:txBody>
          <a:bodyPr/>
          <a:lstStyle/>
          <a:p>
            <a:pPr marL="114300" indent="0">
              <a:buNone/>
            </a:pPr>
            <a:r>
              <a:rPr lang="en-US" sz="1600"/>
              <a:t>Raleigh Office</a:t>
            </a:r>
          </a:p>
        </p:txBody>
      </p:sp>
      <p:graphicFrame>
        <p:nvGraphicFramePr>
          <p:cNvPr id="4" name="Table 3">
            <a:extLst>
              <a:ext uri="{FF2B5EF4-FFF2-40B4-BE49-F238E27FC236}">
                <a16:creationId xmlns:a16="http://schemas.microsoft.com/office/drawing/2014/main" id="{AB1FD6A2-3AFD-B255-8430-83B6D30A3CCF}"/>
              </a:ext>
            </a:extLst>
          </p:cNvPr>
          <p:cNvGraphicFramePr>
            <a:graphicFrameLocks noGrp="1"/>
          </p:cNvGraphicFramePr>
          <p:nvPr>
            <p:extLst>
              <p:ext uri="{D42A27DB-BD31-4B8C-83A1-F6EECF244321}">
                <p14:modId xmlns:p14="http://schemas.microsoft.com/office/powerpoint/2010/main" val="586133181"/>
              </p:ext>
            </p:extLst>
          </p:nvPr>
        </p:nvGraphicFramePr>
        <p:xfrm>
          <a:off x="1391135" y="1271020"/>
          <a:ext cx="6361723" cy="2114061"/>
        </p:xfrm>
        <a:graphic>
          <a:graphicData uri="http://schemas.openxmlformats.org/drawingml/2006/table">
            <a:tbl>
              <a:tblPr firstRow="1" bandRow="1">
                <a:tableStyleId>{C4B1156A-380E-4F78-BDF5-A606A8083BF9}</a:tableStyleId>
              </a:tblPr>
              <a:tblGrid>
                <a:gridCol w="3197695">
                  <a:extLst>
                    <a:ext uri="{9D8B030D-6E8A-4147-A177-3AD203B41FA5}">
                      <a16:colId xmlns:a16="http://schemas.microsoft.com/office/drawing/2014/main" val="20000"/>
                    </a:ext>
                  </a:extLst>
                </a:gridCol>
                <a:gridCol w="3164028">
                  <a:extLst>
                    <a:ext uri="{9D8B030D-6E8A-4147-A177-3AD203B41FA5}">
                      <a16:colId xmlns:a16="http://schemas.microsoft.com/office/drawing/2014/main" val="20001"/>
                    </a:ext>
                  </a:extLst>
                </a:gridCol>
              </a:tblGrid>
              <a:tr h="685269">
                <a:tc>
                  <a:txBody>
                    <a:bodyPr/>
                    <a:lstStyle/>
                    <a:p>
                      <a:pPr marL="0" marR="0" lvl="0" indent="0" algn="l" rtl="0" eaLnBrk="1" fontAlgn="auto" latinLnBrk="0" hangingPunct="1">
                        <a:lnSpc>
                          <a:spcPct val="80000"/>
                        </a:lnSpc>
                        <a:spcBef>
                          <a:spcPts val="0"/>
                        </a:spcBef>
                        <a:spcAft>
                          <a:spcPts val="0"/>
                        </a:spcAft>
                        <a:buClrTx/>
                        <a:buSzTx/>
                        <a:buFont typeface="Arial" pitchFamily="34" charset="0"/>
                        <a:buNone/>
                      </a:pPr>
                      <a:r>
                        <a:rPr lang="en-US" sz="1600" b="0" kern="1200" dirty="0">
                          <a:solidFill>
                            <a:schemeClr val="accent6"/>
                          </a:solidFill>
                        </a:rPr>
                        <a:t>Mark Holland, Supervisor </a:t>
                      </a:r>
                    </a:p>
                    <a:p>
                      <a:pPr marL="0" marR="0" lvl="0" indent="0" algn="l" rtl="0" eaLnBrk="1" fontAlgn="auto" latinLnBrk="0" hangingPunct="1">
                        <a:lnSpc>
                          <a:spcPct val="80000"/>
                        </a:lnSpc>
                        <a:spcBef>
                          <a:spcPts val="0"/>
                        </a:spcBef>
                        <a:spcAft>
                          <a:spcPts val="0"/>
                        </a:spcAft>
                        <a:buClrTx/>
                        <a:buSzTx/>
                        <a:buFont typeface="Arial" pitchFamily="34" charset="0"/>
                        <a:buNone/>
                      </a:pPr>
                      <a:r>
                        <a:rPr lang="en-US" sz="1600" b="0" kern="1200" dirty="0">
                          <a:solidFill>
                            <a:schemeClr val="accent6"/>
                          </a:solidFill>
                          <a:hlinkClick r:id="rId3">
                            <a:extLst>
                              <a:ext uri="{A12FA001-AC4F-418D-AE19-62706E023703}">
                                <ahyp:hlinkClr xmlns:ahyp="http://schemas.microsoft.com/office/drawing/2018/hyperlinkcolor" val="tx"/>
                              </a:ext>
                            </a:extLst>
                          </a:hlinkClick>
                        </a:rPr>
                        <a:t>mark.holland@ncdcr.gov</a:t>
                      </a:r>
                      <a:r>
                        <a:rPr lang="en-US" sz="1600" b="0" kern="1200" dirty="0">
                          <a:solidFill>
                            <a:schemeClr val="accent6"/>
                          </a:solidFill>
                        </a:rPr>
                        <a:t> </a:t>
                      </a:r>
                      <a:br>
                        <a:rPr lang="en-US" sz="1600" b="0" kern="1200" dirty="0">
                          <a:solidFill>
                            <a:schemeClr val="accent6"/>
                          </a:solidFill>
                        </a:rPr>
                      </a:br>
                      <a:r>
                        <a:rPr lang="en-US" sz="1600" b="0" kern="1200" dirty="0">
                          <a:solidFill>
                            <a:schemeClr val="accent6"/>
                          </a:solidFill>
                        </a:rPr>
                        <a:t>(919) 814-6908</a:t>
                      </a:r>
                      <a:endParaRPr lang="en-US" sz="1600" b="0" kern="1200" dirty="0">
                        <a:solidFill>
                          <a:schemeClr val="accent6"/>
                        </a:solidFill>
                        <a:latin typeface="+mn-lt"/>
                        <a:ea typeface="+mn-ea"/>
                        <a:cs typeface="+mn-cs"/>
                      </a:endParaRPr>
                    </a:p>
                  </a:txBody>
                  <a:tcPr marT="45711" marB="45711"/>
                </a:tc>
                <a:tc>
                  <a:txBody>
                    <a:bodyPr/>
                    <a:lstStyle/>
                    <a:p>
                      <a:pPr marL="0" marR="0" lvl="0" indent="0" algn="l" rtl="0" eaLnBrk="1" fontAlgn="auto" latinLnBrk="0" hangingPunct="1">
                        <a:lnSpc>
                          <a:spcPct val="80000"/>
                        </a:lnSpc>
                        <a:spcBef>
                          <a:spcPts val="0"/>
                        </a:spcBef>
                        <a:spcAft>
                          <a:spcPts val="0"/>
                        </a:spcAft>
                        <a:buClrTx/>
                        <a:buSzTx/>
                        <a:buFont typeface="Arial" pitchFamily="34" charset="0"/>
                        <a:buNone/>
                      </a:pPr>
                      <a:r>
                        <a:rPr lang="en-US" sz="1600" b="0" kern="1200" dirty="0">
                          <a:solidFill>
                            <a:schemeClr val="accent6"/>
                          </a:solidFill>
                        </a:rPr>
                        <a:t>Alice Shahan</a:t>
                      </a:r>
                    </a:p>
                    <a:p>
                      <a:pPr marL="0" marR="0" lvl="0" indent="0" algn="l" rtl="0" eaLnBrk="1" fontAlgn="auto" latinLnBrk="0" hangingPunct="1">
                        <a:lnSpc>
                          <a:spcPct val="80000"/>
                        </a:lnSpc>
                        <a:spcBef>
                          <a:spcPts val="0"/>
                        </a:spcBef>
                        <a:spcAft>
                          <a:spcPts val="0"/>
                        </a:spcAft>
                        <a:buClrTx/>
                        <a:buSzTx/>
                        <a:buFont typeface="Arial" pitchFamily="34" charset="0"/>
                        <a:buNone/>
                      </a:pPr>
                      <a:r>
                        <a:rPr lang="en-US" sz="1600" b="0" kern="1200" dirty="0">
                          <a:solidFill>
                            <a:schemeClr val="accent6"/>
                          </a:solidFill>
                          <a:hlinkClick r:id="rId4">
                            <a:extLst>
                              <a:ext uri="{A12FA001-AC4F-418D-AE19-62706E023703}">
                                <ahyp:hlinkClr xmlns:ahyp="http://schemas.microsoft.com/office/drawing/2018/hyperlinkcolor" val="tx"/>
                              </a:ext>
                            </a:extLst>
                          </a:hlinkClick>
                        </a:rPr>
                        <a:t>alice.shahan@ncdcr.gov</a:t>
                      </a:r>
                      <a:r>
                        <a:rPr lang="en-US" sz="1600" b="0" kern="1200" dirty="0">
                          <a:solidFill>
                            <a:schemeClr val="accent6"/>
                          </a:solidFill>
                        </a:rPr>
                        <a:t> </a:t>
                      </a:r>
                      <a:br>
                        <a:rPr lang="en-US" sz="1600" b="0" kern="1200" dirty="0">
                          <a:solidFill>
                            <a:schemeClr val="accent6"/>
                          </a:solidFill>
                        </a:rPr>
                      </a:br>
                      <a:r>
                        <a:rPr lang="en-US" sz="1600" b="0" kern="1200" dirty="0">
                          <a:solidFill>
                            <a:schemeClr val="accent6"/>
                          </a:solidFill>
                        </a:rPr>
                        <a:t>(919) 814-6911</a:t>
                      </a:r>
                      <a:endParaRPr lang="en-US" sz="1600" b="0" kern="1200" dirty="0">
                        <a:solidFill>
                          <a:schemeClr val="accent6"/>
                        </a:solidFill>
                        <a:latin typeface="+mn-lt"/>
                        <a:ea typeface="+mn-ea"/>
                        <a:cs typeface="+mn-cs"/>
                      </a:endParaRPr>
                    </a:p>
                  </a:txBody>
                  <a:tcPr marT="45711" marB="45711"/>
                </a:tc>
                <a:extLst>
                  <a:ext uri="{0D108BD9-81ED-4DB2-BD59-A6C34878D82A}">
                    <a16:rowId xmlns:a16="http://schemas.microsoft.com/office/drawing/2014/main" val="10000"/>
                  </a:ext>
                </a:extLst>
              </a:tr>
              <a:tr h="685269">
                <a:tc>
                  <a:txBody>
                    <a:bodyPr/>
                    <a:lstStyle/>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kumimoji="0" lang="en-US" sz="1600" b="0" u="none" strike="noStrike" kern="1200" cap="none" spc="0" normalizeH="0" baseline="0" noProof="0">
                          <a:ln>
                            <a:noFill/>
                          </a:ln>
                          <a:solidFill>
                            <a:schemeClr val="accent6"/>
                          </a:solidFill>
                          <a:effectLst/>
                          <a:uLnTx/>
                          <a:uFillTx/>
                        </a:rPr>
                        <a:t>Francesca Evans</a:t>
                      </a:r>
                    </a:p>
                    <a:p>
                      <a:pPr marL="0" marR="0" lvl="0" indent="0" algn="l" rtl="0" eaLnBrk="1" fontAlgn="auto" latinLnBrk="0" hangingPunct="1">
                        <a:lnSpc>
                          <a:spcPct val="80000"/>
                        </a:lnSpc>
                        <a:spcBef>
                          <a:spcPts val="0"/>
                        </a:spcBef>
                        <a:spcAft>
                          <a:spcPts val="0"/>
                        </a:spcAft>
                        <a:buClrTx/>
                        <a:buSzTx/>
                        <a:buFont typeface="Arial" pitchFamily="34" charset="0"/>
                        <a:buNone/>
                      </a:pPr>
                      <a:r>
                        <a:rPr kumimoji="0" lang="en-US" sz="1600" b="0" u="none" strike="noStrike" kern="1200" cap="none" spc="0" normalizeH="0" baseline="0" noProof="0">
                          <a:ln>
                            <a:noFill/>
                          </a:ln>
                          <a:solidFill>
                            <a:schemeClr val="accent6"/>
                          </a:solidFill>
                          <a:effectLst/>
                          <a:uLnTx/>
                          <a:uFillTx/>
                          <a:hlinkClick r:id="rId5">
                            <a:extLst>
                              <a:ext uri="{A12FA001-AC4F-418D-AE19-62706E023703}">
                                <ahyp:hlinkClr xmlns:ahyp="http://schemas.microsoft.com/office/drawing/2018/hyperlinkcolor" val="tx"/>
                              </a:ext>
                            </a:extLst>
                          </a:hlinkClick>
                        </a:rPr>
                        <a:t>Francesca.e.evans@ncdcr.gov</a:t>
                      </a:r>
                      <a:r>
                        <a:rPr lang="en-US" sz="1600" b="0" u="none" strike="noStrike" kern="1200" cap="none" spc="0" normalizeH="0" baseline="0" noProof="0">
                          <a:ln>
                            <a:noFill/>
                          </a:ln>
                          <a:solidFill>
                            <a:schemeClr val="accent6"/>
                          </a:solidFill>
                          <a:effectLst/>
                          <a:uLnTx/>
                          <a:uFillTx/>
                        </a:rPr>
                        <a:t> </a:t>
                      </a:r>
                      <a:endParaRPr kumimoji="0" lang="en-US" sz="1600" b="0" u="none" strike="noStrike" kern="1200" cap="none" spc="0" normalizeH="0" baseline="0" noProof="0">
                        <a:ln>
                          <a:noFill/>
                        </a:ln>
                        <a:solidFill>
                          <a:schemeClr val="accent6"/>
                        </a:solidFill>
                        <a:effectLst/>
                        <a:uLnTx/>
                        <a:uFillTx/>
                      </a:endParaRPr>
                    </a:p>
                    <a:p>
                      <a:pPr marL="0" marR="0" lvl="0" indent="0" algn="l" rtl="0" eaLnBrk="1" fontAlgn="auto" latinLnBrk="0" hangingPunct="1">
                        <a:lnSpc>
                          <a:spcPct val="80000"/>
                        </a:lnSpc>
                        <a:spcBef>
                          <a:spcPts val="0"/>
                        </a:spcBef>
                        <a:spcAft>
                          <a:spcPts val="0"/>
                        </a:spcAft>
                        <a:buClrTx/>
                        <a:buSzTx/>
                        <a:buFont typeface="Arial" pitchFamily="34" charset="0"/>
                        <a:buNone/>
                      </a:pPr>
                      <a:r>
                        <a:rPr kumimoji="0" lang="en-US" sz="1600" b="0" u="none" strike="noStrike" kern="1200" cap="none" spc="0" normalizeH="0" baseline="0" noProof="0">
                          <a:ln>
                            <a:noFill/>
                          </a:ln>
                          <a:solidFill>
                            <a:schemeClr val="accent6"/>
                          </a:solidFill>
                          <a:effectLst/>
                          <a:uLnTx/>
                          <a:uFillTx/>
                        </a:rPr>
                        <a:t>(919) 814-6918</a:t>
                      </a:r>
                      <a:endParaRPr lang="en-US" sz="1600" b="0" kern="1200">
                        <a:solidFill>
                          <a:schemeClr val="accent6"/>
                        </a:solidFill>
                        <a:latin typeface="+mn-lt"/>
                        <a:ea typeface="+mn-ea"/>
                        <a:cs typeface="+mn-cs"/>
                      </a:endParaRPr>
                    </a:p>
                  </a:txBody>
                  <a:tcPr marT="45711" marB="45711"/>
                </a:tc>
                <a:tc>
                  <a:txBody>
                    <a:bodyPr/>
                    <a:lstStyle/>
                    <a:p>
                      <a:pPr lvl="0" algn="l">
                        <a:lnSpc>
                          <a:spcPct val="80000"/>
                        </a:lnSpc>
                        <a:spcBef>
                          <a:spcPts val="0"/>
                        </a:spcBef>
                        <a:spcAft>
                          <a:spcPts val="0"/>
                        </a:spcAft>
                        <a:buNone/>
                      </a:pPr>
                      <a:endParaRPr lang="en-US" sz="1600" dirty="0">
                        <a:solidFill>
                          <a:schemeClr val="accent6"/>
                        </a:solidFill>
                      </a:endParaRPr>
                    </a:p>
                  </a:txBody>
                  <a:tcPr marT="45711" marB="45711"/>
                </a:tc>
                <a:extLst>
                  <a:ext uri="{0D108BD9-81ED-4DB2-BD59-A6C34878D82A}">
                    <a16:rowId xmlns:a16="http://schemas.microsoft.com/office/drawing/2014/main" val="10001"/>
                  </a:ext>
                </a:extLst>
              </a:tr>
              <a:tr h="743523">
                <a:tc>
                  <a:txBody>
                    <a:bodyPr/>
                    <a:lstStyle/>
                    <a:p>
                      <a:pPr marL="0" marR="0" lvl="0" indent="0" algn="l">
                        <a:lnSpc>
                          <a:spcPct val="80000"/>
                        </a:lnSpc>
                        <a:spcBef>
                          <a:spcPts val="0"/>
                        </a:spcBef>
                        <a:spcAft>
                          <a:spcPts val="0"/>
                        </a:spcAft>
                        <a:buNone/>
                      </a:pPr>
                      <a:r>
                        <a:rPr lang="en-US" sz="1600" dirty="0">
                          <a:solidFill>
                            <a:schemeClr val="accent6"/>
                          </a:solidFill>
                        </a:rPr>
                        <a:t>Kayla Leonard</a:t>
                      </a:r>
                    </a:p>
                    <a:p>
                      <a:pPr marL="0" marR="0" lvl="0" indent="0" algn="l">
                        <a:lnSpc>
                          <a:spcPct val="80000"/>
                        </a:lnSpc>
                        <a:spcBef>
                          <a:spcPts val="0"/>
                        </a:spcBef>
                        <a:spcAft>
                          <a:spcPts val="0"/>
                        </a:spcAft>
                        <a:buNone/>
                      </a:pPr>
                      <a:r>
                        <a:rPr lang="en-US" sz="1600" u="sng" dirty="0">
                          <a:solidFill>
                            <a:schemeClr val="accent6"/>
                          </a:solidFill>
                        </a:rPr>
                        <a:t>Kayla.Leonard@ncdcr.gov</a:t>
                      </a:r>
                    </a:p>
                    <a:p>
                      <a:pPr marL="0" marR="0" lvl="0" indent="0" algn="l">
                        <a:lnSpc>
                          <a:spcPct val="80000"/>
                        </a:lnSpc>
                        <a:spcBef>
                          <a:spcPts val="0"/>
                        </a:spcBef>
                        <a:spcAft>
                          <a:spcPts val="0"/>
                        </a:spcAft>
                        <a:buNone/>
                      </a:pPr>
                      <a:r>
                        <a:rPr lang="en-US" sz="1600" u="none" dirty="0">
                          <a:solidFill>
                            <a:schemeClr val="accent6"/>
                          </a:solidFill>
                        </a:rPr>
                        <a:t>(252) 639-3543</a:t>
                      </a:r>
                    </a:p>
                  </a:txBody>
                  <a:tcPr marT="45711" marB="45711"/>
                </a:tc>
                <a:tc>
                  <a:txBody>
                    <a:bodyPr/>
                    <a:lstStyle/>
                    <a:p>
                      <a:pPr marL="0" marR="0" lvl="0" indent="0" algn="l">
                        <a:lnSpc>
                          <a:spcPct val="80000"/>
                        </a:lnSpc>
                        <a:spcBef>
                          <a:spcPts val="0"/>
                        </a:spcBef>
                        <a:spcAft>
                          <a:spcPts val="0"/>
                        </a:spcAft>
                        <a:buNone/>
                      </a:pPr>
                      <a:endParaRPr lang="en-US" sz="2400" b="0" i="0" u="none" strike="noStrike" kern="1200" noProof="0" dirty="0">
                        <a:solidFill>
                          <a:schemeClr val="accent6"/>
                        </a:solidFill>
                        <a:latin typeface="Calibri"/>
                      </a:endParaRPr>
                    </a:p>
                  </a:txBody>
                  <a:tcPr marT="45711" marB="45711"/>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EE3E0088-4E82-D0BA-43A8-B16EEC0D88BB}"/>
              </a:ext>
            </a:extLst>
          </p:cNvPr>
          <p:cNvSpPr txBox="1"/>
          <p:nvPr/>
        </p:nvSpPr>
        <p:spPr>
          <a:xfrm>
            <a:off x="3911597" y="3516330"/>
            <a:ext cx="1504462" cy="307777"/>
          </a:xfrm>
          <a:prstGeom prst="rect">
            <a:avLst/>
          </a:prstGeom>
          <a:noFill/>
        </p:spPr>
        <p:txBody>
          <a:bodyPr wrap="square">
            <a:spAutoFit/>
          </a:bodyPr>
          <a:lstStyle/>
          <a:p>
            <a:r>
              <a:rPr lang="en-US"/>
              <a:t>Asheville Office</a:t>
            </a:r>
          </a:p>
        </p:txBody>
      </p:sp>
      <p:graphicFrame>
        <p:nvGraphicFramePr>
          <p:cNvPr id="7" name="Table 6">
            <a:extLst>
              <a:ext uri="{FF2B5EF4-FFF2-40B4-BE49-F238E27FC236}">
                <a16:creationId xmlns:a16="http://schemas.microsoft.com/office/drawing/2014/main" id="{3359299E-C6A8-2394-44DC-428D2871DB14}"/>
              </a:ext>
            </a:extLst>
          </p:cNvPr>
          <p:cNvGraphicFramePr>
            <a:graphicFrameLocks noGrp="1"/>
          </p:cNvGraphicFramePr>
          <p:nvPr>
            <p:extLst>
              <p:ext uri="{D42A27DB-BD31-4B8C-83A1-F6EECF244321}">
                <p14:modId xmlns:p14="http://schemas.microsoft.com/office/powerpoint/2010/main" val="2327790"/>
              </p:ext>
            </p:extLst>
          </p:nvPr>
        </p:nvGraphicFramePr>
        <p:xfrm>
          <a:off x="1391135" y="3884160"/>
          <a:ext cx="6486773" cy="579120"/>
        </p:xfrm>
        <a:graphic>
          <a:graphicData uri="http://schemas.openxmlformats.org/drawingml/2006/table">
            <a:tbl>
              <a:tblPr firstRow="1" bandRow="1">
                <a:tableStyleId>{C4B1156A-380E-4F78-BDF5-A606A8083BF9}</a:tableStyleId>
              </a:tblPr>
              <a:tblGrid>
                <a:gridCol w="6486773">
                  <a:extLst>
                    <a:ext uri="{9D8B030D-6E8A-4147-A177-3AD203B41FA5}">
                      <a16:colId xmlns:a16="http://schemas.microsoft.com/office/drawing/2014/main" val="20000"/>
                    </a:ext>
                  </a:extLst>
                </a:gridCol>
              </a:tblGrid>
              <a:tr h="453943">
                <a:tc>
                  <a:txBody>
                    <a:bodyPr/>
                    <a:lstStyle/>
                    <a:p>
                      <a:pPr marL="0" marR="0" lvl="1" indent="0" algn="ctr" rtl="0" eaLnBrk="1" fontAlgn="auto" latinLnBrk="0" hangingPunct="1">
                        <a:lnSpc>
                          <a:spcPct val="100000"/>
                        </a:lnSpc>
                        <a:spcBef>
                          <a:spcPts val="0"/>
                        </a:spcBef>
                        <a:spcAft>
                          <a:spcPts val="0"/>
                        </a:spcAft>
                        <a:buFontTx/>
                        <a:buNone/>
                      </a:pPr>
                      <a:r>
                        <a:rPr lang="en-US" sz="1600" b="0">
                          <a:solidFill>
                            <a:sysClr val="windowText" lastClr="000000"/>
                          </a:solidFill>
                        </a:rPr>
                        <a:t>Jason Woolf  </a:t>
                      </a:r>
                      <a:r>
                        <a:rPr lang="en-US" sz="1600" b="0">
                          <a:solidFill>
                            <a:srgbClr val="0070C0"/>
                          </a:solidFill>
                          <a:hlinkClick r:id="rId6">
                            <a:extLst>
                              <a:ext uri="{A12FA001-AC4F-418D-AE19-62706E023703}">
                                <ahyp:hlinkClr xmlns:ahyp="http://schemas.microsoft.com/office/drawing/2018/hyperlinkcolor" val="tx"/>
                              </a:ext>
                            </a:extLst>
                          </a:hlinkClick>
                        </a:rPr>
                        <a:t>jason.woolf@ncdcr.gov</a:t>
                      </a:r>
                      <a:br>
                        <a:rPr lang="en-US" sz="1600" b="0">
                          <a:solidFill>
                            <a:sysClr val="windowText" lastClr="000000"/>
                          </a:solidFill>
                        </a:rPr>
                      </a:br>
                      <a:r>
                        <a:rPr lang="en-US" sz="1600" b="0">
                          <a:solidFill>
                            <a:sysClr val="windowText" lastClr="000000"/>
                          </a:solidFill>
                        </a:rPr>
                        <a:t>(</a:t>
                      </a:r>
                      <a:r>
                        <a:rPr lang="en-US" sz="1600" b="0" u="none" strike="noStrike" noProof="0">
                          <a:solidFill>
                            <a:sysClr val="windowText" lastClr="000000"/>
                          </a:solidFill>
                        </a:rPr>
                        <a:t>828) 250-3013 </a:t>
                      </a:r>
                      <a:endParaRPr lang="en-US" sz="1600">
                        <a:solidFill>
                          <a:sysClr val="windowText" lastClr="00000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178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EB22-A28C-70B3-7B20-FCE2CA9B42DC}"/>
              </a:ext>
            </a:extLst>
          </p:cNvPr>
          <p:cNvSpPr>
            <a:spLocks noGrp="1"/>
          </p:cNvSpPr>
          <p:nvPr>
            <p:ph type="title"/>
          </p:nvPr>
        </p:nvSpPr>
        <p:spPr/>
        <p:txBody>
          <a:bodyPr/>
          <a:lstStyle/>
          <a:p>
            <a:r>
              <a:rPr lang="en-US"/>
              <a:t>General Records Schedule </a:t>
            </a:r>
          </a:p>
        </p:txBody>
      </p:sp>
      <p:pic>
        <p:nvPicPr>
          <p:cNvPr id="4" name="Picture 10">
            <a:extLst>
              <a:ext uri="{FF2B5EF4-FFF2-40B4-BE49-F238E27FC236}">
                <a16:creationId xmlns:a16="http://schemas.microsoft.com/office/drawing/2014/main" id="{074486C8-8D0B-A4BB-A2F6-4C8E354800F1}"/>
              </a:ext>
            </a:extLst>
          </p:cNvPr>
          <p:cNvPicPr>
            <a:picLocks noGrp="1" noChangeAspect="1"/>
          </p:cNvPicPr>
          <p:nvPr>
            <p:ph sz="quarter" idx="11"/>
          </p:nvPr>
        </p:nvPicPr>
        <p:blipFill rotWithShape="1">
          <a:blip r:embed="rId3"/>
          <a:srcRect l="36290" t="30692" r="21729" b="50943"/>
          <a:stretch/>
        </p:blipFill>
        <p:spPr>
          <a:xfrm>
            <a:off x="763324" y="1740145"/>
            <a:ext cx="7677593" cy="2029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269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46A5-21FC-0906-6C4E-CF71FB7BFF4C}"/>
              </a:ext>
            </a:extLst>
          </p:cNvPr>
          <p:cNvSpPr>
            <a:spLocks noGrp="1"/>
          </p:cNvSpPr>
          <p:nvPr>
            <p:ph type="title"/>
          </p:nvPr>
        </p:nvSpPr>
        <p:spPr/>
        <p:txBody>
          <a:bodyPr/>
          <a:lstStyle/>
          <a:p>
            <a:r>
              <a:rPr lang="en-US"/>
              <a:t>Program Records Schedule </a:t>
            </a:r>
          </a:p>
        </p:txBody>
      </p:sp>
      <p:pic>
        <p:nvPicPr>
          <p:cNvPr id="4" name="Picture 6">
            <a:extLst>
              <a:ext uri="{FF2B5EF4-FFF2-40B4-BE49-F238E27FC236}">
                <a16:creationId xmlns:a16="http://schemas.microsoft.com/office/drawing/2014/main" id="{35571944-1EE7-D016-89B4-DB1B696EE3CD}"/>
              </a:ext>
            </a:extLst>
          </p:cNvPr>
          <p:cNvPicPr>
            <a:picLocks noGrp="1" noChangeAspect="1"/>
          </p:cNvPicPr>
          <p:nvPr>
            <p:ph sz="quarter" idx="11"/>
          </p:nvPr>
        </p:nvPicPr>
        <p:blipFill rotWithShape="1">
          <a:blip r:embed="rId3"/>
          <a:srcRect l="36095" t="31702" r="21995" b="42270"/>
          <a:stretch/>
        </p:blipFill>
        <p:spPr>
          <a:xfrm>
            <a:off x="676381" y="1404266"/>
            <a:ext cx="7664537" cy="2875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452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AE19-476B-D47E-9DC2-ED5DD365BC86}"/>
              </a:ext>
            </a:extLst>
          </p:cNvPr>
          <p:cNvSpPr>
            <a:spLocks noGrp="1"/>
          </p:cNvSpPr>
          <p:nvPr>
            <p:ph type="title"/>
          </p:nvPr>
        </p:nvSpPr>
        <p:spPr/>
        <p:txBody>
          <a:bodyPr/>
          <a:lstStyle/>
          <a:p>
            <a:r>
              <a:rPr lang="en-US"/>
              <a:t>Records Destruction</a:t>
            </a:r>
          </a:p>
        </p:txBody>
      </p:sp>
      <p:sp>
        <p:nvSpPr>
          <p:cNvPr id="3" name="Content Placeholder 2">
            <a:extLst>
              <a:ext uri="{FF2B5EF4-FFF2-40B4-BE49-F238E27FC236}">
                <a16:creationId xmlns:a16="http://schemas.microsoft.com/office/drawing/2014/main" id="{D2637CE9-0CFC-B883-5AF4-A4E746F9A5CA}"/>
              </a:ext>
            </a:extLst>
          </p:cNvPr>
          <p:cNvSpPr>
            <a:spLocks noGrp="1"/>
          </p:cNvSpPr>
          <p:nvPr>
            <p:ph sz="quarter" idx="11"/>
          </p:nvPr>
        </p:nvSpPr>
        <p:spPr>
          <a:xfrm>
            <a:off x="304800" y="1341438"/>
            <a:ext cx="8543925" cy="479411"/>
          </a:xfrm>
        </p:spPr>
        <p:txBody>
          <a:bodyPr/>
          <a:lstStyle/>
          <a:p>
            <a:pPr marL="114300" indent="0" algn="ctr">
              <a:buNone/>
            </a:pPr>
            <a:r>
              <a:rPr lang="en-US" sz="1800"/>
              <a:t>07 NCAC 04M .0510</a:t>
            </a:r>
          </a:p>
          <a:p>
            <a:endParaRPr lang="en-US"/>
          </a:p>
        </p:txBody>
      </p:sp>
      <p:sp>
        <p:nvSpPr>
          <p:cNvPr id="4" name="TextBox 3">
            <a:extLst>
              <a:ext uri="{FF2B5EF4-FFF2-40B4-BE49-F238E27FC236}">
                <a16:creationId xmlns:a16="http://schemas.microsoft.com/office/drawing/2014/main" id="{2F796167-57BD-553C-9550-30AF6CA37B1D}"/>
              </a:ext>
            </a:extLst>
          </p:cNvPr>
          <p:cNvSpPr txBox="1"/>
          <p:nvPr/>
        </p:nvSpPr>
        <p:spPr>
          <a:xfrm>
            <a:off x="691764" y="2009862"/>
            <a:ext cx="3880236" cy="2082621"/>
          </a:xfrm>
          <a:prstGeom prst="rect">
            <a:avLst/>
          </a:prstGeom>
          <a:noFill/>
        </p:spPr>
        <p:txBody>
          <a:bodyPr wrap="square" rtlCol="0">
            <a:spAutoFit/>
          </a:bodyPr>
          <a:lstStyle/>
          <a:p>
            <a:pPr>
              <a:spcBef>
                <a:spcPts val="200"/>
              </a:spcBef>
            </a:pPr>
            <a:r>
              <a:rPr lang="en-US" sz="1800" b="1">
                <a:solidFill>
                  <a:srgbClr val="FF0000"/>
                </a:solidFill>
                <a:latin typeface="Lucida Sans" panose="020B0602030504020204" pitchFamily="34" charset="0"/>
              </a:rPr>
              <a:t>Electronic Records</a:t>
            </a:r>
          </a:p>
          <a:p>
            <a:pPr marL="400050" lvl="1">
              <a:spcBef>
                <a:spcPts val="200"/>
              </a:spcBef>
            </a:pPr>
            <a:endParaRPr lang="en-US" sz="1800"/>
          </a:p>
          <a:p>
            <a:pPr marL="400050" lvl="1">
              <a:spcBef>
                <a:spcPts val="200"/>
              </a:spcBef>
            </a:pPr>
            <a:r>
              <a:rPr lang="en-US" sz="1800">
                <a:latin typeface="Lucida Sans" panose="020B0602030504020204" pitchFamily="34" charset="0"/>
              </a:rPr>
              <a:t>data and metadata are overwritten, deleted, and unlinked so the data and metadata may not be practicably reconstructed</a:t>
            </a:r>
          </a:p>
        </p:txBody>
      </p:sp>
      <p:pic>
        <p:nvPicPr>
          <p:cNvPr id="5" name="Picture 6">
            <a:extLst>
              <a:ext uri="{FF2B5EF4-FFF2-40B4-BE49-F238E27FC236}">
                <a16:creationId xmlns:a16="http://schemas.microsoft.com/office/drawing/2014/main" id="{69EF0DDD-4D1D-7113-80CF-8002105AF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889" y="2093368"/>
            <a:ext cx="3810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76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4E74-833E-B3BC-8714-BF8E959BDF7D}"/>
              </a:ext>
            </a:extLst>
          </p:cNvPr>
          <p:cNvSpPr>
            <a:spLocks noGrp="1"/>
          </p:cNvSpPr>
          <p:nvPr>
            <p:ph type="title"/>
          </p:nvPr>
        </p:nvSpPr>
        <p:spPr/>
        <p:txBody>
          <a:bodyPr/>
          <a:lstStyle/>
          <a:p>
            <a:r>
              <a:rPr lang="en-US"/>
              <a:t>Records Destruction</a:t>
            </a:r>
          </a:p>
        </p:txBody>
      </p:sp>
      <p:pic>
        <p:nvPicPr>
          <p:cNvPr id="4" name="Picture 3">
            <a:extLst>
              <a:ext uri="{FF2B5EF4-FFF2-40B4-BE49-F238E27FC236}">
                <a16:creationId xmlns:a16="http://schemas.microsoft.com/office/drawing/2014/main" id="{4A6752DF-43F4-1E85-E725-8F2C71DE3E75}"/>
              </a:ext>
            </a:extLst>
          </p:cNvPr>
          <p:cNvPicPr>
            <a:picLocks noChangeAspect="1"/>
          </p:cNvPicPr>
          <p:nvPr/>
        </p:nvPicPr>
        <p:blipFill rotWithShape="1">
          <a:blip r:embed="rId2"/>
          <a:srcRect l="22071" t="14421" r="22929" b="48766"/>
          <a:stretch/>
        </p:blipFill>
        <p:spPr>
          <a:xfrm>
            <a:off x="895299" y="1390285"/>
            <a:ext cx="7625301" cy="2870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38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7064-BB18-375A-1CA7-DA49ADF2E267}"/>
              </a:ext>
            </a:extLst>
          </p:cNvPr>
          <p:cNvSpPr>
            <a:spLocks noGrp="1"/>
          </p:cNvSpPr>
          <p:nvPr>
            <p:ph type="title"/>
          </p:nvPr>
        </p:nvSpPr>
        <p:spPr/>
        <p:txBody>
          <a:bodyPr/>
          <a:lstStyle/>
          <a:p>
            <a:r>
              <a:rPr lang="en-US"/>
              <a:t>Records Destruction</a:t>
            </a:r>
          </a:p>
        </p:txBody>
      </p:sp>
      <p:sp>
        <p:nvSpPr>
          <p:cNvPr id="3" name="Content Placeholder 2">
            <a:extLst>
              <a:ext uri="{FF2B5EF4-FFF2-40B4-BE49-F238E27FC236}">
                <a16:creationId xmlns:a16="http://schemas.microsoft.com/office/drawing/2014/main" id="{C61662A1-62D4-15B2-EF40-B221182A22BB}"/>
              </a:ext>
            </a:extLst>
          </p:cNvPr>
          <p:cNvSpPr>
            <a:spLocks noGrp="1"/>
          </p:cNvSpPr>
          <p:nvPr>
            <p:ph sz="quarter" idx="11"/>
          </p:nvPr>
        </p:nvSpPr>
        <p:spPr>
          <a:xfrm>
            <a:off x="725611" y="1152425"/>
            <a:ext cx="2735386" cy="393577"/>
          </a:xfrm>
        </p:spPr>
        <p:txBody>
          <a:bodyPr/>
          <a:lstStyle/>
          <a:p>
            <a:pPr marL="114300" indent="0">
              <a:buNone/>
            </a:pPr>
            <a:r>
              <a:rPr lang="en-US" sz="1800" b="1">
                <a:latin typeface="Calibri"/>
              </a:rPr>
              <a:t>07 NCAC 04M .0510</a:t>
            </a:r>
            <a:endParaRPr lang="en-US" sz="1400" b="1">
              <a:latin typeface="Calibri"/>
            </a:endParaRPr>
          </a:p>
          <a:p>
            <a:endParaRPr lang="en-US"/>
          </a:p>
        </p:txBody>
      </p:sp>
      <p:sp>
        <p:nvSpPr>
          <p:cNvPr id="4" name="TextBox 3">
            <a:extLst>
              <a:ext uri="{FF2B5EF4-FFF2-40B4-BE49-F238E27FC236}">
                <a16:creationId xmlns:a16="http://schemas.microsoft.com/office/drawing/2014/main" id="{CCED1568-E1DB-4B04-07C3-B08A082539B1}"/>
              </a:ext>
            </a:extLst>
          </p:cNvPr>
          <p:cNvSpPr txBox="1"/>
          <p:nvPr/>
        </p:nvSpPr>
        <p:spPr>
          <a:xfrm>
            <a:off x="725611" y="1690734"/>
            <a:ext cx="3094892" cy="2123658"/>
          </a:xfrm>
          <a:prstGeom prst="rect">
            <a:avLst/>
          </a:prstGeom>
          <a:noFill/>
        </p:spPr>
        <p:txBody>
          <a:bodyPr wrap="square" rtlCol="0">
            <a:spAutoFit/>
          </a:bodyPr>
          <a:lstStyle/>
          <a:p>
            <a:r>
              <a:rPr lang="en-US" sz="2000">
                <a:solidFill>
                  <a:srgbClr val="FF0000"/>
                </a:solidFill>
              </a:rPr>
              <a:t>Confidential Records</a:t>
            </a:r>
          </a:p>
          <a:p>
            <a:endParaRPr lang="en-US"/>
          </a:p>
          <a:p>
            <a:pPr marL="285750" indent="-285750">
              <a:buFont typeface="Arial" panose="020B0604020202020204" pitchFamily="34" charset="0"/>
              <a:buChar char="•"/>
            </a:pPr>
            <a:r>
              <a:rPr lang="en-US" sz="1400"/>
              <a:t>Includes paper and electronic!</a:t>
            </a:r>
          </a:p>
          <a:p>
            <a:pPr marL="285750" indent="-285750">
              <a:buFont typeface="Arial" panose="020B0604020202020204" pitchFamily="34" charset="0"/>
              <a:buChar char="•"/>
            </a:pPr>
            <a:r>
              <a:rPr lang="en-US" sz="1400"/>
              <a:t>The data, metadata, </a:t>
            </a:r>
            <a:r>
              <a:rPr lang="en-US" sz="1400" b="1" i="1"/>
              <a:t>and physical media </a:t>
            </a:r>
            <a:r>
              <a:rPr lang="en-US" sz="1400"/>
              <a:t>are destroyed in such a manner that the information cannot be read or reconstructed under any means.</a:t>
            </a:r>
          </a:p>
          <a:p>
            <a:endParaRPr lang="en-US"/>
          </a:p>
        </p:txBody>
      </p:sp>
      <p:pic>
        <p:nvPicPr>
          <p:cNvPr id="5" name="Picture 3" descr="C:\Users\ehanna\AppData\Local\Microsoft\Windows\Temporary Internet Files\Content.Outlook\7RNKWLH2\IMG_20140814_145138_938.jpg">
            <a:extLst>
              <a:ext uri="{FF2B5EF4-FFF2-40B4-BE49-F238E27FC236}">
                <a16:creationId xmlns:a16="http://schemas.microsoft.com/office/drawing/2014/main" id="{D073EA52-B2D2-4861-4BE4-A2163CFEAC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258"/>
          <a:stretch/>
        </p:blipFill>
        <p:spPr bwMode="auto">
          <a:xfrm>
            <a:off x="5808540" y="126839"/>
            <a:ext cx="2609849" cy="4163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8C2EDE-C30B-CC68-CE5F-755F12BD6F1E}"/>
              </a:ext>
            </a:extLst>
          </p:cNvPr>
          <p:cNvSpPr txBox="1"/>
          <p:nvPr/>
        </p:nvSpPr>
        <p:spPr>
          <a:xfrm>
            <a:off x="5947508" y="4352702"/>
            <a:ext cx="2696307" cy="253916"/>
          </a:xfrm>
          <a:prstGeom prst="rect">
            <a:avLst/>
          </a:prstGeom>
          <a:noFill/>
        </p:spPr>
        <p:txBody>
          <a:bodyPr wrap="square" rtlCol="0">
            <a:spAutoFit/>
          </a:bodyPr>
          <a:lstStyle/>
          <a:p>
            <a:r>
              <a:rPr lang="en-US" sz="1050"/>
              <a:t>Source: Carteret County IT</a:t>
            </a:r>
          </a:p>
        </p:txBody>
      </p:sp>
    </p:spTree>
    <p:extLst>
      <p:ext uri="{BB962C8B-B14F-4D97-AF65-F5344CB8AC3E}">
        <p14:creationId xmlns:p14="http://schemas.microsoft.com/office/powerpoint/2010/main" val="416257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DC68-3772-BA1C-E6D3-38A8ED0F73F2}"/>
              </a:ext>
            </a:extLst>
          </p:cNvPr>
          <p:cNvSpPr>
            <a:spLocks noGrp="1"/>
          </p:cNvSpPr>
          <p:nvPr>
            <p:ph type="title"/>
          </p:nvPr>
        </p:nvSpPr>
        <p:spPr/>
        <p:txBody>
          <a:bodyPr/>
          <a:lstStyle/>
          <a:p>
            <a:r>
              <a:rPr lang="en-US"/>
              <a:t>Audits, Litigation Holds, and Public Records Requests</a:t>
            </a:r>
          </a:p>
        </p:txBody>
      </p:sp>
      <p:sp>
        <p:nvSpPr>
          <p:cNvPr id="3" name="Content Placeholder 2">
            <a:extLst>
              <a:ext uri="{FF2B5EF4-FFF2-40B4-BE49-F238E27FC236}">
                <a16:creationId xmlns:a16="http://schemas.microsoft.com/office/drawing/2014/main" id="{1C0E6165-411D-A9F4-B8D8-9D5F9DC1E108}"/>
              </a:ext>
            </a:extLst>
          </p:cNvPr>
          <p:cNvSpPr>
            <a:spLocks noGrp="1"/>
          </p:cNvSpPr>
          <p:nvPr>
            <p:ph sz="quarter" idx="11"/>
          </p:nvPr>
        </p:nvSpPr>
        <p:spPr>
          <a:xfrm>
            <a:off x="226646" y="2633786"/>
            <a:ext cx="8543925" cy="1969476"/>
          </a:xfrm>
        </p:spPr>
        <p:txBody>
          <a:bodyPr/>
          <a:lstStyle/>
          <a:p>
            <a:pPr marL="0" indent="0" eaLnBrk="1" hangingPunct="1">
              <a:buFont typeface="Arial" charset="0"/>
              <a:buNone/>
            </a:pPr>
            <a:r>
              <a:rPr lang="en-US" b="1"/>
              <a:t>Remember: </a:t>
            </a:r>
          </a:p>
          <a:p>
            <a:pPr marL="517525" lvl="1" indent="0">
              <a:buNone/>
            </a:pPr>
            <a:r>
              <a:rPr lang="en-US">
                <a:latin typeface="Lucida Sans"/>
              </a:rPr>
              <a:t>If there’s an ongoing audit, a public records request, a lawsuit, or even a "reasonably anticipated" lawsuit, you may be required to retain records, </a:t>
            </a:r>
            <a:r>
              <a:rPr lang="en-US" i="1">
                <a:latin typeface="Lucida Sans"/>
              </a:rPr>
              <a:t>including the metadata</a:t>
            </a:r>
            <a:r>
              <a:rPr lang="en-US">
                <a:latin typeface="Lucida Sans"/>
              </a:rPr>
              <a:t> associated with electronic records, EVEN IF THEY COULD BE DESTROYED LEGALLY UNDER THE RETENTION RULES</a:t>
            </a:r>
          </a:p>
          <a:p>
            <a:pPr marL="114300" indent="0">
              <a:buNone/>
            </a:pPr>
            <a:endParaRPr lang="en-US"/>
          </a:p>
        </p:txBody>
      </p:sp>
      <p:pic>
        <p:nvPicPr>
          <p:cNvPr id="5" name="Graphic 4" descr="Gavel with solid fill">
            <a:extLst>
              <a:ext uri="{FF2B5EF4-FFF2-40B4-BE49-F238E27FC236}">
                <a16:creationId xmlns:a16="http://schemas.microsoft.com/office/drawing/2014/main" id="{213ADAB8-A808-7DCF-D148-E756E02ED4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3567" y="1688611"/>
            <a:ext cx="1296866" cy="1296866"/>
          </a:xfrm>
          <a:prstGeom prst="rect">
            <a:avLst/>
          </a:prstGeom>
        </p:spPr>
      </p:pic>
    </p:spTree>
    <p:extLst>
      <p:ext uri="{BB962C8B-B14F-4D97-AF65-F5344CB8AC3E}">
        <p14:creationId xmlns:p14="http://schemas.microsoft.com/office/powerpoint/2010/main" val="19458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C7135-4F0F-5582-361B-8469D7A5D828}"/>
              </a:ext>
            </a:extLst>
          </p:cNvPr>
          <p:cNvSpPr>
            <a:spLocks noGrp="1"/>
          </p:cNvSpPr>
          <p:nvPr>
            <p:ph type="title"/>
          </p:nvPr>
        </p:nvSpPr>
        <p:spPr/>
        <p:txBody>
          <a:bodyPr/>
          <a:lstStyle/>
          <a:p>
            <a:r>
              <a:rPr lang="en-US"/>
              <a:t>Electronic Records Management</a:t>
            </a:r>
          </a:p>
        </p:txBody>
      </p:sp>
    </p:spTree>
    <p:extLst>
      <p:ext uri="{BB962C8B-B14F-4D97-AF65-F5344CB8AC3E}">
        <p14:creationId xmlns:p14="http://schemas.microsoft.com/office/powerpoint/2010/main" val="721628551"/>
      </p:ext>
    </p:extLst>
  </p:cSld>
  <p:clrMapOvr>
    <a:masterClrMapping/>
  </p:clrMapOvr>
</p:sld>
</file>

<file path=ppt/theme/theme1.xml><?xml version="1.0" encoding="utf-8"?>
<a:theme xmlns:a="http://schemas.openxmlformats.org/drawingml/2006/main" name="Tropic">
  <a:themeElements>
    <a:clrScheme name="Custom 4">
      <a:dk1>
        <a:srgbClr val="B64737"/>
      </a:dk1>
      <a:lt1>
        <a:srgbClr val="FFFFFF"/>
      </a:lt1>
      <a:dk2>
        <a:srgbClr val="7199AD"/>
      </a:dk2>
      <a:lt2>
        <a:srgbClr val="B3A77D"/>
      </a:lt2>
      <a:accent1>
        <a:srgbClr val="B64737"/>
      </a:accent1>
      <a:accent2>
        <a:srgbClr val="54C48D"/>
      </a:accent2>
      <a:accent3>
        <a:srgbClr val="F16130"/>
      </a:accent3>
      <a:accent4>
        <a:srgbClr val="7199AD"/>
      </a:accent4>
      <a:accent5>
        <a:srgbClr val="FFFFFF"/>
      </a:accent5>
      <a:accent6>
        <a:srgbClr val="000000"/>
      </a:accent6>
      <a:hlink>
        <a:srgbClr val="FFFF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022e01b-53c9-4b3a-9ecb-62223112492b">
      <Terms xmlns="http://schemas.microsoft.com/office/infopath/2007/PartnerControls"/>
    </lcf76f155ced4ddcb4097134ff3c332f>
    <TaxCatchAll xmlns="4c4f323e-9ab0-41e4-8d33-3f6f32f439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87F028F6D0694F8177A430DADE0EAF" ma:contentTypeVersion="16" ma:contentTypeDescription="Create a new document." ma:contentTypeScope="" ma:versionID="3c8c70db8a0ee98160ea68eca58e6382">
  <xsd:schema xmlns:xsd="http://www.w3.org/2001/XMLSchema" xmlns:xs="http://www.w3.org/2001/XMLSchema" xmlns:p="http://schemas.microsoft.com/office/2006/metadata/properties" xmlns:ns1="http://schemas.microsoft.com/sharepoint/v3" xmlns:ns2="0022e01b-53c9-4b3a-9ecb-62223112492b" xmlns:ns3="4c4f323e-9ab0-41e4-8d33-3f6f32f43934" targetNamespace="http://schemas.microsoft.com/office/2006/metadata/properties" ma:root="true" ma:fieldsID="3838e78ae6d68df5ab5806a5796e6536" ns1:_="" ns2:_="" ns3:_="">
    <xsd:import namespace="http://schemas.microsoft.com/sharepoint/v3"/>
    <xsd:import namespace="0022e01b-53c9-4b3a-9ecb-62223112492b"/>
    <xsd:import namespace="4c4f323e-9ab0-41e4-8d33-3f6f32f439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2e01b-53c9-4b3a-9ecb-622231124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4f323e-9ab0-41e4-8d33-3f6f32f439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bb7791-2ead-4cc7-8f0a-1aa1f27a4ea8}" ma:internalName="TaxCatchAll" ma:showField="CatchAllData" ma:web="4c4f323e-9ab0-41e4-8d33-3f6f32f439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AA4628-C84D-439F-B164-2B8D72E3A884}">
  <ds:schemaRef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purl.org/dc/elements/1.1/"/>
    <ds:schemaRef ds:uri="0022e01b-53c9-4b3a-9ecb-62223112492b"/>
    <ds:schemaRef ds:uri="http://schemas.openxmlformats.org/package/2006/metadata/core-properties"/>
    <ds:schemaRef ds:uri="http://schemas.microsoft.com/office/infopath/2007/PartnerControls"/>
    <ds:schemaRef ds:uri="4c4f323e-9ab0-41e4-8d33-3f6f32f43934"/>
    <ds:schemaRef ds:uri="http://schemas.microsoft.com/sharepoint/v3"/>
  </ds:schemaRefs>
</ds:datastoreItem>
</file>

<file path=customXml/itemProps2.xml><?xml version="1.0" encoding="utf-8"?>
<ds:datastoreItem xmlns:ds="http://schemas.openxmlformats.org/officeDocument/2006/customXml" ds:itemID="{5226FB0D-34E3-4077-9A58-D25DBC0DD1F1}">
  <ds:schemaRefs>
    <ds:schemaRef ds:uri="http://schemas.microsoft.com/sharepoint/v3/contenttype/forms"/>
  </ds:schemaRefs>
</ds:datastoreItem>
</file>

<file path=customXml/itemProps3.xml><?xml version="1.0" encoding="utf-8"?>
<ds:datastoreItem xmlns:ds="http://schemas.openxmlformats.org/officeDocument/2006/customXml" ds:itemID="{E58A7FC8-6CF4-4FE7-93C6-A739925FE956}">
  <ds:schemaRefs>
    <ds:schemaRef ds:uri="0022e01b-53c9-4b3a-9ecb-62223112492b"/>
    <ds:schemaRef ds:uri="4c4f323e-9ab0-41e4-8d33-3f6f32f439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87</TotalTime>
  <Words>1754</Words>
  <Application>Microsoft Office PowerPoint</Application>
  <PresentationFormat>On-screen Show (16:9)</PresentationFormat>
  <Paragraphs>165</Paragraphs>
  <Slides>29</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PT Sans Narrow</vt:lpstr>
      <vt:lpstr>Harrington</vt:lpstr>
      <vt:lpstr>Open Sans</vt:lpstr>
      <vt:lpstr>Adobe Heiti Std R</vt:lpstr>
      <vt:lpstr>Calibri</vt:lpstr>
      <vt:lpstr>Arial</vt:lpstr>
      <vt:lpstr>Lucida Sans</vt:lpstr>
      <vt:lpstr>Tropic</vt:lpstr>
      <vt:lpstr>Managing Electronic Public Records</vt:lpstr>
      <vt:lpstr>Records Management Analysts</vt:lpstr>
      <vt:lpstr>General Records Schedule </vt:lpstr>
      <vt:lpstr>Program Records Schedule </vt:lpstr>
      <vt:lpstr>Records Destruction</vt:lpstr>
      <vt:lpstr>Records Destruction</vt:lpstr>
      <vt:lpstr>Records Destruction</vt:lpstr>
      <vt:lpstr>Audits, Litigation Holds, and Public Records Requests</vt:lpstr>
      <vt:lpstr>Electronic Records Management</vt:lpstr>
      <vt:lpstr>Electronic Records Policies &amp; Procedures</vt:lpstr>
      <vt:lpstr>Plan for Sustainability</vt:lpstr>
      <vt:lpstr>Trustworthy Electronic Records</vt:lpstr>
      <vt:lpstr>Sample Electronic Records and Imaging Policy</vt:lpstr>
      <vt:lpstr>Scanning</vt:lpstr>
      <vt:lpstr>Is Imaging the Solution?</vt:lpstr>
      <vt:lpstr>Electronic Means Form</vt:lpstr>
      <vt:lpstr>Scan-and-Destroy Authorization</vt:lpstr>
      <vt:lpstr>File Format Guidelines</vt:lpstr>
      <vt:lpstr>Recommended Formats</vt:lpstr>
      <vt:lpstr>PowerPoint Presentation</vt:lpstr>
      <vt:lpstr>E-mail</vt:lpstr>
      <vt:lpstr>PowerPoint Presentation</vt:lpstr>
      <vt:lpstr>Microsoft Outlook</vt:lpstr>
      <vt:lpstr>Social Media</vt:lpstr>
      <vt:lpstr>Rules to Live by for E-Recs</vt:lpstr>
      <vt:lpstr>PowerPoint Presentation</vt:lpstr>
      <vt:lpstr>For More Information</vt:lpstr>
      <vt:lpstr>PowerPoint Presentation</vt:lpstr>
      <vt:lpstr>Records Management Analysts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 PPT template</dc:title>
  <dc:creator>CB</dc:creator>
  <cp:lastModifiedBy>Holland, Mark</cp:lastModifiedBy>
  <cp:revision>4</cp:revision>
  <dcterms:modified xsi:type="dcterms:W3CDTF">2023-07-18T18:37:32Z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0x010100C587F028F6D0694F8177A430DADE0EAF</vt:lpwstr>
  </property>
  <property fmtid="{D5CDD505-2E9C-101B-9397-08002B2CF9AE}" pid="3" name="MediaServiceImageTags">
    <vt:lpwstr/>
  </property>
</Properties>
</file>