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42"/>
  </p:notesMasterIdLst>
  <p:sldIdLst>
    <p:sldId id="258" r:id="rId2"/>
    <p:sldId id="276" r:id="rId3"/>
    <p:sldId id="275" r:id="rId4"/>
    <p:sldId id="315" r:id="rId5"/>
    <p:sldId id="305" r:id="rId6"/>
    <p:sldId id="270" r:id="rId7"/>
    <p:sldId id="317" r:id="rId8"/>
    <p:sldId id="271" r:id="rId9"/>
    <p:sldId id="272" r:id="rId10"/>
    <p:sldId id="301" r:id="rId11"/>
    <p:sldId id="300" r:id="rId12"/>
    <p:sldId id="273" r:id="rId13"/>
    <p:sldId id="274" r:id="rId14"/>
    <p:sldId id="278" r:id="rId15"/>
    <p:sldId id="310" r:id="rId16"/>
    <p:sldId id="280" r:id="rId17"/>
    <p:sldId id="319" r:id="rId18"/>
    <p:sldId id="304" r:id="rId19"/>
    <p:sldId id="295" r:id="rId20"/>
    <p:sldId id="302" r:id="rId21"/>
    <p:sldId id="297" r:id="rId22"/>
    <p:sldId id="281" r:id="rId23"/>
    <p:sldId id="308" r:id="rId24"/>
    <p:sldId id="288" r:id="rId25"/>
    <p:sldId id="286" r:id="rId26"/>
    <p:sldId id="289" r:id="rId27"/>
    <p:sldId id="312" r:id="rId28"/>
    <p:sldId id="287" r:id="rId29"/>
    <p:sldId id="307" r:id="rId30"/>
    <p:sldId id="296" r:id="rId31"/>
    <p:sldId id="309" r:id="rId32"/>
    <p:sldId id="284" r:id="rId33"/>
    <p:sldId id="298" r:id="rId34"/>
    <p:sldId id="299" r:id="rId35"/>
    <p:sldId id="283" r:id="rId36"/>
    <p:sldId id="311" r:id="rId37"/>
    <p:sldId id="268" r:id="rId38"/>
    <p:sldId id="263" r:id="rId39"/>
    <p:sldId id="320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06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Employee</a:t>
            </a:r>
            <a:r>
              <a:rPr lang="en-US" baseline="0" dirty="0"/>
              <a:t> Hotline?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Have Internal Audit function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52-4FD5-88D7-7A4B8E1F6E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52-4FD5-88D7-7A4B8E1F6E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52-4FD5-88D7-7A4B8E1F6E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52-4FD5-88D7-7A4B8E1F6EC0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52-4FD5-88D7-7A4B8E1F6E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Fraud Occurrence?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Fraud Occurrence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B9-4346-87C9-8DD463E3C5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B9-4346-87C9-8DD463E3C5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B9-4346-87C9-8DD463E3C5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B9-4346-87C9-8DD463E3C5AE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B9-4346-87C9-8DD463E3C5AE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B9-4346-87C9-8DD463E3C5AE}"/>
                </c:ext>
              </c:extLst>
            </c:dLbl>
            <c:dLbl>
              <c:idx val="2"/>
              <c:layout>
                <c:manualLayout>
                  <c:x val="-0.19780856212597001"/>
                  <c:y val="0.142037255105692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B9-4346-87C9-8DD463E3C5AE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Not sure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B9-4346-87C9-8DD463E3C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Internal Audit Function?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5C-41CB-B4F9-C53907C3A3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5C-41CB-B4F9-C53907C3A3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5C-41CB-B4F9-C53907C3A3E0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5C-41CB-B4F9-C53907C3A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0" i="0" u="none" strike="noStrike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The Most Common Detection Methods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33920880"/>
        <c:axId val="333922128"/>
      </c:barChart>
      <c:catAx>
        <c:axId val="33392088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922128"/>
        <c:crosses val="autoZero"/>
        <c:auto val="1"/>
        <c:lblAlgn val="ctr"/>
        <c:lblOffset val="100"/>
        <c:noMultiLvlLbl val="0"/>
      </c:catAx>
      <c:valAx>
        <c:axId val="333922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92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2"/>
                </a:solidFill>
                <a:latin typeface="Spartan Heavy Classified" pitchFamily="50" charset="0"/>
              </a:rPr>
              <a:t>The Most Common Detection</a:t>
            </a:r>
            <a:r>
              <a:rPr lang="en-US" sz="2400" baseline="0" dirty="0">
                <a:solidFill>
                  <a:schemeClr val="tx2"/>
                </a:solidFill>
                <a:latin typeface="Spartan Heavy Classified" pitchFamily="50" charset="0"/>
              </a:rPr>
              <a:t> Methods</a:t>
            </a:r>
            <a:endParaRPr lang="en-US" sz="2400" dirty="0">
              <a:solidFill>
                <a:schemeClr val="tx2"/>
              </a:solidFill>
              <a:latin typeface="Spartan Heavy Classified" pitchFamily="50" charset="0"/>
            </a:endParaRPr>
          </a:p>
        </c:rich>
      </c:tx>
      <c:layout>
        <c:manualLayout>
          <c:xMode val="edge"/>
          <c:yMode val="edge"/>
          <c:x val="0.11928467318288455"/>
          <c:y val="1.4784607477402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Detection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Tip</c:v>
                </c:pt>
                <c:pt idx="1">
                  <c:v>Internal Audit</c:v>
                </c:pt>
                <c:pt idx="2">
                  <c:v>External Audit</c:v>
                </c:pt>
                <c:pt idx="3">
                  <c:v>Management Review</c:v>
                </c:pt>
                <c:pt idx="4">
                  <c:v>Other</c:v>
                </c:pt>
                <c:pt idx="5">
                  <c:v>Notified by Law Enforcement</c:v>
                </c:pt>
                <c:pt idx="6">
                  <c:v>Surveillance/monitoring</c:v>
                </c:pt>
                <c:pt idx="7">
                  <c:v>Account Reconciliation</c:v>
                </c:pt>
                <c:pt idx="8">
                  <c:v>Document Examination</c:v>
                </c:pt>
                <c:pt idx="9">
                  <c:v>IT Controls</c:v>
                </c:pt>
                <c:pt idx="10">
                  <c:v>By Accident</c:v>
                </c:pt>
                <c:pt idx="11">
                  <c:v>Confession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43</c:v>
                </c:pt>
                <c:pt idx="1">
                  <c:v>15</c:v>
                </c:pt>
                <c:pt idx="2">
                  <c:v>9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A-43C7-890A-0B4A3573B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72546080"/>
        <c:axId val="472546496"/>
      </c:barChart>
      <c:catAx>
        <c:axId val="472546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46496"/>
        <c:crosses val="autoZero"/>
        <c:auto val="1"/>
        <c:lblAlgn val="ctr"/>
        <c:lblOffset val="100"/>
        <c:noMultiLvlLbl val="0"/>
      </c:catAx>
      <c:valAx>
        <c:axId val="472546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4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D45BC8-FE16-45AE-8A55-3441682CB8A7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1E7F0BA-D144-4F51-A1BF-1BC3F3593D5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Determine how much risk you are willing to accept</a:t>
          </a:r>
        </a:p>
      </dgm:t>
    </dgm:pt>
    <dgm:pt modelId="{D72257E3-CF9A-4713-A843-0D5FD4752B36}" type="parTrans" cxnId="{2E3C2A06-A724-48FF-9AF4-EC9A78CA9C15}">
      <dgm:prSet/>
      <dgm:spPr/>
      <dgm:t>
        <a:bodyPr/>
        <a:lstStyle/>
        <a:p>
          <a:endParaRPr lang="en-US"/>
        </a:p>
      </dgm:t>
    </dgm:pt>
    <dgm:pt modelId="{C06C0CE1-E3D9-4209-B9CE-E45B900EBF4F}" type="sibTrans" cxnId="{2E3C2A06-A724-48FF-9AF4-EC9A78CA9C15}">
      <dgm:prSet/>
      <dgm:spPr/>
      <dgm:t>
        <a:bodyPr/>
        <a:lstStyle/>
        <a:p>
          <a:endParaRPr lang="en-US"/>
        </a:p>
      </dgm:t>
    </dgm:pt>
    <dgm:pt modelId="{208641A2-F9E2-447D-B8B3-D82BD91AB7A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Risks are managed through internal controls</a:t>
          </a:r>
        </a:p>
      </dgm:t>
    </dgm:pt>
    <dgm:pt modelId="{04B59A42-B015-49E2-A7E7-6F39CA5AEC92}" type="parTrans" cxnId="{8F8C6E22-5766-4B3C-9FA3-9D7D85FCB81B}">
      <dgm:prSet/>
      <dgm:spPr/>
      <dgm:t>
        <a:bodyPr/>
        <a:lstStyle/>
        <a:p>
          <a:endParaRPr lang="en-US"/>
        </a:p>
      </dgm:t>
    </dgm:pt>
    <dgm:pt modelId="{839B4DC2-B160-4312-B771-46D4951EA8A6}" type="sibTrans" cxnId="{8F8C6E22-5766-4B3C-9FA3-9D7D85FCB81B}">
      <dgm:prSet/>
      <dgm:spPr/>
      <dgm:t>
        <a:bodyPr/>
        <a:lstStyle/>
        <a:p>
          <a:endParaRPr lang="en-US"/>
        </a:p>
      </dgm:t>
    </dgm:pt>
    <dgm:pt modelId="{66060098-6A71-4DA3-A83A-6BCF5844E68E}" type="pres">
      <dgm:prSet presAssocID="{71D45BC8-FE16-45AE-8A55-3441682CB8A7}" presName="root" presStyleCnt="0">
        <dgm:presLayoutVars>
          <dgm:dir/>
          <dgm:resizeHandles val="exact"/>
        </dgm:presLayoutVars>
      </dgm:prSet>
      <dgm:spPr/>
    </dgm:pt>
    <dgm:pt modelId="{9073B64C-F4CF-44EF-AC27-A348063062D5}" type="pres">
      <dgm:prSet presAssocID="{B1E7F0BA-D144-4F51-A1BF-1BC3F3593D54}" presName="compNode" presStyleCnt="0"/>
      <dgm:spPr/>
    </dgm:pt>
    <dgm:pt modelId="{4AD1F909-66A2-43DC-A691-309B0BDAE884}" type="pres">
      <dgm:prSet presAssocID="{B1E7F0BA-D144-4F51-A1BF-1BC3F3593D5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ger with solid fill"/>
        </a:ext>
      </dgm:extLst>
    </dgm:pt>
    <dgm:pt modelId="{C114B33C-2B72-4277-9FB2-49F9B4AB1941}" type="pres">
      <dgm:prSet presAssocID="{B1E7F0BA-D144-4F51-A1BF-1BC3F3593D54}" presName="spaceRect" presStyleCnt="0"/>
      <dgm:spPr/>
    </dgm:pt>
    <dgm:pt modelId="{16748B11-3112-4A2C-9C31-74F4F6B401FC}" type="pres">
      <dgm:prSet presAssocID="{B1E7F0BA-D144-4F51-A1BF-1BC3F3593D54}" presName="textRect" presStyleLbl="revTx" presStyleIdx="0" presStyleCnt="2">
        <dgm:presLayoutVars>
          <dgm:chMax val="1"/>
          <dgm:chPref val="1"/>
        </dgm:presLayoutVars>
      </dgm:prSet>
      <dgm:spPr/>
    </dgm:pt>
    <dgm:pt modelId="{D9AC3D92-44FA-479A-AA68-0346C9CEFC02}" type="pres">
      <dgm:prSet presAssocID="{C06C0CE1-E3D9-4209-B9CE-E45B900EBF4F}" presName="sibTrans" presStyleCnt="0"/>
      <dgm:spPr/>
    </dgm:pt>
    <dgm:pt modelId="{D1E0247B-513C-4138-BC9A-DDF1C439FC2C}" type="pres">
      <dgm:prSet presAssocID="{208641A2-F9E2-447D-B8B3-D82BD91AB7A2}" presName="compNode" presStyleCnt="0"/>
      <dgm:spPr/>
    </dgm:pt>
    <dgm:pt modelId="{DFD6F741-2E04-4FF4-859E-EDF02805F6DA}" type="pres">
      <dgm:prSet presAssocID="{208641A2-F9E2-447D-B8B3-D82BD91AB7A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at Belt with solid fill"/>
        </a:ext>
      </dgm:extLst>
    </dgm:pt>
    <dgm:pt modelId="{50FA5341-84F2-4D75-9CB5-A7ED85C4EE7A}" type="pres">
      <dgm:prSet presAssocID="{208641A2-F9E2-447D-B8B3-D82BD91AB7A2}" presName="spaceRect" presStyleCnt="0"/>
      <dgm:spPr/>
    </dgm:pt>
    <dgm:pt modelId="{A13FC941-5A39-47ED-9CD2-BE53256B2FF7}" type="pres">
      <dgm:prSet presAssocID="{208641A2-F9E2-447D-B8B3-D82BD91AB7A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E3C2A06-A724-48FF-9AF4-EC9A78CA9C15}" srcId="{71D45BC8-FE16-45AE-8A55-3441682CB8A7}" destId="{B1E7F0BA-D144-4F51-A1BF-1BC3F3593D54}" srcOrd="0" destOrd="0" parTransId="{D72257E3-CF9A-4713-A843-0D5FD4752B36}" sibTransId="{C06C0CE1-E3D9-4209-B9CE-E45B900EBF4F}"/>
    <dgm:cxn modelId="{8F8C6E22-5766-4B3C-9FA3-9D7D85FCB81B}" srcId="{71D45BC8-FE16-45AE-8A55-3441682CB8A7}" destId="{208641A2-F9E2-447D-B8B3-D82BD91AB7A2}" srcOrd="1" destOrd="0" parTransId="{04B59A42-B015-49E2-A7E7-6F39CA5AEC92}" sibTransId="{839B4DC2-B160-4312-B771-46D4951EA8A6}"/>
    <dgm:cxn modelId="{E6A93E2D-DDCE-4D1C-AF2B-157F8D13FA27}" type="presOf" srcId="{B1E7F0BA-D144-4F51-A1BF-1BC3F3593D54}" destId="{16748B11-3112-4A2C-9C31-74F4F6B401FC}" srcOrd="0" destOrd="0" presId="urn:microsoft.com/office/officeart/2018/2/layout/IconLabelList"/>
    <dgm:cxn modelId="{904FC12F-6215-4116-955C-76785BB101E4}" type="presOf" srcId="{71D45BC8-FE16-45AE-8A55-3441682CB8A7}" destId="{66060098-6A71-4DA3-A83A-6BCF5844E68E}" srcOrd="0" destOrd="0" presId="urn:microsoft.com/office/officeart/2018/2/layout/IconLabelList"/>
    <dgm:cxn modelId="{056A8AEC-211F-495E-90C1-87A1F66877CD}" type="presOf" srcId="{208641A2-F9E2-447D-B8B3-D82BD91AB7A2}" destId="{A13FC941-5A39-47ED-9CD2-BE53256B2FF7}" srcOrd="0" destOrd="0" presId="urn:microsoft.com/office/officeart/2018/2/layout/IconLabelList"/>
    <dgm:cxn modelId="{1B86812C-928B-4F22-8B48-F7FA05C914AB}" type="presParOf" srcId="{66060098-6A71-4DA3-A83A-6BCF5844E68E}" destId="{9073B64C-F4CF-44EF-AC27-A348063062D5}" srcOrd="0" destOrd="0" presId="urn:microsoft.com/office/officeart/2018/2/layout/IconLabelList"/>
    <dgm:cxn modelId="{D563E32B-BFF6-4205-8C5A-AF176FFEC3A1}" type="presParOf" srcId="{9073B64C-F4CF-44EF-AC27-A348063062D5}" destId="{4AD1F909-66A2-43DC-A691-309B0BDAE884}" srcOrd="0" destOrd="0" presId="urn:microsoft.com/office/officeart/2018/2/layout/IconLabelList"/>
    <dgm:cxn modelId="{516D6881-04FD-45CC-ABED-4AE6E1898B44}" type="presParOf" srcId="{9073B64C-F4CF-44EF-AC27-A348063062D5}" destId="{C114B33C-2B72-4277-9FB2-49F9B4AB1941}" srcOrd="1" destOrd="0" presId="urn:microsoft.com/office/officeart/2018/2/layout/IconLabelList"/>
    <dgm:cxn modelId="{6F1D9538-32DD-4B44-A04A-03CAA8F2F108}" type="presParOf" srcId="{9073B64C-F4CF-44EF-AC27-A348063062D5}" destId="{16748B11-3112-4A2C-9C31-74F4F6B401FC}" srcOrd="2" destOrd="0" presId="urn:microsoft.com/office/officeart/2018/2/layout/IconLabelList"/>
    <dgm:cxn modelId="{10B80509-6534-4F01-9E64-B88F440A4133}" type="presParOf" srcId="{66060098-6A71-4DA3-A83A-6BCF5844E68E}" destId="{D9AC3D92-44FA-479A-AA68-0346C9CEFC02}" srcOrd="1" destOrd="0" presId="urn:microsoft.com/office/officeart/2018/2/layout/IconLabelList"/>
    <dgm:cxn modelId="{99893935-69F0-4392-9A59-34E8062A31F1}" type="presParOf" srcId="{66060098-6A71-4DA3-A83A-6BCF5844E68E}" destId="{D1E0247B-513C-4138-BC9A-DDF1C439FC2C}" srcOrd="2" destOrd="0" presId="urn:microsoft.com/office/officeart/2018/2/layout/IconLabelList"/>
    <dgm:cxn modelId="{D123096C-829B-420E-949B-C4CE93633583}" type="presParOf" srcId="{D1E0247B-513C-4138-BC9A-DDF1C439FC2C}" destId="{DFD6F741-2E04-4FF4-859E-EDF02805F6DA}" srcOrd="0" destOrd="0" presId="urn:microsoft.com/office/officeart/2018/2/layout/IconLabelList"/>
    <dgm:cxn modelId="{54373DCB-72DE-4885-A41B-5715B5478163}" type="presParOf" srcId="{D1E0247B-513C-4138-BC9A-DDF1C439FC2C}" destId="{50FA5341-84F2-4D75-9CB5-A7ED85C4EE7A}" srcOrd="1" destOrd="0" presId="urn:microsoft.com/office/officeart/2018/2/layout/IconLabelList"/>
    <dgm:cxn modelId="{18685DBC-753E-461D-9E54-694582D1A9C0}" type="presParOf" srcId="{D1E0247B-513C-4138-BC9A-DDF1C439FC2C}" destId="{A13FC941-5A39-47ED-9CD2-BE53256B2FF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D45BC8-FE16-45AE-8A55-3441682CB8A7}" type="doc">
      <dgm:prSet loTypeId="urn:microsoft.com/office/officeart/2018/2/layout/IconLabelList" loCatId="icon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1E7F0BA-D144-4F51-A1BF-1BC3F3593D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To obtain money, property, or services</a:t>
          </a:r>
        </a:p>
      </dgm:t>
    </dgm:pt>
    <dgm:pt modelId="{D72257E3-CF9A-4713-A843-0D5FD4752B36}" type="parTrans" cxnId="{2E3C2A06-A724-48FF-9AF4-EC9A78CA9C15}">
      <dgm:prSet/>
      <dgm:spPr/>
      <dgm:t>
        <a:bodyPr/>
        <a:lstStyle/>
        <a:p>
          <a:endParaRPr lang="en-US"/>
        </a:p>
      </dgm:t>
    </dgm:pt>
    <dgm:pt modelId="{C06C0CE1-E3D9-4209-B9CE-E45B900EBF4F}" type="sibTrans" cxnId="{2E3C2A06-A724-48FF-9AF4-EC9A78CA9C15}">
      <dgm:prSet/>
      <dgm:spPr/>
      <dgm:t>
        <a:bodyPr/>
        <a:lstStyle/>
        <a:p>
          <a:endParaRPr lang="en-US"/>
        </a:p>
      </dgm:t>
    </dgm:pt>
    <dgm:pt modelId="{208641A2-F9E2-447D-B8B3-D82BD91AB7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To avoid payment or loss of services</a:t>
          </a:r>
        </a:p>
      </dgm:t>
    </dgm:pt>
    <dgm:pt modelId="{04B59A42-B015-49E2-A7E7-6F39CA5AEC92}" type="parTrans" cxnId="{8F8C6E22-5766-4B3C-9FA3-9D7D85FCB81B}">
      <dgm:prSet/>
      <dgm:spPr/>
      <dgm:t>
        <a:bodyPr/>
        <a:lstStyle/>
        <a:p>
          <a:endParaRPr lang="en-US"/>
        </a:p>
      </dgm:t>
    </dgm:pt>
    <dgm:pt modelId="{839B4DC2-B160-4312-B771-46D4951EA8A6}" type="sibTrans" cxnId="{8F8C6E22-5766-4B3C-9FA3-9D7D85FCB81B}">
      <dgm:prSet/>
      <dgm:spPr/>
      <dgm:t>
        <a:bodyPr/>
        <a:lstStyle/>
        <a:p>
          <a:endParaRPr lang="en-US"/>
        </a:p>
      </dgm:t>
    </dgm:pt>
    <dgm:pt modelId="{E1EC35F7-881F-43D2-A901-B9BF72E9AC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To secure personal or business advantage</a:t>
          </a:r>
        </a:p>
      </dgm:t>
    </dgm:pt>
    <dgm:pt modelId="{402088AE-EDCD-4ACC-822E-91EDBEFC5CC0}" type="parTrans" cxnId="{CD1E092A-EEB1-4346-B2C8-9342C02B3813}">
      <dgm:prSet/>
      <dgm:spPr/>
      <dgm:t>
        <a:bodyPr/>
        <a:lstStyle/>
        <a:p>
          <a:endParaRPr lang="en-US"/>
        </a:p>
      </dgm:t>
    </dgm:pt>
    <dgm:pt modelId="{75291CD2-EB9B-412E-91E1-03D69519D116}" type="sibTrans" cxnId="{CD1E092A-EEB1-4346-B2C8-9342C02B3813}">
      <dgm:prSet/>
      <dgm:spPr/>
      <dgm:t>
        <a:bodyPr/>
        <a:lstStyle/>
        <a:p>
          <a:endParaRPr lang="en-US"/>
        </a:p>
      </dgm:t>
    </dgm:pt>
    <dgm:pt modelId="{66060098-6A71-4DA3-A83A-6BCF5844E68E}" type="pres">
      <dgm:prSet presAssocID="{71D45BC8-FE16-45AE-8A55-3441682CB8A7}" presName="root" presStyleCnt="0">
        <dgm:presLayoutVars>
          <dgm:dir/>
          <dgm:resizeHandles val="exact"/>
        </dgm:presLayoutVars>
      </dgm:prSet>
      <dgm:spPr/>
    </dgm:pt>
    <dgm:pt modelId="{9073B64C-F4CF-44EF-AC27-A348063062D5}" type="pres">
      <dgm:prSet presAssocID="{B1E7F0BA-D144-4F51-A1BF-1BC3F3593D54}" presName="compNode" presStyleCnt="0"/>
      <dgm:spPr/>
    </dgm:pt>
    <dgm:pt modelId="{4AD1F909-66A2-43DC-A691-309B0BDAE884}" type="pres">
      <dgm:prSet presAssocID="{B1E7F0BA-D144-4F51-A1BF-1BC3F3593D5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114B33C-2B72-4277-9FB2-49F9B4AB1941}" type="pres">
      <dgm:prSet presAssocID="{B1E7F0BA-D144-4F51-A1BF-1BC3F3593D54}" presName="spaceRect" presStyleCnt="0"/>
      <dgm:spPr/>
    </dgm:pt>
    <dgm:pt modelId="{16748B11-3112-4A2C-9C31-74F4F6B401FC}" type="pres">
      <dgm:prSet presAssocID="{B1E7F0BA-D144-4F51-A1BF-1BC3F3593D54}" presName="textRect" presStyleLbl="revTx" presStyleIdx="0" presStyleCnt="3">
        <dgm:presLayoutVars>
          <dgm:chMax val="1"/>
          <dgm:chPref val="1"/>
        </dgm:presLayoutVars>
      </dgm:prSet>
      <dgm:spPr/>
    </dgm:pt>
    <dgm:pt modelId="{D9AC3D92-44FA-479A-AA68-0346C9CEFC02}" type="pres">
      <dgm:prSet presAssocID="{C06C0CE1-E3D9-4209-B9CE-E45B900EBF4F}" presName="sibTrans" presStyleCnt="0"/>
      <dgm:spPr/>
    </dgm:pt>
    <dgm:pt modelId="{D1E0247B-513C-4138-BC9A-DDF1C439FC2C}" type="pres">
      <dgm:prSet presAssocID="{208641A2-F9E2-447D-B8B3-D82BD91AB7A2}" presName="compNode" presStyleCnt="0"/>
      <dgm:spPr/>
    </dgm:pt>
    <dgm:pt modelId="{DFD6F741-2E04-4FF4-859E-EDF02805F6DA}" type="pres">
      <dgm:prSet presAssocID="{208641A2-F9E2-447D-B8B3-D82BD91AB7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50FA5341-84F2-4D75-9CB5-A7ED85C4EE7A}" type="pres">
      <dgm:prSet presAssocID="{208641A2-F9E2-447D-B8B3-D82BD91AB7A2}" presName="spaceRect" presStyleCnt="0"/>
      <dgm:spPr/>
    </dgm:pt>
    <dgm:pt modelId="{A13FC941-5A39-47ED-9CD2-BE53256B2FF7}" type="pres">
      <dgm:prSet presAssocID="{208641A2-F9E2-447D-B8B3-D82BD91AB7A2}" presName="textRect" presStyleLbl="revTx" presStyleIdx="1" presStyleCnt="3">
        <dgm:presLayoutVars>
          <dgm:chMax val="1"/>
          <dgm:chPref val="1"/>
        </dgm:presLayoutVars>
      </dgm:prSet>
      <dgm:spPr/>
    </dgm:pt>
    <dgm:pt modelId="{4BDBBD72-542C-4B83-9D6C-A4DFF6C363FC}" type="pres">
      <dgm:prSet presAssocID="{839B4DC2-B160-4312-B771-46D4951EA8A6}" presName="sibTrans" presStyleCnt="0"/>
      <dgm:spPr/>
    </dgm:pt>
    <dgm:pt modelId="{CD9E7F71-40C0-45EB-937E-078411784EFC}" type="pres">
      <dgm:prSet presAssocID="{E1EC35F7-881F-43D2-A901-B9BF72E9AC63}" presName="compNode" presStyleCnt="0"/>
      <dgm:spPr/>
    </dgm:pt>
    <dgm:pt modelId="{13EB43FA-1A7F-470E-93D4-33FC3574EFAE}" type="pres">
      <dgm:prSet presAssocID="{E1EC35F7-881F-43D2-A901-B9BF72E9AC6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ss pieces with solid fill"/>
        </a:ext>
      </dgm:extLst>
    </dgm:pt>
    <dgm:pt modelId="{C109D7FA-AC5C-4EC7-9E65-CECF0A2AD445}" type="pres">
      <dgm:prSet presAssocID="{E1EC35F7-881F-43D2-A901-B9BF72E9AC63}" presName="spaceRect" presStyleCnt="0"/>
      <dgm:spPr/>
    </dgm:pt>
    <dgm:pt modelId="{D8EF86EE-DC5B-4571-9F67-DBDDDC39AFC2}" type="pres">
      <dgm:prSet presAssocID="{E1EC35F7-881F-43D2-A901-B9BF72E9AC6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E3C2A06-A724-48FF-9AF4-EC9A78CA9C15}" srcId="{71D45BC8-FE16-45AE-8A55-3441682CB8A7}" destId="{B1E7F0BA-D144-4F51-A1BF-1BC3F3593D54}" srcOrd="0" destOrd="0" parTransId="{D72257E3-CF9A-4713-A843-0D5FD4752B36}" sibTransId="{C06C0CE1-E3D9-4209-B9CE-E45B900EBF4F}"/>
    <dgm:cxn modelId="{8F8C6E22-5766-4B3C-9FA3-9D7D85FCB81B}" srcId="{71D45BC8-FE16-45AE-8A55-3441682CB8A7}" destId="{208641A2-F9E2-447D-B8B3-D82BD91AB7A2}" srcOrd="1" destOrd="0" parTransId="{04B59A42-B015-49E2-A7E7-6F39CA5AEC92}" sibTransId="{839B4DC2-B160-4312-B771-46D4951EA8A6}"/>
    <dgm:cxn modelId="{CD1E092A-EEB1-4346-B2C8-9342C02B3813}" srcId="{71D45BC8-FE16-45AE-8A55-3441682CB8A7}" destId="{E1EC35F7-881F-43D2-A901-B9BF72E9AC63}" srcOrd="2" destOrd="0" parTransId="{402088AE-EDCD-4ACC-822E-91EDBEFC5CC0}" sibTransId="{75291CD2-EB9B-412E-91E1-03D69519D116}"/>
    <dgm:cxn modelId="{E6A93E2D-DDCE-4D1C-AF2B-157F8D13FA27}" type="presOf" srcId="{B1E7F0BA-D144-4F51-A1BF-1BC3F3593D54}" destId="{16748B11-3112-4A2C-9C31-74F4F6B401FC}" srcOrd="0" destOrd="0" presId="urn:microsoft.com/office/officeart/2018/2/layout/IconLabelList"/>
    <dgm:cxn modelId="{904FC12F-6215-4116-955C-76785BB101E4}" type="presOf" srcId="{71D45BC8-FE16-45AE-8A55-3441682CB8A7}" destId="{66060098-6A71-4DA3-A83A-6BCF5844E68E}" srcOrd="0" destOrd="0" presId="urn:microsoft.com/office/officeart/2018/2/layout/IconLabelList"/>
    <dgm:cxn modelId="{3C99E4E8-C8C9-4825-B09B-32ED85D7E6E1}" type="presOf" srcId="{E1EC35F7-881F-43D2-A901-B9BF72E9AC63}" destId="{D8EF86EE-DC5B-4571-9F67-DBDDDC39AFC2}" srcOrd="0" destOrd="0" presId="urn:microsoft.com/office/officeart/2018/2/layout/IconLabelList"/>
    <dgm:cxn modelId="{056A8AEC-211F-495E-90C1-87A1F66877CD}" type="presOf" srcId="{208641A2-F9E2-447D-B8B3-D82BD91AB7A2}" destId="{A13FC941-5A39-47ED-9CD2-BE53256B2FF7}" srcOrd="0" destOrd="0" presId="urn:microsoft.com/office/officeart/2018/2/layout/IconLabelList"/>
    <dgm:cxn modelId="{1B86812C-928B-4F22-8B48-F7FA05C914AB}" type="presParOf" srcId="{66060098-6A71-4DA3-A83A-6BCF5844E68E}" destId="{9073B64C-F4CF-44EF-AC27-A348063062D5}" srcOrd="0" destOrd="0" presId="urn:microsoft.com/office/officeart/2018/2/layout/IconLabelList"/>
    <dgm:cxn modelId="{D563E32B-BFF6-4205-8C5A-AF176FFEC3A1}" type="presParOf" srcId="{9073B64C-F4CF-44EF-AC27-A348063062D5}" destId="{4AD1F909-66A2-43DC-A691-309B0BDAE884}" srcOrd="0" destOrd="0" presId="urn:microsoft.com/office/officeart/2018/2/layout/IconLabelList"/>
    <dgm:cxn modelId="{516D6881-04FD-45CC-ABED-4AE6E1898B44}" type="presParOf" srcId="{9073B64C-F4CF-44EF-AC27-A348063062D5}" destId="{C114B33C-2B72-4277-9FB2-49F9B4AB1941}" srcOrd="1" destOrd="0" presId="urn:microsoft.com/office/officeart/2018/2/layout/IconLabelList"/>
    <dgm:cxn modelId="{6F1D9538-32DD-4B44-A04A-03CAA8F2F108}" type="presParOf" srcId="{9073B64C-F4CF-44EF-AC27-A348063062D5}" destId="{16748B11-3112-4A2C-9C31-74F4F6B401FC}" srcOrd="2" destOrd="0" presId="urn:microsoft.com/office/officeart/2018/2/layout/IconLabelList"/>
    <dgm:cxn modelId="{10B80509-6534-4F01-9E64-B88F440A4133}" type="presParOf" srcId="{66060098-6A71-4DA3-A83A-6BCF5844E68E}" destId="{D9AC3D92-44FA-479A-AA68-0346C9CEFC02}" srcOrd="1" destOrd="0" presId="urn:microsoft.com/office/officeart/2018/2/layout/IconLabelList"/>
    <dgm:cxn modelId="{99893935-69F0-4392-9A59-34E8062A31F1}" type="presParOf" srcId="{66060098-6A71-4DA3-A83A-6BCF5844E68E}" destId="{D1E0247B-513C-4138-BC9A-DDF1C439FC2C}" srcOrd="2" destOrd="0" presId="urn:microsoft.com/office/officeart/2018/2/layout/IconLabelList"/>
    <dgm:cxn modelId="{D123096C-829B-420E-949B-C4CE93633583}" type="presParOf" srcId="{D1E0247B-513C-4138-BC9A-DDF1C439FC2C}" destId="{DFD6F741-2E04-4FF4-859E-EDF02805F6DA}" srcOrd="0" destOrd="0" presId="urn:microsoft.com/office/officeart/2018/2/layout/IconLabelList"/>
    <dgm:cxn modelId="{54373DCB-72DE-4885-A41B-5715B5478163}" type="presParOf" srcId="{D1E0247B-513C-4138-BC9A-DDF1C439FC2C}" destId="{50FA5341-84F2-4D75-9CB5-A7ED85C4EE7A}" srcOrd="1" destOrd="0" presId="urn:microsoft.com/office/officeart/2018/2/layout/IconLabelList"/>
    <dgm:cxn modelId="{18685DBC-753E-461D-9E54-694582D1A9C0}" type="presParOf" srcId="{D1E0247B-513C-4138-BC9A-DDF1C439FC2C}" destId="{A13FC941-5A39-47ED-9CD2-BE53256B2FF7}" srcOrd="2" destOrd="0" presId="urn:microsoft.com/office/officeart/2018/2/layout/IconLabelList"/>
    <dgm:cxn modelId="{4EF8D5B2-05FD-4FD4-BBC3-2B0633739CE6}" type="presParOf" srcId="{66060098-6A71-4DA3-A83A-6BCF5844E68E}" destId="{4BDBBD72-542C-4B83-9D6C-A4DFF6C363FC}" srcOrd="3" destOrd="0" presId="urn:microsoft.com/office/officeart/2018/2/layout/IconLabelList"/>
    <dgm:cxn modelId="{C2FD4E96-5D93-4119-AEC0-1FD9E45A1B6F}" type="presParOf" srcId="{66060098-6A71-4DA3-A83A-6BCF5844E68E}" destId="{CD9E7F71-40C0-45EB-937E-078411784EFC}" srcOrd="4" destOrd="0" presId="urn:microsoft.com/office/officeart/2018/2/layout/IconLabelList"/>
    <dgm:cxn modelId="{01F23108-E516-4896-B173-6825784FAC46}" type="presParOf" srcId="{CD9E7F71-40C0-45EB-937E-078411784EFC}" destId="{13EB43FA-1A7F-470E-93D4-33FC3574EFAE}" srcOrd="0" destOrd="0" presId="urn:microsoft.com/office/officeart/2018/2/layout/IconLabelList"/>
    <dgm:cxn modelId="{2E12B66C-732B-4FFC-A311-3164D381089B}" type="presParOf" srcId="{CD9E7F71-40C0-45EB-937E-078411784EFC}" destId="{C109D7FA-AC5C-4EC7-9E65-CECF0A2AD445}" srcOrd="1" destOrd="0" presId="urn:microsoft.com/office/officeart/2018/2/layout/IconLabelList"/>
    <dgm:cxn modelId="{C8EFBC93-098B-4E1F-A599-452321E108D4}" type="presParOf" srcId="{CD9E7F71-40C0-45EB-937E-078411784EFC}" destId="{D8EF86EE-DC5B-4571-9F67-DBDDDC39AFC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D45BC8-FE16-45AE-8A55-3441682CB8A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E7F0BA-D144-4F51-A1BF-1BC3F3593D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Annual financial audit is not sufficient to prevent or detect fraud</a:t>
          </a:r>
        </a:p>
      </dgm:t>
    </dgm:pt>
    <dgm:pt modelId="{D72257E3-CF9A-4713-A843-0D5FD4752B36}" type="parTrans" cxnId="{2E3C2A06-A724-48FF-9AF4-EC9A78CA9C15}">
      <dgm:prSet/>
      <dgm:spPr/>
      <dgm:t>
        <a:bodyPr/>
        <a:lstStyle/>
        <a:p>
          <a:endParaRPr lang="en-US"/>
        </a:p>
      </dgm:t>
    </dgm:pt>
    <dgm:pt modelId="{C06C0CE1-E3D9-4209-B9CE-E45B900EBF4F}" type="sibTrans" cxnId="{2E3C2A06-A724-48FF-9AF4-EC9A78CA9C15}">
      <dgm:prSet/>
      <dgm:spPr/>
      <dgm:t>
        <a:bodyPr/>
        <a:lstStyle/>
        <a:p>
          <a:endParaRPr lang="en-US"/>
        </a:p>
      </dgm:t>
    </dgm:pt>
    <dgm:pt modelId="{208641A2-F9E2-447D-B8B3-D82BD91AB7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Comprehensive internal control system is preferred</a:t>
          </a:r>
        </a:p>
      </dgm:t>
    </dgm:pt>
    <dgm:pt modelId="{04B59A42-B015-49E2-A7E7-6F39CA5AEC92}" type="parTrans" cxnId="{8F8C6E22-5766-4B3C-9FA3-9D7D85FCB81B}">
      <dgm:prSet/>
      <dgm:spPr/>
      <dgm:t>
        <a:bodyPr/>
        <a:lstStyle/>
        <a:p>
          <a:endParaRPr lang="en-US"/>
        </a:p>
      </dgm:t>
    </dgm:pt>
    <dgm:pt modelId="{839B4DC2-B160-4312-B771-46D4951EA8A6}" type="sibTrans" cxnId="{8F8C6E22-5766-4B3C-9FA3-9D7D85FCB81B}">
      <dgm:prSet/>
      <dgm:spPr/>
      <dgm:t>
        <a:bodyPr/>
        <a:lstStyle/>
        <a:p>
          <a:endParaRPr lang="en-US"/>
        </a:p>
      </dgm:t>
    </dgm:pt>
    <dgm:pt modelId="{66060098-6A71-4DA3-A83A-6BCF5844E68E}" type="pres">
      <dgm:prSet presAssocID="{71D45BC8-FE16-45AE-8A55-3441682CB8A7}" presName="root" presStyleCnt="0">
        <dgm:presLayoutVars>
          <dgm:dir/>
          <dgm:resizeHandles val="exact"/>
        </dgm:presLayoutVars>
      </dgm:prSet>
      <dgm:spPr/>
    </dgm:pt>
    <dgm:pt modelId="{9073B64C-F4CF-44EF-AC27-A348063062D5}" type="pres">
      <dgm:prSet presAssocID="{B1E7F0BA-D144-4F51-A1BF-1BC3F3593D54}" presName="compNode" presStyleCnt="0"/>
      <dgm:spPr/>
    </dgm:pt>
    <dgm:pt modelId="{4AD1F909-66A2-43DC-A691-309B0BDAE884}" type="pres">
      <dgm:prSet presAssocID="{B1E7F0BA-D144-4F51-A1BF-1BC3F3593D5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ber with solid fill"/>
        </a:ext>
      </dgm:extLst>
    </dgm:pt>
    <dgm:pt modelId="{C114B33C-2B72-4277-9FB2-49F9B4AB1941}" type="pres">
      <dgm:prSet presAssocID="{B1E7F0BA-D144-4F51-A1BF-1BC3F3593D54}" presName="spaceRect" presStyleCnt="0"/>
      <dgm:spPr/>
    </dgm:pt>
    <dgm:pt modelId="{16748B11-3112-4A2C-9C31-74F4F6B401FC}" type="pres">
      <dgm:prSet presAssocID="{B1E7F0BA-D144-4F51-A1BF-1BC3F3593D54}" presName="textRect" presStyleLbl="revTx" presStyleIdx="0" presStyleCnt="2">
        <dgm:presLayoutVars>
          <dgm:chMax val="1"/>
          <dgm:chPref val="1"/>
        </dgm:presLayoutVars>
      </dgm:prSet>
      <dgm:spPr/>
    </dgm:pt>
    <dgm:pt modelId="{D9AC3D92-44FA-479A-AA68-0346C9CEFC02}" type="pres">
      <dgm:prSet presAssocID="{C06C0CE1-E3D9-4209-B9CE-E45B900EBF4F}" presName="sibTrans" presStyleCnt="0"/>
      <dgm:spPr/>
    </dgm:pt>
    <dgm:pt modelId="{D1E0247B-513C-4138-BC9A-DDF1C439FC2C}" type="pres">
      <dgm:prSet presAssocID="{208641A2-F9E2-447D-B8B3-D82BD91AB7A2}" presName="compNode" presStyleCnt="0"/>
      <dgm:spPr/>
    </dgm:pt>
    <dgm:pt modelId="{DFD6F741-2E04-4FF4-859E-EDF02805F6DA}" type="pres">
      <dgm:prSet presAssocID="{208641A2-F9E2-447D-B8B3-D82BD91AB7A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 with solid fill"/>
        </a:ext>
      </dgm:extLst>
    </dgm:pt>
    <dgm:pt modelId="{50FA5341-84F2-4D75-9CB5-A7ED85C4EE7A}" type="pres">
      <dgm:prSet presAssocID="{208641A2-F9E2-447D-B8B3-D82BD91AB7A2}" presName="spaceRect" presStyleCnt="0"/>
      <dgm:spPr/>
    </dgm:pt>
    <dgm:pt modelId="{A13FC941-5A39-47ED-9CD2-BE53256B2FF7}" type="pres">
      <dgm:prSet presAssocID="{208641A2-F9E2-447D-B8B3-D82BD91AB7A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E3C2A06-A724-48FF-9AF4-EC9A78CA9C15}" srcId="{71D45BC8-FE16-45AE-8A55-3441682CB8A7}" destId="{B1E7F0BA-D144-4F51-A1BF-1BC3F3593D54}" srcOrd="0" destOrd="0" parTransId="{D72257E3-CF9A-4713-A843-0D5FD4752B36}" sibTransId="{C06C0CE1-E3D9-4209-B9CE-E45B900EBF4F}"/>
    <dgm:cxn modelId="{8F8C6E22-5766-4B3C-9FA3-9D7D85FCB81B}" srcId="{71D45BC8-FE16-45AE-8A55-3441682CB8A7}" destId="{208641A2-F9E2-447D-B8B3-D82BD91AB7A2}" srcOrd="1" destOrd="0" parTransId="{04B59A42-B015-49E2-A7E7-6F39CA5AEC92}" sibTransId="{839B4DC2-B160-4312-B771-46D4951EA8A6}"/>
    <dgm:cxn modelId="{E6A93E2D-DDCE-4D1C-AF2B-157F8D13FA27}" type="presOf" srcId="{B1E7F0BA-D144-4F51-A1BF-1BC3F3593D54}" destId="{16748B11-3112-4A2C-9C31-74F4F6B401FC}" srcOrd="0" destOrd="0" presId="urn:microsoft.com/office/officeart/2018/2/layout/IconLabelList"/>
    <dgm:cxn modelId="{904FC12F-6215-4116-955C-76785BB101E4}" type="presOf" srcId="{71D45BC8-FE16-45AE-8A55-3441682CB8A7}" destId="{66060098-6A71-4DA3-A83A-6BCF5844E68E}" srcOrd="0" destOrd="0" presId="urn:microsoft.com/office/officeart/2018/2/layout/IconLabelList"/>
    <dgm:cxn modelId="{056A8AEC-211F-495E-90C1-87A1F66877CD}" type="presOf" srcId="{208641A2-F9E2-447D-B8B3-D82BD91AB7A2}" destId="{A13FC941-5A39-47ED-9CD2-BE53256B2FF7}" srcOrd="0" destOrd="0" presId="urn:microsoft.com/office/officeart/2018/2/layout/IconLabelList"/>
    <dgm:cxn modelId="{1B86812C-928B-4F22-8B48-F7FA05C914AB}" type="presParOf" srcId="{66060098-6A71-4DA3-A83A-6BCF5844E68E}" destId="{9073B64C-F4CF-44EF-AC27-A348063062D5}" srcOrd="0" destOrd="0" presId="urn:microsoft.com/office/officeart/2018/2/layout/IconLabelList"/>
    <dgm:cxn modelId="{D563E32B-BFF6-4205-8C5A-AF176FFEC3A1}" type="presParOf" srcId="{9073B64C-F4CF-44EF-AC27-A348063062D5}" destId="{4AD1F909-66A2-43DC-A691-309B0BDAE884}" srcOrd="0" destOrd="0" presId="urn:microsoft.com/office/officeart/2018/2/layout/IconLabelList"/>
    <dgm:cxn modelId="{516D6881-04FD-45CC-ABED-4AE6E1898B44}" type="presParOf" srcId="{9073B64C-F4CF-44EF-AC27-A348063062D5}" destId="{C114B33C-2B72-4277-9FB2-49F9B4AB1941}" srcOrd="1" destOrd="0" presId="urn:microsoft.com/office/officeart/2018/2/layout/IconLabelList"/>
    <dgm:cxn modelId="{6F1D9538-32DD-4B44-A04A-03CAA8F2F108}" type="presParOf" srcId="{9073B64C-F4CF-44EF-AC27-A348063062D5}" destId="{16748B11-3112-4A2C-9C31-74F4F6B401FC}" srcOrd="2" destOrd="0" presId="urn:microsoft.com/office/officeart/2018/2/layout/IconLabelList"/>
    <dgm:cxn modelId="{10B80509-6534-4F01-9E64-B88F440A4133}" type="presParOf" srcId="{66060098-6A71-4DA3-A83A-6BCF5844E68E}" destId="{D9AC3D92-44FA-479A-AA68-0346C9CEFC02}" srcOrd="1" destOrd="0" presId="urn:microsoft.com/office/officeart/2018/2/layout/IconLabelList"/>
    <dgm:cxn modelId="{99893935-69F0-4392-9A59-34E8062A31F1}" type="presParOf" srcId="{66060098-6A71-4DA3-A83A-6BCF5844E68E}" destId="{D1E0247B-513C-4138-BC9A-DDF1C439FC2C}" srcOrd="2" destOrd="0" presId="urn:microsoft.com/office/officeart/2018/2/layout/IconLabelList"/>
    <dgm:cxn modelId="{D123096C-829B-420E-949B-C4CE93633583}" type="presParOf" srcId="{D1E0247B-513C-4138-BC9A-DDF1C439FC2C}" destId="{DFD6F741-2E04-4FF4-859E-EDF02805F6DA}" srcOrd="0" destOrd="0" presId="urn:microsoft.com/office/officeart/2018/2/layout/IconLabelList"/>
    <dgm:cxn modelId="{54373DCB-72DE-4885-A41B-5715B5478163}" type="presParOf" srcId="{D1E0247B-513C-4138-BC9A-DDF1C439FC2C}" destId="{50FA5341-84F2-4D75-9CB5-A7ED85C4EE7A}" srcOrd="1" destOrd="0" presId="urn:microsoft.com/office/officeart/2018/2/layout/IconLabelList"/>
    <dgm:cxn modelId="{18685DBC-753E-461D-9E54-694582D1A9C0}" type="presParOf" srcId="{D1E0247B-513C-4138-BC9A-DDF1C439FC2C}" destId="{A13FC941-5A39-47ED-9CD2-BE53256B2FF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BB8B1F-A6A1-4687-B361-CB2888B530B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A17794E-7BE9-42CB-9903-DD0EDB67BA97}">
      <dgm:prSet/>
      <dgm:spPr/>
      <dgm:t>
        <a:bodyPr/>
        <a:lstStyle/>
        <a:p>
          <a:pPr>
            <a:defRPr cap="all"/>
          </a:pPr>
          <a:r>
            <a:rPr lang="en-US" dirty="0"/>
            <a:t>Management or the board manage risk</a:t>
          </a:r>
        </a:p>
      </dgm:t>
    </dgm:pt>
    <dgm:pt modelId="{F9CBC132-AE66-43E7-9320-8D4302C64B4D}" type="parTrans" cxnId="{6EAAE589-14F6-4C91-AD20-46BB65793893}">
      <dgm:prSet/>
      <dgm:spPr/>
      <dgm:t>
        <a:bodyPr/>
        <a:lstStyle/>
        <a:p>
          <a:endParaRPr lang="en-US"/>
        </a:p>
      </dgm:t>
    </dgm:pt>
    <dgm:pt modelId="{4CA9E3FF-D690-4EE3-97B4-6DC93525C7E6}" type="sibTrans" cxnId="{6EAAE589-14F6-4C91-AD20-46BB65793893}">
      <dgm:prSet/>
      <dgm:spPr/>
      <dgm:t>
        <a:bodyPr/>
        <a:lstStyle/>
        <a:p>
          <a:endParaRPr lang="en-US"/>
        </a:p>
      </dgm:t>
    </dgm:pt>
    <dgm:pt modelId="{1A40CC37-73E6-4E03-A289-E68DE5ABE48F}">
      <dgm:prSet/>
      <dgm:spPr/>
      <dgm:t>
        <a:bodyPr/>
        <a:lstStyle/>
        <a:p>
          <a:pPr>
            <a:defRPr cap="all"/>
          </a:pPr>
          <a:r>
            <a:rPr lang="en-US" dirty="0"/>
            <a:t>Examples of internal controls?</a:t>
          </a:r>
        </a:p>
      </dgm:t>
    </dgm:pt>
    <dgm:pt modelId="{A37F87CB-D4CD-4012-9997-B2F5CAC2843B}" type="parTrans" cxnId="{AF2DB31B-FC10-49A7-9B5F-8215310E018D}">
      <dgm:prSet/>
      <dgm:spPr/>
      <dgm:t>
        <a:bodyPr/>
        <a:lstStyle/>
        <a:p>
          <a:endParaRPr lang="en-US"/>
        </a:p>
      </dgm:t>
    </dgm:pt>
    <dgm:pt modelId="{76FBD2DA-6192-4B66-BD93-2C809C39E09A}" type="sibTrans" cxnId="{AF2DB31B-FC10-49A7-9B5F-8215310E018D}">
      <dgm:prSet/>
      <dgm:spPr/>
      <dgm:t>
        <a:bodyPr/>
        <a:lstStyle/>
        <a:p>
          <a:endParaRPr lang="en-US"/>
        </a:p>
      </dgm:t>
    </dgm:pt>
    <dgm:pt modelId="{111A53C7-77F3-495E-AB6D-6D424ECEC1DF}" type="pres">
      <dgm:prSet presAssocID="{F5BB8B1F-A6A1-4687-B361-CB2888B530B7}" presName="root" presStyleCnt="0">
        <dgm:presLayoutVars>
          <dgm:dir/>
          <dgm:resizeHandles val="exact"/>
        </dgm:presLayoutVars>
      </dgm:prSet>
      <dgm:spPr/>
    </dgm:pt>
    <dgm:pt modelId="{A225C2F3-0855-4417-AFBC-89C75D61D098}" type="pres">
      <dgm:prSet presAssocID="{EA17794E-7BE9-42CB-9903-DD0EDB67BA97}" presName="compNode" presStyleCnt="0"/>
      <dgm:spPr/>
    </dgm:pt>
    <dgm:pt modelId="{A1E29411-56C4-4184-B38E-A71BACFE15CE}" type="pres">
      <dgm:prSet presAssocID="{EA17794E-7BE9-42CB-9903-DD0EDB67BA97}" presName="iconBgRect" presStyleLbl="bgShp" presStyleIdx="0" presStyleCnt="2"/>
      <dgm:spPr>
        <a:solidFill>
          <a:schemeClr val="accent5"/>
        </a:solidFill>
      </dgm:spPr>
    </dgm:pt>
    <dgm:pt modelId="{EAF8D3D2-7BED-490E-BF81-E04D8CE1B9B3}" type="pres">
      <dgm:prSet presAssocID="{EA17794E-7BE9-42CB-9903-DD0EDB67BA9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1EA327C6-DFE6-49CB-9E5B-1A2EEE0AD305}" type="pres">
      <dgm:prSet presAssocID="{EA17794E-7BE9-42CB-9903-DD0EDB67BA97}" presName="spaceRect" presStyleCnt="0"/>
      <dgm:spPr/>
    </dgm:pt>
    <dgm:pt modelId="{48EABA69-4D07-4FC5-8010-40A905662F28}" type="pres">
      <dgm:prSet presAssocID="{EA17794E-7BE9-42CB-9903-DD0EDB67BA97}" presName="textRect" presStyleLbl="revTx" presStyleIdx="0" presStyleCnt="2">
        <dgm:presLayoutVars>
          <dgm:chMax val="1"/>
          <dgm:chPref val="1"/>
        </dgm:presLayoutVars>
      </dgm:prSet>
      <dgm:spPr/>
    </dgm:pt>
    <dgm:pt modelId="{77C3DEFB-6777-45B1-805D-5593CF8B0C87}" type="pres">
      <dgm:prSet presAssocID="{4CA9E3FF-D690-4EE3-97B4-6DC93525C7E6}" presName="sibTrans" presStyleCnt="0"/>
      <dgm:spPr/>
    </dgm:pt>
    <dgm:pt modelId="{07E2FBF9-512A-453B-9AA9-F6DDE4DDBED3}" type="pres">
      <dgm:prSet presAssocID="{1A40CC37-73E6-4E03-A289-E68DE5ABE48F}" presName="compNode" presStyleCnt="0"/>
      <dgm:spPr/>
    </dgm:pt>
    <dgm:pt modelId="{B7404DE4-AF01-4ADD-BDE8-F5AB523194B4}" type="pres">
      <dgm:prSet presAssocID="{1A40CC37-73E6-4E03-A289-E68DE5ABE48F}" presName="iconBgRect" presStyleLbl="bgShp" presStyleIdx="1" presStyleCnt="2"/>
      <dgm:spPr>
        <a:solidFill>
          <a:schemeClr val="accent5"/>
        </a:solidFill>
      </dgm:spPr>
    </dgm:pt>
    <dgm:pt modelId="{826E3C57-D593-4EC1-9EF1-EEF8AA3B564F}" type="pres">
      <dgm:prSet presAssocID="{1A40CC37-73E6-4E03-A289-E68DE5ABE48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F4ADC0E2-0CBC-485B-ADD4-A11937B264BA}" type="pres">
      <dgm:prSet presAssocID="{1A40CC37-73E6-4E03-A289-E68DE5ABE48F}" presName="spaceRect" presStyleCnt="0"/>
      <dgm:spPr/>
    </dgm:pt>
    <dgm:pt modelId="{9BF866EF-E45B-4FBE-993F-71A94336D4F8}" type="pres">
      <dgm:prSet presAssocID="{1A40CC37-73E6-4E03-A289-E68DE5ABE48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E171F00-565F-46F3-90BE-B235081DB578}" type="presOf" srcId="{1A40CC37-73E6-4E03-A289-E68DE5ABE48F}" destId="{9BF866EF-E45B-4FBE-993F-71A94336D4F8}" srcOrd="0" destOrd="0" presId="urn:microsoft.com/office/officeart/2018/5/layout/IconCircleLabelList"/>
    <dgm:cxn modelId="{AF2DB31B-FC10-49A7-9B5F-8215310E018D}" srcId="{F5BB8B1F-A6A1-4687-B361-CB2888B530B7}" destId="{1A40CC37-73E6-4E03-A289-E68DE5ABE48F}" srcOrd="1" destOrd="0" parTransId="{A37F87CB-D4CD-4012-9997-B2F5CAC2843B}" sibTransId="{76FBD2DA-6192-4B66-BD93-2C809C39E09A}"/>
    <dgm:cxn modelId="{BBC2F882-5D61-4ADE-A99E-B3CA73C4945F}" type="presOf" srcId="{F5BB8B1F-A6A1-4687-B361-CB2888B530B7}" destId="{111A53C7-77F3-495E-AB6D-6D424ECEC1DF}" srcOrd="0" destOrd="0" presId="urn:microsoft.com/office/officeart/2018/5/layout/IconCircleLabelList"/>
    <dgm:cxn modelId="{6EAAE589-14F6-4C91-AD20-46BB65793893}" srcId="{F5BB8B1F-A6A1-4687-B361-CB2888B530B7}" destId="{EA17794E-7BE9-42CB-9903-DD0EDB67BA97}" srcOrd="0" destOrd="0" parTransId="{F9CBC132-AE66-43E7-9320-8D4302C64B4D}" sibTransId="{4CA9E3FF-D690-4EE3-97B4-6DC93525C7E6}"/>
    <dgm:cxn modelId="{10523EEE-A82F-4F9B-93FC-BB1973EADB52}" type="presOf" srcId="{EA17794E-7BE9-42CB-9903-DD0EDB67BA97}" destId="{48EABA69-4D07-4FC5-8010-40A905662F28}" srcOrd="0" destOrd="0" presId="urn:microsoft.com/office/officeart/2018/5/layout/IconCircleLabelList"/>
    <dgm:cxn modelId="{760CC392-173C-4EAB-88ED-092867DB2846}" type="presParOf" srcId="{111A53C7-77F3-495E-AB6D-6D424ECEC1DF}" destId="{A225C2F3-0855-4417-AFBC-89C75D61D098}" srcOrd="0" destOrd="0" presId="urn:microsoft.com/office/officeart/2018/5/layout/IconCircleLabelList"/>
    <dgm:cxn modelId="{2ACFDB47-E3F8-47CD-B071-1F02CC13789F}" type="presParOf" srcId="{A225C2F3-0855-4417-AFBC-89C75D61D098}" destId="{A1E29411-56C4-4184-B38E-A71BACFE15CE}" srcOrd="0" destOrd="0" presId="urn:microsoft.com/office/officeart/2018/5/layout/IconCircleLabelList"/>
    <dgm:cxn modelId="{7FDA1EB7-EBC3-4C48-A549-23930ABE8C26}" type="presParOf" srcId="{A225C2F3-0855-4417-AFBC-89C75D61D098}" destId="{EAF8D3D2-7BED-490E-BF81-E04D8CE1B9B3}" srcOrd="1" destOrd="0" presId="urn:microsoft.com/office/officeart/2018/5/layout/IconCircleLabelList"/>
    <dgm:cxn modelId="{9A442C9C-D525-4809-9A1B-0F011FC51872}" type="presParOf" srcId="{A225C2F3-0855-4417-AFBC-89C75D61D098}" destId="{1EA327C6-DFE6-49CB-9E5B-1A2EEE0AD305}" srcOrd="2" destOrd="0" presId="urn:microsoft.com/office/officeart/2018/5/layout/IconCircleLabelList"/>
    <dgm:cxn modelId="{597CBE60-FB58-47CD-B6B0-5ACDAC1D0C89}" type="presParOf" srcId="{A225C2F3-0855-4417-AFBC-89C75D61D098}" destId="{48EABA69-4D07-4FC5-8010-40A905662F28}" srcOrd="3" destOrd="0" presId="urn:microsoft.com/office/officeart/2018/5/layout/IconCircleLabelList"/>
    <dgm:cxn modelId="{82214CF4-6B52-421E-A286-3122C92CF76D}" type="presParOf" srcId="{111A53C7-77F3-495E-AB6D-6D424ECEC1DF}" destId="{77C3DEFB-6777-45B1-805D-5593CF8B0C87}" srcOrd="1" destOrd="0" presId="urn:microsoft.com/office/officeart/2018/5/layout/IconCircleLabelList"/>
    <dgm:cxn modelId="{B0EB23BA-86B5-46DD-B242-8A9FD13A3525}" type="presParOf" srcId="{111A53C7-77F3-495E-AB6D-6D424ECEC1DF}" destId="{07E2FBF9-512A-453B-9AA9-F6DDE4DDBED3}" srcOrd="2" destOrd="0" presId="urn:microsoft.com/office/officeart/2018/5/layout/IconCircleLabelList"/>
    <dgm:cxn modelId="{F864AFB8-7280-4457-B559-B5D2143459B1}" type="presParOf" srcId="{07E2FBF9-512A-453B-9AA9-F6DDE4DDBED3}" destId="{B7404DE4-AF01-4ADD-BDE8-F5AB523194B4}" srcOrd="0" destOrd="0" presId="urn:microsoft.com/office/officeart/2018/5/layout/IconCircleLabelList"/>
    <dgm:cxn modelId="{2AE35D45-ABA0-4B9A-8055-1311A3B13758}" type="presParOf" srcId="{07E2FBF9-512A-453B-9AA9-F6DDE4DDBED3}" destId="{826E3C57-D593-4EC1-9EF1-EEF8AA3B564F}" srcOrd="1" destOrd="0" presId="urn:microsoft.com/office/officeart/2018/5/layout/IconCircleLabelList"/>
    <dgm:cxn modelId="{F71CBD75-FD03-4625-A3BE-913803BA12D2}" type="presParOf" srcId="{07E2FBF9-512A-453B-9AA9-F6DDE4DDBED3}" destId="{F4ADC0E2-0CBC-485B-ADD4-A11937B264BA}" srcOrd="2" destOrd="0" presId="urn:microsoft.com/office/officeart/2018/5/layout/IconCircleLabelList"/>
    <dgm:cxn modelId="{407FCF64-B7A1-4112-9F05-102692D35AE2}" type="presParOf" srcId="{07E2FBF9-512A-453B-9AA9-F6DDE4DDBED3}" destId="{9BF866EF-E45B-4FBE-993F-71A94336D4F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8EF85F-B9F5-487A-A3B4-B18E6F8A158F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7A0C144-BC1D-459A-8720-686F14949640}">
      <dgm:prSet/>
      <dgm:spPr/>
      <dgm:t>
        <a:bodyPr/>
        <a:lstStyle/>
        <a:p>
          <a:r>
            <a:rPr lang="en-US" dirty="0"/>
            <a:t>Preventive</a:t>
          </a:r>
        </a:p>
      </dgm:t>
    </dgm:pt>
    <dgm:pt modelId="{0AF42C7D-C569-4326-8134-E042F06568C5}" type="parTrans" cxnId="{23CF5C65-B010-4D59-8149-69A3184B741D}">
      <dgm:prSet/>
      <dgm:spPr/>
      <dgm:t>
        <a:bodyPr/>
        <a:lstStyle/>
        <a:p>
          <a:endParaRPr lang="en-US"/>
        </a:p>
      </dgm:t>
    </dgm:pt>
    <dgm:pt modelId="{200C9657-E479-4177-AA41-5491C8111547}" type="sibTrans" cxnId="{23CF5C65-B010-4D59-8149-69A3184B741D}">
      <dgm:prSet/>
      <dgm:spPr/>
      <dgm:t>
        <a:bodyPr/>
        <a:lstStyle/>
        <a:p>
          <a:endParaRPr lang="en-US"/>
        </a:p>
      </dgm:t>
    </dgm:pt>
    <dgm:pt modelId="{548B3A48-BAF6-4220-A4F4-DA777CB4B23F}">
      <dgm:prSet/>
      <dgm:spPr/>
      <dgm:t>
        <a:bodyPr/>
        <a:lstStyle/>
        <a:p>
          <a:r>
            <a:rPr lang="en-US" dirty="0"/>
            <a:t>Detective</a:t>
          </a:r>
        </a:p>
      </dgm:t>
    </dgm:pt>
    <dgm:pt modelId="{F153D52D-DD36-42E3-A711-4A38A8493110}" type="parTrans" cxnId="{85BFF627-AA3D-4A17-AD26-5AF344566333}">
      <dgm:prSet/>
      <dgm:spPr/>
      <dgm:t>
        <a:bodyPr/>
        <a:lstStyle/>
        <a:p>
          <a:endParaRPr lang="en-US"/>
        </a:p>
      </dgm:t>
    </dgm:pt>
    <dgm:pt modelId="{F062651E-443B-4E7A-9E69-7F888AAD3DEA}" type="sibTrans" cxnId="{85BFF627-AA3D-4A17-AD26-5AF344566333}">
      <dgm:prSet/>
      <dgm:spPr/>
      <dgm:t>
        <a:bodyPr/>
        <a:lstStyle/>
        <a:p>
          <a:endParaRPr lang="en-US"/>
        </a:p>
      </dgm:t>
    </dgm:pt>
    <dgm:pt modelId="{05B88A1E-68DC-4D74-A9C9-8DF91EF2AF38}">
      <dgm:prSet/>
      <dgm:spPr/>
      <dgm:t>
        <a:bodyPr/>
        <a:lstStyle/>
        <a:p>
          <a:r>
            <a:rPr lang="en-US" dirty="0"/>
            <a:t>Corrective</a:t>
          </a:r>
        </a:p>
      </dgm:t>
    </dgm:pt>
    <dgm:pt modelId="{C1F8F571-8DD9-4E5F-BB9A-5DF3F31C5B21}" type="parTrans" cxnId="{23278FFF-3A3C-4ADD-B660-9C45F452FFA9}">
      <dgm:prSet/>
      <dgm:spPr/>
      <dgm:t>
        <a:bodyPr/>
        <a:lstStyle/>
        <a:p>
          <a:endParaRPr lang="en-US"/>
        </a:p>
      </dgm:t>
    </dgm:pt>
    <dgm:pt modelId="{6BB85B48-00A8-40ED-A39C-01079C032CBC}" type="sibTrans" cxnId="{23278FFF-3A3C-4ADD-B660-9C45F452FFA9}">
      <dgm:prSet/>
      <dgm:spPr/>
      <dgm:t>
        <a:bodyPr/>
        <a:lstStyle/>
        <a:p>
          <a:endParaRPr lang="en-US"/>
        </a:p>
      </dgm:t>
    </dgm:pt>
    <dgm:pt modelId="{E6FC57C0-6CD9-41C0-AF82-26F3C558BDC5}" type="pres">
      <dgm:prSet presAssocID="{DD8EF85F-B9F5-487A-A3B4-B18E6F8A158F}" presName="root" presStyleCnt="0">
        <dgm:presLayoutVars>
          <dgm:dir/>
          <dgm:resizeHandles val="exact"/>
        </dgm:presLayoutVars>
      </dgm:prSet>
      <dgm:spPr/>
    </dgm:pt>
    <dgm:pt modelId="{E9F32688-E9DB-46F2-8B25-1BD5D6ABBD9E}" type="pres">
      <dgm:prSet presAssocID="{27A0C144-BC1D-459A-8720-686F14949640}" presName="compNode" presStyleCnt="0"/>
      <dgm:spPr/>
    </dgm:pt>
    <dgm:pt modelId="{E3621863-9074-44EA-876A-D90FED20BAFB}" type="pres">
      <dgm:prSet presAssocID="{27A0C144-BC1D-459A-8720-686F1494964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with solid fill"/>
        </a:ext>
      </dgm:extLst>
    </dgm:pt>
    <dgm:pt modelId="{AB50BE03-4673-427A-B7B6-5F503FF0AF5F}" type="pres">
      <dgm:prSet presAssocID="{27A0C144-BC1D-459A-8720-686F14949640}" presName="spaceRect" presStyleCnt="0"/>
      <dgm:spPr/>
    </dgm:pt>
    <dgm:pt modelId="{71EFBFD7-8C9F-48E6-AE97-A7F22DBC0B70}" type="pres">
      <dgm:prSet presAssocID="{27A0C144-BC1D-459A-8720-686F14949640}" presName="textRect" presStyleLbl="revTx" presStyleIdx="0" presStyleCnt="3">
        <dgm:presLayoutVars>
          <dgm:chMax val="1"/>
          <dgm:chPref val="1"/>
        </dgm:presLayoutVars>
      </dgm:prSet>
      <dgm:spPr/>
    </dgm:pt>
    <dgm:pt modelId="{DB771B9A-36FB-4014-BD1F-413BC0F3A7AC}" type="pres">
      <dgm:prSet presAssocID="{200C9657-E479-4177-AA41-5491C8111547}" presName="sibTrans" presStyleCnt="0"/>
      <dgm:spPr/>
    </dgm:pt>
    <dgm:pt modelId="{82E135D3-EF85-4F1A-ADE5-46300CE77A55}" type="pres">
      <dgm:prSet presAssocID="{548B3A48-BAF6-4220-A4F4-DA777CB4B23F}" presName="compNode" presStyleCnt="0"/>
      <dgm:spPr/>
    </dgm:pt>
    <dgm:pt modelId="{B664DAA2-BA4D-4E11-8EC2-616C7F622B28}" type="pres">
      <dgm:prSet presAssocID="{548B3A48-BAF6-4220-A4F4-DA777CB4B23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tective"/>
        </a:ext>
      </dgm:extLst>
    </dgm:pt>
    <dgm:pt modelId="{8E5EB444-B9E4-4205-980E-E16005EF7C3D}" type="pres">
      <dgm:prSet presAssocID="{548B3A48-BAF6-4220-A4F4-DA777CB4B23F}" presName="spaceRect" presStyleCnt="0"/>
      <dgm:spPr/>
    </dgm:pt>
    <dgm:pt modelId="{60E63491-AE42-45F8-ACA4-36D41DC9609A}" type="pres">
      <dgm:prSet presAssocID="{548B3A48-BAF6-4220-A4F4-DA777CB4B23F}" presName="textRect" presStyleLbl="revTx" presStyleIdx="1" presStyleCnt="3">
        <dgm:presLayoutVars>
          <dgm:chMax val="1"/>
          <dgm:chPref val="1"/>
        </dgm:presLayoutVars>
      </dgm:prSet>
      <dgm:spPr/>
    </dgm:pt>
    <dgm:pt modelId="{87D414E7-2E15-4A8F-B1B8-B0733B987318}" type="pres">
      <dgm:prSet presAssocID="{F062651E-443B-4E7A-9E69-7F888AAD3DEA}" presName="sibTrans" presStyleCnt="0"/>
      <dgm:spPr/>
    </dgm:pt>
    <dgm:pt modelId="{C8FE2466-E1CC-4D7F-A111-B101C171423F}" type="pres">
      <dgm:prSet presAssocID="{05B88A1E-68DC-4D74-A9C9-8DF91EF2AF38}" presName="compNode" presStyleCnt="0"/>
      <dgm:spPr/>
    </dgm:pt>
    <dgm:pt modelId="{B8AAF986-D977-41B0-8012-4DCD9843D402}" type="pres">
      <dgm:prSet presAssocID="{05B88A1E-68DC-4D74-A9C9-8DF91EF2AF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49A6FC2-686C-482E-88D2-344340A640AC}" type="pres">
      <dgm:prSet presAssocID="{05B88A1E-68DC-4D74-A9C9-8DF91EF2AF38}" presName="spaceRect" presStyleCnt="0"/>
      <dgm:spPr/>
    </dgm:pt>
    <dgm:pt modelId="{C013C56F-5244-4555-9348-F9910C106F3B}" type="pres">
      <dgm:prSet presAssocID="{05B88A1E-68DC-4D74-A9C9-8DF91EF2AF3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5BFF627-AA3D-4A17-AD26-5AF344566333}" srcId="{DD8EF85F-B9F5-487A-A3B4-B18E6F8A158F}" destId="{548B3A48-BAF6-4220-A4F4-DA777CB4B23F}" srcOrd="1" destOrd="0" parTransId="{F153D52D-DD36-42E3-A711-4A38A8493110}" sibTransId="{F062651E-443B-4E7A-9E69-7F888AAD3DEA}"/>
    <dgm:cxn modelId="{8EDC9F3B-2BB6-4CFD-B923-D968797DEC24}" type="presOf" srcId="{DD8EF85F-B9F5-487A-A3B4-B18E6F8A158F}" destId="{E6FC57C0-6CD9-41C0-AF82-26F3C558BDC5}" srcOrd="0" destOrd="0" presId="urn:microsoft.com/office/officeart/2018/2/layout/IconLabelList"/>
    <dgm:cxn modelId="{9ED56240-7337-403D-A96C-CAB1E42F2D99}" type="presOf" srcId="{05B88A1E-68DC-4D74-A9C9-8DF91EF2AF38}" destId="{C013C56F-5244-4555-9348-F9910C106F3B}" srcOrd="0" destOrd="0" presId="urn:microsoft.com/office/officeart/2018/2/layout/IconLabelList"/>
    <dgm:cxn modelId="{23CF5C65-B010-4D59-8149-69A3184B741D}" srcId="{DD8EF85F-B9F5-487A-A3B4-B18E6F8A158F}" destId="{27A0C144-BC1D-459A-8720-686F14949640}" srcOrd="0" destOrd="0" parTransId="{0AF42C7D-C569-4326-8134-E042F06568C5}" sibTransId="{200C9657-E479-4177-AA41-5491C8111547}"/>
    <dgm:cxn modelId="{B3F8277D-C2F3-45CF-AB14-606E90701FF6}" type="presOf" srcId="{548B3A48-BAF6-4220-A4F4-DA777CB4B23F}" destId="{60E63491-AE42-45F8-ACA4-36D41DC9609A}" srcOrd="0" destOrd="0" presId="urn:microsoft.com/office/officeart/2018/2/layout/IconLabelList"/>
    <dgm:cxn modelId="{3C0525BA-8693-4E8A-8864-6AD7CC964871}" type="presOf" srcId="{27A0C144-BC1D-459A-8720-686F14949640}" destId="{71EFBFD7-8C9F-48E6-AE97-A7F22DBC0B70}" srcOrd="0" destOrd="0" presId="urn:microsoft.com/office/officeart/2018/2/layout/IconLabelList"/>
    <dgm:cxn modelId="{23278FFF-3A3C-4ADD-B660-9C45F452FFA9}" srcId="{DD8EF85F-B9F5-487A-A3B4-B18E6F8A158F}" destId="{05B88A1E-68DC-4D74-A9C9-8DF91EF2AF38}" srcOrd="2" destOrd="0" parTransId="{C1F8F571-8DD9-4E5F-BB9A-5DF3F31C5B21}" sibTransId="{6BB85B48-00A8-40ED-A39C-01079C032CBC}"/>
    <dgm:cxn modelId="{14814504-36B4-4A71-8B0C-6B48857F7E8A}" type="presParOf" srcId="{E6FC57C0-6CD9-41C0-AF82-26F3C558BDC5}" destId="{E9F32688-E9DB-46F2-8B25-1BD5D6ABBD9E}" srcOrd="0" destOrd="0" presId="urn:microsoft.com/office/officeart/2018/2/layout/IconLabelList"/>
    <dgm:cxn modelId="{7F9882B9-B492-4430-A38D-2CE95CA3B6D8}" type="presParOf" srcId="{E9F32688-E9DB-46F2-8B25-1BD5D6ABBD9E}" destId="{E3621863-9074-44EA-876A-D90FED20BAFB}" srcOrd="0" destOrd="0" presId="urn:microsoft.com/office/officeart/2018/2/layout/IconLabelList"/>
    <dgm:cxn modelId="{4EFAE179-A45A-4F94-9D8E-EB67BE0BC6DC}" type="presParOf" srcId="{E9F32688-E9DB-46F2-8B25-1BD5D6ABBD9E}" destId="{AB50BE03-4673-427A-B7B6-5F503FF0AF5F}" srcOrd="1" destOrd="0" presId="urn:microsoft.com/office/officeart/2018/2/layout/IconLabelList"/>
    <dgm:cxn modelId="{4FEEE9EE-DD9A-4012-8AF7-F613428DB07B}" type="presParOf" srcId="{E9F32688-E9DB-46F2-8B25-1BD5D6ABBD9E}" destId="{71EFBFD7-8C9F-48E6-AE97-A7F22DBC0B70}" srcOrd="2" destOrd="0" presId="urn:microsoft.com/office/officeart/2018/2/layout/IconLabelList"/>
    <dgm:cxn modelId="{7B90F9D4-79EF-4719-B862-880C49890585}" type="presParOf" srcId="{E6FC57C0-6CD9-41C0-AF82-26F3C558BDC5}" destId="{DB771B9A-36FB-4014-BD1F-413BC0F3A7AC}" srcOrd="1" destOrd="0" presId="urn:microsoft.com/office/officeart/2018/2/layout/IconLabelList"/>
    <dgm:cxn modelId="{21C4D9C4-4DEF-4777-980B-EEFA676A1D11}" type="presParOf" srcId="{E6FC57C0-6CD9-41C0-AF82-26F3C558BDC5}" destId="{82E135D3-EF85-4F1A-ADE5-46300CE77A55}" srcOrd="2" destOrd="0" presId="urn:microsoft.com/office/officeart/2018/2/layout/IconLabelList"/>
    <dgm:cxn modelId="{41E0916A-674E-4E24-B87E-C168229533C3}" type="presParOf" srcId="{82E135D3-EF85-4F1A-ADE5-46300CE77A55}" destId="{B664DAA2-BA4D-4E11-8EC2-616C7F622B28}" srcOrd="0" destOrd="0" presId="urn:microsoft.com/office/officeart/2018/2/layout/IconLabelList"/>
    <dgm:cxn modelId="{9F19B439-A97D-4CF4-B273-1C0CE2233A62}" type="presParOf" srcId="{82E135D3-EF85-4F1A-ADE5-46300CE77A55}" destId="{8E5EB444-B9E4-4205-980E-E16005EF7C3D}" srcOrd="1" destOrd="0" presId="urn:microsoft.com/office/officeart/2018/2/layout/IconLabelList"/>
    <dgm:cxn modelId="{39511C2A-13DD-4D2B-BC8B-95C84AD30E1A}" type="presParOf" srcId="{82E135D3-EF85-4F1A-ADE5-46300CE77A55}" destId="{60E63491-AE42-45F8-ACA4-36D41DC9609A}" srcOrd="2" destOrd="0" presId="urn:microsoft.com/office/officeart/2018/2/layout/IconLabelList"/>
    <dgm:cxn modelId="{B8AF4E25-D1EA-423B-BEDD-533EF0224C70}" type="presParOf" srcId="{E6FC57C0-6CD9-41C0-AF82-26F3C558BDC5}" destId="{87D414E7-2E15-4A8F-B1B8-B0733B987318}" srcOrd="3" destOrd="0" presId="urn:microsoft.com/office/officeart/2018/2/layout/IconLabelList"/>
    <dgm:cxn modelId="{474682EF-0C67-437B-B761-8C4CCE1A9EB3}" type="presParOf" srcId="{E6FC57C0-6CD9-41C0-AF82-26F3C558BDC5}" destId="{C8FE2466-E1CC-4D7F-A111-B101C171423F}" srcOrd="4" destOrd="0" presId="urn:microsoft.com/office/officeart/2018/2/layout/IconLabelList"/>
    <dgm:cxn modelId="{0EE73CE8-467F-4B11-B906-34B95AF2D11F}" type="presParOf" srcId="{C8FE2466-E1CC-4D7F-A111-B101C171423F}" destId="{B8AAF986-D977-41B0-8012-4DCD9843D402}" srcOrd="0" destOrd="0" presId="urn:microsoft.com/office/officeart/2018/2/layout/IconLabelList"/>
    <dgm:cxn modelId="{2C158D1D-CBC6-4E47-9D27-27C70E03D754}" type="presParOf" srcId="{C8FE2466-E1CC-4D7F-A111-B101C171423F}" destId="{F49A6FC2-686C-482E-88D2-344340A640AC}" srcOrd="1" destOrd="0" presId="urn:microsoft.com/office/officeart/2018/2/layout/IconLabelList"/>
    <dgm:cxn modelId="{9C0E514F-F97F-4176-BE7F-796B244F285D}" type="presParOf" srcId="{C8FE2466-E1CC-4D7F-A111-B101C171423F}" destId="{C013C56F-5244-4555-9348-F9910C106F3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C900D4-9C19-4515-AEE6-139A53FB289D}" type="doc">
      <dgm:prSet loTypeId="urn:microsoft.com/office/officeart/2018/2/layout/IconLabel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F291C65-E3E9-4262-A4C2-014946C616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Median Loss: $100,000</a:t>
          </a:r>
        </a:p>
      </dgm:t>
    </dgm:pt>
    <dgm:pt modelId="{E26D4732-7F77-4CB1-B0C7-E83471442ED7}" type="parTrans" cxnId="{A1405FB4-D799-401C-BDA5-321424472519}">
      <dgm:prSet/>
      <dgm:spPr/>
      <dgm:t>
        <a:bodyPr/>
        <a:lstStyle/>
        <a:p>
          <a:endParaRPr lang="en-US"/>
        </a:p>
      </dgm:t>
    </dgm:pt>
    <dgm:pt modelId="{9EA4904F-C515-4E07-A31F-159E223E374F}" type="sibTrans" cxnId="{A1405FB4-D799-401C-BDA5-321424472519}">
      <dgm:prSet/>
      <dgm:spPr/>
      <dgm:t>
        <a:bodyPr/>
        <a:lstStyle/>
        <a:p>
          <a:endParaRPr lang="en-US"/>
        </a:p>
      </dgm:t>
    </dgm:pt>
    <dgm:pt modelId="{750CE3DD-5310-45B2-ABE6-CB0FFBD9585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Median Duration: 19 Months</a:t>
          </a:r>
        </a:p>
      </dgm:t>
    </dgm:pt>
    <dgm:pt modelId="{044771B9-859B-46A0-9BA5-912BB0284C59}" type="parTrans" cxnId="{4B22A7FE-CA3F-49C9-AB65-45D41C8D4803}">
      <dgm:prSet/>
      <dgm:spPr/>
      <dgm:t>
        <a:bodyPr/>
        <a:lstStyle/>
        <a:p>
          <a:endParaRPr lang="en-US"/>
        </a:p>
      </dgm:t>
    </dgm:pt>
    <dgm:pt modelId="{B3F56C6E-6CF6-47F6-880E-7BD68E6F938D}" type="sibTrans" cxnId="{4B22A7FE-CA3F-49C9-AB65-45D41C8D4803}">
      <dgm:prSet/>
      <dgm:spPr/>
      <dgm:t>
        <a:bodyPr/>
        <a:lstStyle/>
        <a:p>
          <a:endParaRPr lang="en-US"/>
        </a:p>
      </dgm:t>
    </dgm:pt>
    <dgm:pt modelId="{95609E2C-D5A7-4DE6-99BC-64EA547AD8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Asset Misappropriation: 84% of Cases</a:t>
          </a:r>
        </a:p>
      </dgm:t>
    </dgm:pt>
    <dgm:pt modelId="{B4D90F5B-D66F-4CFF-A9E2-33AC0EA95EF9}" type="parTrans" cxnId="{48C7E9A5-B46C-4BED-A6D3-BDE60C635429}">
      <dgm:prSet/>
      <dgm:spPr/>
      <dgm:t>
        <a:bodyPr/>
        <a:lstStyle/>
        <a:p>
          <a:endParaRPr lang="en-US"/>
        </a:p>
      </dgm:t>
    </dgm:pt>
    <dgm:pt modelId="{CAF7DAA4-B45C-4171-A0EE-3C401529972B}" type="sibTrans" cxnId="{48C7E9A5-B46C-4BED-A6D3-BDE60C635429}">
      <dgm:prSet/>
      <dgm:spPr/>
      <dgm:t>
        <a:bodyPr/>
        <a:lstStyle/>
        <a:p>
          <a:endParaRPr lang="en-US"/>
        </a:p>
      </dgm:t>
    </dgm:pt>
    <dgm:pt modelId="{2D3DB807-20A5-4C2C-A4AA-60C951864E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Men: 73% of Frauds Reported</a:t>
          </a:r>
        </a:p>
      </dgm:t>
    </dgm:pt>
    <dgm:pt modelId="{B157582B-EE1B-45BE-97A8-3A398FF293F7}" type="parTrans" cxnId="{91AC97D7-D9B5-446E-A1B1-C7EB2C2734F9}">
      <dgm:prSet/>
      <dgm:spPr/>
      <dgm:t>
        <a:bodyPr/>
        <a:lstStyle/>
        <a:p>
          <a:endParaRPr lang="en-US"/>
        </a:p>
      </dgm:t>
    </dgm:pt>
    <dgm:pt modelId="{A4B8EC24-88DF-4F30-AFBD-938810AE8EBD}" type="sibTrans" cxnId="{91AC97D7-D9B5-446E-A1B1-C7EB2C2734F9}">
      <dgm:prSet/>
      <dgm:spPr/>
      <dgm:t>
        <a:bodyPr/>
        <a:lstStyle/>
        <a:p>
          <a:endParaRPr lang="en-US"/>
        </a:p>
      </dgm:t>
    </dgm:pt>
    <dgm:pt modelId="{839A65AD-11D9-4FF8-949C-5561DACBF9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Operational Departments: Most Common</a:t>
          </a:r>
        </a:p>
      </dgm:t>
    </dgm:pt>
    <dgm:pt modelId="{890A5429-17A0-4BD8-932D-1D4923E5E9B0}" type="parTrans" cxnId="{A90B5261-7E8B-4800-A756-DE08AC1CC852}">
      <dgm:prSet/>
      <dgm:spPr/>
      <dgm:t>
        <a:bodyPr/>
        <a:lstStyle/>
        <a:p>
          <a:endParaRPr lang="en-US"/>
        </a:p>
      </dgm:t>
    </dgm:pt>
    <dgm:pt modelId="{69D49AB0-5577-4F98-B6FE-8A53D1EF9F6C}" type="sibTrans" cxnId="{A90B5261-7E8B-4800-A756-DE08AC1CC852}">
      <dgm:prSet/>
      <dgm:spPr/>
      <dgm:t>
        <a:bodyPr/>
        <a:lstStyle/>
        <a:p>
          <a:endParaRPr lang="en-US"/>
        </a:p>
      </dgm:t>
    </dgm:pt>
    <dgm:pt modelId="{CA3FDC4A-F4DB-4D54-9015-BAAEB1B08067}" type="pres">
      <dgm:prSet presAssocID="{BFC900D4-9C19-4515-AEE6-139A53FB289D}" presName="root" presStyleCnt="0">
        <dgm:presLayoutVars>
          <dgm:dir/>
          <dgm:resizeHandles val="exact"/>
        </dgm:presLayoutVars>
      </dgm:prSet>
      <dgm:spPr/>
    </dgm:pt>
    <dgm:pt modelId="{E196E2F6-B557-43F2-948B-98D271CA8096}" type="pres">
      <dgm:prSet presAssocID="{3F291C65-E3E9-4262-A4C2-014946C6160C}" presName="compNode" presStyleCnt="0"/>
      <dgm:spPr/>
    </dgm:pt>
    <dgm:pt modelId="{A2B5EC82-6CB6-46B0-B5D6-5DF1483ABA7B}" type="pres">
      <dgm:prSet presAssocID="{3F291C65-E3E9-4262-A4C2-014946C6160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3D27AC2-D8E2-4697-8409-92C558DD8F56}" type="pres">
      <dgm:prSet presAssocID="{3F291C65-E3E9-4262-A4C2-014946C6160C}" presName="spaceRect" presStyleCnt="0"/>
      <dgm:spPr/>
    </dgm:pt>
    <dgm:pt modelId="{873D0C20-1D32-4798-8908-F41B8602E032}" type="pres">
      <dgm:prSet presAssocID="{3F291C65-E3E9-4262-A4C2-014946C6160C}" presName="textRect" presStyleLbl="revTx" presStyleIdx="0" presStyleCnt="5">
        <dgm:presLayoutVars>
          <dgm:chMax val="1"/>
          <dgm:chPref val="1"/>
        </dgm:presLayoutVars>
      </dgm:prSet>
      <dgm:spPr/>
    </dgm:pt>
    <dgm:pt modelId="{839D8E45-928D-4001-B9A1-C7EA6AC14895}" type="pres">
      <dgm:prSet presAssocID="{9EA4904F-C515-4E07-A31F-159E223E374F}" presName="sibTrans" presStyleCnt="0"/>
      <dgm:spPr/>
    </dgm:pt>
    <dgm:pt modelId="{429EAFAA-B80A-4B89-863E-465F0DEE7E52}" type="pres">
      <dgm:prSet presAssocID="{750CE3DD-5310-45B2-ABE6-CB0FFBD95856}" presName="compNode" presStyleCnt="0"/>
      <dgm:spPr/>
    </dgm:pt>
    <dgm:pt modelId="{0EF21BC0-1FB5-4585-8C3E-E9BC8ECB1CCD}" type="pres">
      <dgm:prSet presAssocID="{750CE3DD-5310-45B2-ABE6-CB0FFBD9585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9A9D869B-42EA-47E3-880D-F20406C2F4D5}" type="pres">
      <dgm:prSet presAssocID="{750CE3DD-5310-45B2-ABE6-CB0FFBD95856}" presName="spaceRect" presStyleCnt="0"/>
      <dgm:spPr/>
    </dgm:pt>
    <dgm:pt modelId="{65DC2A42-AD5C-4BE0-955A-E8749327DCB8}" type="pres">
      <dgm:prSet presAssocID="{750CE3DD-5310-45B2-ABE6-CB0FFBD95856}" presName="textRect" presStyleLbl="revTx" presStyleIdx="1" presStyleCnt="5">
        <dgm:presLayoutVars>
          <dgm:chMax val="1"/>
          <dgm:chPref val="1"/>
        </dgm:presLayoutVars>
      </dgm:prSet>
      <dgm:spPr/>
    </dgm:pt>
    <dgm:pt modelId="{DA52CA21-C01B-4AD7-92C0-55C30866C70F}" type="pres">
      <dgm:prSet presAssocID="{B3F56C6E-6CF6-47F6-880E-7BD68E6F938D}" presName="sibTrans" presStyleCnt="0"/>
      <dgm:spPr/>
    </dgm:pt>
    <dgm:pt modelId="{1995B63D-E917-4D8B-8497-CEC6F4DECD61}" type="pres">
      <dgm:prSet presAssocID="{95609E2C-D5A7-4DE6-99BC-64EA547AD809}" presName="compNode" presStyleCnt="0"/>
      <dgm:spPr/>
    </dgm:pt>
    <dgm:pt modelId="{83D257D8-C50A-4D5E-8993-434471A4B2A7}" type="pres">
      <dgm:prSet presAssocID="{95609E2C-D5A7-4DE6-99BC-64EA547AD80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sconnected with solid fill"/>
        </a:ext>
      </dgm:extLst>
    </dgm:pt>
    <dgm:pt modelId="{2D65BE1D-3CDB-4C78-B561-5253B960F5BC}" type="pres">
      <dgm:prSet presAssocID="{95609E2C-D5A7-4DE6-99BC-64EA547AD809}" presName="spaceRect" presStyleCnt="0"/>
      <dgm:spPr/>
    </dgm:pt>
    <dgm:pt modelId="{009D271F-814B-43D0-83C6-CF5EBFA6DA10}" type="pres">
      <dgm:prSet presAssocID="{95609E2C-D5A7-4DE6-99BC-64EA547AD809}" presName="textRect" presStyleLbl="revTx" presStyleIdx="2" presStyleCnt="5" custScaleX="128600">
        <dgm:presLayoutVars>
          <dgm:chMax val="1"/>
          <dgm:chPref val="1"/>
        </dgm:presLayoutVars>
      </dgm:prSet>
      <dgm:spPr/>
    </dgm:pt>
    <dgm:pt modelId="{F649F515-3788-499B-981B-FBD38AE79202}" type="pres">
      <dgm:prSet presAssocID="{CAF7DAA4-B45C-4171-A0EE-3C401529972B}" presName="sibTrans" presStyleCnt="0"/>
      <dgm:spPr/>
    </dgm:pt>
    <dgm:pt modelId="{F03042BE-083D-40A0-B143-B5A0F04A46A5}" type="pres">
      <dgm:prSet presAssocID="{2D3DB807-20A5-4C2C-A4AA-60C951864E75}" presName="compNode" presStyleCnt="0"/>
      <dgm:spPr/>
    </dgm:pt>
    <dgm:pt modelId="{63A29A69-01E9-465E-AB28-20DA48B2C18C}" type="pres">
      <dgm:prSet presAssocID="{2D3DB807-20A5-4C2C-A4AA-60C951864E7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 with solid fill"/>
        </a:ext>
      </dgm:extLst>
    </dgm:pt>
    <dgm:pt modelId="{131A0499-6181-4D6C-8539-64FD3CB05701}" type="pres">
      <dgm:prSet presAssocID="{2D3DB807-20A5-4C2C-A4AA-60C951864E75}" presName="spaceRect" presStyleCnt="0"/>
      <dgm:spPr/>
    </dgm:pt>
    <dgm:pt modelId="{B49530B0-CD02-4457-92DE-E2E778D0F557}" type="pres">
      <dgm:prSet presAssocID="{2D3DB807-20A5-4C2C-A4AA-60C951864E75}" presName="textRect" presStyleLbl="revTx" presStyleIdx="3" presStyleCnt="5">
        <dgm:presLayoutVars>
          <dgm:chMax val="1"/>
          <dgm:chPref val="1"/>
        </dgm:presLayoutVars>
      </dgm:prSet>
      <dgm:spPr/>
    </dgm:pt>
    <dgm:pt modelId="{E94B7558-6C7F-4BD1-A9D5-08306914893A}" type="pres">
      <dgm:prSet presAssocID="{A4B8EC24-88DF-4F30-AFBD-938810AE8EBD}" presName="sibTrans" presStyleCnt="0"/>
      <dgm:spPr/>
    </dgm:pt>
    <dgm:pt modelId="{ADF08A07-DDBC-4564-8F3C-7A894F386A91}" type="pres">
      <dgm:prSet presAssocID="{839A65AD-11D9-4FF8-949C-5561DACBF926}" presName="compNode" presStyleCnt="0"/>
      <dgm:spPr/>
    </dgm:pt>
    <dgm:pt modelId="{F21DA1F8-060F-4B11-AC32-E1034EABC21F}" type="pres">
      <dgm:prSet presAssocID="{839A65AD-11D9-4FF8-949C-5561DACBF92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ump truck with solid fill"/>
        </a:ext>
      </dgm:extLst>
    </dgm:pt>
    <dgm:pt modelId="{A35FC94A-F4EF-4470-A32E-B8D5193FBE99}" type="pres">
      <dgm:prSet presAssocID="{839A65AD-11D9-4FF8-949C-5561DACBF926}" presName="spaceRect" presStyleCnt="0"/>
      <dgm:spPr/>
    </dgm:pt>
    <dgm:pt modelId="{90156A7C-EFD2-41AA-922C-62A29889A27F}" type="pres">
      <dgm:prSet presAssocID="{839A65AD-11D9-4FF8-949C-5561DACBF92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687801D-5009-47F6-967B-5AEDC5317B78}" type="presOf" srcId="{750CE3DD-5310-45B2-ABE6-CB0FFBD95856}" destId="{65DC2A42-AD5C-4BE0-955A-E8749327DCB8}" srcOrd="0" destOrd="0" presId="urn:microsoft.com/office/officeart/2018/2/layout/IconLabelList"/>
    <dgm:cxn modelId="{A90B5261-7E8B-4800-A756-DE08AC1CC852}" srcId="{BFC900D4-9C19-4515-AEE6-139A53FB289D}" destId="{839A65AD-11D9-4FF8-949C-5561DACBF926}" srcOrd="4" destOrd="0" parTransId="{890A5429-17A0-4BD8-932D-1D4923E5E9B0}" sibTransId="{69D49AB0-5577-4F98-B6FE-8A53D1EF9F6C}"/>
    <dgm:cxn modelId="{60A1F974-5AE0-4621-A15D-1882212CF47F}" type="presOf" srcId="{3F291C65-E3E9-4262-A4C2-014946C6160C}" destId="{873D0C20-1D32-4798-8908-F41B8602E032}" srcOrd="0" destOrd="0" presId="urn:microsoft.com/office/officeart/2018/2/layout/IconLabelList"/>
    <dgm:cxn modelId="{48C7E9A5-B46C-4BED-A6D3-BDE60C635429}" srcId="{BFC900D4-9C19-4515-AEE6-139A53FB289D}" destId="{95609E2C-D5A7-4DE6-99BC-64EA547AD809}" srcOrd="2" destOrd="0" parTransId="{B4D90F5B-D66F-4CFF-A9E2-33AC0EA95EF9}" sibTransId="{CAF7DAA4-B45C-4171-A0EE-3C401529972B}"/>
    <dgm:cxn modelId="{90CD64A6-27CF-4633-BC84-A3E28B966B3A}" type="presOf" srcId="{95609E2C-D5A7-4DE6-99BC-64EA547AD809}" destId="{009D271F-814B-43D0-83C6-CF5EBFA6DA10}" srcOrd="0" destOrd="0" presId="urn:microsoft.com/office/officeart/2018/2/layout/IconLabelList"/>
    <dgm:cxn modelId="{A1405FB4-D799-401C-BDA5-321424472519}" srcId="{BFC900D4-9C19-4515-AEE6-139A53FB289D}" destId="{3F291C65-E3E9-4262-A4C2-014946C6160C}" srcOrd="0" destOrd="0" parTransId="{E26D4732-7F77-4CB1-B0C7-E83471442ED7}" sibTransId="{9EA4904F-C515-4E07-A31F-159E223E374F}"/>
    <dgm:cxn modelId="{1997BDC5-0F76-462D-8950-DF78F0BF279D}" type="presOf" srcId="{2D3DB807-20A5-4C2C-A4AA-60C951864E75}" destId="{B49530B0-CD02-4457-92DE-E2E778D0F557}" srcOrd="0" destOrd="0" presId="urn:microsoft.com/office/officeart/2018/2/layout/IconLabelList"/>
    <dgm:cxn modelId="{91AC97D7-D9B5-446E-A1B1-C7EB2C2734F9}" srcId="{BFC900D4-9C19-4515-AEE6-139A53FB289D}" destId="{2D3DB807-20A5-4C2C-A4AA-60C951864E75}" srcOrd="3" destOrd="0" parTransId="{B157582B-EE1B-45BE-97A8-3A398FF293F7}" sibTransId="{A4B8EC24-88DF-4F30-AFBD-938810AE8EBD}"/>
    <dgm:cxn modelId="{7EC21BDB-6194-4BE7-B0EF-44562555D5E1}" type="presOf" srcId="{839A65AD-11D9-4FF8-949C-5561DACBF926}" destId="{90156A7C-EFD2-41AA-922C-62A29889A27F}" srcOrd="0" destOrd="0" presId="urn:microsoft.com/office/officeart/2018/2/layout/IconLabelList"/>
    <dgm:cxn modelId="{371C7CE9-ECBC-4F44-89E0-CC8A35C616E0}" type="presOf" srcId="{BFC900D4-9C19-4515-AEE6-139A53FB289D}" destId="{CA3FDC4A-F4DB-4D54-9015-BAAEB1B08067}" srcOrd="0" destOrd="0" presId="urn:microsoft.com/office/officeart/2018/2/layout/IconLabelList"/>
    <dgm:cxn modelId="{4B22A7FE-CA3F-49C9-AB65-45D41C8D4803}" srcId="{BFC900D4-9C19-4515-AEE6-139A53FB289D}" destId="{750CE3DD-5310-45B2-ABE6-CB0FFBD95856}" srcOrd="1" destOrd="0" parTransId="{044771B9-859B-46A0-9BA5-912BB0284C59}" sibTransId="{B3F56C6E-6CF6-47F6-880E-7BD68E6F938D}"/>
    <dgm:cxn modelId="{F5B81EC0-DD5A-4B46-91B9-03FDB3734D9A}" type="presParOf" srcId="{CA3FDC4A-F4DB-4D54-9015-BAAEB1B08067}" destId="{E196E2F6-B557-43F2-948B-98D271CA8096}" srcOrd="0" destOrd="0" presId="urn:microsoft.com/office/officeart/2018/2/layout/IconLabelList"/>
    <dgm:cxn modelId="{A19D2FD9-3500-4694-83A7-B48BB704AB4D}" type="presParOf" srcId="{E196E2F6-B557-43F2-948B-98D271CA8096}" destId="{A2B5EC82-6CB6-46B0-B5D6-5DF1483ABA7B}" srcOrd="0" destOrd="0" presId="urn:microsoft.com/office/officeart/2018/2/layout/IconLabelList"/>
    <dgm:cxn modelId="{41A323C9-5711-496C-AA3C-F02AFA9092DC}" type="presParOf" srcId="{E196E2F6-B557-43F2-948B-98D271CA8096}" destId="{03D27AC2-D8E2-4697-8409-92C558DD8F56}" srcOrd="1" destOrd="0" presId="urn:microsoft.com/office/officeart/2018/2/layout/IconLabelList"/>
    <dgm:cxn modelId="{1D38687C-8438-478D-AFBA-E524C9A1EE5B}" type="presParOf" srcId="{E196E2F6-B557-43F2-948B-98D271CA8096}" destId="{873D0C20-1D32-4798-8908-F41B8602E032}" srcOrd="2" destOrd="0" presId="urn:microsoft.com/office/officeart/2018/2/layout/IconLabelList"/>
    <dgm:cxn modelId="{BAB220E6-F064-443D-90A1-D5B94EDB36C1}" type="presParOf" srcId="{CA3FDC4A-F4DB-4D54-9015-BAAEB1B08067}" destId="{839D8E45-928D-4001-B9A1-C7EA6AC14895}" srcOrd="1" destOrd="0" presId="urn:microsoft.com/office/officeart/2018/2/layout/IconLabelList"/>
    <dgm:cxn modelId="{A65FCC95-9268-4B76-9F0F-E69F84EE4DA0}" type="presParOf" srcId="{CA3FDC4A-F4DB-4D54-9015-BAAEB1B08067}" destId="{429EAFAA-B80A-4B89-863E-465F0DEE7E52}" srcOrd="2" destOrd="0" presId="urn:microsoft.com/office/officeart/2018/2/layout/IconLabelList"/>
    <dgm:cxn modelId="{718F2749-F695-463C-A686-9245AA6185DE}" type="presParOf" srcId="{429EAFAA-B80A-4B89-863E-465F0DEE7E52}" destId="{0EF21BC0-1FB5-4585-8C3E-E9BC8ECB1CCD}" srcOrd="0" destOrd="0" presId="urn:microsoft.com/office/officeart/2018/2/layout/IconLabelList"/>
    <dgm:cxn modelId="{51371D9B-C1A8-4340-8A58-8C8736FC081C}" type="presParOf" srcId="{429EAFAA-B80A-4B89-863E-465F0DEE7E52}" destId="{9A9D869B-42EA-47E3-880D-F20406C2F4D5}" srcOrd="1" destOrd="0" presId="urn:microsoft.com/office/officeart/2018/2/layout/IconLabelList"/>
    <dgm:cxn modelId="{7C409E9F-4EE3-470B-B1DB-11E5329E2724}" type="presParOf" srcId="{429EAFAA-B80A-4B89-863E-465F0DEE7E52}" destId="{65DC2A42-AD5C-4BE0-955A-E8749327DCB8}" srcOrd="2" destOrd="0" presId="urn:microsoft.com/office/officeart/2018/2/layout/IconLabelList"/>
    <dgm:cxn modelId="{C3CEB782-D58B-4F6D-A84F-5B6F0456E55E}" type="presParOf" srcId="{CA3FDC4A-F4DB-4D54-9015-BAAEB1B08067}" destId="{DA52CA21-C01B-4AD7-92C0-55C30866C70F}" srcOrd="3" destOrd="0" presId="urn:microsoft.com/office/officeart/2018/2/layout/IconLabelList"/>
    <dgm:cxn modelId="{4C04375F-7D7A-41B5-9ABE-7587D4648323}" type="presParOf" srcId="{CA3FDC4A-F4DB-4D54-9015-BAAEB1B08067}" destId="{1995B63D-E917-4D8B-8497-CEC6F4DECD61}" srcOrd="4" destOrd="0" presId="urn:microsoft.com/office/officeart/2018/2/layout/IconLabelList"/>
    <dgm:cxn modelId="{80CEB7B8-3CA5-4CF6-ABCA-6C6E9429667E}" type="presParOf" srcId="{1995B63D-E917-4D8B-8497-CEC6F4DECD61}" destId="{83D257D8-C50A-4D5E-8993-434471A4B2A7}" srcOrd="0" destOrd="0" presId="urn:microsoft.com/office/officeart/2018/2/layout/IconLabelList"/>
    <dgm:cxn modelId="{1A1E3D5F-78F0-443B-8153-9AA17387E088}" type="presParOf" srcId="{1995B63D-E917-4D8B-8497-CEC6F4DECD61}" destId="{2D65BE1D-3CDB-4C78-B561-5253B960F5BC}" srcOrd="1" destOrd="0" presId="urn:microsoft.com/office/officeart/2018/2/layout/IconLabelList"/>
    <dgm:cxn modelId="{E0D4CC67-DC40-4BF8-B83D-E8FE676EA374}" type="presParOf" srcId="{1995B63D-E917-4D8B-8497-CEC6F4DECD61}" destId="{009D271F-814B-43D0-83C6-CF5EBFA6DA10}" srcOrd="2" destOrd="0" presId="urn:microsoft.com/office/officeart/2018/2/layout/IconLabelList"/>
    <dgm:cxn modelId="{CB5FB053-6E1B-44A9-AD6A-453C25E24D76}" type="presParOf" srcId="{CA3FDC4A-F4DB-4D54-9015-BAAEB1B08067}" destId="{F649F515-3788-499B-981B-FBD38AE79202}" srcOrd="5" destOrd="0" presId="urn:microsoft.com/office/officeart/2018/2/layout/IconLabelList"/>
    <dgm:cxn modelId="{14CE399A-6288-4199-B5CB-EA812494FA8D}" type="presParOf" srcId="{CA3FDC4A-F4DB-4D54-9015-BAAEB1B08067}" destId="{F03042BE-083D-40A0-B143-B5A0F04A46A5}" srcOrd="6" destOrd="0" presId="urn:microsoft.com/office/officeart/2018/2/layout/IconLabelList"/>
    <dgm:cxn modelId="{AD2D3A00-CE08-48B8-B306-52D2EDD973BF}" type="presParOf" srcId="{F03042BE-083D-40A0-B143-B5A0F04A46A5}" destId="{63A29A69-01E9-465E-AB28-20DA48B2C18C}" srcOrd="0" destOrd="0" presId="urn:microsoft.com/office/officeart/2018/2/layout/IconLabelList"/>
    <dgm:cxn modelId="{6063651C-9621-4077-9509-6821374176CB}" type="presParOf" srcId="{F03042BE-083D-40A0-B143-B5A0F04A46A5}" destId="{131A0499-6181-4D6C-8539-64FD3CB05701}" srcOrd="1" destOrd="0" presId="urn:microsoft.com/office/officeart/2018/2/layout/IconLabelList"/>
    <dgm:cxn modelId="{2190AF22-48A9-4C28-97B4-D50F2F29D237}" type="presParOf" srcId="{F03042BE-083D-40A0-B143-B5A0F04A46A5}" destId="{B49530B0-CD02-4457-92DE-E2E778D0F557}" srcOrd="2" destOrd="0" presId="urn:microsoft.com/office/officeart/2018/2/layout/IconLabelList"/>
    <dgm:cxn modelId="{599EFA31-D61E-44C7-B323-C0BF3844CAB6}" type="presParOf" srcId="{CA3FDC4A-F4DB-4D54-9015-BAAEB1B08067}" destId="{E94B7558-6C7F-4BD1-A9D5-08306914893A}" srcOrd="7" destOrd="0" presId="urn:microsoft.com/office/officeart/2018/2/layout/IconLabelList"/>
    <dgm:cxn modelId="{D707B8F7-B150-4268-854D-8F6601CC4A72}" type="presParOf" srcId="{CA3FDC4A-F4DB-4D54-9015-BAAEB1B08067}" destId="{ADF08A07-DDBC-4564-8F3C-7A894F386A91}" srcOrd="8" destOrd="0" presId="urn:microsoft.com/office/officeart/2018/2/layout/IconLabelList"/>
    <dgm:cxn modelId="{876BFE1F-39BF-4428-8CB9-FF18728E74B9}" type="presParOf" srcId="{ADF08A07-DDBC-4564-8F3C-7A894F386A91}" destId="{F21DA1F8-060F-4B11-AC32-E1034EABC21F}" srcOrd="0" destOrd="0" presId="urn:microsoft.com/office/officeart/2018/2/layout/IconLabelList"/>
    <dgm:cxn modelId="{87B636F4-0325-4045-9F65-675FE1B3ECAD}" type="presParOf" srcId="{ADF08A07-DDBC-4564-8F3C-7A894F386A91}" destId="{A35FC94A-F4EF-4470-A32E-B8D5193FBE99}" srcOrd="1" destOrd="0" presId="urn:microsoft.com/office/officeart/2018/2/layout/IconLabelList"/>
    <dgm:cxn modelId="{76369E32-AED8-449E-AC92-8D919008E595}" type="presParOf" srcId="{ADF08A07-DDBC-4564-8F3C-7A894F386A91}" destId="{90156A7C-EFD2-41AA-922C-62A29889A27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EAFB30-46A9-46FE-B93B-863B8A02F5C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8042866-7A48-47F2-AC93-AD65FD6A3FD1}">
      <dgm:prSet/>
      <dgm:spPr/>
      <dgm:t>
        <a:bodyPr/>
        <a:lstStyle/>
        <a:p>
          <a:r>
            <a:rPr lang="en-US" b="1"/>
            <a:t>CATS’ Fare Evasion</a:t>
          </a:r>
          <a:endParaRPr lang="en-US"/>
        </a:p>
      </dgm:t>
    </dgm:pt>
    <dgm:pt modelId="{4DED548D-7D00-469F-AACB-2F5E442F63EA}" type="parTrans" cxnId="{C4308ACA-AB56-4ED8-A6CA-0C0E20E3DD89}">
      <dgm:prSet/>
      <dgm:spPr/>
      <dgm:t>
        <a:bodyPr/>
        <a:lstStyle/>
        <a:p>
          <a:endParaRPr lang="en-US"/>
        </a:p>
      </dgm:t>
    </dgm:pt>
    <dgm:pt modelId="{B3509838-DBB2-4EE3-8370-25BD7810BB87}" type="sibTrans" cxnId="{C4308ACA-AB56-4ED8-A6CA-0C0E20E3DD89}">
      <dgm:prSet/>
      <dgm:spPr/>
      <dgm:t>
        <a:bodyPr/>
        <a:lstStyle/>
        <a:p>
          <a:endParaRPr lang="en-US"/>
        </a:p>
      </dgm:t>
    </dgm:pt>
    <dgm:pt modelId="{784ECC36-7CC2-476C-AEE1-77C5CA1D53D3}">
      <dgm:prSet/>
      <dgm:spPr/>
      <dgm:t>
        <a:bodyPr/>
        <a:lstStyle/>
        <a:p>
          <a:r>
            <a:rPr lang="en-US" dirty="0"/>
            <a:t>$50 fine if caught on light rail without a pass</a:t>
          </a:r>
        </a:p>
      </dgm:t>
    </dgm:pt>
    <dgm:pt modelId="{AA71F357-2137-47D0-A504-3FCB4A5841F7}" type="parTrans" cxnId="{DE3A2446-F9B3-4EAF-91BD-3718667886BB}">
      <dgm:prSet/>
      <dgm:spPr/>
      <dgm:t>
        <a:bodyPr/>
        <a:lstStyle/>
        <a:p>
          <a:endParaRPr lang="en-US"/>
        </a:p>
      </dgm:t>
    </dgm:pt>
    <dgm:pt modelId="{0C350B41-DEB1-46CF-8690-2206F391AAC3}" type="sibTrans" cxnId="{DE3A2446-F9B3-4EAF-91BD-3718667886BB}">
      <dgm:prSet/>
      <dgm:spPr/>
      <dgm:t>
        <a:bodyPr/>
        <a:lstStyle/>
        <a:p>
          <a:endParaRPr lang="en-US"/>
        </a:p>
      </dgm:t>
    </dgm:pt>
    <dgm:pt modelId="{D2A0D0B0-A7CA-4A58-9379-9F83C95EA552}">
      <dgm:prSet/>
      <dgm:spPr/>
      <dgm:t>
        <a:bodyPr/>
        <a:lstStyle/>
        <a:p>
          <a:r>
            <a:rPr lang="en-US"/>
            <a:t>Cashier of 3</a:t>
          </a:r>
          <a:r>
            <a:rPr lang="en-US" baseline="30000"/>
            <a:t>rd</a:t>
          </a:r>
          <a:r>
            <a:rPr lang="en-US"/>
            <a:t> party vendor took cash payments and provided receipts</a:t>
          </a:r>
        </a:p>
      </dgm:t>
    </dgm:pt>
    <dgm:pt modelId="{940B5486-E73F-4D85-B5F8-286E5B14E4C7}" type="parTrans" cxnId="{FC95FE80-94E5-4E04-8B99-7C98EE6C034E}">
      <dgm:prSet/>
      <dgm:spPr/>
      <dgm:t>
        <a:bodyPr/>
        <a:lstStyle/>
        <a:p>
          <a:endParaRPr lang="en-US"/>
        </a:p>
      </dgm:t>
    </dgm:pt>
    <dgm:pt modelId="{2CA5246B-C494-495E-9AEE-4512B374C57D}" type="sibTrans" cxnId="{FC95FE80-94E5-4E04-8B99-7C98EE6C034E}">
      <dgm:prSet/>
      <dgm:spPr/>
      <dgm:t>
        <a:bodyPr/>
        <a:lstStyle/>
        <a:p>
          <a:endParaRPr lang="en-US"/>
        </a:p>
      </dgm:t>
    </dgm:pt>
    <dgm:pt modelId="{3AF81521-A28A-4A01-AB00-C2D0AB489F0E}">
      <dgm:prSet/>
      <dgm:spPr/>
      <dgm:t>
        <a:bodyPr/>
        <a:lstStyle/>
        <a:p>
          <a:r>
            <a:rPr lang="en-US"/>
            <a:t>Pocketed the cash and never recorded the fines being settled</a:t>
          </a:r>
        </a:p>
      </dgm:t>
    </dgm:pt>
    <dgm:pt modelId="{E8AD7932-17AB-4A97-8DCD-42FC0553ADCC}" type="parTrans" cxnId="{25E34157-3FCD-4A07-A7BB-0FCFCBCC675D}">
      <dgm:prSet/>
      <dgm:spPr/>
      <dgm:t>
        <a:bodyPr/>
        <a:lstStyle/>
        <a:p>
          <a:endParaRPr lang="en-US"/>
        </a:p>
      </dgm:t>
    </dgm:pt>
    <dgm:pt modelId="{5347D8FF-F9AF-423F-AA44-F872F93BC075}" type="sibTrans" cxnId="{25E34157-3FCD-4A07-A7BB-0FCFCBCC675D}">
      <dgm:prSet/>
      <dgm:spPr/>
      <dgm:t>
        <a:bodyPr/>
        <a:lstStyle/>
        <a:p>
          <a:endParaRPr lang="en-US"/>
        </a:p>
      </dgm:t>
    </dgm:pt>
    <dgm:pt modelId="{A0D652D3-DAA2-4633-9791-0BA36E234EB0}">
      <dgm:prSet/>
      <dgm:spPr/>
      <dgm:t>
        <a:bodyPr/>
        <a:lstStyle/>
        <a:p>
          <a:r>
            <a:rPr lang="en-US"/>
            <a:t>At least $50,000 over 3 years</a:t>
          </a:r>
        </a:p>
      </dgm:t>
    </dgm:pt>
    <dgm:pt modelId="{9BA902CE-31E9-4C63-B9EF-59C759E22CD0}" type="parTrans" cxnId="{56104996-F7DE-4E7A-B421-ED8177BB8C84}">
      <dgm:prSet/>
      <dgm:spPr/>
      <dgm:t>
        <a:bodyPr/>
        <a:lstStyle/>
        <a:p>
          <a:endParaRPr lang="en-US"/>
        </a:p>
      </dgm:t>
    </dgm:pt>
    <dgm:pt modelId="{386BC20F-1270-4C84-8806-45374E26971D}" type="sibTrans" cxnId="{56104996-F7DE-4E7A-B421-ED8177BB8C84}">
      <dgm:prSet/>
      <dgm:spPr/>
      <dgm:t>
        <a:bodyPr/>
        <a:lstStyle/>
        <a:p>
          <a:endParaRPr lang="en-US"/>
        </a:p>
      </dgm:t>
    </dgm:pt>
    <dgm:pt modelId="{10A790D3-775C-44C8-8E7C-085A854C89B8}" type="pres">
      <dgm:prSet presAssocID="{05EAFB30-46A9-46FE-B93B-863B8A02F5C7}" presName="Name0" presStyleCnt="0">
        <dgm:presLayoutVars>
          <dgm:dir/>
          <dgm:animLvl val="lvl"/>
          <dgm:resizeHandles val="exact"/>
        </dgm:presLayoutVars>
      </dgm:prSet>
      <dgm:spPr/>
    </dgm:pt>
    <dgm:pt modelId="{7E1768CA-47C1-4F2F-8CB7-EF36A2D83652}" type="pres">
      <dgm:prSet presAssocID="{C8042866-7A48-47F2-AC93-AD65FD6A3FD1}" presName="linNode" presStyleCnt="0"/>
      <dgm:spPr/>
    </dgm:pt>
    <dgm:pt modelId="{E07B7895-BB0F-41DF-80AD-444CD807879A}" type="pres">
      <dgm:prSet presAssocID="{C8042866-7A48-47F2-AC93-AD65FD6A3FD1}" presName="parentText" presStyleLbl="node1" presStyleIdx="0" presStyleCnt="1" custLinFactNeighborY="-1072">
        <dgm:presLayoutVars>
          <dgm:chMax val="1"/>
          <dgm:bulletEnabled val="1"/>
        </dgm:presLayoutVars>
      </dgm:prSet>
      <dgm:spPr/>
    </dgm:pt>
    <dgm:pt modelId="{7673BC10-4817-427F-89CB-F0DFC0EDBE4F}" type="pres">
      <dgm:prSet presAssocID="{C8042866-7A48-47F2-AC93-AD65FD6A3FD1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1FE1351A-B007-4E02-9D6B-E15565BE66EC}" type="presOf" srcId="{C8042866-7A48-47F2-AC93-AD65FD6A3FD1}" destId="{E07B7895-BB0F-41DF-80AD-444CD807879A}" srcOrd="0" destOrd="0" presId="urn:microsoft.com/office/officeart/2005/8/layout/vList5"/>
    <dgm:cxn modelId="{07665C27-CB89-4605-AC17-DC0175CFB1F9}" type="presOf" srcId="{05EAFB30-46A9-46FE-B93B-863B8A02F5C7}" destId="{10A790D3-775C-44C8-8E7C-085A854C89B8}" srcOrd="0" destOrd="0" presId="urn:microsoft.com/office/officeart/2005/8/layout/vList5"/>
    <dgm:cxn modelId="{05271934-334A-4913-B216-53ADC7158965}" type="presOf" srcId="{3AF81521-A28A-4A01-AB00-C2D0AB489F0E}" destId="{7673BC10-4817-427F-89CB-F0DFC0EDBE4F}" srcOrd="0" destOrd="2" presId="urn:microsoft.com/office/officeart/2005/8/layout/vList5"/>
    <dgm:cxn modelId="{1EF3373A-BD85-4C10-9073-5214BD6CEB5A}" type="presOf" srcId="{784ECC36-7CC2-476C-AEE1-77C5CA1D53D3}" destId="{7673BC10-4817-427F-89CB-F0DFC0EDBE4F}" srcOrd="0" destOrd="0" presId="urn:microsoft.com/office/officeart/2005/8/layout/vList5"/>
    <dgm:cxn modelId="{DE3A2446-F9B3-4EAF-91BD-3718667886BB}" srcId="{C8042866-7A48-47F2-AC93-AD65FD6A3FD1}" destId="{784ECC36-7CC2-476C-AEE1-77C5CA1D53D3}" srcOrd="0" destOrd="0" parTransId="{AA71F357-2137-47D0-A504-3FCB4A5841F7}" sibTransId="{0C350B41-DEB1-46CF-8690-2206F391AAC3}"/>
    <dgm:cxn modelId="{25E34157-3FCD-4A07-A7BB-0FCFCBCC675D}" srcId="{C8042866-7A48-47F2-AC93-AD65FD6A3FD1}" destId="{3AF81521-A28A-4A01-AB00-C2D0AB489F0E}" srcOrd="2" destOrd="0" parTransId="{E8AD7932-17AB-4A97-8DCD-42FC0553ADCC}" sibTransId="{5347D8FF-F9AF-423F-AA44-F872F93BC075}"/>
    <dgm:cxn modelId="{FC95FE80-94E5-4E04-8B99-7C98EE6C034E}" srcId="{C8042866-7A48-47F2-AC93-AD65FD6A3FD1}" destId="{D2A0D0B0-A7CA-4A58-9379-9F83C95EA552}" srcOrd="1" destOrd="0" parTransId="{940B5486-E73F-4D85-B5F8-286E5B14E4C7}" sibTransId="{2CA5246B-C494-495E-9AEE-4512B374C57D}"/>
    <dgm:cxn modelId="{56104996-F7DE-4E7A-B421-ED8177BB8C84}" srcId="{C8042866-7A48-47F2-AC93-AD65FD6A3FD1}" destId="{A0D652D3-DAA2-4633-9791-0BA36E234EB0}" srcOrd="3" destOrd="0" parTransId="{9BA902CE-31E9-4C63-B9EF-59C759E22CD0}" sibTransId="{386BC20F-1270-4C84-8806-45374E26971D}"/>
    <dgm:cxn modelId="{2108D1A8-C68B-4151-A235-6E09FE2A1BAD}" type="presOf" srcId="{D2A0D0B0-A7CA-4A58-9379-9F83C95EA552}" destId="{7673BC10-4817-427F-89CB-F0DFC0EDBE4F}" srcOrd="0" destOrd="1" presId="urn:microsoft.com/office/officeart/2005/8/layout/vList5"/>
    <dgm:cxn modelId="{F8227BC8-CF5E-4B13-A005-6801AA23427A}" type="presOf" srcId="{A0D652D3-DAA2-4633-9791-0BA36E234EB0}" destId="{7673BC10-4817-427F-89CB-F0DFC0EDBE4F}" srcOrd="0" destOrd="3" presId="urn:microsoft.com/office/officeart/2005/8/layout/vList5"/>
    <dgm:cxn modelId="{C4308ACA-AB56-4ED8-A6CA-0C0E20E3DD89}" srcId="{05EAFB30-46A9-46FE-B93B-863B8A02F5C7}" destId="{C8042866-7A48-47F2-AC93-AD65FD6A3FD1}" srcOrd="0" destOrd="0" parTransId="{4DED548D-7D00-469F-AACB-2F5E442F63EA}" sibTransId="{B3509838-DBB2-4EE3-8370-25BD7810BB87}"/>
    <dgm:cxn modelId="{0CE76EAC-3855-40A7-B54C-CCC5A5ADFE11}" type="presParOf" srcId="{10A790D3-775C-44C8-8E7C-085A854C89B8}" destId="{7E1768CA-47C1-4F2F-8CB7-EF36A2D83652}" srcOrd="0" destOrd="0" presId="urn:microsoft.com/office/officeart/2005/8/layout/vList5"/>
    <dgm:cxn modelId="{B0060458-9230-4FE8-8290-198DDA62F0C2}" type="presParOf" srcId="{7E1768CA-47C1-4F2F-8CB7-EF36A2D83652}" destId="{E07B7895-BB0F-41DF-80AD-444CD807879A}" srcOrd="0" destOrd="0" presId="urn:microsoft.com/office/officeart/2005/8/layout/vList5"/>
    <dgm:cxn modelId="{68818AF0-AE2B-4186-9745-309482999AA3}" type="presParOf" srcId="{7E1768CA-47C1-4F2F-8CB7-EF36A2D83652}" destId="{7673BC10-4817-427F-89CB-F0DFC0EDBE4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A9BCBB-7F21-4162-93DB-C3B2F93E1953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7AA95E-B655-4E8F-AF63-B74797BF4A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Strong Control Environment</a:t>
          </a:r>
        </a:p>
      </dgm:t>
    </dgm:pt>
    <dgm:pt modelId="{E5C9ACD9-87C6-499C-9086-8F982C5C23C8}" type="parTrans" cxnId="{DA2006D0-3450-47FE-B600-C7787F5760C8}">
      <dgm:prSet/>
      <dgm:spPr/>
      <dgm:t>
        <a:bodyPr/>
        <a:lstStyle/>
        <a:p>
          <a:endParaRPr lang="en-US"/>
        </a:p>
      </dgm:t>
    </dgm:pt>
    <dgm:pt modelId="{2B928B5B-5E68-4A69-B8AE-C943A5209108}" type="sibTrans" cxnId="{DA2006D0-3450-47FE-B600-C7787F5760C8}">
      <dgm:prSet/>
      <dgm:spPr/>
      <dgm:t>
        <a:bodyPr/>
        <a:lstStyle/>
        <a:p>
          <a:endParaRPr lang="en-US"/>
        </a:p>
      </dgm:t>
    </dgm:pt>
    <dgm:pt modelId="{FE47A699-96CA-4B57-BD8B-B9E5F8953B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Data Analysis</a:t>
          </a:r>
        </a:p>
      </dgm:t>
    </dgm:pt>
    <dgm:pt modelId="{A0CB6644-19DB-44BE-9D12-3913126410B1}" type="parTrans" cxnId="{3E0418AE-8EE8-44CA-ABB8-4BD0F7E0AB93}">
      <dgm:prSet/>
      <dgm:spPr/>
      <dgm:t>
        <a:bodyPr/>
        <a:lstStyle/>
        <a:p>
          <a:endParaRPr lang="en-US"/>
        </a:p>
      </dgm:t>
    </dgm:pt>
    <dgm:pt modelId="{AE421CD5-BB0D-4534-9677-03CBA864D46A}" type="sibTrans" cxnId="{3E0418AE-8EE8-44CA-ABB8-4BD0F7E0AB93}">
      <dgm:prSet/>
      <dgm:spPr/>
      <dgm:t>
        <a:bodyPr/>
        <a:lstStyle/>
        <a:p>
          <a:endParaRPr lang="en-US"/>
        </a:p>
      </dgm:t>
    </dgm:pt>
    <dgm:pt modelId="{EEA8A2EE-C946-44D4-ACC8-93D5B859FE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Job Rotation</a:t>
          </a:r>
        </a:p>
      </dgm:t>
    </dgm:pt>
    <dgm:pt modelId="{063EA952-DCCA-4E31-A540-61943F2F1006}" type="parTrans" cxnId="{F8D6B641-4D75-4340-82ED-3ADEC79DAF98}">
      <dgm:prSet/>
      <dgm:spPr/>
      <dgm:t>
        <a:bodyPr/>
        <a:lstStyle/>
        <a:p>
          <a:endParaRPr lang="en-US"/>
        </a:p>
      </dgm:t>
    </dgm:pt>
    <dgm:pt modelId="{1033F674-6A3C-48E7-8A18-5051C47B8897}" type="sibTrans" cxnId="{F8D6B641-4D75-4340-82ED-3ADEC79DAF98}">
      <dgm:prSet/>
      <dgm:spPr/>
      <dgm:t>
        <a:bodyPr/>
        <a:lstStyle/>
        <a:p>
          <a:endParaRPr lang="en-US"/>
        </a:p>
      </dgm:t>
    </dgm:pt>
    <dgm:pt modelId="{9CD8199C-05B7-4250-A6D3-9B423AE172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Mandatory Vacation</a:t>
          </a:r>
        </a:p>
      </dgm:t>
    </dgm:pt>
    <dgm:pt modelId="{CA12FF96-A0AE-41B5-A401-05193C975CA2}" type="parTrans" cxnId="{96A338E2-D1EC-4B78-9469-86A819D7CCBC}">
      <dgm:prSet/>
      <dgm:spPr/>
      <dgm:t>
        <a:bodyPr/>
        <a:lstStyle/>
        <a:p>
          <a:endParaRPr lang="en-US"/>
        </a:p>
      </dgm:t>
    </dgm:pt>
    <dgm:pt modelId="{EFDC2550-A373-4856-9D23-58EA53409FDF}" type="sibTrans" cxnId="{96A338E2-D1EC-4B78-9469-86A819D7CCBC}">
      <dgm:prSet/>
      <dgm:spPr/>
      <dgm:t>
        <a:bodyPr/>
        <a:lstStyle/>
        <a:p>
          <a:endParaRPr lang="en-US"/>
        </a:p>
      </dgm:t>
    </dgm:pt>
    <dgm:pt modelId="{BF11AA3A-B414-4513-B4B9-7018B349A4E8}" type="pres">
      <dgm:prSet presAssocID="{0DA9BCBB-7F21-4162-93DB-C3B2F93E1953}" presName="root" presStyleCnt="0">
        <dgm:presLayoutVars>
          <dgm:dir/>
          <dgm:resizeHandles val="exact"/>
        </dgm:presLayoutVars>
      </dgm:prSet>
      <dgm:spPr/>
    </dgm:pt>
    <dgm:pt modelId="{C5691831-9372-4CC9-AA76-9C62AD24E6BE}" type="pres">
      <dgm:prSet presAssocID="{A47AA95E-B655-4E8F-AF63-B74797BF4AED}" presName="compNode" presStyleCnt="0"/>
      <dgm:spPr/>
    </dgm:pt>
    <dgm:pt modelId="{634BE2A3-2207-4DF4-8114-75B21BE14EDD}" type="pres">
      <dgm:prSet presAssocID="{A47AA95E-B655-4E8F-AF63-B74797BF4AE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dy builder with solid fill"/>
        </a:ext>
      </dgm:extLst>
    </dgm:pt>
    <dgm:pt modelId="{6049D3C7-A19E-4157-8AF2-7FF9A419BA22}" type="pres">
      <dgm:prSet presAssocID="{A47AA95E-B655-4E8F-AF63-B74797BF4AED}" presName="spaceRect" presStyleCnt="0"/>
      <dgm:spPr/>
    </dgm:pt>
    <dgm:pt modelId="{D0368B22-1519-439C-9472-7B2AB1F5416D}" type="pres">
      <dgm:prSet presAssocID="{A47AA95E-B655-4E8F-AF63-B74797BF4AED}" presName="textRect" presStyleLbl="revTx" presStyleIdx="0" presStyleCnt="4">
        <dgm:presLayoutVars>
          <dgm:chMax val="1"/>
          <dgm:chPref val="1"/>
        </dgm:presLayoutVars>
      </dgm:prSet>
      <dgm:spPr/>
    </dgm:pt>
    <dgm:pt modelId="{49E48212-67B6-4184-8300-6581A1EB4E18}" type="pres">
      <dgm:prSet presAssocID="{2B928B5B-5E68-4A69-B8AE-C943A5209108}" presName="sibTrans" presStyleCnt="0"/>
      <dgm:spPr/>
    </dgm:pt>
    <dgm:pt modelId="{CCA93F08-4857-4DC8-A87E-D12A5E4F3F8C}" type="pres">
      <dgm:prSet presAssocID="{FE47A699-96CA-4B57-BD8B-B9E5F8953BBE}" presName="compNode" presStyleCnt="0"/>
      <dgm:spPr/>
    </dgm:pt>
    <dgm:pt modelId="{BFC182E9-05E8-4DBA-8A8C-E939FF427269}" type="pres">
      <dgm:prSet presAssocID="{FE47A699-96CA-4B57-BD8B-B9E5F8953BB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4A1C76E-AE86-43A4-9DC9-C6A30D091ACF}" type="pres">
      <dgm:prSet presAssocID="{FE47A699-96CA-4B57-BD8B-B9E5F8953BBE}" presName="spaceRect" presStyleCnt="0"/>
      <dgm:spPr/>
    </dgm:pt>
    <dgm:pt modelId="{4220D3BF-9957-49FF-8392-180C70CE22C6}" type="pres">
      <dgm:prSet presAssocID="{FE47A699-96CA-4B57-BD8B-B9E5F8953BBE}" presName="textRect" presStyleLbl="revTx" presStyleIdx="1" presStyleCnt="4">
        <dgm:presLayoutVars>
          <dgm:chMax val="1"/>
          <dgm:chPref val="1"/>
        </dgm:presLayoutVars>
      </dgm:prSet>
      <dgm:spPr/>
    </dgm:pt>
    <dgm:pt modelId="{538F9E84-B7AE-4D89-8F32-361EE115D9DA}" type="pres">
      <dgm:prSet presAssocID="{AE421CD5-BB0D-4534-9677-03CBA864D46A}" presName="sibTrans" presStyleCnt="0"/>
      <dgm:spPr/>
    </dgm:pt>
    <dgm:pt modelId="{A8A46627-71F2-4229-9476-29B9C201EA17}" type="pres">
      <dgm:prSet presAssocID="{EEA8A2EE-C946-44D4-ACC8-93D5B859FE92}" presName="compNode" presStyleCnt="0"/>
      <dgm:spPr/>
    </dgm:pt>
    <dgm:pt modelId="{3D86A54E-34DD-4CAC-BA04-5098CF46B641}" type="pres">
      <dgm:prSet presAssocID="{EEA8A2EE-C946-44D4-ACC8-93D5B859FE9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4E8E5616-FB9A-4F5E-9EF8-D9779A786800}" type="pres">
      <dgm:prSet presAssocID="{EEA8A2EE-C946-44D4-ACC8-93D5B859FE92}" presName="spaceRect" presStyleCnt="0"/>
      <dgm:spPr/>
    </dgm:pt>
    <dgm:pt modelId="{4ED5902A-7F1B-4BB8-8364-D7981781CC98}" type="pres">
      <dgm:prSet presAssocID="{EEA8A2EE-C946-44D4-ACC8-93D5B859FE92}" presName="textRect" presStyleLbl="revTx" presStyleIdx="2" presStyleCnt="4">
        <dgm:presLayoutVars>
          <dgm:chMax val="1"/>
          <dgm:chPref val="1"/>
        </dgm:presLayoutVars>
      </dgm:prSet>
      <dgm:spPr/>
    </dgm:pt>
    <dgm:pt modelId="{9FA259DD-10C8-4FDC-97A3-8F526762FE9C}" type="pres">
      <dgm:prSet presAssocID="{1033F674-6A3C-48E7-8A18-5051C47B8897}" presName="sibTrans" presStyleCnt="0"/>
      <dgm:spPr/>
    </dgm:pt>
    <dgm:pt modelId="{76A46346-A098-4F41-B29F-9D7BB6B15D01}" type="pres">
      <dgm:prSet presAssocID="{9CD8199C-05B7-4250-A6D3-9B423AE17244}" presName="compNode" presStyleCnt="0"/>
      <dgm:spPr/>
    </dgm:pt>
    <dgm:pt modelId="{D05A602C-883A-4699-8E64-907F8991FE6C}" type="pres">
      <dgm:prSet presAssocID="{9CD8199C-05B7-4250-A6D3-9B423AE1724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lm tree"/>
        </a:ext>
      </dgm:extLst>
    </dgm:pt>
    <dgm:pt modelId="{9955CFF0-DD3B-4549-802A-9EE8EE5FBF85}" type="pres">
      <dgm:prSet presAssocID="{9CD8199C-05B7-4250-A6D3-9B423AE17244}" presName="spaceRect" presStyleCnt="0"/>
      <dgm:spPr/>
    </dgm:pt>
    <dgm:pt modelId="{F5A5F64C-153A-4828-BF77-C6EEB43451D8}" type="pres">
      <dgm:prSet presAssocID="{9CD8199C-05B7-4250-A6D3-9B423AE1724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847D81B-2424-4D46-942E-22D7F816FD20}" type="presOf" srcId="{EEA8A2EE-C946-44D4-ACC8-93D5B859FE92}" destId="{4ED5902A-7F1B-4BB8-8364-D7981781CC98}" srcOrd="0" destOrd="0" presId="urn:microsoft.com/office/officeart/2018/2/layout/IconLabelList"/>
    <dgm:cxn modelId="{4A7FC627-96A3-4755-AE31-D667AE72661B}" type="presOf" srcId="{9CD8199C-05B7-4250-A6D3-9B423AE17244}" destId="{F5A5F64C-153A-4828-BF77-C6EEB43451D8}" srcOrd="0" destOrd="0" presId="urn:microsoft.com/office/officeart/2018/2/layout/IconLabelList"/>
    <dgm:cxn modelId="{F8D6B641-4D75-4340-82ED-3ADEC79DAF98}" srcId="{0DA9BCBB-7F21-4162-93DB-C3B2F93E1953}" destId="{EEA8A2EE-C946-44D4-ACC8-93D5B859FE92}" srcOrd="2" destOrd="0" parTransId="{063EA952-DCCA-4E31-A540-61943F2F1006}" sibTransId="{1033F674-6A3C-48E7-8A18-5051C47B8897}"/>
    <dgm:cxn modelId="{1845958B-89E0-4904-B16C-508D1AB4DFA8}" type="presOf" srcId="{FE47A699-96CA-4B57-BD8B-B9E5F8953BBE}" destId="{4220D3BF-9957-49FF-8392-180C70CE22C6}" srcOrd="0" destOrd="0" presId="urn:microsoft.com/office/officeart/2018/2/layout/IconLabelList"/>
    <dgm:cxn modelId="{3E0418AE-8EE8-44CA-ABB8-4BD0F7E0AB93}" srcId="{0DA9BCBB-7F21-4162-93DB-C3B2F93E1953}" destId="{FE47A699-96CA-4B57-BD8B-B9E5F8953BBE}" srcOrd="1" destOrd="0" parTransId="{A0CB6644-19DB-44BE-9D12-3913126410B1}" sibTransId="{AE421CD5-BB0D-4534-9677-03CBA864D46A}"/>
    <dgm:cxn modelId="{DA4074BB-559D-4470-BA2D-81C39215B531}" type="presOf" srcId="{A47AA95E-B655-4E8F-AF63-B74797BF4AED}" destId="{D0368B22-1519-439C-9472-7B2AB1F5416D}" srcOrd="0" destOrd="0" presId="urn:microsoft.com/office/officeart/2018/2/layout/IconLabelList"/>
    <dgm:cxn modelId="{DA2006D0-3450-47FE-B600-C7787F5760C8}" srcId="{0DA9BCBB-7F21-4162-93DB-C3B2F93E1953}" destId="{A47AA95E-B655-4E8F-AF63-B74797BF4AED}" srcOrd="0" destOrd="0" parTransId="{E5C9ACD9-87C6-499C-9086-8F982C5C23C8}" sibTransId="{2B928B5B-5E68-4A69-B8AE-C943A5209108}"/>
    <dgm:cxn modelId="{0BE40BE2-AA45-4D92-B403-E77C42DB4805}" type="presOf" srcId="{0DA9BCBB-7F21-4162-93DB-C3B2F93E1953}" destId="{BF11AA3A-B414-4513-B4B9-7018B349A4E8}" srcOrd="0" destOrd="0" presId="urn:microsoft.com/office/officeart/2018/2/layout/IconLabelList"/>
    <dgm:cxn modelId="{96A338E2-D1EC-4B78-9469-86A819D7CCBC}" srcId="{0DA9BCBB-7F21-4162-93DB-C3B2F93E1953}" destId="{9CD8199C-05B7-4250-A6D3-9B423AE17244}" srcOrd="3" destOrd="0" parTransId="{CA12FF96-A0AE-41B5-A401-05193C975CA2}" sibTransId="{EFDC2550-A373-4856-9D23-58EA53409FDF}"/>
    <dgm:cxn modelId="{4B81EDEF-D6DD-4A82-9322-A98AD0EE0116}" type="presParOf" srcId="{BF11AA3A-B414-4513-B4B9-7018B349A4E8}" destId="{C5691831-9372-4CC9-AA76-9C62AD24E6BE}" srcOrd="0" destOrd="0" presId="urn:microsoft.com/office/officeart/2018/2/layout/IconLabelList"/>
    <dgm:cxn modelId="{59AB6350-D7FA-4BA3-B1EF-CC52AE2025EF}" type="presParOf" srcId="{C5691831-9372-4CC9-AA76-9C62AD24E6BE}" destId="{634BE2A3-2207-4DF4-8114-75B21BE14EDD}" srcOrd="0" destOrd="0" presId="urn:microsoft.com/office/officeart/2018/2/layout/IconLabelList"/>
    <dgm:cxn modelId="{3277E945-2E9A-47C3-AACF-53F38F44563A}" type="presParOf" srcId="{C5691831-9372-4CC9-AA76-9C62AD24E6BE}" destId="{6049D3C7-A19E-4157-8AF2-7FF9A419BA22}" srcOrd="1" destOrd="0" presId="urn:microsoft.com/office/officeart/2018/2/layout/IconLabelList"/>
    <dgm:cxn modelId="{9721A6C9-D3CE-42C3-85F3-98B994A98A27}" type="presParOf" srcId="{C5691831-9372-4CC9-AA76-9C62AD24E6BE}" destId="{D0368B22-1519-439C-9472-7B2AB1F5416D}" srcOrd="2" destOrd="0" presId="urn:microsoft.com/office/officeart/2018/2/layout/IconLabelList"/>
    <dgm:cxn modelId="{DE3AE5A8-B150-4A41-86AA-1A42492F3B9B}" type="presParOf" srcId="{BF11AA3A-B414-4513-B4B9-7018B349A4E8}" destId="{49E48212-67B6-4184-8300-6581A1EB4E18}" srcOrd="1" destOrd="0" presId="urn:microsoft.com/office/officeart/2018/2/layout/IconLabelList"/>
    <dgm:cxn modelId="{39F87860-7157-4A60-8828-003B19EC1862}" type="presParOf" srcId="{BF11AA3A-B414-4513-B4B9-7018B349A4E8}" destId="{CCA93F08-4857-4DC8-A87E-D12A5E4F3F8C}" srcOrd="2" destOrd="0" presId="urn:microsoft.com/office/officeart/2018/2/layout/IconLabelList"/>
    <dgm:cxn modelId="{6A0A5048-E480-4096-9981-7AED3A830D3E}" type="presParOf" srcId="{CCA93F08-4857-4DC8-A87E-D12A5E4F3F8C}" destId="{BFC182E9-05E8-4DBA-8A8C-E939FF427269}" srcOrd="0" destOrd="0" presId="urn:microsoft.com/office/officeart/2018/2/layout/IconLabelList"/>
    <dgm:cxn modelId="{CCCEB112-B198-4B57-AEFE-8A4F294B07C3}" type="presParOf" srcId="{CCA93F08-4857-4DC8-A87E-D12A5E4F3F8C}" destId="{94A1C76E-AE86-43A4-9DC9-C6A30D091ACF}" srcOrd="1" destOrd="0" presId="urn:microsoft.com/office/officeart/2018/2/layout/IconLabelList"/>
    <dgm:cxn modelId="{A43E04E0-0739-496B-8D98-22797B92E40A}" type="presParOf" srcId="{CCA93F08-4857-4DC8-A87E-D12A5E4F3F8C}" destId="{4220D3BF-9957-49FF-8392-180C70CE22C6}" srcOrd="2" destOrd="0" presId="urn:microsoft.com/office/officeart/2018/2/layout/IconLabelList"/>
    <dgm:cxn modelId="{F9114621-112E-42A8-8AA1-2FA8DBCD19B4}" type="presParOf" srcId="{BF11AA3A-B414-4513-B4B9-7018B349A4E8}" destId="{538F9E84-B7AE-4D89-8F32-361EE115D9DA}" srcOrd="3" destOrd="0" presId="urn:microsoft.com/office/officeart/2018/2/layout/IconLabelList"/>
    <dgm:cxn modelId="{CD7C9A4F-6D8D-424D-A44E-17EE512FDD40}" type="presParOf" srcId="{BF11AA3A-B414-4513-B4B9-7018B349A4E8}" destId="{A8A46627-71F2-4229-9476-29B9C201EA17}" srcOrd="4" destOrd="0" presId="urn:microsoft.com/office/officeart/2018/2/layout/IconLabelList"/>
    <dgm:cxn modelId="{B4D018B1-FFC2-497D-9EAE-1196BBE7AB9F}" type="presParOf" srcId="{A8A46627-71F2-4229-9476-29B9C201EA17}" destId="{3D86A54E-34DD-4CAC-BA04-5098CF46B641}" srcOrd="0" destOrd="0" presId="urn:microsoft.com/office/officeart/2018/2/layout/IconLabelList"/>
    <dgm:cxn modelId="{66A9572F-CA4F-48DA-92F9-478DE5DC70DB}" type="presParOf" srcId="{A8A46627-71F2-4229-9476-29B9C201EA17}" destId="{4E8E5616-FB9A-4F5E-9EF8-D9779A786800}" srcOrd="1" destOrd="0" presId="urn:microsoft.com/office/officeart/2018/2/layout/IconLabelList"/>
    <dgm:cxn modelId="{3E67FA96-FE47-4999-B391-A9902B5E4B7E}" type="presParOf" srcId="{A8A46627-71F2-4229-9476-29B9C201EA17}" destId="{4ED5902A-7F1B-4BB8-8364-D7981781CC98}" srcOrd="2" destOrd="0" presId="urn:microsoft.com/office/officeart/2018/2/layout/IconLabelList"/>
    <dgm:cxn modelId="{755F989B-4943-4C7A-837E-9C12B8F342E9}" type="presParOf" srcId="{BF11AA3A-B414-4513-B4B9-7018B349A4E8}" destId="{9FA259DD-10C8-4FDC-97A3-8F526762FE9C}" srcOrd="5" destOrd="0" presId="urn:microsoft.com/office/officeart/2018/2/layout/IconLabelList"/>
    <dgm:cxn modelId="{19D46602-1059-4790-B47E-4F0368A4E78D}" type="presParOf" srcId="{BF11AA3A-B414-4513-B4B9-7018B349A4E8}" destId="{76A46346-A098-4F41-B29F-9D7BB6B15D01}" srcOrd="6" destOrd="0" presId="urn:microsoft.com/office/officeart/2018/2/layout/IconLabelList"/>
    <dgm:cxn modelId="{0BC9FBA9-57CA-491E-8253-9206C10B2321}" type="presParOf" srcId="{76A46346-A098-4F41-B29F-9D7BB6B15D01}" destId="{D05A602C-883A-4699-8E64-907F8991FE6C}" srcOrd="0" destOrd="0" presId="urn:microsoft.com/office/officeart/2018/2/layout/IconLabelList"/>
    <dgm:cxn modelId="{93A1DC04-2B32-487D-8E02-1564D9A33E50}" type="presParOf" srcId="{76A46346-A098-4F41-B29F-9D7BB6B15D01}" destId="{9955CFF0-DD3B-4549-802A-9EE8EE5FBF85}" srcOrd="1" destOrd="0" presId="urn:microsoft.com/office/officeart/2018/2/layout/IconLabelList"/>
    <dgm:cxn modelId="{6E381D3F-DB84-42C1-8611-60AD5EEAA738}" type="presParOf" srcId="{76A46346-A098-4F41-B29F-9D7BB6B15D01}" destId="{F5A5F64C-153A-4828-BF77-C6EEB43451D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1F909-66A2-43DC-A691-309B0BDAE884}">
      <dsp:nvSpPr>
        <dsp:cNvPr id="0" name=""/>
        <dsp:cNvSpPr/>
      </dsp:nvSpPr>
      <dsp:spPr>
        <a:xfrm>
          <a:off x="680409" y="1129709"/>
          <a:ext cx="1058062" cy="1058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48B11-3112-4A2C-9C31-74F4F6B401FC}">
      <dsp:nvSpPr>
        <dsp:cNvPr id="0" name=""/>
        <dsp:cNvSpPr/>
      </dsp:nvSpPr>
      <dsp:spPr>
        <a:xfrm>
          <a:off x="33815" y="2501628"/>
          <a:ext cx="235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Determine how much risk you are willing to accept</a:t>
          </a:r>
        </a:p>
      </dsp:txBody>
      <dsp:txXfrm>
        <a:off x="33815" y="2501628"/>
        <a:ext cx="2351250" cy="720000"/>
      </dsp:txXfrm>
    </dsp:sp>
    <dsp:sp modelId="{DFD6F741-2E04-4FF4-859E-EDF02805F6DA}">
      <dsp:nvSpPr>
        <dsp:cNvPr id="0" name=""/>
        <dsp:cNvSpPr/>
      </dsp:nvSpPr>
      <dsp:spPr>
        <a:xfrm>
          <a:off x="3443128" y="1129709"/>
          <a:ext cx="1058062" cy="1058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FC941-5A39-47ED-9CD2-BE53256B2FF7}">
      <dsp:nvSpPr>
        <dsp:cNvPr id="0" name=""/>
        <dsp:cNvSpPr/>
      </dsp:nvSpPr>
      <dsp:spPr>
        <a:xfrm>
          <a:off x="2796534" y="2501628"/>
          <a:ext cx="235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Risks are managed through internal controls</a:t>
          </a:r>
        </a:p>
      </dsp:txBody>
      <dsp:txXfrm>
        <a:off x="2796534" y="2501628"/>
        <a:ext cx="235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1F909-66A2-43DC-A691-309B0BDAE884}">
      <dsp:nvSpPr>
        <dsp:cNvPr id="0" name=""/>
        <dsp:cNvSpPr/>
      </dsp:nvSpPr>
      <dsp:spPr>
        <a:xfrm>
          <a:off x="427635" y="1175809"/>
          <a:ext cx="695302" cy="6953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748B11-3112-4A2C-9C31-74F4F6B401FC}">
      <dsp:nvSpPr>
        <dsp:cNvPr id="0" name=""/>
        <dsp:cNvSpPr/>
      </dsp:nvSpPr>
      <dsp:spPr>
        <a:xfrm>
          <a:off x="2728" y="2171201"/>
          <a:ext cx="1545117" cy="1004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To obtain money, property, or services</a:t>
          </a:r>
        </a:p>
      </dsp:txBody>
      <dsp:txXfrm>
        <a:off x="2728" y="2171201"/>
        <a:ext cx="1545117" cy="1004326"/>
      </dsp:txXfrm>
    </dsp:sp>
    <dsp:sp modelId="{DFD6F741-2E04-4FF4-859E-EDF02805F6DA}">
      <dsp:nvSpPr>
        <dsp:cNvPr id="0" name=""/>
        <dsp:cNvSpPr/>
      </dsp:nvSpPr>
      <dsp:spPr>
        <a:xfrm>
          <a:off x="2243148" y="1175809"/>
          <a:ext cx="695302" cy="6953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3FC941-5A39-47ED-9CD2-BE53256B2FF7}">
      <dsp:nvSpPr>
        <dsp:cNvPr id="0" name=""/>
        <dsp:cNvSpPr/>
      </dsp:nvSpPr>
      <dsp:spPr>
        <a:xfrm>
          <a:off x="1818241" y="2171201"/>
          <a:ext cx="1545117" cy="1004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To avoid payment or loss of services</a:t>
          </a:r>
        </a:p>
      </dsp:txBody>
      <dsp:txXfrm>
        <a:off x="1818241" y="2171201"/>
        <a:ext cx="1545117" cy="1004326"/>
      </dsp:txXfrm>
    </dsp:sp>
    <dsp:sp modelId="{13EB43FA-1A7F-470E-93D4-33FC3574EFAE}">
      <dsp:nvSpPr>
        <dsp:cNvPr id="0" name=""/>
        <dsp:cNvSpPr/>
      </dsp:nvSpPr>
      <dsp:spPr>
        <a:xfrm>
          <a:off x="4058661" y="1175809"/>
          <a:ext cx="695302" cy="6953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EF86EE-DC5B-4571-9F67-DBDDDC39AFC2}">
      <dsp:nvSpPr>
        <dsp:cNvPr id="0" name=""/>
        <dsp:cNvSpPr/>
      </dsp:nvSpPr>
      <dsp:spPr>
        <a:xfrm>
          <a:off x="3633754" y="2171201"/>
          <a:ext cx="1545117" cy="1004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To secure personal or business advantage</a:t>
          </a:r>
        </a:p>
      </dsp:txBody>
      <dsp:txXfrm>
        <a:off x="3633754" y="2171201"/>
        <a:ext cx="1545117" cy="10043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1F909-66A2-43DC-A691-309B0BDAE884}">
      <dsp:nvSpPr>
        <dsp:cNvPr id="0" name=""/>
        <dsp:cNvSpPr/>
      </dsp:nvSpPr>
      <dsp:spPr>
        <a:xfrm>
          <a:off x="680409" y="1129709"/>
          <a:ext cx="1058062" cy="1058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48B11-3112-4A2C-9C31-74F4F6B401FC}">
      <dsp:nvSpPr>
        <dsp:cNvPr id="0" name=""/>
        <dsp:cNvSpPr/>
      </dsp:nvSpPr>
      <dsp:spPr>
        <a:xfrm>
          <a:off x="33815" y="2501628"/>
          <a:ext cx="235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Annual financial audit is not sufficient to prevent or detect fraud</a:t>
          </a:r>
        </a:p>
      </dsp:txBody>
      <dsp:txXfrm>
        <a:off x="33815" y="2501628"/>
        <a:ext cx="2351250" cy="720000"/>
      </dsp:txXfrm>
    </dsp:sp>
    <dsp:sp modelId="{DFD6F741-2E04-4FF4-859E-EDF02805F6DA}">
      <dsp:nvSpPr>
        <dsp:cNvPr id="0" name=""/>
        <dsp:cNvSpPr/>
      </dsp:nvSpPr>
      <dsp:spPr>
        <a:xfrm>
          <a:off x="3443128" y="1129709"/>
          <a:ext cx="1058062" cy="1058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FC941-5A39-47ED-9CD2-BE53256B2FF7}">
      <dsp:nvSpPr>
        <dsp:cNvPr id="0" name=""/>
        <dsp:cNvSpPr/>
      </dsp:nvSpPr>
      <dsp:spPr>
        <a:xfrm>
          <a:off x="2796534" y="2501628"/>
          <a:ext cx="235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Comprehensive internal control system is preferred</a:t>
          </a:r>
        </a:p>
      </dsp:txBody>
      <dsp:txXfrm>
        <a:off x="2796534" y="2501628"/>
        <a:ext cx="2351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29411-56C4-4184-B38E-A71BACFE15CE}">
      <dsp:nvSpPr>
        <dsp:cNvPr id="0" name=""/>
        <dsp:cNvSpPr/>
      </dsp:nvSpPr>
      <dsp:spPr>
        <a:xfrm>
          <a:off x="575943" y="543399"/>
          <a:ext cx="1715625" cy="1715625"/>
        </a:xfrm>
        <a:prstGeom prst="ellipse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8D3D2-7BED-490E-BF81-E04D8CE1B9B3}">
      <dsp:nvSpPr>
        <dsp:cNvPr id="0" name=""/>
        <dsp:cNvSpPr/>
      </dsp:nvSpPr>
      <dsp:spPr>
        <a:xfrm>
          <a:off x="941568" y="909024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ABA69-4D07-4FC5-8010-40A905662F28}">
      <dsp:nvSpPr>
        <dsp:cNvPr id="0" name=""/>
        <dsp:cNvSpPr/>
      </dsp:nvSpPr>
      <dsp:spPr>
        <a:xfrm>
          <a:off x="27506" y="2793399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Management or the board manage risk</a:t>
          </a:r>
        </a:p>
      </dsp:txBody>
      <dsp:txXfrm>
        <a:off x="27506" y="2793399"/>
        <a:ext cx="2812500" cy="720000"/>
      </dsp:txXfrm>
    </dsp:sp>
    <dsp:sp modelId="{B7404DE4-AF01-4ADD-BDE8-F5AB523194B4}">
      <dsp:nvSpPr>
        <dsp:cNvPr id="0" name=""/>
        <dsp:cNvSpPr/>
      </dsp:nvSpPr>
      <dsp:spPr>
        <a:xfrm>
          <a:off x="3880631" y="543399"/>
          <a:ext cx="1715625" cy="1715625"/>
        </a:xfrm>
        <a:prstGeom prst="ellipse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E3C57-D593-4EC1-9EF1-EEF8AA3B564F}">
      <dsp:nvSpPr>
        <dsp:cNvPr id="0" name=""/>
        <dsp:cNvSpPr/>
      </dsp:nvSpPr>
      <dsp:spPr>
        <a:xfrm>
          <a:off x="4246256" y="909024"/>
          <a:ext cx="984375" cy="98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866EF-E45B-4FBE-993F-71A94336D4F8}">
      <dsp:nvSpPr>
        <dsp:cNvPr id="0" name=""/>
        <dsp:cNvSpPr/>
      </dsp:nvSpPr>
      <dsp:spPr>
        <a:xfrm>
          <a:off x="3332193" y="2793399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Examples of internal controls?</a:t>
          </a:r>
        </a:p>
      </dsp:txBody>
      <dsp:txXfrm>
        <a:off x="3332193" y="2793399"/>
        <a:ext cx="28125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21863-9074-44EA-876A-D90FED20BAFB}">
      <dsp:nvSpPr>
        <dsp:cNvPr id="0" name=""/>
        <dsp:cNvSpPr/>
      </dsp:nvSpPr>
      <dsp:spPr>
        <a:xfrm>
          <a:off x="566099" y="112838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FBFD7-8C9F-48E6-AE97-A7F22DBC0B70}">
      <dsp:nvSpPr>
        <dsp:cNvPr id="0" name=""/>
        <dsp:cNvSpPr/>
      </dsp:nvSpPr>
      <dsp:spPr>
        <a:xfrm>
          <a:off x="71099" y="22084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Preventive</a:t>
          </a:r>
        </a:p>
      </dsp:txBody>
      <dsp:txXfrm>
        <a:off x="71099" y="2208414"/>
        <a:ext cx="1800000" cy="720000"/>
      </dsp:txXfrm>
    </dsp:sp>
    <dsp:sp modelId="{B664DAA2-BA4D-4E11-8EC2-616C7F622B28}">
      <dsp:nvSpPr>
        <dsp:cNvPr id="0" name=""/>
        <dsp:cNvSpPr/>
      </dsp:nvSpPr>
      <dsp:spPr>
        <a:xfrm>
          <a:off x="2681099" y="1128383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63491-AE42-45F8-ACA4-36D41DC9609A}">
      <dsp:nvSpPr>
        <dsp:cNvPr id="0" name=""/>
        <dsp:cNvSpPr/>
      </dsp:nvSpPr>
      <dsp:spPr>
        <a:xfrm>
          <a:off x="2186099" y="22084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Detective</a:t>
          </a:r>
        </a:p>
      </dsp:txBody>
      <dsp:txXfrm>
        <a:off x="2186099" y="2208414"/>
        <a:ext cx="1800000" cy="720000"/>
      </dsp:txXfrm>
    </dsp:sp>
    <dsp:sp modelId="{B8AAF986-D977-41B0-8012-4DCD9843D402}">
      <dsp:nvSpPr>
        <dsp:cNvPr id="0" name=""/>
        <dsp:cNvSpPr/>
      </dsp:nvSpPr>
      <dsp:spPr>
        <a:xfrm>
          <a:off x="4796100" y="1128383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3C56F-5244-4555-9348-F9910C106F3B}">
      <dsp:nvSpPr>
        <dsp:cNvPr id="0" name=""/>
        <dsp:cNvSpPr/>
      </dsp:nvSpPr>
      <dsp:spPr>
        <a:xfrm>
          <a:off x="4301100" y="22084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Corrective</a:t>
          </a:r>
        </a:p>
      </dsp:txBody>
      <dsp:txXfrm>
        <a:off x="4301100" y="2208414"/>
        <a:ext cx="180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5EC82-6CB6-46B0-B5D6-5DF1483ABA7B}">
      <dsp:nvSpPr>
        <dsp:cNvPr id="0" name=""/>
        <dsp:cNvSpPr/>
      </dsp:nvSpPr>
      <dsp:spPr>
        <a:xfrm>
          <a:off x="484843" y="1194515"/>
          <a:ext cx="790224" cy="7902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D0C20-1D32-4798-8908-F41B8602E032}">
      <dsp:nvSpPr>
        <dsp:cNvPr id="0" name=""/>
        <dsp:cNvSpPr/>
      </dsp:nvSpPr>
      <dsp:spPr>
        <a:xfrm>
          <a:off x="1928" y="2279156"/>
          <a:ext cx="1756054" cy="877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Median Loss: $100,000</a:t>
          </a:r>
        </a:p>
      </dsp:txBody>
      <dsp:txXfrm>
        <a:off x="1928" y="2279156"/>
        <a:ext cx="1756054" cy="877666"/>
      </dsp:txXfrm>
    </dsp:sp>
    <dsp:sp modelId="{0EF21BC0-1FB5-4585-8C3E-E9BC8ECB1CCD}">
      <dsp:nvSpPr>
        <dsp:cNvPr id="0" name=""/>
        <dsp:cNvSpPr/>
      </dsp:nvSpPr>
      <dsp:spPr>
        <a:xfrm>
          <a:off x="2548207" y="1194515"/>
          <a:ext cx="790224" cy="7902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C2A42-AD5C-4BE0-955A-E8749327DCB8}">
      <dsp:nvSpPr>
        <dsp:cNvPr id="0" name=""/>
        <dsp:cNvSpPr/>
      </dsp:nvSpPr>
      <dsp:spPr>
        <a:xfrm>
          <a:off x="2065292" y="2279156"/>
          <a:ext cx="1756054" cy="877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Median Duration: 19 Months</a:t>
          </a:r>
        </a:p>
      </dsp:txBody>
      <dsp:txXfrm>
        <a:off x="2065292" y="2279156"/>
        <a:ext cx="1756054" cy="877666"/>
      </dsp:txXfrm>
    </dsp:sp>
    <dsp:sp modelId="{83D257D8-C50A-4D5E-8993-434471A4B2A7}">
      <dsp:nvSpPr>
        <dsp:cNvPr id="0" name=""/>
        <dsp:cNvSpPr/>
      </dsp:nvSpPr>
      <dsp:spPr>
        <a:xfrm>
          <a:off x="4862687" y="1194515"/>
          <a:ext cx="790224" cy="7902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D271F-814B-43D0-83C6-CF5EBFA6DA10}">
      <dsp:nvSpPr>
        <dsp:cNvPr id="0" name=""/>
        <dsp:cNvSpPr/>
      </dsp:nvSpPr>
      <dsp:spPr>
        <a:xfrm>
          <a:off x="4128656" y="2279156"/>
          <a:ext cx="2258286" cy="877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Asset Misappropriation: 84% of Cases</a:t>
          </a:r>
        </a:p>
      </dsp:txBody>
      <dsp:txXfrm>
        <a:off x="4128656" y="2279156"/>
        <a:ext cx="2258286" cy="877666"/>
      </dsp:txXfrm>
    </dsp:sp>
    <dsp:sp modelId="{63A29A69-01E9-465E-AB28-20DA48B2C18C}">
      <dsp:nvSpPr>
        <dsp:cNvPr id="0" name=""/>
        <dsp:cNvSpPr/>
      </dsp:nvSpPr>
      <dsp:spPr>
        <a:xfrm>
          <a:off x="7177167" y="1194515"/>
          <a:ext cx="790224" cy="7902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530B0-CD02-4457-92DE-E2E778D0F557}">
      <dsp:nvSpPr>
        <dsp:cNvPr id="0" name=""/>
        <dsp:cNvSpPr/>
      </dsp:nvSpPr>
      <dsp:spPr>
        <a:xfrm>
          <a:off x="6694252" y="2279156"/>
          <a:ext cx="1756054" cy="877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Men: 73% of Frauds Reported</a:t>
          </a:r>
        </a:p>
      </dsp:txBody>
      <dsp:txXfrm>
        <a:off x="6694252" y="2279156"/>
        <a:ext cx="1756054" cy="877666"/>
      </dsp:txXfrm>
    </dsp:sp>
    <dsp:sp modelId="{F21DA1F8-060F-4B11-AC32-E1034EABC21F}">
      <dsp:nvSpPr>
        <dsp:cNvPr id="0" name=""/>
        <dsp:cNvSpPr/>
      </dsp:nvSpPr>
      <dsp:spPr>
        <a:xfrm>
          <a:off x="9240532" y="1194515"/>
          <a:ext cx="790224" cy="7902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56A7C-EFD2-41AA-922C-62A29889A27F}">
      <dsp:nvSpPr>
        <dsp:cNvPr id="0" name=""/>
        <dsp:cNvSpPr/>
      </dsp:nvSpPr>
      <dsp:spPr>
        <a:xfrm>
          <a:off x="8757616" y="2279156"/>
          <a:ext cx="1756054" cy="877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Operational Departments: Most Common</a:t>
          </a:r>
        </a:p>
      </dsp:txBody>
      <dsp:txXfrm>
        <a:off x="8757616" y="2279156"/>
        <a:ext cx="1756054" cy="8776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3BC10-4817-427F-89CB-F0DFC0EDBE4F}">
      <dsp:nvSpPr>
        <dsp:cNvPr id="0" name=""/>
        <dsp:cNvSpPr/>
      </dsp:nvSpPr>
      <dsp:spPr>
        <a:xfrm rot="5400000">
          <a:off x="1782952" y="517556"/>
          <a:ext cx="3481070" cy="33162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$50 fine if caught on light rail without a pass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Cashier of 3</a:t>
          </a:r>
          <a:r>
            <a:rPr lang="en-US" sz="2000" kern="1200" baseline="30000"/>
            <a:t>rd</a:t>
          </a:r>
          <a:r>
            <a:rPr lang="en-US" sz="2000" kern="1200"/>
            <a:t> party vendor took cash payments and provided receipts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Pocketed the cash and never recorded the fines being settled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At least $50,000 over 3 years</a:t>
          </a:r>
        </a:p>
      </dsp:txBody>
      <dsp:txXfrm rot="-5400000">
        <a:off x="1865375" y="597019"/>
        <a:ext cx="3154339" cy="3157300"/>
      </dsp:txXfrm>
    </dsp:sp>
    <dsp:sp modelId="{E07B7895-BB0F-41DF-80AD-444CD807879A}">
      <dsp:nvSpPr>
        <dsp:cNvPr id="0" name=""/>
        <dsp:cNvSpPr/>
      </dsp:nvSpPr>
      <dsp:spPr>
        <a:xfrm>
          <a:off x="0" y="0"/>
          <a:ext cx="1865376" cy="43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CATS’ Fare Evasion</a:t>
          </a:r>
          <a:endParaRPr lang="en-US" sz="3500" kern="1200"/>
        </a:p>
      </dsp:txBody>
      <dsp:txXfrm>
        <a:off x="91060" y="91060"/>
        <a:ext cx="1683256" cy="41692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BE2A3-2207-4DF4-8114-75B21BE14EDD}">
      <dsp:nvSpPr>
        <dsp:cNvPr id="0" name=""/>
        <dsp:cNvSpPr/>
      </dsp:nvSpPr>
      <dsp:spPr>
        <a:xfrm>
          <a:off x="1203995" y="250423"/>
          <a:ext cx="768076" cy="7680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68B22-1519-439C-9472-7B2AB1F5416D}">
      <dsp:nvSpPr>
        <dsp:cNvPr id="0" name=""/>
        <dsp:cNvSpPr/>
      </dsp:nvSpPr>
      <dsp:spPr>
        <a:xfrm>
          <a:off x="734615" y="1279580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Strong Control Environment</a:t>
          </a:r>
        </a:p>
      </dsp:txBody>
      <dsp:txXfrm>
        <a:off x="734615" y="1279580"/>
        <a:ext cx="1706835" cy="682734"/>
      </dsp:txXfrm>
    </dsp:sp>
    <dsp:sp modelId="{BFC182E9-05E8-4DBA-8A8C-E939FF427269}">
      <dsp:nvSpPr>
        <dsp:cNvPr id="0" name=""/>
        <dsp:cNvSpPr/>
      </dsp:nvSpPr>
      <dsp:spPr>
        <a:xfrm>
          <a:off x="3209528" y="250423"/>
          <a:ext cx="768076" cy="7680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0D3BF-9957-49FF-8392-180C70CE22C6}">
      <dsp:nvSpPr>
        <dsp:cNvPr id="0" name=""/>
        <dsp:cNvSpPr/>
      </dsp:nvSpPr>
      <dsp:spPr>
        <a:xfrm>
          <a:off x="2740148" y="1279580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Data Analysis</a:t>
          </a:r>
        </a:p>
      </dsp:txBody>
      <dsp:txXfrm>
        <a:off x="2740148" y="1279580"/>
        <a:ext cx="1706835" cy="682734"/>
      </dsp:txXfrm>
    </dsp:sp>
    <dsp:sp modelId="{3D86A54E-34DD-4CAC-BA04-5098CF46B641}">
      <dsp:nvSpPr>
        <dsp:cNvPr id="0" name=""/>
        <dsp:cNvSpPr/>
      </dsp:nvSpPr>
      <dsp:spPr>
        <a:xfrm>
          <a:off x="1203995" y="2389023"/>
          <a:ext cx="768076" cy="7680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5902A-7F1B-4BB8-8364-D7981781CC98}">
      <dsp:nvSpPr>
        <dsp:cNvPr id="0" name=""/>
        <dsp:cNvSpPr/>
      </dsp:nvSpPr>
      <dsp:spPr>
        <a:xfrm>
          <a:off x="734615" y="3418179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Job Rotation</a:t>
          </a:r>
        </a:p>
      </dsp:txBody>
      <dsp:txXfrm>
        <a:off x="734615" y="3418179"/>
        <a:ext cx="1706835" cy="682734"/>
      </dsp:txXfrm>
    </dsp:sp>
    <dsp:sp modelId="{D05A602C-883A-4699-8E64-907F8991FE6C}">
      <dsp:nvSpPr>
        <dsp:cNvPr id="0" name=""/>
        <dsp:cNvSpPr/>
      </dsp:nvSpPr>
      <dsp:spPr>
        <a:xfrm>
          <a:off x="3209528" y="2389023"/>
          <a:ext cx="768076" cy="7680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5F64C-153A-4828-BF77-C6EEB43451D8}">
      <dsp:nvSpPr>
        <dsp:cNvPr id="0" name=""/>
        <dsp:cNvSpPr/>
      </dsp:nvSpPr>
      <dsp:spPr>
        <a:xfrm>
          <a:off x="2740148" y="3418179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Mandatory Vacation</a:t>
          </a:r>
        </a:p>
      </dsp:txBody>
      <dsp:txXfrm>
        <a:off x="2740148" y="3418179"/>
        <a:ext cx="1706835" cy="682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314F2-51F7-4BBF-8CEE-AC0E127D903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FC7F3-B8AC-4E77-A50D-D34A23A8B8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2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A3344-7247-4DB9-BD03-0F93144606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69" y="4234669"/>
            <a:ext cx="1623331" cy="19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9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71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5798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69" y="4234669"/>
            <a:ext cx="1623331" cy="19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3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025B-0ECA-4881-BCD4-4E9F7DAA1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3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025B-0ECA-4881-BCD4-4E9F7DAA1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8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025B-0ECA-4881-BCD4-4E9F7DAA1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5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025B-0ECA-4881-BCD4-4E9F7DAA1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9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40" y="3084393"/>
            <a:ext cx="2654052" cy="31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6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952910"/>
            <a:ext cx="6172200" cy="40567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952910"/>
            <a:ext cx="3932237" cy="4056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025B-0ECA-4881-BCD4-4E9F7DAA19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4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600" y="1975237"/>
            <a:ext cx="6172200" cy="405486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975237"/>
            <a:ext cx="3932237" cy="40548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025B-0ECA-4881-BCD4-4E9F7DAA19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6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4263"/>
            <a:ext cx="12192000" cy="1111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19825"/>
            <a:ext cx="12192000" cy="638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730025B-0ECA-4881-BCD4-4E9F7DAA197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69385"/>
            <a:ext cx="1343907" cy="13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legacy.acfe.com/report-to-the-nations/2020/docs/RTTN-Government.pdf" TargetMode="External"/><Relationship Id="rId3" Type="http://schemas.openxmlformats.org/officeDocument/2006/relationships/hyperlink" Target="https://www.theiia.org/" TargetMode="External"/><Relationship Id="rId7" Type="http://schemas.openxmlformats.org/officeDocument/2006/relationships/hyperlink" Target="https://www.acfe.com/fraud-resources/fraud-prevention-check-up" TargetMode="External"/><Relationship Id="rId2" Type="http://schemas.openxmlformats.org/officeDocument/2006/relationships/hyperlink" Target="https://www.coso.org/SitePages/Home.aspx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ao.gov/greenbook" TargetMode="External"/><Relationship Id="rId5" Type="http://schemas.openxmlformats.org/officeDocument/2006/relationships/hyperlink" Target="https://www.acfe.com/" TargetMode="External"/><Relationship Id="rId4" Type="http://schemas.openxmlformats.org/officeDocument/2006/relationships/hyperlink" Target="https://algaonline.org/default.asp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ericancityandcounty.com/2019/07/31/social-engineering-scam-siphons-1-7m-from-north-carolina-county/" TargetMode="External"/><Relationship Id="rId3" Type="http://schemas.openxmlformats.org/officeDocument/2006/relationships/hyperlink" Target="https://www.gao.gov/greenbook" TargetMode="External"/><Relationship Id="rId7" Type="http://schemas.openxmlformats.org/officeDocument/2006/relationships/hyperlink" Target="https://www.chicagotribune.com/news/ct-xpm-2012-04-27-ct-met-dixon-treasurer-20120427-story.html" TargetMode="External"/><Relationship Id="rId2" Type="http://schemas.openxmlformats.org/officeDocument/2006/relationships/hyperlink" Target="https://legacy.acfe.com/report-to-the-nations/2020/docs/RTTN-Government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eb.law.columbia.edu/sites/default/files/microsites/public-integrity/files/fighting_small_town_corruption_-_capi_practitioner_toolkit_-_august_2016.pdf" TargetMode="External"/><Relationship Id="rId5" Type="http://schemas.openxmlformats.org/officeDocument/2006/relationships/hyperlink" Target="https://icma.org/articles/pm-magazine/fraud-and-embezzlement-local-government" TargetMode="External"/><Relationship Id="rId4" Type="http://schemas.openxmlformats.org/officeDocument/2006/relationships/hyperlink" Target="http://www.coso.org/" TargetMode="External"/><Relationship Id="rId9" Type="http://schemas.openxmlformats.org/officeDocument/2006/relationships/hyperlink" Target="https://www.bloomberg.com/news/articles/2019-10-29/what-cities-can-learn-from-atlanta-s-cyberattack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CC024D-AA20-4BA8-86AF-A2A5F6B9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Gaston County, NC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06756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  <a:p>
            <a:endParaRPr lang="en-US" dirty="0">
              <a:solidFill>
                <a:srgbClr val="F7D06B"/>
              </a:solidFill>
              <a:latin typeface="Spartan Heavy Classified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07465-E55D-3EA2-75CC-FEA93C73F2F0}"/>
              </a:ext>
            </a:extLst>
          </p:cNvPr>
          <p:cNvSpPr txBox="1"/>
          <p:nvPr/>
        </p:nvSpPr>
        <p:spPr>
          <a:xfrm>
            <a:off x="1461365" y="2571394"/>
            <a:ext cx="92692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Spartan Heavy Classified" pitchFamily="50" charset="0"/>
              </a:rPr>
              <a:t>“It Can’t Happen Here!”</a:t>
            </a:r>
          </a:p>
          <a:p>
            <a:endParaRPr lang="en-US" dirty="0">
              <a:latin typeface="Spartan Heavy Classified" pitchFamily="50" charset="0"/>
            </a:endParaRPr>
          </a:p>
          <a:p>
            <a:pPr algn="ctr"/>
            <a:r>
              <a:rPr lang="en-US" dirty="0">
                <a:latin typeface="Spartan Heavy Classified" pitchFamily="50" charset="0"/>
              </a:rPr>
              <a:t>A look at fraud in local government from an internal audit perspective</a:t>
            </a:r>
          </a:p>
        </p:txBody>
      </p:sp>
    </p:spTree>
    <p:extLst>
      <p:ext uri="{BB962C8B-B14F-4D97-AF65-F5344CB8AC3E}">
        <p14:creationId xmlns:p14="http://schemas.microsoft.com/office/powerpoint/2010/main" val="2875207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45225D-51A3-B4F6-5FE0-FFFACF0E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Spartan Heavy Classified" pitchFamily="50" charset="0"/>
              </a:rPr>
              <a:t>What is Fraud?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982F-8D7D-25C6-C371-8D1F7A187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3094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Fraud is any illegal act characterized by deceit, concealment, or violation of trust.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1FC52D0D-8973-3833-869C-F416492DB52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3524642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5A03A5-888A-79FE-EC40-D79FD7C72355}"/>
              </a:ext>
            </a:extLst>
          </p:cNvPr>
          <p:cNvSpPr txBox="1"/>
          <p:nvPr/>
        </p:nvSpPr>
        <p:spPr>
          <a:xfrm>
            <a:off x="775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971012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45225D-51A3-B4F6-5FE0-FFFACF0E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Spartan Heavy Classified" pitchFamily="50" charset="0"/>
              </a:rPr>
              <a:t>What is Fraud Risk?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982F-8D7D-25C6-C371-8D1F7A187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3094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Fraud risk is the risk of unexpected financial, material, or reputational loss as the result of fraudulent actions of people internal or external to the organization.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1FC52D0D-8973-3833-869C-F416492DB52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691511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5A03A5-888A-79FE-EC40-D79FD7C72355}"/>
              </a:ext>
            </a:extLst>
          </p:cNvPr>
          <p:cNvSpPr txBox="1"/>
          <p:nvPr/>
        </p:nvSpPr>
        <p:spPr>
          <a:xfrm>
            <a:off x="775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655697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3D8690-1F46-81A0-7C07-F5D07C89254A}"/>
              </a:ext>
            </a:extLst>
          </p:cNvPr>
          <p:cNvSpPr txBox="1"/>
          <p:nvPr/>
        </p:nvSpPr>
        <p:spPr>
          <a:xfrm>
            <a:off x="838200" y="1952910"/>
            <a:ext cx="3932237" cy="4056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065AB-C6FE-CEE6-ABCD-69F6FEE5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Spartan Heavy Classified" pitchFamily="50" charset="0"/>
              </a:rPr>
              <a:t>What is Internal Control?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2E0DD9B-A6C3-7B33-11C7-47A895F5F1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420217"/>
              </p:ext>
            </p:extLst>
          </p:nvPr>
        </p:nvGraphicFramePr>
        <p:xfrm>
          <a:off x="5181600" y="1952910"/>
          <a:ext cx="6172200" cy="405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1255ACE-15F4-5AA2-D93F-A44F4F64A2CD}"/>
              </a:ext>
            </a:extLst>
          </p:cNvPr>
          <p:cNvSpPr txBox="1"/>
          <p:nvPr/>
        </p:nvSpPr>
        <p:spPr>
          <a:xfrm>
            <a:off x="79075" y="630820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0A75A-A561-09D7-37CC-5F398D0B029D}"/>
              </a:ext>
            </a:extLst>
          </p:cNvPr>
          <p:cNvSpPr txBox="1"/>
          <p:nvPr/>
        </p:nvSpPr>
        <p:spPr>
          <a:xfrm>
            <a:off x="421547" y="1819762"/>
            <a:ext cx="44189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Internal control is any action taken by management, the board, and other parties to manage risk and increase the likelihood that established objectives and goals will be achieved.</a:t>
            </a:r>
          </a:p>
        </p:txBody>
      </p:sp>
    </p:spTree>
    <p:extLst>
      <p:ext uri="{BB962C8B-B14F-4D97-AF65-F5344CB8AC3E}">
        <p14:creationId xmlns:p14="http://schemas.microsoft.com/office/powerpoint/2010/main" val="358296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2DCD85-EA9A-459F-77E3-BD142E1FD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952910"/>
            <a:ext cx="4102916" cy="40567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Segregation of duties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Management review and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Badge access to restricted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Security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 of passphrases or passwords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Data backup and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Procedures (policy in 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Periodic inventories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Secure drug bins (Paramedic access)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Body camera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B3BB82-CC39-C0DE-E247-3C64D2F1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Examples of Internal Controls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030C3906-47C8-FC45-170A-CD08085FB6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987475"/>
              </p:ext>
            </p:extLst>
          </p:nvPr>
        </p:nvGraphicFramePr>
        <p:xfrm>
          <a:off x="5181600" y="1952910"/>
          <a:ext cx="6172200" cy="405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C2B655-7707-F8E9-82B3-F64D930D714F}"/>
              </a:ext>
            </a:extLst>
          </p:cNvPr>
          <p:cNvSpPr txBox="1"/>
          <p:nvPr/>
        </p:nvSpPr>
        <p:spPr>
          <a:xfrm>
            <a:off x="94377" y="638391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1015545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3A97-DB39-8C5E-EF28-BCE61383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COSO Framework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213F77-A879-55BD-1ADE-F7CAA538A1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9675" y="2057281"/>
            <a:ext cx="2743438" cy="274343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E615E-9EF2-563A-651F-552D4636D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3416" y="1960562"/>
            <a:ext cx="5181600" cy="4351338"/>
          </a:xfrm>
        </p:spPr>
        <p:txBody>
          <a:bodyPr/>
          <a:lstStyle/>
          <a:p>
            <a:r>
              <a:rPr lang="en-US" dirty="0"/>
              <a:t>Framework used to establish internal controls</a:t>
            </a:r>
          </a:p>
          <a:p>
            <a:r>
              <a:rPr lang="en-US" dirty="0"/>
              <a:t>17 principles within the 5 components</a:t>
            </a:r>
          </a:p>
          <a:p>
            <a:r>
              <a:rPr lang="en-US" dirty="0"/>
              <a:t>Standardize processes using controls, improving efficiency</a:t>
            </a:r>
          </a:p>
          <a:p>
            <a:r>
              <a:rPr lang="en-US" dirty="0"/>
              <a:t>Focuses on risk mitigation and adherence to best practices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6B779-B5C5-5E2D-2705-05BA7D325816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1780776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F6A026-0E97-1A41-BF9B-5787C2DD3874}"/>
              </a:ext>
            </a:extLst>
          </p:cNvPr>
          <p:cNvSpPr txBox="1"/>
          <p:nvPr/>
        </p:nvSpPr>
        <p:spPr>
          <a:xfrm>
            <a:off x="979055" y="2641600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Spartan Heavy Classified" pitchFamily="50" charset="0"/>
              </a:rPr>
              <a:t>Fraud</a:t>
            </a:r>
          </a:p>
        </p:txBody>
      </p:sp>
    </p:spTree>
    <p:extLst>
      <p:ext uri="{BB962C8B-B14F-4D97-AF65-F5344CB8AC3E}">
        <p14:creationId xmlns:p14="http://schemas.microsoft.com/office/powerpoint/2010/main" val="14151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3A3652-D29C-D254-9D2A-B3CA6782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" y="1825625"/>
            <a:ext cx="3055938" cy="2274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76AA3-B982-742B-4AE0-32BA708A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5" y="4171950"/>
            <a:ext cx="3055938" cy="200501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A434C0-B568-468E-3762-E23700E61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19550" y="1825625"/>
            <a:ext cx="1238250" cy="2190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D15149-D940-C9D4-E859-DC3C963E1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238" y="1825625"/>
            <a:ext cx="1920875" cy="2190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001818-5AC0-497C-2A2C-4F2099977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550" y="1825625"/>
            <a:ext cx="1582738" cy="2190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E722B1-B745-7DBE-25A7-9D9406EF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725" y="1825625"/>
            <a:ext cx="2325688" cy="219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9FAB9-7AB3-274D-8DA0-3AAE0BFC0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550" y="4087813"/>
            <a:ext cx="3457575" cy="2090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29FA3-7D1C-5597-2A92-42AA6B63EB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150" y="4087813"/>
            <a:ext cx="3751263" cy="2090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53A97-DB39-8C5E-EF28-BCE61383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Can you spot the fraudster?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085646-3783-C4B3-417C-10A70DDA7940}"/>
              </a:ext>
            </a:extLst>
          </p:cNvPr>
          <p:cNvSpPr txBox="1"/>
          <p:nvPr/>
        </p:nvSpPr>
        <p:spPr>
          <a:xfrm>
            <a:off x="69209" y="630820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61555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2839C-CE10-FB57-56AC-AFE427176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242"/>
            <a:ext cx="6172200" cy="405679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Internal Audit’s direct responsibility to prevent fraud within the business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where fraud risk is present and audit controls in that area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544352-D2C4-BB52-B4C4-372B0F4B8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partan Heavy Classified" pitchFamily="50" charset="0"/>
              </a:rPr>
              <a:t>Fraud and Internal Audit</a:t>
            </a:r>
            <a:endParaRPr lang="en-US" dirty="0">
              <a:latin typeface="Spartan Heavy Classifie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12E68-A8E7-7966-B74B-9AEAADE9E24E}"/>
              </a:ext>
            </a:extLst>
          </p:cNvPr>
          <p:cNvSpPr txBox="1"/>
          <p:nvPr/>
        </p:nvSpPr>
        <p:spPr>
          <a:xfrm>
            <a:off x="1398" y="630820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  <a:endParaRPr lang="en-US" dirty="0">
              <a:solidFill>
                <a:srgbClr val="F7D06B"/>
              </a:solidFill>
              <a:latin typeface="Spartan Heavy Classifi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0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9EE1-D677-3189-BD37-BEE23772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ACFE Report to the Nations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3D2B6FE-9674-619A-4F84-D2C9DC04CD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442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055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7EA-98D6-2DB7-F3AD-8A70283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ACFE Report to the Nations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10B654-002B-A52D-C43D-EE363E30B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107" y="2090058"/>
            <a:ext cx="10050989" cy="348733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EFC6B-1752-843D-DC94-EA133E5F760E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40020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22D3-9D89-9CE9-1D99-17FD1815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79EAD-CBE7-B5B0-8626-4497C9B14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Welcome, Introduction, and Survey Results</a:t>
            </a:r>
          </a:p>
          <a:p>
            <a:endParaRPr lang="en-US" dirty="0">
              <a:latin typeface="Spartan Heavy Classified" pitchFamily="50" charset="0"/>
            </a:endParaRPr>
          </a:p>
          <a:p>
            <a:r>
              <a:rPr lang="en-US" dirty="0">
                <a:latin typeface="Spartan Heavy Classified" pitchFamily="50" charset="0"/>
              </a:rPr>
              <a:t>Internal Audit and its Role</a:t>
            </a:r>
          </a:p>
          <a:p>
            <a:endParaRPr lang="en-US" dirty="0">
              <a:latin typeface="Spartan Heavy Classified" pitchFamily="50" charset="0"/>
            </a:endParaRPr>
          </a:p>
          <a:p>
            <a:r>
              <a:rPr lang="en-US" dirty="0">
                <a:latin typeface="Spartan Heavy Classified" pitchFamily="50" charset="0"/>
              </a:rPr>
              <a:t>Risk and Internal Controls</a:t>
            </a:r>
          </a:p>
          <a:p>
            <a:endParaRPr lang="en-US" dirty="0">
              <a:latin typeface="Spartan Heavy Classified" pitchFamily="50" charset="0"/>
            </a:endParaRPr>
          </a:p>
          <a:p>
            <a:r>
              <a:rPr lang="en-US" dirty="0">
                <a:latin typeface="Spartan Heavy Classified" pitchFamily="50" charset="0"/>
              </a:rPr>
              <a:t>Fraud and Prevention</a:t>
            </a:r>
          </a:p>
          <a:p>
            <a:pPr marL="0" indent="0">
              <a:buNone/>
            </a:pPr>
            <a:endParaRPr lang="en-US" dirty="0">
              <a:latin typeface="Spartan Heavy Classified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12A36-58FA-88E2-4F92-D8057E8FCC3D}"/>
              </a:ext>
            </a:extLst>
          </p:cNvPr>
          <p:cNvSpPr txBox="1"/>
          <p:nvPr/>
        </p:nvSpPr>
        <p:spPr>
          <a:xfrm>
            <a:off x="85987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51188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0CA1-4886-3823-33D2-5F0755A8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ACFE Report to the Nations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D1D421-49C6-F61F-5A18-78EC099CB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056" y="1690688"/>
            <a:ext cx="8269887" cy="440599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4C888-0358-F6B4-FEE3-BC2632C46D06}"/>
              </a:ext>
            </a:extLst>
          </p:cNvPr>
          <p:cNvSpPr txBox="1"/>
          <p:nvPr/>
        </p:nvSpPr>
        <p:spPr>
          <a:xfrm>
            <a:off x="13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338478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37D62DB-60B5-3F20-1C9A-F259E8069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996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614C888-0358-F6B4-FEE3-BC2632C46D06}"/>
              </a:ext>
            </a:extLst>
          </p:cNvPr>
          <p:cNvSpPr txBox="1"/>
          <p:nvPr/>
        </p:nvSpPr>
        <p:spPr>
          <a:xfrm>
            <a:off x="13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E4DAC06-B70C-117F-AD3D-C02A025AB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229163"/>
              </p:ext>
            </p:extLst>
          </p:nvPr>
        </p:nvGraphicFramePr>
        <p:xfrm>
          <a:off x="838201" y="314326"/>
          <a:ext cx="8779136" cy="593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1769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05380E48-2F02-6B6B-32DB-B5817218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Why do people commit fraud?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C57CF-47FF-A271-7439-C00402593C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2609" y="1523621"/>
            <a:ext cx="4982448" cy="4351338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0B68E0-0004-991B-66B4-06EC833E9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Fraud Triangle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all three components are present, a person is highly likely to pursue fraudulent activities.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EE838-D7F5-B57E-4208-4305409233EA}"/>
              </a:ext>
            </a:extLst>
          </p:cNvPr>
          <p:cNvSpPr txBox="1"/>
          <p:nvPr/>
        </p:nvSpPr>
        <p:spPr>
          <a:xfrm>
            <a:off x="0" y="638181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639103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AD2F-5699-1216-C183-1480878B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Fraud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9E65A-8158-8A86-4101-B991EA93D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42" y="3124173"/>
            <a:ext cx="5944115" cy="60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F001D-2AA8-51E4-DA71-51BA6056A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27" y="5245863"/>
            <a:ext cx="5944115" cy="426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939D2-85FA-D6ED-8485-527E36388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85" y="5245863"/>
            <a:ext cx="5944115" cy="737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27523-46F3-ABBA-40D7-643C2CE30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4" y="1788046"/>
            <a:ext cx="5944115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1F393E-04E8-20F4-5829-9A1E8759A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942" y="2212454"/>
            <a:ext cx="5944115" cy="566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CC8FD-6CE2-33E2-F1B8-BDFBCB15A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530" y="3818991"/>
            <a:ext cx="5944115" cy="317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8688B-6973-58D7-9421-84EAAE30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157120"/>
            <a:ext cx="91154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7EA-98D6-2DB7-F3AD-8A70283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Dixon, Illinois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4B1A4-FABB-01D6-8D64-463DE07E4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365" y="1690688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Rita Crundwell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Took $53 MILLION over 20+ years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Opened a fake bank account and funneled money to fund her lifestyle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While on extended leave, Dixon City Clerk uncovered unusual bank activity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177D5A-EE27-9A31-AD10-6425EB2AC3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8036" y="1526143"/>
            <a:ext cx="3399639" cy="2549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EFC6B-1752-843D-DC94-EA133E5F760E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6AE2E-7DB4-CA10-781C-2CE61BC3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28" y="3741224"/>
            <a:ext cx="3399640" cy="2209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7A8C7-A336-E5FC-8F5E-504009FB4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029" y="4009683"/>
            <a:ext cx="2411263" cy="187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7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7EA-98D6-2DB7-F3AD-8A70283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City of Charlotte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8409F3D2-FE3A-A0C2-54F0-9C0EA18F9F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7732042"/>
              </p:ext>
            </p:extLst>
          </p:nvPr>
        </p:nvGraphicFramePr>
        <p:xfrm>
          <a:off x="536196" y="1690688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3991F4-A601-30A1-3CE0-405D4C0128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2449862"/>
            <a:ext cx="5181600" cy="3102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EFC6B-1752-843D-DC94-EA133E5F760E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669078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7EA-98D6-2DB7-F3AD-8A70283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City of Charlotte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AF63-0A70-4374-66D2-9402349833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Mayor Patrick Cannon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Accepted over $48,000 in cash, airline tickets, hotels, and the use of a luxury apartment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$20,000 from an undercover FBI Agent (in his office)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Charged and convicted of theft, bribery, wire fraud, and extortion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EFC6B-1752-843D-DC94-EA133E5F760E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EB8606-C0F5-7DA8-FF0A-64098A3256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7244" y="2206305"/>
            <a:ext cx="5251828" cy="31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76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7EA-98D6-2DB7-F3AD-8A70283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Town of Spring Lake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AF63-0A70-4374-66D2-940234983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882" y="1601691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Accounting Technician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Embezzled over $500,000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Wrote 70+ checks to herself or to her husband’s senior living facility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NC Office of the State Auditor investigated the town in response to 17 allegations received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Last month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arrested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FBI on charges of embezzlement, bank fraud, and aggravated identity theft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EFC6B-1752-843D-DC94-EA133E5F760E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04FDA5-C2C9-7936-04B3-15C70F2F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55" y="1730536"/>
            <a:ext cx="3299697" cy="26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36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7EA-98D6-2DB7-F3AD-8A70283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Outside Threats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FD41B0-7FD4-8797-CEEC-31541F1D7A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964125"/>
            <a:ext cx="3626054" cy="103716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74067F-6F2B-748C-BE3C-FDA38CA1D4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Social Engineering Scam - $1.7 million redirected</a:t>
            </a:r>
          </a:p>
          <a:p>
            <a:r>
              <a:rPr lang="en-US" dirty="0"/>
              <a:t>Someone posed as a vendor and had “authentic” documentation and signed approvals</a:t>
            </a:r>
          </a:p>
          <a:p>
            <a:r>
              <a:rPr lang="en-US" dirty="0"/>
              <a:t>Consultant to review accounts payable procedures for control weaknesses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EFC6B-1752-843D-DC94-EA133E5F760E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806339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7EA-98D6-2DB7-F3AD-8A70283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Outside Threats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74067F-6F2B-748C-BE3C-FDA38CA1D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1198" y="1690688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2018 – ransomware attack; ransom $51,000 in bitcoin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refused to pay; all city networks offline for days, some systems down for weeks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Estimates have been as high as $17M to upgrade and fix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2018 – Internal Audit report highlighted critical vulnerabilities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EFC6B-1752-843D-DC94-EA133E5F760E}"/>
              </a:ext>
            </a:extLst>
          </p:cNvPr>
          <p:cNvSpPr txBox="1"/>
          <p:nvPr/>
        </p:nvSpPr>
        <p:spPr>
          <a:xfrm>
            <a:off x="0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71D1E4-2236-ACA4-0547-17F23143A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501" y="1842544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ATLANTA, GEORGIA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9CBFE8-81FD-64F2-A586-95F2B7F4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93" y="2466647"/>
            <a:ext cx="313361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8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551DF6-CA46-F29E-C8BF-2D430F9BA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Introduction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3E411-8EB7-E9BC-C77C-D729B69495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Kyle Sutherland, CPA, CIA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County Auditor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11+ years audit (10 in local)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BB54D3-A521-4210-C741-D787ADC4F9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Hien Tran, CPA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Deputy County Auditor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11+ years audit (5+ in local)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DA18C-99CB-573E-E290-ED45F6160C23}"/>
              </a:ext>
            </a:extLst>
          </p:cNvPr>
          <p:cNvSpPr txBox="1"/>
          <p:nvPr/>
        </p:nvSpPr>
        <p:spPr>
          <a:xfrm>
            <a:off x="1398" y="630820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17664-D9E5-E8DE-6125-1359F6D3F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95" y="3923522"/>
            <a:ext cx="1562009" cy="2150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001B2-DF3C-E7F3-F6EE-A1CBA3C4F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95" y="3923522"/>
            <a:ext cx="1447231" cy="21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12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0CA1-4886-3823-33D2-5F0755A8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Collusion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535A7-66DD-C5D7-5F7C-76F5C2F20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921" y="2741358"/>
            <a:ext cx="5181600" cy="251987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some examples of collusion?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can we do to combat collusion?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F46FF41-D185-4B96-4743-07A8F4C5E36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107094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614C888-0358-F6B4-FEE3-BC2632C46D06}"/>
              </a:ext>
            </a:extLst>
          </p:cNvPr>
          <p:cNvSpPr txBox="1"/>
          <p:nvPr/>
        </p:nvSpPr>
        <p:spPr>
          <a:xfrm>
            <a:off x="13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924053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A76032-C6F3-C0B6-9FD0-D85FFA260D85}"/>
              </a:ext>
            </a:extLst>
          </p:cNvPr>
          <p:cNvSpPr txBox="1"/>
          <p:nvPr/>
        </p:nvSpPr>
        <p:spPr>
          <a:xfrm>
            <a:off x="1219200" y="2493818"/>
            <a:ext cx="5697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Spartan Heavy Classified" pitchFamily="50" charset="0"/>
              </a:rPr>
              <a:t>Fraud Prevention</a:t>
            </a:r>
          </a:p>
        </p:txBody>
      </p:sp>
    </p:spTree>
    <p:extLst>
      <p:ext uri="{BB962C8B-B14F-4D97-AF65-F5344CB8AC3E}">
        <p14:creationId xmlns:p14="http://schemas.microsoft.com/office/powerpoint/2010/main" val="46625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6E861-BA72-40C5-FC74-BF6B02189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2030483"/>
            <a:ext cx="6172200" cy="3456432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5084854-6058-3BAB-44DA-295C1A466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30300"/>
            <a:ext cx="3932237" cy="405679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Test your organization’s fraud health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Designed to help identify gaps and correct before it’s too late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Collaborative effort, demonstrates commitment to ethical business practices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3C53C-E53F-70D4-25DA-C8901E21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Fraud Prevention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62E2F-E591-E64F-76C2-2701A3A6DF84}"/>
              </a:ext>
            </a:extLst>
          </p:cNvPr>
          <p:cNvSpPr txBox="1"/>
          <p:nvPr/>
        </p:nvSpPr>
        <p:spPr>
          <a:xfrm>
            <a:off x="0" y="630820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522440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5084854-6058-3BAB-44DA-295C1A466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30300"/>
            <a:ext cx="3932237" cy="405679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resources to guide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just for financial processes!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Based on COSO Framework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Gap Analysis – internal or external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3C53C-E53F-70D4-25DA-C8901E21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Fraud Prevention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62E2F-E591-E64F-76C2-2701A3A6DF84}"/>
              </a:ext>
            </a:extLst>
          </p:cNvPr>
          <p:cNvSpPr txBox="1"/>
          <p:nvPr/>
        </p:nvSpPr>
        <p:spPr>
          <a:xfrm>
            <a:off x="0" y="630820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7B8E451-BB0A-C416-3F2E-B19AF73E3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9372" y="1570070"/>
            <a:ext cx="2981325" cy="230505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8161DD-BCEB-A025-3FD3-680E8D876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725" y="4032768"/>
            <a:ext cx="5210175" cy="1990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E42E19-82E2-3123-C698-7D3D7F4C0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0" y="1730300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7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yramid with levels with solid fill">
            <a:extLst>
              <a:ext uri="{FF2B5EF4-FFF2-40B4-BE49-F238E27FC236}">
                <a16:creationId xmlns:a16="http://schemas.microsoft.com/office/drawing/2014/main" id="{E9C6E861-BA72-40C5-FC74-BF6B02189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06922" y="1963608"/>
            <a:ext cx="2335987" cy="2335987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5084854-6058-3BAB-44DA-295C1A466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730300"/>
            <a:ext cx="3932237" cy="405679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 the “Tone at the Top”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 or revise Code of Conduct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Ethics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internal controls training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3C53C-E53F-70D4-25DA-C8901E21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Fraud Prevention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62E2F-E591-E64F-76C2-2701A3A6DF84}"/>
              </a:ext>
            </a:extLst>
          </p:cNvPr>
          <p:cNvSpPr txBox="1"/>
          <p:nvPr/>
        </p:nvSpPr>
        <p:spPr>
          <a:xfrm>
            <a:off x="0" y="630820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59ED1004-40F6-6095-01F5-508014B1B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2909" y="4234811"/>
            <a:ext cx="1419138" cy="1419138"/>
          </a:xfrm>
          <a:prstGeom prst="rect">
            <a:avLst/>
          </a:prstGeom>
        </p:spPr>
      </p:pic>
      <p:pic>
        <p:nvPicPr>
          <p:cNvPr id="7" name="Graphic 6" descr="Contract with solid fill">
            <a:extLst>
              <a:ext uri="{FF2B5EF4-FFF2-40B4-BE49-F238E27FC236}">
                <a16:creationId xmlns:a16="http://schemas.microsoft.com/office/drawing/2014/main" id="{72C6F33E-3807-F676-7A42-D6A1FD9B8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7784" y="4170026"/>
            <a:ext cx="1419138" cy="14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3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0CA1-4886-3823-33D2-5F0755A8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Fraud Prevention -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D67F7-F7F2-AE04-2542-CF6F525EC3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Establish an Ethical Culture</a:t>
            </a:r>
          </a:p>
          <a:p>
            <a:r>
              <a:rPr lang="en-US" dirty="0"/>
              <a:t>Limit Override of Controls</a:t>
            </a:r>
          </a:p>
          <a:p>
            <a:r>
              <a:rPr lang="en-US" dirty="0"/>
              <a:t>Monitor</a:t>
            </a:r>
          </a:p>
          <a:p>
            <a:r>
              <a:rPr lang="en-US" dirty="0"/>
              <a:t>Oversight</a:t>
            </a:r>
          </a:p>
          <a:p>
            <a:r>
              <a:rPr lang="en-US" dirty="0"/>
              <a:t>Policies &amp; Procedures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Segregation of Duties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7D1D9-2F61-E488-4B05-FD96E3090F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External Audit</a:t>
            </a:r>
          </a:p>
          <a:p>
            <a:r>
              <a:rPr lang="en-US" dirty="0"/>
              <a:t>Job Rotation</a:t>
            </a:r>
          </a:p>
          <a:p>
            <a:r>
              <a:rPr lang="en-US" dirty="0"/>
              <a:t>Mandatory Vacation</a:t>
            </a:r>
          </a:p>
          <a:p>
            <a:r>
              <a:rPr lang="en-US" dirty="0"/>
              <a:t>Hotline</a:t>
            </a:r>
          </a:p>
          <a:p>
            <a:r>
              <a:rPr lang="en-US" dirty="0"/>
              <a:t>Cybersecurity Awareness Campaign</a:t>
            </a:r>
          </a:p>
          <a:p>
            <a:r>
              <a:rPr lang="en-US" dirty="0"/>
              <a:t>Effective Communication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4C888-0358-F6B4-FEE3-BC2632C46D06}"/>
              </a:ext>
            </a:extLst>
          </p:cNvPr>
          <p:cNvSpPr txBox="1"/>
          <p:nvPr/>
        </p:nvSpPr>
        <p:spPr>
          <a:xfrm>
            <a:off x="13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503124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6D88-FBBD-1065-1A88-45544C32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We can’t afford fancy controls…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BFEC8-130C-B7C2-BCA9-88C55E32C9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Know your people – red flag behaviors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Tone at the Top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 to the Basics – training, documentation, awareness, policies and procedures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Segregation of Duties: ARC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Cross-train (let them do it)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2DA02-26DA-6F92-A721-03AA350416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Analysis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Managerial reviews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Penalties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Implement an Employee Hotline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Physical safeguards of assets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Cost-benefit analysis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140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partan Heavy Classified" pitchFamily="50" charset="0"/>
              </a:rPr>
              <a:t>Employee Hotline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6638700"/>
              </p:ext>
            </p:extLst>
          </p:nvPr>
        </p:nvGraphicFramePr>
        <p:xfrm>
          <a:off x="6096000" y="1295564"/>
          <a:ext cx="3727939" cy="470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540" imgH="11658368" progId="Acrobat.Document.DC">
                  <p:embed/>
                </p:oleObj>
              </mc:Choice>
              <mc:Fallback>
                <p:oleObj name="Acrobat Document" r:id="rId2" imgW="7543540" imgH="11658368" progId="Acrobat.Document.DC">
                  <p:embed/>
                  <p:pic>
                    <p:nvPicPr>
                      <p:cNvPr id="5" name="Content Placeholder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1295564"/>
                        <a:ext cx="3727939" cy="470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160" y="6389978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990" y="2065324"/>
            <a:ext cx="507382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voice matters!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Anonymous and Confidential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Report by phone or online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should you report?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54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3261-AFFC-4D6F-B41F-66DB132A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Thank You!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C79A11-1B4B-4877-AA94-529CAD305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377" y="1999095"/>
            <a:ext cx="3999323" cy="2798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B252D-92EB-4F0A-B8FC-7D8C9F17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732" y="2305663"/>
            <a:ext cx="3133165" cy="3469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160" y="638997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157994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76EA-9348-825C-38A4-1492D84E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Links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6E9AE-B99B-D7E9-D08E-C12975FFF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COSO Framework</a:t>
            </a:r>
            <a:endParaRPr lang="en-US" dirty="0"/>
          </a:p>
          <a:p>
            <a:r>
              <a:rPr lang="en-US" dirty="0">
                <a:hlinkClick r:id="rId3"/>
              </a:rPr>
              <a:t>The Institute of Internal Auditors</a:t>
            </a:r>
            <a:endParaRPr lang="en-US" dirty="0"/>
          </a:p>
          <a:p>
            <a:r>
              <a:rPr lang="en-US" dirty="0">
                <a:hlinkClick r:id="rId4"/>
              </a:rPr>
              <a:t>The Association of Local Government Auditors</a:t>
            </a:r>
            <a:endParaRPr lang="en-US" dirty="0"/>
          </a:p>
          <a:p>
            <a:r>
              <a:rPr lang="en-US" dirty="0">
                <a:hlinkClick r:id="rId5"/>
              </a:rPr>
              <a:t>The Association of Certified Fraud Examiners</a:t>
            </a:r>
            <a:endParaRPr lang="en-US" dirty="0"/>
          </a:p>
          <a:p>
            <a:r>
              <a:rPr lang="en-US" dirty="0">
                <a:hlinkClick r:id="rId6"/>
              </a:rPr>
              <a:t>The GAO Green Book</a:t>
            </a:r>
            <a:endParaRPr lang="en-US" dirty="0"/>
          </a:p>
          <a:p>
            <a:r>
              <a:rPr lang="en-US" dirty="0">
                <a:hlinkClick r:id="rId7"/>
              </a:rPr>
              <a:t>Fraud Prevention Check-Up</a:t>
            </a:r>
            <a:endParaRPr lang="en-US" dirty="0"/>
          </a:p>
          <a:p>
            <a:r>
              <a:rPr lang="en-US" dirty="0">
                <a:hlinkClick r:id="rId8"/>
              </a:rPr>
              <a:t>2020 Report to the Nations - Government Edition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C5D63-302E-7825-8E50-622F641111C4}"/>
              </a:ext>
            </a:extLst>
          </p:cNvPr>
          <p:cNvSpPr txBox="1"/>
          <p:nvPr/>
        </p:nvSpPr>
        <p:spPr>
          <a:xfrm>
            <a:off x="1398" y="638391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92761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57C9-9A3E-C5B7-BFC1-0F5C499B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/>
              </a:rPr>
              <a:t>Survey Results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5F2DBE5E-5D1A-E05A-9058-D59ECC2CDB93}"/>
              </a:ext>
            </a:extLst>
          </p:cNvPr>
          <p:cNvGraphicFramePr>
            <a:graphicFrameLocks/>
          </p:cNvGraphicFramePr>
          <p:nvPr/>
        </p:nvGraphicFramePr>
        <p:xfrm>
          <a:off x="7764624" y="1958813"/>
          <a:ext cx="3145971" cy="2771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9BA77520-6CB7-7D5D-815A-3CFD34D5C496}"/>
              </a:ext>
            </a:extLst>
          </p:cNvPr>
          <p:cNvGraphicFramePr>
            <a:graphicFrameLocks/>
          </p:cNvGraphicFramePr>
          <p:nvPr/>
        </p:nvGraphicFramePr>
        <p:xfrm>
          <a:off x="612397" y="1958813"/>
          <a:ext cx="3269424" cy="2771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D4F9A27A-923C-9E96-156D-14905B44D9B1}"/>
              </a:ext>
            </a:extLst>
          </p:cNvPr>
          <p:cNvGraphicFramePr>
            <a:graphicFrameLocks/>
          </p:cNvGraphicFramePr>
          <p:nvPr/>
        </p:nvGraphicFramePr>
        <p:xfrm>
          <a:off x="4082143" y="1958813"/>
          <a:ext cx="3145971" cy="2771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54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2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0CA1-4886-3823-33D2-5F0755A8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partan Heavy Classified" pitchFamily="50" charset="0"/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D67F7-F7F2-AE04-2542-CF6F525EC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“2020 Report to the Nations: Government Edition.  Copyright 2020 by the Association of Certified Fraud Examiners, Inc.”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GFOA: The Green Book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Committee of Sponsoring Organizations of the Treadway Commission (COSO)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“Fraud and Embezzlement in Local Government,” David Ross, ICMA-CM, April 1, 2022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“Fighting Small Town Corruption – How to Obtain Accountability, Oversight, and Transparency”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“Financial Controls in Dixon were a ‘Perfect Storm of Embezzlement,’ and Expert Says, Chicago Tribune, April 27, 2012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“Social Engineering scam siphons $1.7M from North Carolina county,” Jason Axelrod, July 31, 2019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“What Cities Can Learn From Atlanta’s Cyberattack,” Adam Sneed, October 29, 2019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4C888-0358-F6B4-FEE3-BC2632C46D06}"/>
              </a:ext>
            </a:extLst>
          </p:cNvPr>
          <p:cNvSpPr txBox="1"/>
          <p:nvPr/>
        </p:nvSpPr>
        <p:spPr>
          <a:xfrm>
            <a:off x="13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59246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57C9-9A3E-C5B7-BFC1-0F5C499B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Survey Results - Comments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01F95-9E29-BCB2-5A75-A028E0EF8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“What can small organizations do with limited staff and no Internal Audit function?”</a:t>
            </a:r>
          </a:p>
          <a:p>
            <a:r>
              <a:rPr lang="en-US" dirty="0"/>
              <a:t>“Real cases”</a:t>
            </a:r>
          </a:p>
          <a:p>
            <a:r>
              <a:rPr lang="en-US" dirty="0"/>
              <a:t>“Best practices, internal controls, fraud detection and prevention”</a:t>
            </a:r>
          </a:p>
          <a:p>
            <a:r>
              <a:rPr lang="en-US" dirty="0"/>
              <a:t>“How to improve our Internal Audit function.”</a:t>
            </a:r>
          </a:p>
          <a:p>
            <a:r>
              <a:rPr lang="en-US" dirty="0"/>
              <a:t>“How Internal Audit can benefit our organization.”</a:t>
            </a:r>
          </a:p>
          <a:p>
            <a:r>
              <a:rPr lang="en-US" dirty="0"/>
              <a:t>“How to build programming for routine internal audits rather than a project-based position.”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5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C8AF-03DC-417A-8BE7-30FB66BA0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608" y="421191"/>
            <a:ext cx="7946503" cy="1334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0000"/>
                </a:solidFill>
                <a:latin typeface="Spartan Heavy Classified" pitchFamily="50" charset="0"/>
              </a:rPr>
              <a:t>What</a:t>
            </a:r>
            <a:r>
              <a:rPr lang="en-US" sz="3600" dirty="0">
                <a:solidFill>
                  <a:srgbClr val="000000"/>
                </a:solidFill>
                <a:latin typeface="Spartan Heavy Classified" pitchFamily="50" charset="0"/>
              </a:rPr>
              <a:t> is Internal Audit?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C2FA8-0A29-40CC-8DCD-A02EE24C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031" y="1980744"/>
            <a:ext cx="7377938" cy="3673436"/>
          </a:xfr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Internal Audit Mission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Internal Audit provides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excellent public service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providing objective, reasonable assurance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that the County has an operating and effective system of internal controls and assists members of management in evaluating the efficiency and effectiveness of operations.</a:t>
            </a: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60" y="638997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18709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F47D-6436-3838-C0E7-CFA8E76A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partan Heavy Classified" pitchFamily="50" charset="0"/>
              </a:rPr>
              <a:t>Independent vs. Not Independent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2EC8B-C985-1FA1-9176-AEFC5BABB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4379-6838-EA0B-75E4-0D7ED12661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Establishes credibility of the position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Ability to respond to all levels of organization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Audit charter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Audit committee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79CA81-5905-16A2-8A12-CA80FCA30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Not Independent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4276B-DA81-7274-87E5-179F9F1B4E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Removes appearance of objectivity (if not actual)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report to business line Director (Finance, Budget)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Less desirable job; not as many qualified candidates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not pass a peer review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D5DBD-564F-D21B-5081-38958598DBB8}"/>
              </a:ext>
            </a:extLst>
          </p:cNvPr>
          <p:cNvSpPr txBox="1"/>
          <p:nvPr/>
        </p:nvSpPr>
        <p:spPr>
          <a:xfrm>
            <a:off x="0" y="637532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680220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39993E-7F0B-677F-9EC3-69886A3F1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7477" y="1952910"/>
            <a:ext cx="6100445" cy="4056798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785F70B-489E-E813-97AC-CD74AEA5A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318527"/>
            <a:ext cx="3932237" cy="132556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Would you drive faster or slower on the Blue Ridge Parkway without guardrails?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DE78ABD-1FFB-8749-2ABD-A5EAEB1E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Spartan Heavy Classified" pitchFamily="50" charset="0"/>
              </a:rPr>
              <a:t>Role of Internal Audit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C564A-E930-FEC4-22E7-8855053FC3D4}"/>
              </a:ext>
            </a:extLst>
          </p:cNvPr>
          <p:cNvSpPr txBox="1"/>
          <p:nvPr/>
        </p:nvSpPr>
        <p:spPr>
          <a:xfrm>
            <a:off x="69209" y="630820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914256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45225D-51A3-B4F6-5FE0-FFFACF0E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Spartan Heavy Classified" pitchFamily="50" charset="0"/>
              </a:rPr>
              <a:t>What is Risk?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982F-8D7D-25C6-C371-8D1F7A187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3094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Risk is the potential for failure to achieve the organization’s mission and strategic objectives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1FC52D0D-8973-3833-869C-F416492DB52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066022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5A03A5-888A-79FE-EC40-D79FD7C72355}"/>
              </a:ext>
            </a:extLst>
          </p:cNvPr>
          <p:cNvSpPr txBox="1"/>
          <p:nvPr/>
        </p:nvSpPr>
        <p:spPr>
          <a:xfrm>
            <a:off x="77598" y="631190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7D06B"/>
                </a:solidFill>
                <a:latin typeface="Spartan Heavy Classified" pitchFamily="50" charset="0"/>
              </a:rPr>
              <a:t>Gaston County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785207096"/>
      </p:ext>
    </p:extLst>
  </p:cSld>
  <p:clrMapOvr>
    <a:masterClrMapping/>
  </p:clrMapOvr>
</p:sld>
</file>

<file path=ppt/theme/theme1.xml><?xml version="1.0" encoding="utf-8"?>
<a:theme xmlns:a="http://schemas.openxmlformats.org/drawingml/2006/main" name="GC Master Template White DRAFT">
  <a:themeElements>
    <a:clrScheme name="Haven Branding">
      <a:dk1>
        <a:srgbClr val="000000"/>
      </a:dk1>
      <a:lt1>
        <a:sysClr val="window" lastClr="FFFFFF"/>
      </a:lt1>
      <a:dk2>
        <a:srgbClr val="143951"/>
      </a:dk2>
      <a:lt2>
        <a:srgbClr val="EFEDEA"/>
      </a:lt2>
      <a:accent1>
        <a:srgbClr val="077A81"/>
      </a:accent1>
      <a:accent2>
        <a:srgbClr val="9EA2A1"/>
      </a:accent2>
      <a:accent3>
        <a:srgbClr val="F7D06B"/>
      </a:accent3>
      <a:accent4>
        <a:srgbClr val="FFFFFF"/>
      </a:accent4>
      <a:accent5>
        <a:srgbClr val="143951"/>
      </a:accent5>
      <a:accent6>
        <a:srgbClr val="EFEDEA"/>
      </a:accent6>
      <a:hlink>
        <a:srgbClr val="077A81"/>
      </a:hlink>
      <a:folHlink>
        <a:srgbClr val="077A8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C Master Template White DRAFT" id="{CF0CF0B0-927E-4998-AA51-86F9C8A4A91C}" vid="{D97B4149-3869-4176-9D09-9206386AF5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GC Master Template White DRAFT</Template>
  <TotalTime>5070</TotalTime>
  <Words>1447</Words>
  <Application>Microsoft Office PowerPoint</Application>
  <PresentationFormat>Widescreen</PresentationFormat>
  <Paragraphs>259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Spartan Heavy Classified</vt:lpstr>
      <vt:lpstr>GC Master Template White DRAFT</vt:lpstr>
      <vt:lpstr>Acrobat Document</vt:lpstr>
      <vt:lpstr>Gaston County, NC</vt:lpstr>
      <vt:lpstr>Overview</vt:lpstr>
      <vt:lpstr>Introduction</vt:lpstr>
      <vt:lpstr>Survey Results</vt:lpstr>
      <vt:lpstr>Survey Results - Comments</vt:lpstr>
      <vt:lpstr>What is Internal Audit?</vt:lpstr>
      <vt:lpstr>Independent vs. Not Independent</vt:lpstr>
      <vt:lpstr>Role of Internal Audit</vt:lpstr>
      <vt:lpstr>What is Risk?</vt:lpstr>
      <vt:lpstr>What is Fraud?</vt:lpstr>
      <vt:lpstr>What is Fraud Risk?</vt:lpstr>
      <vt:lpstr>What is Internal Control?</vt:lpstr>
      <vt:lpstr>Examples of Internal Controls</vt:lpstr>
      <vt:lpstr>COSO Framework</vt:lpstr>
      <vt:lpstr>PowerPoint Presentation</vt:lpstr>
      <vt:lpstr>Can you spot the fraudster?</vt:lpstr>
      <vt:lpstr>Fraud and Internal Audit</vt:lpstr>
      <vt:lpstr>ACFE Report to the Nations</vt:lpstr>
      <vt:lpstr>ACFE Report to the Nations</vt:lpstr>
      <vt:lpstr>ACFE Report to the Nations</vt:lpstr>
      <vt:lpstr>PowerPoint Presentation</vt:lpstr>
      <vt:lpstr>Why do people commit fraud?</vt:lpstr>
      <vt:lpstr>Fraud Cases</vt:lpstr>
      <vt:lpstr>Dixon, Illinois</vt:lpstr>
      <vt:lpstr>City of Charlotte</vt:lpstr>
      <vt:lpstr>City of Charlotte</vt:lpstr>
      <vt:lpstr>Town of Spring Lake</vt:lpstr>
      <vt:lpstr>Outside Threats</vt:lpstr>
      <vt:lpstr>Outside Threats</vt:lpstr>
      <vt:lpstr>Collusion</vt:lpstr>
      <vt:lpstr>PowerPoint Presentation</vt:lpstr>
      <vt:lpstr>Fraud Prevention</vt:lpstr>
      <vt:lpstr>Fraud Prevention</vt:lpstr>
      <vt:lpstr>Fraud Prevention</vt:lpstr>
      <vt:lpstr>Fraud Prevention - Controls</vt:lpstr>
      <vt:lpstr>We can’t afford fancy controls…</vt:lpstr>
      <vt:lpstr>Employee Hotline</vt:lpstr>
      <vt:lpstr>Thank You!</vt:lpstr>
      <vt:lpstr>Links of Interest</vt:lpstr>
      <vt:lpstr>Sources</vt:lpstr>
    </vt:vector>
  </TitlesOfParts>
  <Company>Gaston County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Gaston County, NC</dc:title>
  <dc:creator>Kyle Sutherland</dc:creator>
  <cp:lastModifiedBy>Kyle Sutherland</cp:lastModifiedBy>
  <cp:revision>82</cp:revision>
  <dcterms:created xsi:type="dcterms:W3CDTF">2019-12-10T14:57:48Z</dcterms:created>
  <dcterms:modified xsi:type="dcterms:W3CDTF">2022-07-19T15:42:48Z</dcterms:modified>
</cp:coreProperties>
</file>