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61"/>
  </p:notesMasterIdLst>
  <p:handoutMasterIdLst>
    <p:handoutMasterId r:id="rId62"/>
  </p:handoutMasterIdLst>
  <p:sldIdLst>
    <p:sldId id="259" r:id="rId6"/>
    <p:sldId id="258" r:id="rId7"/>
    <p:sldId id="318" r:id="rId8"/>
    <p:sldId id="377" r:id="rId9"/>
    <p:sldId id="378" r:id="rId10"/>
    <p:sldId id="380" r:id="rId11"/>
    <p:sldId id="373" r:id="rId12"/>
    <p:sldId id="330" r:id="rId13"/>
    <p:sldId id="368" r:id="rId14"/>
    <p:sldId id="374" r:id="rId15"/>
    <p:sldId id="349" r:id="rId16"/>
    <p:sldId id="274" r:id="rId17"/>
    <p:sldId id="376" r:id="rId18"/>
    <p:sldId id="371" r:id="rId19"/>
    <p:sldId id="372" r:id="rId20"/>
    <p:sldId id="367" r:id="rId21"/>
    <p:sldId id="369" r:id="rId22"/>
    <p:sldId id="375" r:id="rId23"/>
    <p:sldId id="331" r:id="rId24"/>
    <p:sldId id="366" r:id="rId25"/>
    <p:sldId id="364" r:id="rId26"/>
    <p:sldId id="357" r:id="rId27"/>
    <p:sldId id="329" r:id="rId28"/>
    <p:sldId id="359" r:id="rId29"/>
    <p:sldId id="360" r:id="rId30"/>
    <p:sldId id="361" r:id="rId31"/>
    <p:sldId id="328" r:id="rId32"/>
    <p:sldId id="363" r:id="rId33"/>
    <p:sldId id="358" r:id="rId34"/>
    <p:sldId id="381" r:id="rId35"/>
    <p:sldId id="347" r:id="rId36"/>
    <p:sldId id="382" r:id="rId37"/>
    <p:sldId id="383" r:id="rId38"/>
    <p:sldId id="1521" r:id="rId39"/>
    <p:sldId id="312" r:id="rId40"/>
    <p:sldId id="315" r:id="rId41"/>
    <p:sldId id="1583" r:id="rId42"/>
    <p:sldId id="335" r:id="rId43"/>
    <p:sldId id="1580" r:id="rId44"/>
    <p:sldId id="285" r:id="rId45"/>
    <p:sldId id="267" r:id="rId46"/>
    <p:sldId id="1529" r:id="rId47"/>
    <p:sldId id="1584" r:id="rId48"/>
    <p:sldId id="1573" r:id="rId49"/>
    <p:sldId id="1574" r:id="rId50"/>
    <p:sldId id="1575" r:id="rId51"/>
    <p:sldId id="1576" r:id="rId52"/>
    <p:sldId id="1577" r:id="rId53"/>
    <p:sldId id="1578" r:id="rId54"/>
    <p:sldId id="1579" r:id="rId55"/>
    <p:sldId id="1568" r:id="rId56"/>
    <p:sldId id="1581" r:id="rId57"/>
    <p:sldId id="1582" r:id="rId58"/>
    <p:sldId id="286" r:id="rId59"/>
    <p:sldId id="339" r:id="rId6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2AE4B3-B21B-991F-48AD-6A2BE8E313C9}" name="Sharon Edmundson" initials="SE" userId="740256d4138ca22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FFF"/>
    <a:srgbClr val="FFDD4B"/>
    <a:srgbClr val="003D73"/>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399" autoAdjust="0"/>
  </p:normalViewPr>
  <p:slideViewPr>
    <p:cSldViewPr snapToGrid="0">
      <p:cViewPr varScale="1">
        <p:scale>
          <a:sx n="116" d="100"/>
          <a:sy n="116" d="100"/>
        </p:scale>
        <p:origin x="336" y="84"/>
      </p:cViewPr>
      <p:guideLst/>
    </p:cSldViewPr>
  </p:slideViewPr>
  <p:outlineViewPr>
    <p:cViewPr>
      <p:scale>
        <a:sx n="33" d="100"/>
        <a:sy n="33" d="100"/>
      </p:scale>
      <p:origin x="0" y="-459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EE3882-0F86-49F6-B7F8-AFA452A3922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5490694-697F-4DCA-9AF8-D2EF37AFC384}">
      <dgm:prSet/>
      <dgm:spPr/>
      <dgm:t>
        <a:bodyPr/>
        <a:lstStyle/>
        <a:p>
          <a:r>
            <a:rPr lang="en-US" dirty="0"/>
            <a:t>Your </a:t>
          </a:r>
          <a:r>
            <a:rPr lang="en-US" u="sng" dirty="0"/>
            <a:t>auditors</a:t>
          </a:r>
          <a:r>
            <a:rPr lang="en-US" dirty="0"/>
            <a:t> should </a:t>
          </a:r>
          <a:r>
            <a:rPr lang="en-US" u="sng" dirty="0"/>
            <a:t>REVIEW</a:t>
          </a:r>
          <a:r>
            <a:rPr lang="en-US" dirty="0"/>
            <a:t> potential FPICs with manager and finance officer sufficiently </a:t>
          </a:r>
          <a:r>
            <a:rPr lang="en-US" u="sng" dirty="0"/>
            <a:t>before</a:t>
          </a:r>
          <a:r>
            <a:rPr lang="en-US" dirty="0"/>
            <a:t> presentation to governing board so that</a:t>
          </a:r>
        </a:p>
      </dgm:t>
    </dgm:pt>
    <dgm:pt modelId="{15ECD5CE-ECC8-45CB-815F-4FA652C00EE1}" type="parTrans" cxnId="{D5A37F48-957F-4242-AB14-0F820D475EA4}">
      <dgm:prSet/>
      <dgm:spPr/>
      <dgm:t>
        <a:bodyPr/>
        <a:lstStyle/>
        <a:p>
          <a:endParaRPr lang="en-US"/>
        </a:p>
      </dgm:t>
    </dgm:pt>
    <dgm:pt modelId="{01E3B54B-F16D-4403-94C8-64561A1F80D3}" type="sibTrans" cxnId="{D5A37F48-957F-4242-AB14-0F820D475EA4}">
      <dgm:prSet/>
      <dgm:spPr/>
      <dgm:t>
        <a:bodyPr/>
        <a:lstStyle/>
        <a:p>
          <a:endParaRPr lang="en-US"/>
        </a:p>
      </dgm:t>
    </dgm:pt>
    <dgm:pt modelId="{B8160731-EA75-43E7-926F-C89F753B6712}">
      <dgm:prSet/>
      <dgm:spPr/>
      <dgm:t>
        <a:bodyPr/>
        <a:lstStyle/>
        <a:p>
          <a:r>
            <a:rPr lang="en-US" dirty="0"/>
            <a:t>Manager and finance officer understand and are prepared to discuss with board </a:t>
          </a:r>
        </a:p>
      </dgm:t>
    </dgm:pt>
    <dgm:pt modelId="{4F87F4A7-7A09-4A84-B169-84C7939E77AE}" type="parTrans" cxnId="{15D5A9CA-7A59-4E19-9872-7C0BBDBAD949}">
      <dgm:prSet/>
      <dgm:spPr/>
      <dgm:t>
        <a:bodyPr/>
        <a:lstStyle/>
        <a:p>
          <a:endParaRPr lang="en-US"/>
        </a:p>
      </dgm:t>
    </dgm:pt>
    <dgm:pt modelId="{EEEDA4B2-BC1E-41F7-8567-60A2EAE16564}" type="sibTrans" cxnId="{15D5A9CA-7A59-4E19-9872-7C0BBDBAD949}">
      <dgm:prSet/>
      <dgm:spPr/>
      <dgm:t>
        <a:bodyPr/>
        <a:lstStyle/>
        <a:p>
          <a:endParaRPr lang="en-US"/>
        </a:p>
      </dgm:t>
    </dgm:pt>
    <dgm:pt modelId="{7197A370-0C6A-4F05-83D0-A5C221BD9B4D}">
      <dgm:prSet/>
      <dgm:spPr/>
      <dgm:t>
        <a:bodyPr/>
        <a:lstStyle/>
        <a:p>
          <a:r>
            <a:rPr lang="en-US" dirty="0"/>
            <a:t>Any incorrect FPICs are corrected or removed</a:t>
          </a:r>
        </a:p>
      </dgm:t>
    </dgm:pt>
    <dgm:pt modelId="{D9ED6A31-6438-4BE3-8C95-E9DE1FF056BA}" type="parTrans" cxnId="{85CAC966-F399-481C-A023-B6148061A0CC}">
      <dgm:prSet/>
      <dgm:spPr/>
      <dgm:t>
        <a:bodyPr/>
        <a:lstStyle/>
        <a:p>
          <a:endParaRPr lang="en-US"/>
        </a:p>
      </dgm:t>
    </dgm:pt>
    <dgm:pt modelId="{3EE6911B-48F6-47DB-9279-5158372F2812}" type="sibTrans" cxnId="{85CAC966-F399-481C-A023-B6148061A0CC}">
      <dgm:prSet/>
      <dgm:spPr/>
      <dgm:t>
        <a:bodyPr/>
        <a:lstStyle/>
        <a:p>
          <a:endParaRPr lang="en-US"/>
        </a:p>
      </dgm:t>
    </dgm:pt>
    <dgm:pt modelId="{0913D570-151C-4985-A36C-052FD5B70582}">
      <dgm:prSet/>
      <dgm:spPr/>
      <dgm:t>
        <a:bodyPr/>
        <a:lstStyle/>
        <a:p>
          <a:r>
            <a:rPr lang="en-US" dirty="0"/>
            <a:t>Your </a:t>
          </a:r>
          <a:r>
            <a:rPr lang="en-US" u="sng" dirty="0"/>
            <a:t>auditors</a:t>
          </a:r>
          <a:r>
            <a:rPr lang="en-US" dirty="0"/>
            <a:t> should </a:t>
          </a:r>
          <a:r>
            <a:rPr lang="en-US" u="sng" dirty="0"/>
            <a:t>ADVISE</a:t>
          </a:r>
          <a:r>
            <a:rPr lang="en-US" dirty="0"/>
            <a:t> the governing board and management</a:t>
          </a:r>
        </a:p>
      </dgm:t>
    </dgm:pt>
    <dgm:pt modelId="{9DCDE989-E9CD-4F5C-94BD-E148BE4DA5AE}" type="parTrans" cxnId="{81FE2DE3-42F8-404F-8C24-31270215AE23}">
      <dgm:prSet/>
      <dgm:spPr/>
      <dgm:t>
        <a:bodyPr/>
        <a:lstStyle/>
        <a:p>
          <a:endParaRPr lang="en-US"/>
        </a:p>
      </dgm:t>
    </dgm:pt>
    <dgm:pt modelId="{F27775DD-11DA-411F-9EBB-3C1519322019}" type="sibTrans" cxnId="{81FE2DE3-42F8-404F-8C24-31270215AE23}">
      <dgm:prSet/>
      <dgm:spPr/>
      <dgm:t>
        <a:bodyPr/>
        <a:lstStyle/>
        <a:p>
          <a:endParaRPr lang="en-US"/>
        </a:p>
      </dgm:t>
    </dgm:pt>
    <dgm:pt modelId="{31701D0E-705C-4D67-9897-FD514DEEE8B5}">
      <dgm:prSet/>
      <dgm:spPr/>
      <dgm:t>
        <a:bodyPr/>
        <a:lstStyle/>
        <a:p>
          <a:r>
            <a:rPr lang="en-US" dirty="0"/>
            <a:t>To respond to </a:t>
          </a:r>
          <a:r>
            <a:rPr lang="en-US" b="1" u="sng" dirty="0"/>
            <a:t>all</a:t>
          </a:r>
          <a:r>
            <a:rPr lang="en-US" dirty="0"/>
            <a:t> FPICs</a:t>
          </a:r>
        </a:p>
      </dgm:t>
    </dgm:pt>
    <dgm:pt modelId="{50B17E22-E7DE-4304-B696-31A26A92068D}" type="parTrans" cxnId="{45EDE390-4EA3-4A27-B60E-8B3B3EE2C9D6}">
      <dgm:prSet/>
      <dgm:spPr/>
      <dgm:t>
        <a:bodyPr/>
        <a:lstStyle/>
        <a:p>
          <a:endParaRPr lang="en-US"/>
        </a:p>
      </dgm:t>
    </dgm:pt>
    <dgm:pt modelId="{07505C3A-2210-4BD2-A707-1B1072D7870E}" type="sibTrans" cxnId="{45EDE390-4EA3-4A27-B60E-8B3B3EE2C9D6}">
      <dgm:prSet/>
      <dgm:spPr/>
      <dgm:t>
        <a:bodyPr/>
        <a:lstStyle/>
        <a:p>
          <a:endParaRPr lang="en-US"/>
        </a:p>
      </dgm:t>
    </dgm:pt>
    <dgm:pt modelId="{9D3EFFD1-58A7-4532-8410-FEBF7E53BCB5}">
      <dgm:prSet/>
      <dgm:spPr/>
      <dgm:t>
        <a:bodyPr/>
        <a:lstStyle/>
        <a:p>
          <a:r>
            <a:rPr lang="en-US" dirty="0"/>
            <a:t>Of the deadline for their response – 60 days after presentation or earlier</a:t>
          </a:r>
        </a:p>
      </dgm:t>
    </dgm:pt>
    <dgm:pt modelId="{620C9DD1-DCCD-4049-8E54-8E08E1AD4464}" type="parTrans" cxnId="{621FF773-8402-4799-B37C-FDC072E81392}">
      <dgm:prSet/>
      <dgm:spPr/>
      <dgm:t>
        <a:bodyPr/>
        <a:lstStyle/>
        <a:p>
          <a:endParaRPr lang="en-US"/>
        </a:p>
      </dgm:t>
    </dgm:pt>
    <dgm:pt modelId="{9A9A9DA3-AA15-4767-A32F-972EA312D5A1}" type="sibTrans" cxnId="{621FF773-8402-4799-B37C-FDC072E81392}">
      <dgm:prSet/>
      <dgm:spPr/>
      <dgm:t>
        <a:bodyPr/>
        <a:lstStyle/>
        <a:p>
          <a:endParaRPr lang="en-US"/>
        </a:p>
      </dgm:t>
    </dgm:pt>
    <dgm:pt modelId="{56F46E4E-55A6-4E3E-8AA7-930FAB14F4B4}">
      <dgm:prSet/>
      <dgm:spPr/>
      <dgm:t>
        <a:bodyPr/>
        <a:lstStyle/>
        <a:p>
          <a:r>
            <a:rPr lang="en-US" dirty="0"/>
            <a:t>Of the signatures needed – majority of the board plus manager and finance officer</a:t>
          </a:r>
        </a:p>
      </dgm:t>
    </dgm:pt>
    <dgm:pt modelId="{44E94605-1711-4FF1-9AF4-D4FB18FA0BD2}" type="parTrans" cxnId="{3C152F84-BB43-4252-948B-24FE4D2EAD9C}">
      <dgm:prSet/>
      <dgm:spPr/>
      <dgm:t>
        <a:bodyPr/>
        <a:lstStyle/>
        <a:p>
          <a:endParaRPr lang="en-US"/>
        </a:p>
      </dgm:t>
    </dgm:pt>
    <dgm:pt modelId="{70190D4E-5BEE-42D5-AA68-741B49459AA9}" type="sibTrans" cxnId="{3C152F84-BB43-4252-948B-24FE4D2EAD9C}">
      <dgm:prSet/>
      <dgm:spPr/>
      <dgm:t>
        <a:bodyPr/>
        <a:lstStyle/>
        <a:p>
          <a:endParaRPr lang="en-US"/>
        </a:p>
      </dgm:t>
    </dgm:pt>
    <dgm:pt modelId="{342E7331-2CBA-4BB7-9719-900264185E31}">
      <dgm:prSet/>
      <dgm:spPr/>
      <dgm:t>
        <a:bodyPr/>
        <a:lstStyle/>
        <a:p>
          <a:r>
            <a:rPr lang="en-US" dirty="0"/>
            <a:t>To devote special attention to any repeated FPICs – Why are they not corrected?</a:t>
          </a:r>
        </a:p>
      </dgm:t>
    </dgm:pt>
    <dgm:pt modelId="{874F6144-22C6-49B5-AC88-2513BB1EC01C}" type="parTrans" cxnId="{66A3AE7A-66D2-4CA8-94CC-F125CB029010}">
      <dgm:prSet/>
      <dgm:spPr/>
      <dgm:t>
        <a:bodyPr/>
        <a:lstStyle/>
        <a:p>
          <a:endParaRPr lang="en-US"/>
        </a:p>
      </dgm:t>
    </dgm:pt>
    <dgm:pt modelId="{49CDADD7-5B58-4815-A1FC-D29185ED6BF2}" type="sibTrans" cxnId="{66A3AE7A-66D2-4CA8-94CC-F125CB029010}">
      <dgm:prSet/>
      <dgm:spPr/>
      <dgm:t>
        <a:bodyPr/>
        <a:lstStyle/>
        <a:p>
          <a:endParaRPr lang="en-US"/>
        </a:p>
      </dgm:t>
    </dgm:pt>
    <dgm:pt modelId="{684B5714-2A3A-4DA1-9629-01F009C2526A}">
      <dgm:prSet/>
      <dgm:spPr/>
      <dgm:t>
        <a:bodyPr/>
        <a:lstStyle/>
        <a:p>
          <a:r>
            <a:rPr lang="en-US" dirty="0"/>
            <a:t>Your </a:t>
          </a:r>
          <a:r>
            <a:rPr lang="en-US" u="sng" dirty="0"/>
            <a:t>auditors</a:t>
          </a:r>
          <a:r>
            <a:rPr lang="en-US" dirty="0"/>
            <a:t> should </a:t>
          </a:r>
          <a:r>
            <a:rPr lang="en-US" u="sng" dirty="0"/>
            <a:t>ENCOURAGE</a:t>
          </a:r>
          <a:r>
            <a:rPr lang="en-US" dirty="0"/>
            <a:t> prompt implementation of corrective actions identified</a:t>
          </a:r>
        </a:p>
      </dgm:t>
    </dgm:pt>
    <dgm:pt modelId="{7361C479-8346-4BB8-8351-017094F73CEC}" type="parTrans" cxnId="{D080F4BF-FE54-4CF2-A01F-372923C94353}">
      <dgm:prSet/>
      <dgm:spPr/>
      <dgm:t>
        <a:bodyPr/>
        <a:lstStyle/>
        <a:p>
          <a:endParaRPr lang="en-US"/>
        </a:p>
      </dgm:t>
    </dgm:pt>
    <dgm:pt modelId="{6948DF99-D5EA-4594-BE47-7D5FDF022728}" type="sibTrans" cxnId="{D080F4BF-FE54-4CF2-A01F-372923C94353}">
      <dgm:prSet/>
      <dgm:spPr/>
      <dgm:t>
        <a:bodyPr/>
        <a:lstStyle/>
        <a:p>
          <a:endParaRPr lang="en-US"/>
        </a:p>
      </dgm:t>
    </dgm:pt>
    <dgm:pt modelId="{44231DC2-1486-48A6-A5D2-2E1C31886CEB}">
      <dgm:prSet/>
      <dgm:spPr/>
      <dgm:t>
        <a:bodyPr/>
        <a:lstStyle/>
        <a:p>
          <a:r>
            <a:rPr lang="en-US" dirty="0"/>
            <a:t>Your </a:t>
          </a:r>
          <a:r>
            <a:rPr lang="en-US" u="sng" dirty="0"/>
            <a:t>auditors</a:t>
          </a:r>
          <a:r>
            <a:rPr lang="en-US" dirty="0"/>
            <a:t> should </a:t>
          </a:r>
          <a:r>
            <a:rPr lang="en-US" u="sng" dirty="0"/>
            <a:t>ALERT</a:t>
          </a:r>
          <a:r>
            <a:rPr lang="en-US" dirty="0"/>
            <a:t> the board and staff that </a:t>
          </a:r>
          <a:r>
            <a:rPr lang="en-US" b="0" i="0" baseline="0" dirty="0"/>
            <a:t>a carefully considered response addressing all FPIC is expected. It is </a:t>
          </a:r>
          <a:r>
            <a:rPr lang="en-US" dirty="0"/>
            <a:t>very</a:t>
          </a:r>
          <a:r>
            <a:rPr lang="en-US" b="0" i="0" baseline="0" dirty="0"/>
            <a:t> important</a:t>
          </a:r>
          <a:r>
            <a:rPr lang="en-US" dirty="0"/>
            <a:t> if </a:t>
          </a:r>
          <a:r>
            <a:rPr lang="en-US" b="0" i="0" baseline="0" dirty="0"/>
            <a:t>an application for approval of debt is anticipated! </a:t>
          </a:r>
          <a:endParaRPr lang="en-US" dirty="0"/>
        </a:p>
      </dgm:t>
    </dgm:pt>
    <dgm:pt modelId="{0C97873F-363E-4F2E-BF17-31419F28A98C}" type="parTrans" cxnId="{B0CC32E8-9504-4315-A23B-3AC217262186}">
      <dgm:prSet/>
      <dgm:spPr/>
      <dgm:t>
        <a:bodyPr/>
        <a:lstStyle/>
        <a:p>
          <a:endParaRPr lang="en-US"/>
        </a:p>
      </dgm:t>
    </dgm:pt>
    <dgm:pt modelId="{1EF3D174-09CF-425F-BE5F-42EC7F9C86AB}" type="sibTrans" cxnId="{B0CC32E8-9504-4315-A23B-3AC217262186}">
      <dgm:prSet/>
      <dgm:spPr/>
      <dgm:t>
        <a:bodyPr/>
        <a:lstStyle/>
        <a:p>
          <a:endParaRPr lang="en-US"/>
        </a:p>
      </dgm:t>
    </dgm:pt>
    <dgm:pt modelId="{7C79B61A-92B5-48CC-9C7B-E1C1D05F92A8}" type="pres">
      <dgm:prSet presAssocID="{C5EE3882-0F86-49F6-B7F8-AFA452A3922E}" presName="linear" presStyleCnt="0">
        <dgm:presLayoutVars>
          <dgm:animLvl val="lvl"/>
          <dgm:resizeHandles val="exact"/>
        </dgm:presLayoutVars>
      </dgm:prSet>
      <dgm:spPr/>
    </dgm:pt>
    <dgm:pt modelId="{A36B6067-5E8D-423C-A657-8E3634B74892}" type="pres">
      <dgm:prSet presAssocID="{45490694-697F-4DCA-9AF8-D2EF37AFC384}" presName="parentText" presStyleLbl="node1" presStyleIdx="0" presStyleCnt="4">
        <dgm:presLayoutVars>
          <dgm:chMax val="0"/>
          <dgm:bulletEnabled val="1"/>
        </dgm:presLayoutVars>
      </dgm:prSet>
      <dgm:spPr/>
    </dgm:pt>
    <dgm:pt modelId="{D7026F99-41CF-40EC-A046-37999446C4AF}" type="pres">
      <dgm:prSet presAssocID="{45490694-697F-4DCA-9AF8-D2EF37AFC384}" presName="childText" presStyleLbl="revTx" presStyleIdx="0" presStyleCnt="2">
        <dgm:presLayoutVars>
          <dgm:bulletEnabled val="1"/>
        </dgm:presLayoutVars>
      </dgm:prSet>
      <dgm:spPr/>
    </dgm:pt>
    <dgm:pt modelId="{0822AF12-4CFF-4402-ACEE-F7A2C1920B5C}" type="pres">
      <dgm:prSet presAssocID="{0913D570-151C-4985-A36C-052FD5B70582}" presName="parentText" presStyleLbl="node1" presStyleIdx="1" presStyleCnt="4">
        <dgm:presLayoutVars>
          <dgm:chMax val="0"/>
          <dgm:bulletEnabled val="1"/>
        </dgm:presLayoutVars>
      </dgm:prSet>
      <dgm:spPr/>
    </dgm:pt>
    <dgm:pt modelId="{D2B15555-BC05-45A1-BE11-8DA74D87531B}" type="pres">
      <dgm:prSet presAssocID="{0913D570-151C-4985-A36C-052FD5B70582}" presName="childText" presStyleLbl="revTx" presStyleIdx="1" presStyleCnt="2">
        <dgm:presLayoutVars>
          <dgm:bulletEnabled val="1"/>
        </dgm:presLayoutVars>
      </dgm:prSet>
      <dgm:spPr/>
    </dgm:pt>
    <dgm:pt modelId="{F0757D5B-2E04-4C4F-88F4-E22D3C4F871E}" type="pres">
      <dgm:prSet presAssocID="{684B5714-2A3A-4DA1-9629-01F009C2526A}" presName="parentText" presStyleLbl="node1" presStyleIdx="2" presStyleCnt="4">
        <dgm:presLayoutVars>
          <dgm:chMax val="0"/>
          <dgm:bulletEnabled val="1"/>
        </dgm:presLayoutVars>
      </dgm:prSet>
      <dgm:spPr/>
    </dgm:pt>
    <dgm:pt modelId="{B291DD5E-9CF6-46D2-8897-DB022A5D2815}" type="pres">
      <dgm:prSet presAssocID="{6948DF99-D5EA-4594-BE47-7D5FDF022728}" presName="spacer" presStyleCnt="0"/>
      <dgm:spPr/>
    </dgm:pt>
    <dgm:pt modelId="{93CB457A-407A-431F-8A78-469482698C95}" type="pres">
      <dgm:prSet presAssocID="{44231DC2-1486-48A6-A5D2-2E1C31886CEB}" presName="parentText" presStyleLbl="node1" presStyleIdx="3" presStyleCnt="4">
        <dgm:presLayoutVars>
          <dgm:chMax val="0"/>
          <dgm:bulletEnabled val="1"/>
        </dgm:presLayoutVars>
      </dgm:prSet>
      <dgm:spPr/>
    </dgm:pt>
  </dgm:ptLst>
  <dgm:cxnLst>
    <dgm:cxn modelId="{55FCB909-9753-46B1-927F-33999B81FEC4}" type="presOf" srcId="{342E7331-2CBA-4BB7-9719-900264185E31}" destId="{D2B15555-BC05-45A1-BE11-8DA74D87531B}" srcOrd="0" destOrd="3" presId="urn:microsoft.com/office/officeart/2005/8/layout/vList2"/>
    <dgm:cxn modelId="{2E3C7825-50F8-4B5C-AB16-6D9C9862BD4A}" type="presOf" srcId="{45490694-697F-4DCA-9AF8-D2EF37AFC384}" destId="{A36B6067-5E8D-423C-A657-8E3634B74892}" srcOrd="0" destOrd="0" presId="urn:microsoft.com/office/officeart/2005/8/layout/vList2"/>
    <dgm:cxn modelId="{D373E22B-3FB8-48DF-9553-FC0EA9674DCB}" type="presOf" srcId="{C5EE3882-0F86-49F6-B7F8-AFA452A3922E}" destId="{7C79B61A-92B5-48CC-9C7B-E1C1D05F92A8}" srcOrd="0" destOrd="0" presId="urn:microsoft.com/office/officeart/2005/8/layout/vList2"/>
    <dgm:cxn modelId="{ABBF4035-4895-4688-BD84-7ABB92F96F59}" type="presOf" srcId="{9D3EFFD1-58A7-4532-8410-FEBF7E53BCB5}" destId="{D2B15555-BC05-45A1-BE11-8DA74D87531B}" srcOrd="0" destOrd="1" presId="urn:microsoft.com/office/officeart/2005/8/layout/vList2"/>
    <dgm:cxn modelId="{0E52193B-CB0C-44EA-BF9E-888D7DA4FCD8}" type="presOf" srcId="{684B5714-2A3A-4DA1-9629-01F009C2526A}" destId="{F0757D5B-2E04-4C4F-88F4-E22D3C4F871E}" srcOrd="0" destOrd="0" presId="urn:microsoft.com/office/officeart/2005/8/layout/vList2"/>
    <dgm:cxn modelId="{85CAC966-F399-481C-A023-B6148061A0CC}" srcId="{45490694-697F-4DCA-9AF8-D2EF37AFC384}" destId="{7197A370-0C6A-4F05-83D0-A5C221BD9B4D}" srcOrd="1" destOrd="0" parTransId="{D9ED6A31-6438-4BE3-8C95-E9DE1FF056BA}" sibTransId="{3EE6911B-48F6-47DB-9279-5158372F2812}"/>
    <dgm:cxn modelId="{D5A37F48-957F-4242-AB14-0F820D475EA4}" srcId="{C5EE3882-0F86-49F6-B7F8-AFA452A3922E}" destId="{45490694-697F-4DCA-9AF8-D2EF37AFC384}" srcOrd="0" destOrd="0" parTransId="{15ECD5CE-ECC8-45CB-815F-4FA652C00EE1}" sibTransId="{01E3B54B-F16D-4403-94C8-64561A1F80D3}"/>
    <dgm:cxn modelId="{6865F54E-E944-43BA-B47F-DBDDD0441E5D}" type="presOf" srcId="{7197A370-0C6A-4F05-83D0-A5C221BD9B4D}" destId="{D7026F99-41CF-40EC-A046-37999446C4AF}" srcOrd="0" destOrd="1" presId="urn:microsoft.com/office/officeart/2005/8/layout/vList2"/>
    <dgm:cxn modelId="{621FF773-8402-4799-B37C-FDC072E81392}" srcId="{0913D570-151C-4985-A36C-052FD5B70582}" destId="{9D3EFFD1-58A7-4532-8410-FEBF7E53BCB5}" srcOrd="1" destOrd="0" parTransId="{620C9DD1-DCCD-4049-8E54-8E08E1AD4464}" sibTransId="{9A9A9DA3-AA15-4767-A32F-972EA312D5A1}"/>
    <dgm:cxn modelId="{66A3AE7A-66D2-4CA8-94CC-F125CB029010}" srcId="{0913D570-151C-4985-A36C-052FD5B70582}" destId="{342E7331-2CBA-4BB7-9719-900264185E31}" srcOrd="3" destOrd="0" parTransId="{874F6144-22C6-49B5-AC88-2513BB1EC01C}" sibTransId="{49CDADD7-5B58-4815-A1FC-D29185ED6BF2}"/>
    <dgm:cxn modelId="{62B7C383-D0C4-4C89-B95C-6BD1E5568D4F}" type="presOf" srcId="{56F46E4E-55A6-4E3E-8AA7-930FAB14F4B4}" destId="{D2B15555-BC05-45A1-BE11-8DA74D87531B}" srcOrd="0" destOrd="2" presId="urn:microsoft.com/office/officeart/2005/8/layout/vList2"/>
    <dgm:cxn modelId="{3C152F84-BB43-4252-948B-24FE4D2EAD9C}" srcId="{0913D570-151C-4985-A36C-052FD5B70582}" destId="{56F46E4E-55A6-4E3E-8AA7-930FAB14F4B4}" srcOrd="2" destOrd="0" parTransId="{44E94605-1711-4FF1-9AF4-D4FB18FA0BD2}" sibTransId="{70190D4E-5BEE-42D5-AA68-741B49459AA9}"/>
    <dgm:cxn modelId="{429C578E-74DD-490D-940C-BCE515DB638C}" type="presOf" srcId="{0913D570-151C-4985-A36C-052FD5B70582}" destId="{0822AF12-4CFF-4402-ACEE-F7A2C1920B5C}" srcOrd="0" destOrd="0" presId="urn:microsoft.com/office/officeart/2005/8/layout/vList2"/>
    <dgm:cxn modelId="{45EDE390-4EA3-4A27-B60E-8B3B3EE2C9D6}" srcId="{0913D570-151C-4985-A36C-052FD5B70582}" destId="{31701D0E-705C-4D67-9897-FD514DEEE8B5}" srcOrd="0" destOrd="0" parTransId="{50B17E22-E7DE-4304-B696-31A26A92068D}" sibTransId="{07505C3A-2210-4BD2-A707-1B1072D7870E}"/>
    <dgm:cxn modelId="{FDAEAA94-6E24-47DF-9A45-CBCD4B385FB0}" type="presOf" srcId="{B8160731-EA75-43E7-926F-C89F753B6712}" destId="{D7026F99-41CF-40EC-A046-37999446C4AF}" srcOrd="0" destOrd="0" presId="urn:microsoft.com/office/officeart/2005/8/layout/vList2"/>
    <dgm:cxn modelId="{D6B9CEB9-A5C6-4CC7-87D4-442339C8F9A5}" type="presOf" srcId="{44231DC2-1486-48A6-A5D2-2E1C31886CEB}" destId="{93CB457A-407A-431F-8A78-469482698C95}" srcOrd="0" destOrd="0" presId="urn:microsoft.com/office/officeart/2005/8/layout/vList2"/>
    <dgm:cxn modelId="{D080F4BF-FE54-4CF2-A01F-372923C94353}" srcId="{C5EE3882-0F86-49F6-B7F8-AFA452A3922E}" destId="{684B5714-2A3A-4DA1-9629-01F009C2526A}" srcOrd="2" destOrd="0" parTransId="{7361C479-8346-4BB8-8351-017094F73CEC}" sibTransId="{6948DF99-D5EA-4594-BE47-7D5FDF022728}"/>
    <dgm:cxn modelId="{15D5A9CA-7A59-4E19-9872-7C0BBDBAD949}" srcId="{45490694-697F-4DCA-9AF8-D2EF37AFC384}" destId="{B8160731-EA75-43E7-926F-C89F753B6712}" srcOrd="0" destOrd="0" parTransId="{4F87F4A7-7A09-4A84-B169-84C7939E77AE}" sibTransId="{EEEDA4B2-BC1E-41F7-8567-60A2EAE16564}"/>
    <dgm:cxn modelId="{81FE2DE3-42F8-404F-8C24-31270215AE23}" srcId="{C5EE3882-0F86-49F6-B7F8-AFA452A3922E}" destId="{0913D570-151C-4985-A36C-052FD5B70582}" srcOrd="1" destOrd="0" parTransId="{9DCDE989-E9CD-4F5C-94BD-E148BE4DA5AE}" sibTransId="{F27775DD-11DA-411F-9EBB-3C1519322019}"/>
    <dgm:cxn modelId="{B0CC32E8-9504-4315-A23B-3AC217262186}" srcId="{C5EE3882-0F86-49F6-B7F8-AFA452A3922E}" destId="{44231DC2-1486-48A6-A5D2-2E1C31886CEB}" srcOrd="3" destOrd="0" parTransId="{0C97873F-363E-4F2E-BF17-31419F28A98C}" sibTransId="{1EF3D174-09CF-425F-BE5F-42EC7F9C86AB}"/>
    <dgm:cxn modelId="{A6A396F9-A6F9-431C-9A77-EF595511CBDC}" type="presOf" srcId="{31701D0E-705C-4D67-9897-FD514DEEE8B5}" destId="{D2B15555-BC05-45A1-BE11-8DA74D87531B}" srcOrd="0" destOrd="0" presId="urn:microsoft.com/office/officeart/2005/8/layout/vList2"/>
    <dgm:cxn modelId="{1F32BFB7-3783-4C75-9D87-335F496D7E4E}" type="presParOf" srcId="{7C79B61A-92B5-48CC-9C7B-E1C1D05F92A8}" destId="{A36B6067-5E8D-423C-A657-8E3634B74892}" srcOrd="0" destOrd="0" presId="urn:microsoft.com/office/officeart/2005/8/layout/vList2"/>
    <dgm:cxn modelId="{46FF3FDB-92C7-4089-97F4-86D7BBD47436}" type="presParOf" srcId="{7C79B61A-92B5-48CC-9C7B-E1C1D05F92A8}" destId="{D7026F99-41CF-40EC-A046-37999446C4AF}" srcOrd="1" destOrd="0" presId="urn:microsoft.com/office/officeart/2005/8/layout/vList2"/>
    <dgm:cxn modelId="{E7905EA0-FB72-43B9-9DB1-F66DA4FE573C}" type="presParOf" srcId="{7C79B61A-92B5-48CC-9C7B-E1C1D05F92A8}" destId="{0822AF12-4CFF-4402-ACEE-F7A2C1920B5C}" srcOrd="2" destOrd="0" presId="urn:microsoft.com/office/officeart/2005/8/layout/vList2"/>
    <dgm:cxn modelId="{D0454382-B8C8-4E42-B97D-527071136CFC}" type="presParOf" srcId="{7C79B61A-92B5-48CC-9C7B-E1C1D05F92A8}" destId="{D2B15555-BC05-45A1-BE11-8DA74D87531B}" srcOrd="3" destOrd="0" presId="urn:microsoft.com/office/officeart/2005/8/layout/vList2"/>
    <dgm:cxn modelId="{6CABAE0C-A866-4664-80BF-3818903BE994}" type="presParOf" srcId="{7C79B61A-92B5-48CC-9C7B-E1C1D05F92A8}" destId="{F0757D5B-2E04-4C4F-88F4-E22D3C4F871E}" srcOrd="4" destOrd="0" presId="urn:microsoft.com/office/officeart/2005/8/layout/vList2"/>
    <dgm:cxn modelId="{34896E1C-445E-46F4-9E84-EF6073265AB3}" type="presParOf" srcId="{7C79B61A-92B5-48CC-9C7B-E1C1D05F92A8}" destId="{B291DD5E-9CF6-46D2-8897-DB022A5D2815}" srcOrd="5" destOrd="0" presId="urn:microsoft.com/office/officeart/2005/8/layout/vList2"/>
    <dgm:cxn modelId="{11BB237B-EB45-42CF-89BB-424DDD0DC9A8}" type="presParOf" srcId="{7C79B61A-92B5-48CC-9C7B-E1C1D05F92A8}" destId="{93CB457A-407A-431F-8A78-469482698C9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B6067-5E8D-423C-A657-8E3634B74892}">
      <dsp:nvSpPr>
        <dsp:cNvPr id="0" name=""/>
        <dsp:cNvSpPr/>
      </dsp:nvSpPr>
      <dsp:spPr>
        <a:xfrm>
          <a:off x="0" y="103406"/>
          <a:ext cx="11236258" cy="7558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Your </a:t>
          </a:r>
          <a:r>
            <a:rPr lang="en-US" sz="1900" u="sng" kern="1200" dirty="0"/>
            <a:t>auditors</a:t>
          </a:r>
          <a:r>
            <a:rPr lang="en-US" sz="1900" kern="1200" dirty="0"/>
            <a:t> should </a:t>
          </a:r>
          <a:r>
            <a:rPr lang="en-US" sz="1900" u="sng" kern="1200" dirty="0"/>
            <a:t>REVIEW</a:t>
          </a:r>
          <a:r>
            <a:rPr lang="en-US" sz="1900" kern="1200" dirty="0"/>
            <a:t> potential FPICs with manager and finance officer sufficiently </a:t>
          </a:r>
          <a:r>
            <a:rPr lang="en-US" sz="1900" u="sng" kern="1200" dirty="0"/>
            <a:t>before</a:t>
          </a:r>
          <a:r>
            <a:rPr lang="en-US" sz="1900" kern="1200" dirty="0"/>
            <a:t> presentation to governing board so that</a:t>
          </a:r>
        </a:p>
      </dsp:txBody>
      <dsp:txXfrm>
        <a:off x="36896" y="140302"/>
        <a:ext cx="11162466" cy="682028"/>
      </dsp:txXfrm>
    </dsp:sp>
    <dsp:sp modelId="{D7026F99-41CF-40EC-A046-37999446C4AF}">
      <dsp:nvSpPr>
        <dsp:cNvPr id="0" name=""/>
        <dsp:cNvSpPr/>
      </dsp:nvSpPr>
      <dsp:spPr>
        <a:xfrm>
          <a:off x="0" y="859226"/>
          <a:ext cx="11236258"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75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Manager and finance officer understand and are prepared to discuss with board </a:t>
          </a:r>
        </a:p>
        <a:p>
          <a:pPr marL="114300" lvl="1" indent="-114300" algn="l" defTabSz="666750">
            <a:lnSpc>
              <a:spcPct val="90000"/>
            </a:lnSpc>
            <a:spcBef>
              <a:spcPct val="0"/>
            </a:spcBef>
            <a:spcAft>
              <a:spcPct val="20000"/>
            </a:spcAft>
            <a:buChar char="•"/>
          </a:pPr>
          <a:r>
            <a:rPr lang="en-US" sz="1500" kern="1200" dirty="0"/>
            <a:t>Any incorrect FPICs are corrected or removed</a:t>
          </a:r>
        </a:p>
      </dsp:txBody>
      <dsp:txXfrm>
        <a:off x="0" y="859226"/>
        <a:ext cx="11236258" cy="521122"/>
      </dsp:txXfrm>
    </dsp:sp>
    <dsp:sp modelId="{0822AF12-4CFF-4402-ACEE-F7A2C1920B5C}">
      <dsp:nvSpPr>
        <dsp:cNvPr id="0" name=""/>
        <dsp:cNvSpPr/>
      </dsp:nvSpPr>
      <dsp:spPr>
        <a:xfrm>
          <a:off x="0" y="1380349"/>
          <a:ext cx="11236258" cy="75582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Your </a:t>
          </a:r>
          <a:r>
            <a:rPr lang="en-US" sz="1900" u="sng" kern="1200" dirty="0"/>
            <a:t>auditors</a:t>
          </a:r>
          <a:r>
            <a:rPr lang="en-US" sz="1900" kern="1200" dirty="0"/>
            <a:t> should </a:t>
          </a:r>
          <a:r>
            <a:rPr lang="en-US" sz="1900" u="sng" kern="1200" dirty="0"/>
            <a:t>ADVISE</a:t>
          </a:r>
          <a:r>
            <a:rPr lang="en-US" sz="1900" kern="1200" dirty="0"/>
            <a:t> the governing board and management</a:t>
          </a:r>
        </a:p>
      </dsp:txBody>
      <dsp:txXfrm>
        <a:off x="36896" y="1417245"/>
        <a:ext cx="11162466" cy="682028"/>
      </dsp:txXfrm>
    </dsp:sp>
    <dsp:sp modelId="{D2B15555-BC05-45A1-BE11-8DA74D87531B}">
      <dsp:nvSpPr>
        <dsp:cNvPr id="0" name=""/>
        <dsp:cNvSpPr/>
      </dsp:nvSpPr>
      <dsp:spPr>
        <a:xfrm>
          <a:off x="0" y="2136169"/>
          <a:ext cx="11236258" cy="104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75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To respond to </a:t>
          </a:r>
          <a:r>
            <a:rPr lang="en-US" sz="1500" b="1" u="sng" kern="1200" dirty="0"/>
            <a:t>all</a:t>
          </a:r>
          <a:r>
            <a:rPr lang="en-US" sz="1500" kern="1200" dirty="0"/>
            <a:t> FPICs</a:t>
          </a:r>
        </a:p>
        <a:p>
          <a:pPr marL="114300" lvl="1" indent="-114300" algn="l" defTabSz="666750">
            <a:lnSpc>
              <a:spcPct val="90000"/>
            </a:lnSpc>
            <a:spcBef>
              <a:spcPct val="0"/>
            </a:spcBef>
            <a:spcAft>
              <a:spcPct val="20000"/>
            </a:spcAft>
            <a:buChar char="•"/>
          </a:pPr>
          <a:r>
            <a:rPr lang="en-US" sz="1500" kern="1200" dirty="0"/>
            <a:t>Of the deadline for their response – 60 days after presentation or earlier</a:t>
          </a:r>
        </a:p>
        <a:p>
          <a:pPr marL="114300" lvl="1" indent="-114300" algn="l" defTabSz="666750">
            <a:lnSpc>
              <a:spcPct val="90000"/>
            </a:lnSpc>
            <a:spcBef>
              <a:spcPct val="0"/>
            </a:spcBef>
            <a:spcAft>
              <a:spcPct val="20000"/>
            </a:spcAft>
            <a:buChar char="•"/>
          </a:pPr>
          <a:r>
            <a:rPr lang="en-US" sz="1500" kern="1200" dirty="0"/>
            <a:t>Of the signatures needed – majority of the board plus manager and finance officer</a:t>
          </a:r>
        </a:p>
        <a:p>
          <a:pPr marL="114300" lvl="1" indent="-114300" algn="l" defTabSz="666750">
            <a:lnSpc>
              <a:spcPct val="90000"/>
            </a:lnSpc>
            <a:spcBef>
              <a:spcPct val="0"/>
            </a:spcBef>
            <a:spcAft>
              <a:spcPct val="20000"/>
            </a:spcAft>
            <a:buChar char="•"/>
          </a:pPr>
          <a:r>
            <a:rPr lang="en-US" sz="1500" kern="1200" dirty="0"/>
            <a:t>To devote special attention to any repeated FPICs – Why are they not corrected?</a:t>
          </a:r>
        </a:p>
      </dsp:txBody>
      <dsp:txXfrm>
        <a:off x="0" y="2136169"/>
        <a:ext cx="11236258" cy="1042245"/>
      </dsp:txXfrm>
    </dsp:sp>
    <dsp:sp modelId="{F0757D5B-2E04-4C4F-88F4-E22D3C4F871E}">
      <dsp:nvSpPr>
        <dsp:cNvPr id="0" name=""/>
        <dsp:cNvSpPr/>
      </dsp:nvSpPr>
      <dsp:spPr>
        <a:xfrm>
          <a:off x="0" y="3178414"/>
          <a:ext cx="11236258" cy="755820"/>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Your </a:t>
          </a:r>
          <a:r>
            <a:rPr lang="en-US" sz="1900" u="sng" kern="1200" dirty="0"/>
            <a:t>auditors</a:t>
          </a:r>
          <a:r>
            <a:rPr lang="en-US" sz="1900" kern="1200" dirty="0"/>
            <a:t> should </a:t>
          </a:r>
          <a:r>
            <a:rPr lang="en-US" sz="1900" u="sng" kern="1200" dirty="0"/>
            <a:t>ENCOURAGE</a:t>
          </a:r>
          <a:r>
            <a:rPr lang="en-US" sz="1900" kern="1200" dirty="0"/>
            <a:t> prompt implementation of corrective actions identified</a:t>
          </a:r>
        </a:p>
      </dsp:txBody>
      <dsp:txXfrm>
        <a:off x="36896" y="3215310"/>
        <a:ext cx="11162466" cy="682028"/>
      </dsp:txXfrm>
    </dsp:sp>
    <dsp:sp modelId="{93CB457A-407A-431F-8A78-469482698C95}">
      <dsp:nvSpPr>
        <dsp:cNvPr id="0" name=""/>
        <dsp:cNvSpPr/>
      </dsp:nvSpPr>
      <dsp:spPr>
        <a:xfrm>
          <a:off x="0" y="3988954"/>
          <a:ext cx="11236258" cy="75582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Your </a:t>
          </a:r>
          <a:r>
            <a:rPr lang="en-US" sz="1900" u="sng" kern="1200" dirty="0"/>
            <a:t>auditors</a:t>
          </a:r>
          <a:r>
            <a:rPr lang="en-US" sz="1900" kern="1200" dirty="0"/>
            <a:t> should </a:t>
          </a:r>
          <a:r>
            <a:rPr lang="en-US" sz="1900" u="sng" kern="1200" dirty="0"/>
            <a:t>ALERT</a:t>
          </a:r>
          <a:r>
            <a:rPr lang="en-US" sz="1900" kern="1200" dirty="0"/>
            <a:t> the board and staff that </a:t>
          </a:r>
          <a:r>
            <a:rPr lang="en-US" sz="1900" b="0" i="0" kern="1200" baseline="0" dirty="0"/>
            <a:t>a carefully considered response addressing all FPIC is expected. It is </a:t>
          </a:r>
          <a:r>
            <a:rPr lang="en-US" sz="1900" kern="1200" dirty="0"/>
            <a:t>very</a:t>
          </a:r>
          <a:r>
            <a:rPr lang="en-US" sz="1900" b="0" i="0" kern="1200" baseline="0" dirty="0"/>
            <a:t> important</a:t>
          </a:r>
          <a:r>
            <a:rPr lang="en-US" sz="1900" kern="1200" dirty="0"/>
            <a:t> if </a:t>
          </a:r>
          <a:r>
            <a:rPr lang="en-US" sz="1900" b="0" i="0" kern="1200" baseline="0" dirty="0"/>
            <a:t>an application for approval of debt is anticipated! </a:t>
          </a:r>
          <a:endParaRPr lang="en-US" sz="1900" kern="1200" dirty="0"/>
        </a:p>
      </dsp:txBody>
      <dsp:txXfrm>
        <a:off x="36896" y="4025850"/>
        <a:ext cx="11162466" cy="6820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7BE3C-D0BA-4770-91DC-AB4EB02F9E10}"/>
              </a:ext>
            </a:extLst>
          </p:cNvPr>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a:extLst>
              <a:ext uri="{FF2B5EF4-FFF2-40B4-BE49-F238E27FC236}">
                <a16:creationId xmlns:a16="http://schemas.microsoft.com/office/drawing/2014/main" id="{638C4F96-5F5D-4DE0-91D0-71091EE88C6B}"/>
              </a:ext>
            </a:extLst>
          </p:cNvPr>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r>
              <a:rPr lang="en-US"/>
              <a:t>7/20/2023</a:t>
            </a:r>
          </a:p>
        </p:txBody>
      </p:sp>
      <p:sp>
        <p:nvSpPr>
          <p:cNvPr id="4" name="Footer Placeholder 3">
            <a:extLst>
              <a:ext uri="{FF2B5EF4-FFF2-40B4-BE49-F238E27FC236}">
                <a16:creationId xmlns:a16="http://schemas.microsoft.com/office/drawing/2014/main" id="{4B8BE3BB-5D69-4D83-9DD7-9A9E7C46CCE9}"/>
              </a:ext>
            </a:extLst>
          </p:cNvPr>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A5C009-E2CB-460F-B0B1-0E666E19C570}"/>
              </a:ext>
            </a:extLst>
          </p:cNvPr>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0AA33CCF-8475-495F-99D6-6E990B69940D}" type="slidenum">
              <a:rPr lang="en-US" smtClean="0"/>
              <a:t>‹#›</a:t>
            </a:fld>
            <a:endParaRPr lang="en-US"/>
          </a:p>
        </p:txBody>
      </p:sp>
    </p:spTree>
    <p:extLst>
      <p:ext uri="{BB962C8B-B14F-4D97-AF65-F5344CB8AC3E}">
        <p14:creationId xmlns:p14="http://schemas.microsoft.com/office/powerpoint/2010/main" val="73531541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r>
              <a:rPr lang="en-US"/>
              <a:t>7/20/2023</a:t>
            </a:r>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E5BFA6DC-11A7-4D42-BEBD-35FB66DA67AC}" type="slidenum">
              <a:rPr lang="en-US" smtClean="0"/>
              <a:t>‹#›</a:t>
            </a:fld>
            <a:endParaRPr lang="en-US"/>
          </a:p>
        </p:txBody>
      </p:sp>
    </p:spTree>
    <p:extLst>
      <p:ext uri="{BB962C8B-B14F-4D97-AF65-F5344CB8AC3E}">
        <p14:creationId xmlns:p14="http://schemas.microsoft.com/office/powerpoint/2010/main" val="160724368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BFA6DC-11A7-4D42-BEBD-35FB66DA67AC}" type="slidenum">
              <a:rPr lang="en-US" smtClean="0"/>
              <a:t>1</a:t>
            </a:fld>
            <a:endParaRPr lang="en-US" dirty="0"/>
          </a:p>
        </p:txBody>
      </p:sp>
      <p:sp>
        <p:nvSpPr>
          <p:cNvPr id="5" name="Date Placeholder 4">
            <a:extLst>
              <a:ext uri="{FF2B5EF4-FFF2-40B4-BE49-F238E27FC236}">
                <a16:creationId xmlns:a16="http://schemas.microsoft.com/office/drawing/2014/main" id="{AABE0E02-45E8-4E4C-E060-91E467D4C02D}"/>
              </a:ext>
            </a:extLst>
          </p:cNvPr>
          <p:cNvSpPr>
            <a:spLocks noGrp="1"/>
          </p:cNvSpPr>
          <p:nvPr>
            <p:ph type="dt" idx="1"/>
          </p:nvPr>
        </p:nvSpPr>
        <p:spPr/>
        <p:txBody>
          <a:bodyPr/>
          <a:lstStyle/>
          <a:p>
            <a:r>
              <a:rPr lang="en-US"/>
              <a:t>7/20/2023</a:t>
            </a:r>
          </a:p>
        </p:txBody>
      </p:sp>
    </p:spTree>
    <p:extLst>
      <p:ext uri="{BB962C8B-B14F-4D97-AF65-F5344CB8AC3E}">
        <p14:creationId xmlns:p14="http://schemas.microsoft.com/office/powerpoint/2010/main" val="3364946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FA6DC-11A7-4D42-BEBD-35FB66DA67AC}" type="slidenum">
              <a:rPr lang="en-US" smtClean="0"/>
              <a:t>27</a:t>
            </a:fld>
            <a:endParaRPr lang="en-US"/>
          </a:p>
        </p:txBody>
      </p:sp>
      <p:sp>
        <p:nvSpPr>
          <p:cNvPr id="5" name="Date Placeholder 4">
            <a:extLst>
              <a:ext uri="{FF2B5EF4-FFF2-40B4-BE49-F238E27FC236}">
                <a16:creationId xmlns:a16="http://schemas.microsoft.com/office/drawing/2014/main" id="{AEEEBB91-70FC-9E31-18C3-328EE166B37E}"/>
              </a:ext>
            </a:extLst>
          </p:cNvPr>
          <p:cNvSpPr>
            <a:spLocks noGrp="1"/>
          </p:cNvSpPr>
          <p:nvPr>
            <p:ph type="dt" idx="1"/>
          </p:nvPr>
        </p:nvSpPr>
        <p:spPr/>
        <p:txBody>
          <a:bodyPr/>
          <a:lstStyle/>
          <a:p>
            <a:r>
              <a:rPr lang="en-US"/>
              <a:t>7/20/2023</a:t>
            </a:r>
          </a:p>
        </p:txBody>
      </p:sp>
    </p:spTree>
    <p:extLst>
      <p:ext uri="{BB962C8B-B14F-4D97-AF65-F5344CB8AC3E}">
        <p14:creationId xmlns:p14="http://schemas.microsoft.com/office/powerpoint/2010/main" val="4007164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15355F4-D506-4F86-9D06-10A58DC81EA3}"/>
              </a:ext>
            </a:extLst>
          </p:cNvPr>
          <p:cNvSpPr>
            <a:spLocks noGrp="1"/>
          </p:cNvSpPr>
          <p:nvPr>
            <p:ph type="dt" idx="1"/>
          </p:nvPr>
        </p:nvSpPr>
        <p:spPr/>
        <p:txBody>
          <a:bodyPr/>
          <a:lstStyle/>
          <a:p>
            <a:r>
              <a:rPr lang="en-US"/>
              <a:t>7/20/2023</a:t>
            </a:r>
          </a:p>
        </p:txBody>
      </p:sp>
    </p:spTree>
    <p:extLst>
      <p:ext uri="{BB962C8B-B14F-4D97-AF65-F5344CB8AC3E}">
        <p14:creationId xmlns:p14="http://schemas.microsoft.com/office/powerpoint/2010/main" val="3364946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2"/>
          <p:cNvSpPr>
            <a:spLocks noGrp="1" noRot="1" noChangeAspect="1" noChangeArrowheads="1" noTextEdit="1"/>
          </p:cNvSpPr>
          <p:nvPr>
            <p:ph type="sldImg"/>
          </p:nvPr>
        </p:nvSpPr>
        <p:spPr>
          <a:xfrm>
            <a:off x="604838" y="782638"/>
            <a:ext cx="6945312" cy="3906837"/>
          </a:xfrm>
          <a:ln/>
        </p:spPr>
      </p:sp>
      <p:sp>
        <p:nvSpPr>
          <p:cNvPr id="105477" name="Rectangle 3"/>
          <p:cNvSpPr>
            <a:spLocks noGrp="1" noChangeArrowheads="1"/>
          </p:cNvSpPr>
          <p:nvPr>
            <p:ph type="body" idx="1"/>
          </p:nvPr>
        </p:nvSpPr>
        <p:spPr>
          <a:xfrm>
            <a:off x="505167" y="4868920"/>
            <a:ext cx="7160925" cy="4686288"/>
          </a:xfrm>
          <a:noFill/>
        </p:spPr>
        <p:txBody>
          <a:bodyPr>
            <a:normAutofit/>
          </a:bodyPr>
          <a:lstStyle/>
          <a:p>
            <a:pPr eaLnBrk="1" hangingPunct="1"/>
            <a:endParaRPr lang="en-US" altLang="en-US" sz="1800" dirty="0"/>
          </a:p>
          <a:p>
            <a:pPr eaLnBrk="1" hangingPunct="1"/>
            <a:endParaRPr lang="en-US" altLang="en-US" sz="1800" dirty="0"/>
          </a:p>
          <a:p>
            <a:pPr eaLnBrk="1" hangingPunct="1"/>
            <a:endParaRPr lang="en-US" altLang="en-US" dirty="0"/>
          </a:p>
        </p:txBody>
      </p:sp>
      <p:sp>
        <p:nvSpPr>
          <p:cNvPr id="3" name="Date Placeholder 2">
            <a:extLst>
              <a:ext uri="{FF2B5EF4-FFF2-40B4-BE49-F238E27FC236}">
                <a16:creationId xmlns:a16="http://schemas.microsoft.com/office/drawing/2014/main" id="{C401F86F-5C1B-05C8-F764-3AC4F6933A73}"/>
              </a:ext>
            </a:extLst>
          </p:cNvPr>
          <p:cNvSpPr>
            <a:spLocks noGrp="1"/>
          </p:cNvSpPr>
          <p:nvPr>
            <p:ph type="dt" idx="1"/>
          </p:nvPr>
        </p:nvSpPr>
        <p:spPr/>
        <p:txBody>
          <a:bodyPr/>
          <a:lstStyle/>
          <a:p>
            <a:r>
              <a:rPr lang="en-US"/>
              <a:t>7/20/2023</a:t>
            </a:r>
          </a:p>
        </p:txBody>
      </p:sp>
    </p:spTree>
    <p:extLst>
      <p:ext uri="{BB962C8B-B14F-4D97-AF65-F5344CB8AC3E}">
        <p14:creationId xmlns:p14="http://schemas.microsoft.com/office/powerpoint/2010/main" val="1024468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5" name="Date Placeholder 4">
            <a:extLst>
              <a:ext uri="{FF2B5EF4-FFF2-40B4-BE49-F238E27FC236}">
                <a16:creationId xmlns:a16="http://schemas.microsoft.com/office/drawing/2014/main" id="{515F85DF-AB6D-9227-BDB1-135F55F8DAEA}"/>
              </a:ext>
            </a:extLst>
          </p:cNvPr>
          <p:cNvSpPr>
            <a:spLocks noGrp="1"/>
          </p:cNvSpPr>
          <p:nvPr>
            <p:ph type="dt" idx="1"/>
          </p:nvPr>
        </p:nvSpPr>
        <p:spPr/>
        <p:txBody>
          <a:bodyPr/>
          <a:lstStyle/>
          <a:p>
            <a:r>
              <a:rPr lang="en-US"/>
              <a:t>7/20/2023</a:t>
            </a:r>
          </a:p>
        </p:txBody>
      </p:sp>
    </p:spTree>
    <p:extLst>
      <p:ext uri="{BB962C8B-B14F-4D97-AF65-F5344CB8AC3E}">
        <p14:creationId xmlns:p14="http://schemas.microsoft.com/office/powerpoint/2010/main" val="2782672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
        <p:nvSpPr>
          <p:cNvPr id="2" name="Date Placeholder 1"/>
          <p:cNvSpPr>
            <a:spLocks noGrp="1"/>
          </p:cNvSpPr>
          <p:nvPr>
            <p:ph type="dt" idx="14"/>
          </p:nvPr>
        </p:nvSpPr>
        <p:spPr/>
        <p:txBody>
          <a:bodyPr/>
          <a:lstStyle/>
          <a:p>
            <a:r>
              <a:rPr lang="en-US"/>
              <a:t>7/20/2023</a:t>
            </a:r>
            <a:endParaRPr lang="en-US" dirty="0"/>
          </a:p>
        </p:txBody>
      </p:sp>
    </p:spTree>
    <p:extLst>
      <p:ext uri="{BB962C8B-B14F-4D97-AF65-F5344CB8AC3E}">
        <p14:creationId xmlns:p14="http://schemas.microsoft.com/office/powerpoint/2010/main" val="3739694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7/20/2023</a:t>
            </a:r>
            <a:endParaRPr lang="en-US" dirty="0"/>
          </a:p>
        </p:txBody>
      </p:sp>
    </p:spTree>
    <p:extLst>
      <p:ext uri="{BB962C8B-B14F-4D97-AF65-F5344CB8AC3E}">
        <p14:creationId xmlns:p14="http://schemas.microsoft.com/office/powerpoint/2010/main" val="1017637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GASBS 31 para. 22 defines Change in FV of investments – difference between the FV of investments at the beginning of the fiscal year and he end of the </a:t>
            </a:r>
            <a:r>
              <a:rPr lang="en-US" dirty="0" err="1"/>
              <a:t>fscal</a:t>
            </a:r>
            <a:r>
              <a:rPr lang="en-US" dirty="0"/>
              <a:t> year, taking into consideration investment purchases, sales &amp; redemption</a:t>
            </a:r>
          </a:p>
          <a:p>
            <a:endParaRPr lang="en-US" dirty="0"/>
          </a:p>
          <a:p>
            <a:r>
              <a:rPr lang="en-US" dirty="0"/>
              <a:t>GASBS 72 – para. 75. Changes in the fair value of investments during the reporting period should be recognized as provided in </a:t>
            </a:r>
            <a:r>
              <a:rPr lang="en-US" b="1" dirty="0"/>
              <a:t>paragraph 13 of Statement 31</a:t>
            </a:r>
            <a:r>
              <a:rPr lang="en-US" dirty="0"/>
              <a:t>, as amended</a:t>
            </a:r>
          </a:p>
          <a:p>
            <a:endParaRPr lang="en-US" dirty="0"/>
          </a:p>
        </p:txBody>
      </p:sp>
      <p:sp>
        <p:nvSpPr>
          <p:cNvPr id="4" name="Date Placeholder 3">
            <a:extLst>
              <a:ext uri="{FF2B5EF4-FFF2-40B4-BE49-F238E27FC236}">
                <a16:creationId xmlns:a16="http://schemas.microsoft.com/office/drawing/2014/main" id="{511B07A7-DA1C-0EB4-3C71-3298B6357F92}"/>
              </a:ext>
            </a:extLst>
          </p:cNvPr>
          <p:cNvSpPr>
            <a:spLocks noGrp="1"/>
          </p:cNvSpPr>
          <p:nvPr>
            <p:ph type="dt" idx="1"/>
          </p:nvPr>
        </p:nvSpPr>
        <p:spPr/>
        <p:txBody>
          <a:bodyPr/>
          <a:lstStyle/>
          <a:p>
            <a:r>
              <a:rPr lang="en-US"/>
              <a:t>7/20/2023</a:t>
            </a:r>
          </a:p>
        </p:txBody>
      </p:sp>
    </p:spTree>
    <p:extLst>
      <p:ext uri="{BB962C8B-B14F-4D97-AF65-F5344CB8AC3E}">
        <p14:creationId xmlns:p14="http://schemas.microsoft.com/office/powerpoint/2010/main" val="3146842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E92923-4BD3-43C7-76AF-30BBAD5682FA}"/>
              </a:ext>
            </a:extLst>
          </p:cNvPr>
          <p:cNvSpPr>
            <a:spLocks noGrp="1"/>
          </p:cNvSpPr>
          <p:nvPr>
            <p:ph type="dt" idx="1"/>
          </p:nvPr>
        </p:nvSpPr>
        <p:spPr/>
        <p:txBody>
          <a:bodyPr/>
          <a:lstStyle/>
          <a:p>
            <a:r>
              <a:rPr lang="en-US"/>
              <a:t>7/20/2023</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r>
              <a:rPr lang="en-US"/>
              <a:t>7/20/2023</a:t>
            </a:r>
            <a:endParaRPr lang="en-US" dirty="0"/>
          </a:p>
        </p:txBody>
      </p:sp>
    </p:spTree>
    <p:extLst>
      <p:ext uri="{BB962C8B-B14F-4D97-AF65-F5344CB8AC3E}">
        <p14:creationId xmlns:p14="http://schemas.microsoft.com/office/powerpoint/2010/main" val="2753725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r>
              <a:rPr lang="en-US"/>
              <a:t>7/20/2023</a:t>
            </a:r>
            <a:endParaRPr lang="en-US" dirty="0"/>
          </a:p>
        </p:txBody>
      </p:sp>
    </p:spTree>
    <p:extLst>
      <p:ext uri="{BB962C8B-B14F-4D97-AF65-F5344CB8AC3E}">
        <p14:creationId xmlns:p14="http://schemas.microsoft.com/office/powerpoint/2010/main" val="550965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FA6DC-11A7-4D42-BEBD-35FB66DA67AC}" type="slidenum">
              <a:rPr lang="en-US" smtClean="0"/>
              <a:t>3</a:t>
            </a:fld>
            <a:endParaRPr lang="en-US"/>
          </a:p>
        </p:txBody>
      </p:sp>
      <p:sp>
        <p:nvSpPr>
          <p:cNvPr id="5" name="Date Placeholder 4">
            <a:extLst>
              <a:ext uri="{FF2B5EF4-FFF2-40B4-BE49-F238E27FC236}">
                <a16:creationId xmlns:a16="http://schemas.microsoft.com/office/drawing/2014/main" id="{791FBCB0-828D-AC81-796A-F3A62D33A006}"/>
              </a:ext>
            </a:extLst>
          </p:cNvPr>
          <p:cNvSpPr>
            <a:spLocks noGrp="1"/>
          </p:cNvSpPr>
          <p:nvPr>
            <p:ph type="dt" idx="1"/>
          </p:nvPr>
        </p:nvSpPr>
        <p:spPr/>
        <p:txBody>
          <a:bodyPr/>
          <a:lstStyle/>
          <a:p>
            <a:r>
              <a:rPr lang="en-US"/>
              <a:t>7/20/2023</a:t>
            </a:r>
          </a:p>
        </p:txBody>
      </p:sp>
    </p:spTree>
    <p:extLst>
      <p:ext uri="{BB962C8B-B14F-4D97-AF65-F5344CB8AC3E}">
        <p14:creationId xmlns:p14="http://schemas.microsoft.com/office/powerpoint/2010/main" val="200366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FA6DC-11A7-4D42-BEBD-35FB66DA67AC}" type="slidenum">
              <a:rPr lang="en-US" smtClean="0"/>
              <a:t>7</a:t>
            </a:fld>
            <a:endParaRPr lang="en-US"/>
          </a:p>
        </p:txBody>
      </p:sp>
      <p:sp>
        <p:nvSpPr>
          <p:cNvPr id="5" name="Date Placeholder 4">
            <a:extLst>
              <a:ext uri="{FF2B5EF4-FFF2-40B4-BE49-F238E27FC236}">
                <a16:creationId xmlns:a16="http://schemas.microsoft.com/office/drawing/2014/main" id="{636B77CE-65D2-F36E-BB29-3C6CE238F31F}"/>
              </a:ext>
            </a:extLst>
          </p:cNvPr>
          <p:cNvSpPr>
            <a:spLocks noGrp="1"/>
          </p:cNvSpPr>
          <p:nvPr>
            <p:ph type="dt" idx="1"/>
          </p:nvPr>
        </p:nvSpPr>
        <p:spPr/>
        <p:txBody>
          <a:bodyPr/>
          <a:lstStyle/>
          <a:p>
            <a:r>
              <a:rPr lang="en-US"/>
              <a:t>7/20/2023</a:t>
            </a:r>
          </a:p>
        </p:txBody>
      </p:sp>
    </p:spTree>
    <p:extLst>
      <p:ext uri="{BB962C8B-B14F-4D97-AF65-F5344CB8AC3E}">
        <p14:creationId xmlns:p14="http://schemas.microsoft.com/office/powerpoint/2010/main" val="4143929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FA6DC-11A7-4D42-BEBD-35FB66DA67AC}" type="slidenum">
              <a:rPr lang="en-US" smtClean="0"/>
              <a:t>8</a:t>
            </a:fld>
            <a:endParaRPr lang="en-US"/>
          </a:p>
        </p:txBody>
      </p:sp>
      <p:sp>
        <p:nvSpPr>
          <p:cNvPr id="5" name="Date Placeholder 4">
            <a:extLst>
              <a:ext uri="{FF2B5EF4-FFF2-40B4-BE49-F238E27FC236}">
                <a16:creationId xmlns:a16="http://schemas.microsoft.com/office/drawing/2014/main" id="{178C969E-B878-D055-E9A8-71A9ED58B355}"/>
              </a:ext>
            </a:extLst>
          </p:cNvPr>
          <p:cNvSpPr>
            <a:spLocks noGrp="1"/>
          </p:cNvSpPr>
          <p:nvPr>
            <p:ph type="dt" idx="1"/>
          </p:nvPr>
        </p:nvSpPr>
        <p:spPr/>
        <p:txBody>
          <a:bodyPr/>
          <a:lstStyle/>
          <a:p>
            <a:r>
              <a:rPr lang="en-US"/>
              <a:t>7/20/2023</a:t>
            </a:r>
          </a:p>
        </p:txBody>
      </p:sp>
    </p:spTree>
    <p:extLst>
      <p:ext uri="{BB962C8B-B14F-4D97-AF65-F5344CB8AC3E}">
        <p14:creationId xmlns:p14="http://schemas.microsoft.com/office/powerpoint/2010/main" val="646592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FA6DC-11A7-4D42-BEBD-35FB66DA67AC}" type="slidenum">
              <a:rPr lang="en-US" smtClean="0"/>
              <a:t>9</a:t>
            </a:fld>
            <a:endParaRPr lang="en-US"/>
          </a:p>
        </p:txBody>
      </p:sp>
      <p:sp>
        <p:nvSpPr>
          <p:cNvPr id="5" name="Date Placeholder 4">
            <a:extLst>
              <a:ext uri="{FF2B5EF4-FFF2-40B4-BE49-F238E27FC236}">
                <a16:creationId xmlns:a16="http://schemas.microsoft.com/office/drawing/2014/main" id="{0D039975-9E61-E29D-B6D2-763B1EE00A12}"/>
              </a:ext>
            </a:extLst>
          </p:cNvPr>
          <p:cNvSpPr>
            <a:spLocks noGrp="1"/>
          </p:cNvSpPr>
          <p:nvPr>
            <p:ph type="dt" idx="1"/>
          </p:nvPr>
        </p:nvSpPr>
        <p:spPr/>
        <p:txBody>
          <a:bodyPr/>
          <a:lstStyle/>
          <a:p>
            <a:r>
              <a:rPr lang="en-US"/>
              <a:t>7/20/2023</a:t>
            </a:r>
          </a:p>
        </p:txBody>
      </p:sp>
    </p:spTree>
    <p:extLst>
      <p:ext uri="{BB962C8B-B14F-4D97-AF65-F5344CB8AC3E}">
        <p14:creationId xmlns:p14="http://schemas.microsoft.com/office/powerpoint/2010/main" val="1966603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FA6DC-11A7-4D42-BEBD-35FB66DA67AC}" type="slidenum">
              <a:rPr lang="en-US" smtClean="0"/>
              <a:t>10</a:t>
            </a:fld>
            <a:endParaRPr lang="en-US"/>
          </a:p>
        </p:txBody>
      </p:sp>
      <p:sp>
        <p:nvSpPr>
          <p:cNvPr id="5" name="Date Placeholder 4">
            <a:extLst>
              <a:ext uri="{FF2B5EF4-FFF2-40B4-BE49-F238E27FC236}">
                <a16:creationId xmlns:a16="http://schemas.microsoft.com/office/drawing/2014/main" id="{79EF70A7-4253-03AA-04E2-9615584C5DE0}"/>
              </a:ext>
            </a:extLst>
          </p:cNvPr>
          <p:cNvSpPr>
            <a:spLocks noGrp="1"/>
          </p:cNvSpPr>
          <p:nvPr>
            <p:ph type="dt" idx="1"/>
          </p:nvPr>
        </p:nvSpPr>
        <p:spPr/>
        <p:txBody>
          <a:bodyPr/>
          <a:lstStyle/>
          <a:p>
            <a:r>
              <a:rPr lang="en-US"/>
              <a:t>7/20/2023</a:t>
            </a:r>
          </a:p>
        </p:txBody>
      </p:sp>
    </p:spTree>
    <p:extLst>
      <p:ext uri="{BB962C8B-B14F-4D97-AF65-F5344CB8AC3E}">
        <p14:creationId xmlns:p14="http://schemas.microsoft.com/office/powerpoint/2010/main" val="227817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FA6DC-11A7-4D42-BEBD-35FB66DA67AC}" type="slidenum">
              <a:rPr lang="en-US" smtClean="0"/>
              <a:t>15</a:t>
            </a:fld>
            <a:endParaRPr lang="en-US"/>
          </a:p>
        </p:txBody>
      </p:sp>
      <p:sp>
        <p:nvSpPr>
          <p:cNvPr id="5" name="Date Placeholder 4">
            <a:extLst>
              <a:ext uri="{FF2B5EF4-FFF2-40B4-BE49-F238E27FC236}">
                <a16:creationId xmlns:a16="http://schemas.microsoft.com/office/drawing/2014/main" id="{A132A2CE-3E5A-D86C-E41C-CB0BC520A44E}"/>
              </a:ext>
            </a:extLst>
          </p:cNvPr>
          <p:cNvSpPr>
            <a:spLocks noGrp="1"/>
          </p:cNvSpPr>
          <p:nvPr>
            <p:ph type="dt" idx="1"/>
          </p:nvPr>
        </p:nvSpPr>
        <p:spPr/>
        <p:txBody>
          <a:bodyPr/>
          <a:lstStyle/>
          <a:p>
            <a:r>
              <a:rPr lang="en-US"/>
              <a:t>7/20/2023</a:t>
            </a:r>
          </a:p>
        </p:txBody>
      </p:sp>
    </p:spTree>
    <p:extLst>
      <p:ext uri="{BB962C8B-B14F-4D97-AF65-F5344CB8AC3E}">
        <p14:creationId xmlns:p14="http://schemas.microsoft.com/office/powerpoint/2010/main" val="278892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BFA6DC-11A7-4D42-BEBD-35FB66DA67AC}" type="slidenum">
              <a:rPr lang="en-US" smtClean="0"/>
              <a:t>19</a:t>
            </a:fld>
            <a:endParaRPr lang="en-US"/>
          </a:p>
        </p:txBody>
      </p:sp>
      <p:sp>
        <p:nvSpPr>
          <p:cNvPr id="5" name="Date Placeholder 4">
            <a:extLst>
              <a:ext uri="{FF2B5EF4-FFF2-40B4-BE49-F238E27FC236}">
                <a16:creationId xmlns:a16="http://schemas.microsoft.com/office/drawing/2014/main" id="{E319BB61-BD17-6194-15D2-FE7B19995548}"/>
              </a:ext>
            </a:extLst>
          </p:cNvPr>
          <p:cNvSpPr>
            <a:spLocks noGrp="1"/>
          </p:cNvSpPr>
          <p:nvPr>
            <p:ph type="dt" idx="1"/>
          </p:nvPr>
        </p:nvSpPr>
        <p:spPr/>
        <p:txBody>
          <a:bodyPr/>
          <a:lstStyle/>
          <a:p>
            <a:r>
              <a:rPr lang="en-US"/>
              <a:t>7/20/2023</a:t>
            </a:r>
          </a:p>
        </p:txBody>
      </p:sp>
    </p:spTree>
    <p:extLst>
      <p:ext uri="{BB962C8B-B14F-4D97-AF65-F5344CB8AC3E}">
        <p14:creationId xmlns:p14="http://schemas.microsoft.com/office/powerpoint/2010/main" val="4219302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BFA6DC-11A7-4D42-BEBD-35FB66DA67AC}" type="slidenum">
              <a:rPr lang="en-US" smtClean="0"/>
              <a:t>23</a:t>
            </a:fld>
            <a:endParaRPr lang="en-US"/>
          </a:p>
        </p:txBody>
      </p:sp>
      <p:sp>
        <p:nvSpPr>
          <p:cNvPr id="5" name="Date Placeholder 4">
            <a:extLst>
              <a:ext uri="{FF2B5EF4-FFF2-40B4-BE49-F238E27FC236}">
                <a16:creationId xmlns:a16="http://schemas.microsoft.com/office/drawing/2014/main" id="{26B6079E-7B8A-C563-C903-C00993EB7C04}"/>
              </a:ext>
            </a:extLst>
          </p:cNvPr>
          <p:cNvSpPr>
            <a:spLocks noGrp="1"/>
          </p:cNvSpPr>
          <p:nvPr>
            <p:ph type="dt" idx="1"/>
          </p:nvPr>
        </p:nvSpPr>
        <p:spPr/>
        <p:txBody>
          <a:bodyPr/>
          <a:lstStyle/>
          <a:p>
            <a:r>
              <a:rPr lang="en-US"/>
              <a:t>7/20/2023</a:t>
            </a:r>
          </a:p>
        </p:txBody>
      </p:sp>
    </p:spTree>
    <p:extLst>
      <p:ext uri="{BB962C8B-B14F-4D97-AF65-F5344CB8AC3E}">
        <p14:creationId xmlns:p14="http://schemas.microsoft.com/office/powerpoint/2010/main" val="4261359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79179" y="3029991"/>
            <a:ext cx="9144000" cy="1825788"/>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79179" y="5065713"/>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9280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386" y="6141810"/>
            <a:ext cx="2645228" cy="566835"/>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2264" y="6080110"/>
            <a:ext cx="1918607" cy="702746"/>
          </a:xfrm>
          <a:prstGeom prst="rect">
            <a:avLst/>
          </a:prstGeom>
        </p:spPr>
      </p:pic>
      <p:cxnSp>
        <p:nvCxnSpPr>
          <p:cNvPr id="12" name="Straight Connector 11"/>
          <p:cNvCxnSpPr/>
          <p:nvPr userDrawn="1"/>
        </p:nvCxnSpPr>
        <p:spPr>
          <a:xfrm>
            <a:off x="258536" y="5959929"/>
            <a:ext cx="11612335"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878317" y="6240561"/>
            <a:ext cx="5202621" cy="369332"/>
          </a:xfrm>
          <a:prstGeom prst="rect">
            <a:avLst/>
          </a:prstGeom>
          <a:noFill/>
        </p:spPr>
        <p:txBody>
          <a:bodyPr wrap="square" rtlCol="0">
            <a:spAutoFit/>
          </a:bodyPr>
          <a:lstStyle/>
          <a:p>
            <a:r>
              <a:rPr lang="en-US"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rPr>
              <a:t>State and Local Government Finance</a:t>
            </a:r>
            <a:r>
              <a:rPr lang="en-US" baseline="0"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rPr>
              <a:t> Division</a:t>
            </a:r>
            <a:endParaRPr lang="en-US"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22803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4746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4746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386" y="6141810"/>
            <a:ext cx="2645228" cy="56683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2264" y="6080110"/>
            <a:ext cx="1918607" cy="702746"/>
          </a:xfrm>
          <a:prstGeom prst="rect">
            <a:avLst/>
          </a:prstGeom>
        </p:spPr>
      </p:pic>
      <p:cxnSp>
        <p:nvCxnSpPr>
          <p:cNvPr id="9" name="Straight Connector 8"/>
          <p:cNvCxnSpPr/>
          <p:nvPr userDrawn="1"/>
        </p:nvCxnSpPr>
        <p:spPr>
          <a:xfrm>
            <a:off x="258536" y="5959929"/>
            <a:ext cx="11612335"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3878317" y="6240561"/>
            <a:ext cx="5202621" cy="369332"/>
          </a:xfrm>
          <a:prstGeom prst="rect">
            <a:avLst/>
          </a:prstGeom>
          <a:noFill/>
        </p:spPr>
        <p:txBody>
          <a:bodyPr wrap="square" rtlCol="0">
            <a:spAutoFit/>
          </a:bodyPr>
          <a:lstStyle/>
          <a:p>
            <a:r>
              <a:rPr lang="en-US"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rPr>
              <a:t>State and Local Government Finance</a:t>
            </a:r>
            <a:r>
              <a:rPr lang="en-US" baseline="0"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rPr>
              <a:t> Division</a:t>
            </a:r>
            <a:endParaRPr lang="en-US"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5866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p:cNvSpPr/>
          <p:nvPr userDrawn="1"/>
        </p:nvSpPr>
        <p:spPr>
          <a:xfrm>
            <a:off x="3443685" y="7303468"/>
            <a:ext cx="5242035" cy="573577"/>
          </a:xfrm>
          <a:prstGeom prst="rect">
            <a:avLst/>
          </a:prstGeom>
          <a:noFill/>
          <a:ln w="3175">
            <a:solidFill>
              <a:srgbClr val="003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6083" y="1182979"/>
            <a:ext cx="10515600" cy="1325563"/>
          </a:xfrm>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a:xfrm>
            <a:off x="846083" y="2643479"/>
            <a:ext cx="10515600" cy="4014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536" y="218325"/>
            <a:ext cx="2645228" cy="56683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9414" y="156625"/>
            <a:ext cx="1918607" cy="702746"/>
          </a:xfrm>
          <a:prstGeom prst="rect">
            <a:avLst/>
          </a:prstGeom>
        </p:spPr>
      </p:pic>
      <p:cxnSp>
        <p:nvCxnSpPr>
          <p:cNvPr id="9" name="Straight Connector 8"/>
          <p:cNvCxnSpPr/>
          <p:nvPr userDrawn="1"/>
        </p:nvCxnSpPr>
        <p:spPr>
          <a:xfrm>
            <a:off x="315686" y="970142"/>
            <a:ext cx="11612335"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3949918" y="317076"/>
            <a:ext cx="5202621" cy="369332"/>
          </a:xfrm>
          <a:prstGeom prst="rect">
            <a:avLst/>
          </a:prstGeom>
          <a:noFill/>
        </p:spPr>
        <p:txBody>
          <a:bodyPr wrap="square" rtlCol="0">
            <a:spAutoFit/>
          </a:bodyPr>
          <a:lstStyle/>
          <a:p>
            <a:r>
              <a:rPr lang="en-US"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rPr>
              <a:t>State and Local Government Finance</a:t>
            </a:r>
            <a:r>
              <a:rPr lang="en-US" baseline="0"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rPr>
              <a:t> Division</a:t>
            </a:r>
            <a:endParaRPr lang="en-US"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558379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2437" y="117080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792437" y="405053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386" y="178010"/>
            <a:ext cx="2645228" cy="56683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2264" y="116310"/>
            <a:ext cx="1918607" cy="702746"/>
          </a:xfrm>
          <a:prstGeom prst="rect">
            <a:avLst/>
          </a:prstGeom>
        </p:spPr>
      </p:pic>
      <p:cxnSp>
        <p:nvCxnSpPr>
          <p:cNvPr id="9" name="Straight Connector 8"/>
          <p:cNvCxnSpPr/>
          <p:nvPr userDrawn="1"/>
        </p:nvCxnSpPr>
        <p:spPr>
          <a:xfrm>
            <a:off x="258536" y="957826"/>
            <a:ext cx="11612335"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3996558" y="276761"/>
            <a:ext cx="5202621" cy="369332"/>
          </a:xfrm>
          <a:prstGeom prst="rect">
            <a:avLst/>
          </a:prstGeom>
          <a:noFill/>
        </p:spPr>
        <p:txBody>
          <a:bodyPr wrap="square" rtlCol="0">
            <a:spAutoFit/>
          </a:bodyPr>
          <a:lstStyle/>
          <a:p>
            <a:r>
              <a:rPr lang="en-US"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rPr>
              <a:t>State and Local Government Finance</a:t>
            </a:r>
            <a:r>
              <a:rPr lang="en-US" baseline="0"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rPr>
              <a:t> Division</a:t>
            </a:r>
            <a:endParaRPr lang="en-US"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9673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014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014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386" y="6141810"/>
            <a:ext cx="2645228" cy="566835"/>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2264" y="6080110"/>
            <a:ext cx="1918607" cy="702746"/>
          </a:xfrm>
          <a:prstGeom prst="rect">
            <a:avLst/>
          </a:prstGeom>
        </p:spPr>
      </p:pic>
      <p:cxnSp>
        <p:nvCxnSpPr>
          <p:cNvPr id="10" name="Straight Connector 9"/>
          <p:cNvCxnSpPr/>
          <p:nvPr userDrawn="1"/>
        </p:nvCxnSpPr>
        <p:spPr>
          <a:xfrm>
            <a:off x="258536" y="5959929"/>
            <a:ext cx="11612335"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3878317" y="6240561"/>
            <a:ext cx="5202621" cy="369332"/>
          </a:xfrm>
          <a:prstGeom prst="rect">
            <a:avLst/>
          </a:prstGeom>
          <a:noFill/>
        </p:spPr>
        <p:txBody>
          <a:bodyPr wrap="square" rtlCol="0">
            <a:spAutoFit/>
          </a:bodyPr>
          <a:lstStyle/>
          <a:p>
            <a:r>
              <a:rPr lang="en-US"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rPr>
              <a:t>State and Local Government Finance</a:t>
            </a:r>
            <a:r>
              <a:rPr lang="en-US" baseline="0"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rPr>
              <a:t> Division</a:t>
            </a:r>
            <a:endParaRPr lang="en-US"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59415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334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334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386" y="6141810"/>
            <a:ext cx="2645228" cy="566835"/>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2264" y="6080110"/>
            <a:ext cx="1918607" cy="702746"/>
          </a:xfrm>
          <a:prstGeom prst="rect">
            <a:avLst/>
          </a:prstGeom>
        </p:spPr>
      </p:pic>
      <p:cxnSp>
        <p:nvCxnSpPr>
          <p:cNvPr id="12" name="Straight Connector 11"/>
          <p:cNvCxnSpPr/>
          <p:nvPr userDrawn="1"/>
        </p:nvCxnSpPr>
        <p:spPr>
          <a:xfrm>
            <a:off x="258536" y="5959929"/>
            <a:ext cx="11612335"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3878317" y="6240561"/>
            <a:ext cx="5202621" cy="369332"/>
          </a:xfrm>
          <a:prstGeom prst="rect">
            <a:avLst/>
          </a:prstGeom>
          <a:noFill/>
        </p:spPr>
        <p:txBody>
          <a:bodyPr wrap="square" rtlCol="0">
            <a:spAutoFit/>
          </a:bodyPr>
          <a:lstStyle/>
          <a:p>
            <a:r>
              <a:rPr lang="en-US"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rPr>
              <a:t>State and Local Government Finance</a:t>
            </a:r>
            <a:r>
              <a:rPr lang="en-US" baseline="0"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rPr>
              <a:t> Division</a:t>
            </a:r>
            <a:endParaRPr lang="en-US"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932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386" y="6141810"/>
            <a:ext cx="2645228" cy="566835"/>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2264" y="6080110"/>
            <a:ext cx="1918607" cy="702746"/>
          </a:xfrm>
          <a:prstGeom prst="rect">
            <a:avLst/>
          </a:prstGeom>
        </p:spPr>
      </p:pic>
      <p:cxnSp>
        <p:nvCxnSpPr>
          <p:cNvPr id="8" name="Straight Connector 7"/>
          <p:cNvCxnSpPr/>
          <p:nvPr userDrawn="1"/>
        </p:nvCxnSpPr>
        <p:spPr>
          <a:xfrm>
            <a:off x="258536" y="5959929"/>
            <a:ext cx="11612335"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3878317" y="6240561"/>
            <a:ext cx="5202621" cy="369332"/>
          </a:xfrm>
          <a:prstGeom prst="rect">
            <a:avLst/>
          </a:prstGeom>
          <a:noFill/>
        </p:spPr>
        <p:txBody>
          <a:bodyPr wrap="square" rtlCol="0">
            <a:spAutoFit/>
          </a:bodyPr>
          <a:lstStyle/>
          <a:p>
            <a:r>
              <a:rPr lang="en-US"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rPr>
              <a:t>State and Local Government Finance</a:t>
            </a:r>
            <a:r>
              <a:rPr lang="en-US" baseline="0"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rPr>
              <a:t> Division</a:t>
            </a:r>
            <a:endParaRPr lang="en-US"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68646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386" y="6141810"/>
            <a:ext cx="2645228" cy="566835"/>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2264" y="6080110"/>
            <a:ext cx="1918607" cy="702746"/>
          </a:xfrm>
          <a:prstGeom prst="rect">
            <a:avLst/>
          </a:prstGeom>
        </p:spPr>
      </p:pic>
      <p:cxnSp>
        <p:nvCxnSpPr>
          <p:cNvPr id="7" name="Straight Connector 6"/>
          <p:cNvCxnSpPr/>
          <p:nvPr userDrawn="1"/>
        </p:nvCxnSpPr>
        <p:spPr>
          <a:xfrm>
            <a:off x="258536" y="5959929"/>
            <a:ext cx="11612335"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3878317" y="6240561"/>
            <a:ext cx="5202621" cy="369332"/>
          </a:xfrm>
          <a:prstGeom prst="rect">
            <a:avLst/>
          </a:prstGeom>
          <a:noFill/>
        </p:spPr>
        <p:txBody>
          <a:bodyPr wrap="square" rtlCol="0">
            <a:spAutoFit/>
          </a:bodyPr>
          <a:lstStyle/>
          <a:p>
            <a:r>
              <a:rPr lang="en-US"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rPr>
              <a:t>State and Local Government Finance</a:t>
            </a:r>
            <a:r>
              <a:rPr lang="en-US" baseline="0"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rPr>
              <a:t> Division</a:t>
            </a:r>
            <a:endParaRPr lang="en-US"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2619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386" y="6141810"/>
            <a:ext cx="2645228" cy="566835"/>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2264" y="6080110"/>
            <a:ext cx="1918607" cy="702746"/>
          </a:xfrm>
          <a:prstGeom prst="rect">
            <a:avLst/>
          </a:prstGeom>
        </p:spPr>
      </p:pic>
      <p:cxnSp>
        <p:nvCxnSpPr>
          <p:cNvPr id="10" name="Straight Connector 9"/>
          <p:cNvCxnSpPr/>
          <p:nvPr userDrawn="1"/>
        </p:nvCxnSpPr>
        <p:spPr>
          <a:xfrm>
            <a:off x="258536" y="5959929"/>
            <a:ext cx="11612335"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3878317" y="6240561"/>
            <a:ext cx="5202621" cy="369332"/>
          </a:xfrm>
          <a:prstGeom prst="rect">
            <a:avLst/>
          </a:prstGeom>
          <a:noFill/>
        </p:spPr>
        <p:txBody>
          <a:bodyPr wrap="square" rtlCol="0">
            <a:spAutoFit/>
          </a:bodyPr>
          <a:lstStyle/>
          <a:p>
            <a:r>
              <a:rPr lang="en-US"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rPr>
              <a:t>State and Local Government Finance</a:t>
            </a:r>
            <a:r>
              <a:rPr lang="en-US" baseline="0"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rPr>
              <a:t> Division</a:t>
            </a:r>
            <a:endParaRPr lang="en-US"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91464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386" y="6141810"/>
            <a:ext cx="2645228" cy="566835"/>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2264" y="6080110"/>
            <a:ext cx="1918607" cy="702746"/>
          </a:xfrm>
          <a:prstGeom prst="rect">
            <a:avLst/>
          </a:prstGeom>
        </p:spPr>
      </p:pic>
      <p:cxnSp>
        <p:nvCxnSpPr>
          <p:cNvPr id="10" name="Straight Connector 9"/>
          <p:cNvCxnSpPr/>
          <p:nvPr userDrawn="1"/>
        </p:nvCxnSpPr>
        <p:spPr>
          <a:xfrm>
            <a:off x="258536" y="5959929"/>
            <a:ext cx="11612335"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3878317" y="6240561"/>
            <a:ext cx="5202621" cy="369332"/>
          </a:xfrm>
          <a:prstGeom prst="rect">
            <a:avLst/>
          </a:prstGeom>
          <a:noFill/>
        </p:spPr>
        <p:txBody>
          <a:bodyPr wrap="square" rtlCol="0">
            <a:spAutoFit/>
          </a:bodyPr>
          <a:lstStyle/>
          <a:p>
            <a:r>
              <a:rPr lang="en-US"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rPr>
              <a:t>State and Local Government Finance</a:t>
            </a:r>
            <a:r>
              <a:rPr lang="en-US" baseline="0"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rPr>
              <a:t> Division</a:t>
            </a:r>
            <a:endParaRPr lang="en-US" dirty="0">
              <a:solidFill>
                <a:srgbClr val="003D7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9815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0141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6894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ctreasurer.com/divisions/state-and-local-government-finance/lgc/local-government-commission" TargetMode="External"/><Relationship Id="rId2" Type="http://schemas.openxmlformats.org/officeDocument/2006/relationships/hyperlink" Target="https://www.nctreasurer.com/divisions/state-and-local-government-finance/lgc/local-government-commission#PolicyonPublicParticipationinLGCMeetings-3683" TargetMode="External"/><Relationship Id="rId1" Type="http://schemas.openxmlformats.org/officeDocument/2006/relationships/slideLayout" Target="../slideLayouts/slideLayout2.xml"/><Relationship Id="rId4" Type="http://schemas.openxmlformats.org/officeDocument/2006/relationships/hyperlink" Target="https://lgcportal.nctreasurer.com/public-participatio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nctreasurer.com/divisions/state-and-local-government-finance/lgc/local-debt-management/applying-debt#LGCApproval-419" TargetMode="External"/><Relationship Id="rId2" Type="http://schemas.openxmlformats.org/officeDocument/2006/relationships/hyperlink" Target="https://slg-document-portal.powerappsportals.us/LGCDebtApproval/" TargetMode="External"/><Relationship Id="rId1" Type="http://schemas.openxmlformats.org/officeDocument/2006/relationships/slideLayout" Target="../slideLayouts/slideLayout2.xml"/><Relationship Id="rId4" Type="http://schemas.openxmlformats.org/officeDocument/2006/relationships/hyperlink" Target="https://www.nctreasurer.com/divisions/state-and-local-government-finance/lgc/local-debt-management/applying-deb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nctreasurer.com/divisions/state-and-local-government-finance/lgc/local-debt-management/applying-debt#LGCGuidelinesforDebtIssuance-42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nctreasurer.com/divisions/state-and-local-government-finance/lgc/local-debt-management/applying-deb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nctreasurer.com/divisions/state-and-local-government-finance/lgc/local-debt-managemen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cleg.gov/EnactedLegislation/Statutes/PDF/ByArticle/Chapter_159/Article_4.pdf" TargetMode="External"/><Relationship Id="rId2" Type="http://schemas.openxmlformats.org/officeDocument/2006/relationships/hyperlink" Target="https://www.ncleg.gov/Sessions/2021/Bills/Senate/PDF/S265v6.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leg.gov/Sessions/2021/Bills/Senate/PDF/S265v6.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nctreasurer.com/divisions/state-and-local-government-finance/lgc/local-debt-management/applying-debt#SafeHarborPolicyRelatedtoReasonablenessofEstimatedInterestAssumptions-3623"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ctreasurer.com/divisions/state-and-local-government-finance/lgc/local-debt-management/applying-debt" TargetMode="External"/><Relationship Id="rId2" Type="http://schemas.openxmlformats.org/officeDocument/2006/relationships/hyperlink" Target="https://www.nctreasurer.com/divisions/state-and-local-government-finance/lgc/local-debt-management/applying-debt#SafeHarborPolicyRelatedtoReasonablenessofEstimatedInterestAssumptions-362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Tony.Blalock@nctreasurer.com" TargetMode="External"/><Relationship Id="rId2" Type="http://schemas.openxmlformats.org/officeDocument/2006/relationships/hyperlink" Target="mailto:Jennifer.wimmer@nctreasurer.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ctreasurer.com/divisions/state-and-local-government-finance/lgc/local-fiscal-managemen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governmentjobs.com/careers/northcarolina?department%5b0%5d=Dept%20of%20State%20Treasurer&amp;sort=PositionTitle%7CAscending"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ncleg.gov/EnactedLegislation/Statutes/PDF/BySection/Chapter_159/GS_159-7.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ncleg.gov/EnactedLegislation/Statutes/PDF/BySection/Chapter_159/GS_159-33.pdf" TargetMode="External"/><Relationship Id="rId4" Type="http://schemas.openxmlformats.org/officeDocument/2006/relationships/hyperlink" Target="http://reports.oah.state.nc.us/ncac/title%2020%20-%20state%20treasurer/chapter%2007%20-%20collateralization%20of%20deposits/20%20ncac%2007%20.0103.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ncleg.gov/EnactedLegislation/Statutes/PDF/BySection/Chapter_159/GS_159-33.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SBU.Collateral@nctreasurer.com" TargetMode="External"/><Relationship Id="rId4" Type="http://schemas.openxmlformats.org/officeDocument/2006/relationships/hyperlink" Target="https://www.nctreasurer.com/divisions/financial-operations/collateralization-public-deposits#collateralization-forms"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www.nctreasurer.com/blog/2023/04/12/guidance-units-commercial-paper-investment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emma.msrb.org/" TargetMode="External"/><Relationship Id="rId2" Type="http://schemas.openxmlformats.org/officeDocument/2006/relationships/hyperlink" Target="https://ncleg.gov/EnactedLegislation/Statutes/PDF/BySection/Chapter_159/GS_159-30.pdf" TargetMode="Externa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hyperlink" Target="https://www.ncleg.gov/EnactedLegislation/Statutes/PDF/BySection/Chapter_115C/GS_115C-490.pdf" TargetMode="External"/><Relationship Id="rId2" Type="http://schemas.openxmlformats.org/officeDocument/2006/relationships/hyperlink" Target="https://ncleg.gov/EnactedLegislation/Statutes/PDF/BySection/Chapter_159/GS_159-33.pdf" TargetMode="External"/><Relationship Id="rId1" Type="http://schemas.openxmlformats.org/officeDocument/2006/relationships/slideLayout" Target="../slideLayouts/slideLayout3.xml"/><Relationship Id="rId4" Type="http://schemas.openxmlformats.org/officeDocument/2006/relationships/hyperlink" Target="https://ncleg.gov/EnactedLegislation/Statutes/PDF/BySection/Chapter_115C/GS_115C-491.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ncleg.gov/EnactedLegislation/Statutes/PDF/BySection/Chapter_159/GS_159-30.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firstamericanfunds.com/index/InvestmentSolutions/FundsPerformanceSummary/GovernmentObligations.classA.htm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ncleg.gov/EnactedLegislation/Statutes/PDF/BySection/Chapter_159/GS_159-31.pdf" TargetMode="External"/><Relationship Id="rId7" Type="http://schemas.openxmlformats.org/officeDocument/2006/relationships/hyperlink" Target="https://www.ncleg.gov/EnactedLegislation/Statutes/PDF/BySection/Chapter_159/GS_159-30.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files.nc.gov/nctreasurer/documents/files/FOD/CollateralForms/coll-94b-escrowagentagreementdedicated.pdf" TargetMode="External"/><Relationship Id="rId5" Type="http://schemas.openxmlformats.org/officeDocument/2006/relationships/hyperlink" Target="https://files.nc.gov/nctreasurer/documents/files/FOD/CollateralForms/coll-94a-securityagreementwithresolutiondedicated.pdf" TargetMode="External"/><Relationship Id="rId4" Type="http://schemas.openxmlformats.org/officeDocument/2006/relationships/hyperlink" Target="https://www.nctreasurer.com/media/31/open"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gasb.org/page/PageContent?pageId=/standards-guidance/pronouncements.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gfoa.org/materials/mark-to-market-reporting-for-public-investment-portfolio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3" Type="http://schemas.openxmlformats.org/officeDocument/2006/relationships/hyperlink" Target="https://www.nctreasurer.com/divisions/state-and-local-government-finance-division/lgc/local-fiscal-management/annual-audit/submitting-your-audit#FinancialPerformanceIndicatorsandResponsestotheLGC-3627" TargetMode="External"/><Relationship Id="rId2" Type="http://schemas.openxmlformats.org/officeDocument/2006/relationships/hyperlink" Target="http://ncrules.state.nc.us/ncac/title%2020%20-%20state%20treasurer/chapter%2003%20-%20local%20government%20commission/20%20ncac%2003%20.0508.pdf" TargetMode="External"/><Relationship Id="rId1" Type="http://schemas.openxmlformats.org/officeDocument/2006/relationships/slideLayout" Target="../slideLayouts/slideLayout2.xml"/><Relationship Id="rId5" Type="http://schemas.openxmlformats.org/officeDocument/2006/relationships/hyperlink" Target="https://lgcportal.nctreasurer.com/" TargetMode="External"/><Relationship Id="rId4" Type="http://schemas.openxmlformats.org/officeDocument/2006/relationships/hyperlink" Target="https://www.nctreasurer.com/media/4009/download?attachment" TargetMode="External"/></Relationships>
</file>

<file path=ppt/slides/_rels/slide53.xml.rels><?xml version="1.0" encoding="UTF-8" standalone="yes"?>
<Relationships xmlns="http://schemas.openxmlformats.org/package/2006/relationships"><Relationship Id="rId2" Type="http://schemas.openxmlformats.org/officeDocument/2006/relationships/hyperlink" Target="https://www.nctreasurer.com/media/1232/download"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nctreasurer.com/slg/lgcblog/Pages/default.aspx"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www.nctreasurer.com/divisions/financial-operations/collateralization-public-deposits#collateralization-forms" TargetMode="External"/><Relationship Id="rId3" Type="http://schemas.openxmlformats.org/officeDocument/2006/relationships/hyperlink" Target="https://www.nctreasurer.com/divisions/state-and-local-government-finance/lgc/local-fiscal-management/lgc-203-semi-annual-report-cash-and-investments-resources" TargetMode="External"/><Relationship Id="rId7" Type="http://schemas.openxmlformats.org/officeDocument/2006/relationships/hyperlink" Target="mailto:SBU.Collateral@nctreasurer.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nctreasurer.com/media/31/open" TargetMode="External"/><Relationship Id="rId5" Type="http://schemas.openxmlformats.org/officeDocument/2006/relationships/hyperlink" Target="mailto:LGC203@nctreasurer.com" TargetMode="External"/><Relationship Id="rId4" Type="http://schemas.openxmlformats.org/officeDocument/2006/relationships/hyperlink" Target="mailto:LOGOS@nctreasurer.com" TargetMode="External"/><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leg.gov/Sessions/2021/Bills/Senate/PDF/S265v6.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785" y="3913919"/>
            <a:ext cx="10264346" cy="1300414"/>
          </a:xfrm>
        </p:spPr>
        <p:txBody>
          <a:bodyPr>
            <a:normAutofit fontScale="90000"/>
          </a:bodyPr>
          <a:lstStyle/>
          <a:p>
            <a:r>
              <a:rPr lang="en-US" sz="5300" i="1" dirty="0"/>
              <a:t>LGC Debt Management Section Update </a:t>
            </a:r>
            <a:r>
              <a:rPr lang="en-US" sz="3100" dirty="0"/>
              <a:t>Tony Blalock – Assistant Director Debt Management</a:t>
            </a:r>
          </a:p>
        </p:txBody>
      </p:sp>
      <p:sp>
        <p:nvSpPr>
          <p:cNvPr id="3" name="Subtitle 2"/>
          <p:cNvSpPr>
            <a:spLocks noGrp="1"/>
          </p:cNvSpPr>
          <p:nvPr>
            <p:ph type="subTitle" idx="1"/>
          </p:nvPr>
        </p:nvSpPr>
        <p:spPr>
          <a:xfrm>
            <a:off x="1883979" y="5756612"/>
            <a:ext cx="9144000" cy="1655762"/>
          </a:xfrm>
        </p:spPr>
        <p:txBody>
          <a:bodyPr/>
          <a:lstStyle/>
          <a:p>
            <a:pPr algn="r"/>
            <a:r>
              <a:rPr lang="en-US" dirty="0"/>
              <a:t>July 20, 2023</a:t>
            </a:r>
          </a:p>
          <a:p>
            <a:endParaRPr lang="en-US" dirty="0"/>
          </a:p>
        </p:txBody>
      </p:sp>
    </p:spTree>
    <p:extLst>
      <p:ext uri="{BB962C8B-B14F-4D97-AF65-F5344CB8AC3E}">
        <p14:creationId xmlns:p14="http://schemas.microsoft.com/office/powerpoint/2010/main" val="256201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175" y="2766218"/>
            <a:ext cx="8461651" cy="1325563"/>
          </a:xfrm>
        </p:spPr>
        <p:txBody>
          <a:bodyPr>
            <a:normAutofit/>
          </a:bodyPr>
          <a:lstStyle/>
          <a:p>
            <a:pPr algn="ctr"/>
            <a:r>
              <a:rPr lang="en-US" b="1" dirty="0"/>
              <a:t>Interest Rates</a:t>
            </a:r>
          </a:p>
        </p:txBody>
      </p:sp>
    </p:spTree>
    <p:extLst>
      <p:ext uri="{BB962C8B-B14F-4D97-AF65-F5344CB8AC3E}">
        <p14:creationId xmlns:p14="http://schemas.microsoft.com/office/powerpoint/2010/main" val="1227310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796E-1AC3-44FB-8582-3C26EA89A35E}"/>
              </a:ext>
            </a:extLst>
          </p:cNvPr>
          <p:cNvSpPr>
            <a:spLocks noGrp="1"/>
          </p:cNvSpPr>
          <p:nvPr>
            <p:ph type="title"/>
          </p:nvPr>
        </p:nvSpPr>
        <p:spPr/>
        <p:txBody>
          <a:bodyPr/>
          <a:lstStyle/>
          <a:p>
            <a:pPr algn="ctr"/>
            <a:r>
              <a:rPr lang="en-US" dirty="0"/>
              <a:t>Recent Fed Funds Rates</a:t>
            </a:r>
          </a:p>
        </p:txBody>
      </p:sp>
      <p:graphicFrame>
        <p:nvGraphicFramePr>
          <p:cNvPr id="4" name="Content Placeholder 3">
            <a:extLst>
              <a:ext uri="{FF2B5EF4-FFF2-40B4-BE49-F238E27FC236}">
                <a16:creationId xmlns:a16="http://schemas.microsoft.com/office/drawing/2014/main" id="{D7298EFD-0BD2-4AC7-A084-03C76C6B150C}"/>
              </a:ext>
            </a:extLst>
          </p:cNvPr>
          <p:cNvGraphicFramePr>
            <a:graphicFrameLocks noGrp="1"/>
          </p:cNvGraphicFramePr>
          <p:nvPr>
            <p:ph idx="1"/>
            <p:extLst>
              <p:ext uri="{D42A27DB-BD31-4B8C-83A1-F6EECF244321}">
                <p14:modId xmlns:p14="http://schemas.microsoft.com/office/powerpoint/2010/main" val="1119420109"/>
              </p:ext>
            </p:extLst>
          </p:nvPr>
        </p:nvGraphicFramePr>
        <p:xfrm>
          <a:off x="261257" y="2743200"/>
          <a:ext cx="5094514" cy="3634778"/>
        </p:xfrm>
        <a:graphic>
          <a:graphicData uri="http://schemas.openxmlformats.org/drawingml/2006/table">
            <a:tbl>
              <a:tblPr firstRow="1" firstCol="1" bandRow="1">
                <a:tableStyleId>{5C22544A-7EE6-4342-B048-85BDC9FD1C3A}</a:tableStyleId>
              </a:tblPr>
              <a:tblGrid>
                <a:gridCol w="2547257">
                  <a:extLst>
                    <a:ext uri="{9D8B030D-6E8A-4147-A177-3AD203B41FA5}">
                      <a16:colId xmlns:a16="http://schemas.microsoft.com/office/drawing/2014/main" val="2027654863"/>
                    </a:ext>
                  </a:extLst>
                </a:gridCol>
                <a:gridCol w="2547257">
                  <a:extLst>
                    <a:ext uri="{9D8B030D-6E8A-4147-A177-3AD203B41FA5}">
                      <a16:colId xmlns:a16="http://schemas.microsoft.com/office/drawing/2014/main" val="1812664282"/>
                    </a:ext>
                  </a:extLst>
                </a:gridCol>
              </a:tblGrid>
              <a:tr h="317627">
                <a:tc>
                  <a:txBody>
                    <a:bodyPr/>
                    <a:lstStyle/>
                    <a:p>
                      <a:pPr marL="342900" marR="0" lvl="0" indent="-342900">
                        <a:lnSpc>
                          <a:spcPct val="90000"/>
                        </a:lnSpc>
                        <a:spcBef>
                          <a:spcPts val="0"/>
                        </a:spcBef>
                        <a:spcAft>
                          <a:spcPts val="0"/>
                        </a:spcAft>
                        <a:buFont typeface="Symbol" panose="05050102010706020507" pitchFamily="18" charset="2"/>
                        <a:buChar char=""/>
                        <a:tabLst>
                          <a:tab pos="457200" algn="l"/>
                        </a:tabLst>
                      </a:pPr>
                      <a:r>
                        <a:rPr lang="en-US" sz="2600" dirty="0">
                          <a:effectLst/>
                        </a:rPr>
                        <a:t>March 2020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90000"/>
                        </a:lnSpc>
                        <a:spcBef>
                          <a:spcPts val="0"/>
                        </a:spcBef>
                        <a:spcAft>
                          <a:spcPts val="0"/>
                        </a:spcAft>
                      </a:pPr>
                      <a:r>
                        <a:rPr lang="en-US" sz="2600" dirty="0">
                          <a:effectLst/>
                        </a:rPr>
                        <a:t> </a:t>
                      </a:r>
                      <a:r>
                        <a:rPr lang="en-US" sz="2600" b="0" dirty="0">
                          <a:solidFill>
                            <a:schemeClr val="tx1"/>
                          </a:solidFill>
                          <a:effectLst/>
                        </a:rPr>
                        <a:t>0.65</a:t>
                      </a:r>
                      <a:endPar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178430953"/>
                  </a:ext>
                </a:extLst>
              </a:tr>
              <a:tr h="317627">
                <a:tc>
                  <a:txBody>
                    <a:bodyPr/>
                    <a:lstStyle/>
                    <a:p>
                      <a:pPr marL="342900" marR="0" lvl="0" indent="-342900">
                        <a:lnSpc>
                          <a:spcPct val="90000"/>
                        </a:lnSpc>
                        <a:spcBef>
                          <a:spcPts val="0"/>
                        </a:spcBef>
                        <a:spcAft>
                          <a:spcPts val="0"/>
                        </a:spcAft>
                        <a:buFont typeface="Symbol" panose="05050102010706020507" pitchFamily="18" charset="2"/>
                        <a:buChar char=""/>
                        <a:tabLst>
                          <a:tab pos="457200" algn="l"/>
                        </a:tabLst>
                      </a:pPr>
                      <a:r>
                        <a:rPr lang="en-US" sz="2600" dirty="0">
                          <a:effectLst/>
                        </a:rPr>
                        <a:t>April 2020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90000"/>
                        </a:lnSpc>
                        <a:spcBef>
                          <a:spcPts val="0"/>
                        </a:spcBef>
                        <a:spcAft>
                          <a:spcPts val="0"/>
                        </a:spcAft>
                      </a:pPr>
                      <a:r>
                        <a:rPr lang="en-US" sz="2600">
                          <a:effectLst/>
                        </a:rPr>
                        <a:t> 0.05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99351690"/>
                  </a:ext>
                </a:extLst>
              </a:tr>
              <a:tr h="317627">
                <a:tc>
                  <a:txBody>
                    <a:bodyPr/>
                    <a:lstStyle/>
                    <a:p>
                      <a:pPr marL="342900" marR="0" lvl="0" indent="-342900">
                        <a:lnSpc>
                          <a:spcPct val="90000"/>
                        </a:lnSpc>
                        <a:spcBef>
                          <a:spcPts val="0"/>
                        </a:spcBef>
                        <a:spcAft>
                          <a:spcPts val="0"/>
                        </a:spcAft>
                        <a:buFont typeface="Symbol" panose="05050102010706020507" pitchFamily="18" charset="2"/>
                        <a:buChar char=""/>
                        <a:tabLst>
                          <a:tab pos="457200" algn="l"/>
                        </a:tabLst>
                      </a:pPr>
                      <a:r>
                        <a:rPr lang="en-US" sz="2600">
                          <a:effectLst/>
                        </a:rPr>
                        <a:t>March 2021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90000"/>
                        </a:lnSpc>
                        <a:spcBef>
                          <a:spcPts val="0"/>
                        </a:spcBef>
                        <a:spcAft>
                          <a:spcPts val="0"/>
                        </a:spcAft>
                      </a:pPr>
                      <a:r>
                        <a:rPr lang="en-US" sz="2600">
                          <a:effectLst/>
                        </a:rPr>
                        <a:t> 0.07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71614404"/>
                  </a:ext>
                </a:extLst>
              </a:tr>
              <a:tr h="317627">
                <a:tc>
                  <a:txBody>
                    <a:bodyPr/>
                    <a:lstStyle/>
                    <a:p>
                      <a:pPr marL="342900" marR="0" lvl="0" indent="-342900">
                        <a:lnSpc>
                          <a:spcPct val="90000"/>
                        </a:lnSpc>
                        <a:spcBef>
                          <a:spcPts val="0"/>
                        </a:spcBef>
                        <a:spcAft>
                          <a:spcPts val="0"/>
                        </a:spcAft>
                        <a:buFont typeface="Symbol" panose="05050102010706020507" pitchFamily="18" charset="2"/>
                        <a:buChar char=""/>
                        <a:tabLst>
                          <a:tab pos="457200" algn="l"/>
                        </a:tabLst>
                      </a:pPr>
                      <a:r>
                        <a:rPr lang="en-US" sz="2600" dirty="0">
                          <a:effectLst/>
                        </a:rPr>
                        <a:t>March 2022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90000"/>
                        </a:lnSpc>
                        <a:spcBef>
                          <a:spcPts val="0"/>
                        </a:spcBef>
                        <a:spcAft>
                          <a:spcPts val="0"/>
                        </a:spcAft>
                      </a:pPr>
                      <a:r>
                        <a:rPr lang="en-US" sz="2600" dirty="0">
                          <a:effectLst/>
                        </a:rPr>
                        <a:t> 0.20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09761777"/>
                  </a:ext>
                </a:extLst>
              </a:tr>
              <a:tr h="317627">
                <a:tc>
                  <a:txBody>
                    <a:bodyPr/>
                    <a:lstStyle/>
                    <a:p>
                      <a:pPr marL="342900" marR="0" lvl="0" indent="-342900">
                        <a:lnSpc>
                          <a:spcPct val="90000"/>
                        </a:lnSpc>
                        <a:spcBef>
                          <a:spcPts val="0"/>
                        </a:spcBef>
                        <a:spcAft>
                          <a:spcPts val="0"/>
                        </a:spcAft>
                        <a:buFont typeface="Symbol" panose="05050102010706020507" pitchFamily="18" charset="2"/>
                        <a:buChar char=""/>
                        <a:tabLst>
                          <a:tab pos="457200" algn="l"/>
                        </a:tabLst>
                      </a:pPr>
                      <a:r>
                        <a:rPr lang="en-US" sz="2600" dirty="0">
                          <a:effectLst/>
                        </a:rPr>
                        <a:t> June 2022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90000"/>
                        </a:lnSpc>
                        <a:spcBef>
                          <a:spcPts val="0"/>
                        </a:spcBef>
                        <a:spcAft>
                          <a:spcPts val="0"/>
                        </a:spcAft>
                      </a:pPr>
                      <a:r>
                        <a:rPr lang="en-US" sz="2600" dirty="0">
                          <a:effectLst/>
                        </a:rPr>
                        <a:t> 1.21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32510968"/>
                  </a:ext>
                </a:extLst>
              </a:tr>
              <a:tr h="317627">
                <a:tc>
                  <a:txBody>
                    <a:bodyPr/>
                    <a:lstStyle/>
                    <a:p>
                      <a:pPr marL="342900" marR="0" lvl="0" indent="-342900">
                        <a:lnSpc>
                          <a:spcPct val="90000"/>
                        </a:lnSpc>
                        <a:spcBef>
                          <a:spcPts val="0"/>
                        </a:spcBef>
                        <a:spcAft>
                          <a:spcPts val="0"/>
                        </a:spcAft>
                        <a:buFont typeface="Symbol" panose="05050102010706020507" pitchFamily="18" charset="2"/>
                        <a:buChar char=""/>
                        <a:tabLst>
                          <a:tab pos="457200" algn="l"/>
                        </a:tabLst>
                      </a:pPr>
                      <a:r>
                        <a:rPr lang="en-US" sz="2600" dirty="0">
                          <a:effectLst/>
                        </a:rPr>
                        <a:t>Sept  2022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90000"/>
                        </a:lnSpc>
                        <a:spcBef>
                          <a:spcPts val="0"/>
                        </a:spcBef>
                        <a:spcAft>
                          <a:spcPts val="0"/>
                        </a:spcAft>
                      </a:pPr>
                      <a:r>
                        <a:rPr lang="en-US" sz="2600" dirty="0">
                          <a:effectLst/>
                        </a:rPr>
                        <a:t> 2.56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3500513"/>
                  </a:ext>
                </a:extLst>
              </a:tr>
              <a:tr h="317627">
                <a:tc>
                  <a:txBody>
                    <a:bodyPr/>
                    <a:lstStyle/>
                    <a:p>
                      <a:pPr marL="342900" marR="0" lvl="0" indent="-342900">
                        <a:lnSpc>
                          <a:spcPct val="90000"/>
                        </a:lnSpc>
                        <a:spcBef>
                          <a:spcPts val="0"/>
                        </a:spcBef>
                        <a:spcAft>
                          <a:spcPts val="0"/>
                        </a:spcAft>
                        <a:buFont typeface="Symbol" panose="05050102010706020507" pitchFamily="18" charset="2"/>
                        <a:buChar char=""/>
                        <a:tabLst>
                          <a:tab pos="457200" algn="l"/>
                        </a:tabLst>
                      </a:pPr>
                      <a:r>
                        <a:rPr lang="en-US" sz="2600" dirty="0">
                          <a:effectLst/>
                        </a:rPr>
                        <a:t>October 2022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90000"/>
                        </a:lnSpc>
                        <a:spcBef>
                          <a:spcPts val="0"/>
                        </a:spcBef>
                        <a:spcAft>
                          <a:spcPts val="0"/>
                        </a:spcAft>
                      </a:pPr>
                      <a:r>
                        <a:rPr lang="en-US" sz="2600" dirty="0">
                          <a:effectLst/>
                        </a:rPr>
                        <a:t> 3.08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24504749"/>
                  </a:ext>
                </a:extLst>
              </a:tr>
              <a:tr h="317627">
                <a:tc>
                  <a:txBody>
                    <a:bodyPr/>
                    <a:lstStyle/>
                    <a:p>
                      <a:pPr marL="342900" marR="0" lvl="0" indent="-342900">
                        <a:lnSpc>
                          <a:spcPct val="90000"/>
                        </a:lnSpc>
                        <a:spcBef>
                          <a:spcPts val="0"/>
                        </a:spcBef>
                        <a:spcAft>
                          <a:spcPts val="0"/>
                        </a:spcAft>
                        <a:buFont typeface="Symbol" panose="05050102010706020507" pitchFamily="18" charset="2"/>
                        <a:buChar char=""/>
                        <a:tabLst>
                          <a:tab pos="457200" algn="l"/>
                        </a:tabLst>
                      </a:pPr>
                      <a:r>
                        <a:rPr lang="en-US" sz="2600" dirty="0">
                          <a:effectLst/>
                        </a:rPr>
                        <a:t>Nov  2022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90000"/>
                        </a:lnSpc>
                        <a:spcBef>
                          <a:spcPts val="0"/>
                        </a:spcBef>
                        <a:spcAft>
                          <a:spcPts val="0"/>
                        </a:spcAft>
                      </a:pPr>
                      <a:r>
                        <a:rPr lang="en-US" sz="2600" dirty="0">
                          <a:effectLst/>
                        </a:rPr>
                        <a:t> 3.78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66769247"/>
                  </a:ext>
                </a:extLst>
              </a:tr>
              <a:tr h="781850">
                <a:tc>
                  <a:txBody>
                    <a:bodyPr/>
                    <a:lstStyle/>
                    <a:p>
                      <a:pPr marL="342900" marR="0" lvl="0" indent="-342900">
                        <a:lnSpc>
                          <a:spcPct val="90000"/>
                        </a:lnSpc>
                        <a:spcBef>
                          <a:spcPts val="0"/>
                        </a:spcBef>
                        <a:spcAft>
                          <a:spcPts val="0"/>
                        </a:spcAft>
                        <a:buFont typeface="Symbol" panose="05050102010706020507" pitchFamily="18" charset="2"/>
                        <a:buChar char=""/>
                        <a:tabLst>
                          <a:tab pos="457200" algn="l"/>
                        </a:tabLst>
                      </a:pPr>
                      <a:r>
                        <a:rPr lang="en-US" sz="2600" dirty="0">
                          <a:effectLst/>
                        </a:rPr>
                        <a:t>Dec 2022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90000"/>
                        </a:lnSpc>
                        <a:spcBef>
                          <a:spcPts val="0"/>
                        </a:spcBef>
                        <a:spcAft>
                          <a:spcPts val="0"/>
                        </a:spcAft>
                      </a:pPr>
                      <a:r>
                        <a:rPr lang="en-US" sz="2600" dirty="0">
                          <a:effectLst/>
                        </a:rPr>
                        <a:t> 4.10</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74833737"/>
                  </a:ext>
                </a:extLst>
              </a:tr>
            </a:tbl>
          </a:graphicData>
        </a:graphic>
      </p:graphicFrame>
      <p:graphicFrame>
        <p:nvGraphicFramePr>
          <p:cNvPr id="5" name="Table 5">
            <a:extLst>
              <a:ext uri="{FF2B5EF4-FFF2-40B4-BE49-F238E27FC236}">
                <a16:creationId xmlns:a16="http://schemas.microsoft.com/office/drawing/2014/main" id="{AFAF114B-6C43-F040-E4C4-C3BB295DBD2E}"/>
              </a:ext>
            </a:extLst>
          </p:cNvPr>
          <p:cNvGraphicFramePr>
            <a:graphicFrameLocks noGrp="1"/>
          </p:cNvGraphicFramePr>
          <p:nvPr>
            <p:extLst>
              <p:ext uri="{D42A27DB-BD31-4B8C-83A1-F6EECF244321}">
                <p14:modId xmlns:p14="http://schemas.microsoft.com/office/powerpoint/2010/main" val="874885546"/>
              </p:ext>
            </p:extLst>
          </p:nvPr>
        </p:nvGraphicFramePr>
        <p:xfrm>
          <a:off x="5730240" y="2743200"/>
          <a:ext cx="6092189" cy="3464503"/>
        </p:xfrm>
        <a:graphic>
          <a:graphicData uri="http://schemas.openxmlformats.org/drawingml/2006/table">
            <a:tbl>
              <a:tblPr firstRow="1" bandRow="1">
                <a:tableStyleId>{5C22544A-7EE6-4342-B048-85BDC9FD1C3A}</a:tableStyleId>
              </a:tblPr>
              <a:tblGrid>
                <a:gridCol w="2995649">
                  <a:extLst>
                    <a:ext uri="{9D8B030D-6E8A-4147-A177-3AD203B41FA5}">
                      <a16:colId xmlns:a16="http://schemas.microsoft.com/office/drawing/2014/main" val="825404305"/>
                    </a:ext>
                  </a:extLst>
                </a:gridCol>
                <a:gridCol w="3096540">
                  <a:extLst>
                    <a:ext uri="{9D8B030D-6E8A-4147-A177-3AD203B41FA5}">
                      <a16:colId xmlns:a16="http://schemas.microsoft.com/office/drawing/2014/main" val="1420456218"/>
                    </a:ext>
                  </a:extLst>
                </a:gridCol>
              </a:tblGrid>
              <a:tr h="415360">
                <a:tc>
                  <a:txBody>
                    <a:bodyPr/>
                    <a:lstStyle/>
                    <a:p>
                      <a:pPr marL="457200" indent="-457200">
                        <a:buFont typeface="Arial" panose="020B0604020202020204" pitchFamily="34" charset="0"/>
                        <a:buChar char="•"/>
                      </a:pPr>
                      <a:r>
                        <a:rPr lang="en-US" sz="2600" b="0" dirty="0">
                          <a:solidFill>
                            <a:schemeClr val="bg1"/>
                          </a:solidFill>
                        </a:rPr>
                        <a:t>January 2023</a:t>
                      </a:r>
                    </a:p>
                  </a:txBody>
                  <a:tcPr>
                    <a:solidFill>
                      <a:schemeClr val="accent1"/>
                    </a:solidFill>
                  </a:tcPr>
                </a:tc>
                <a:tc>
                  <a:txBody>
                    <a:bodyPr/>
                    <a:lstStyle/>
                    <a:p>
                      <a:pPr marL="0" indent="0">
                        <a:buFont typeface="Arial" panose="020B0604020202020204" pitchFamily="34" charset="0"/>
                        <a:buNone/>
                      </a:pPr>
                      <a:r>
                        <a:rPr lang="en-US" sz="2600" b="0" dirty="0">
                          <a:solidFill>
                            <a:schemeClr val="tx1"/>
                          </a:solidFill>
                        </a:rPr>
                        <a:t>4.33</a:t>
                      </a:r>
                    </a:p>
                  </a:txBody>
                  <a:tcPr>
                    <a:solidFill>
                      <a:schemeClr val="accent1">
                        <a:lumMod val="20000"/>
                        <a:lumOff val="80000"/>
                      </a:schemeClr>
                    </a:solidFill>
                  </a:tcPr>
                </a:tc>
                <a:extLst>
                  <a:ext uri="{0D108BD9-81ED-4DB2-BD59-A6C34878D82A}">
                    <a16:rowId xmlns:a16="http://schemas.microsoft.com/office/drawing/2014/main" val="3720428399"/>
                  </a:ext>
                </a:extLst>
              </a:tr>
              <a:tr h="415360">
                <a:tc>
                  <a:txBody>
                    <a:bodyPr/>
                    <a:lstStyle/>
                    <a:p>
                      <a:pPr marL="457200" indent="-457200">
                        <a:buFont typeface="Arial" panose="020B0604020202020204" pitchFamily="34" charset="0"/>
                        <a:buChar char="•"/>
                      </a:pPr>
                      <a:r>
                        <a:rPr lang="en-US" sz="2600" dirty="0">
                          <a:solidFill>
                            <a:schemeClr val="bg1"/>
                          </a:solidFill>
                        </a:rPr>
                        <a:t>February 2023</a:t>
                      </a:r>
                    </a:p>
                  </a:txBody>
                  <a:tcPr>
                    <a:solidFill>
                      <a:schemeClr val="accent1"/>
                    </a:solidFill>
                  </a:tcPr>
                </a:tc>
                <a:tc>
                  <a:txBody>
                    <a:bodyPr/>
                    <a:lstStyle/>
                    <a:p>
                      <a:pPr marL="0" indent="0">
                        <a:buFont typeface="Arial" panose="020B0604020202020204" pitchFamily="34" charset="0"/>
                        <a:buNone/>
                      </a:pPr>
                      <a:r>
                        <a:rPr lang="en-US" sz="2600" dirty="0"/>
                        <a:t>4.57</a:t>
                      </a:r>
                    </a:p>
                  </a:txBody>
                  <a:tcPr/>
                </a:tc>
                <a:extLst>
                  <a:ext uri="{0D108BD9-81ED-4DB2-BD59-A6C34878D82A}">
                    <a16:rowId xmlns:a16="http://schemas.microsoft.com/office/drawing/2014/main" val="1138073178"/>
                  </a:ext>
                </a:extLst>
              </a:tr>
              <a:tr h="415360">
                <a:tc>
                  <a:txBody>
                    <a:bodyPr/>
                    <a:lstStyle/>
                    <a:p>
                      <a:pPr marL="457200" indent="-457200">
                        <a:buFont typeface="Arial" panose="020B0604020202020204" pitchFamily="34" charset="0"/>
                        <a:buChar char="•"/>
                      </a:pPr>
                      <a:r>
                        <a:rPr lang="en-US" sz="2600" dirty="0">
                          <a:solidFill>
                            <a:schemeClr val="bg1"/>
                          </a:solidFill>
                        </a:rPr>
                        <a:t>March 2023</a:t>
                      </a:r>
                    </a:p>
                  </a:txBody>
                  <a:tcPr>
                    <a:solidFill>
                      <a:schemeClr val="accent1"/>
                    </a:solidFill>
                  </a:tcPr>
                </a:tc>
                <a:tc>
                  <a:txBody>
                    <a:bodyPr/>
                    <a:lstStyle/>
                    <a:p>
                      <a:pPr marL="0" indent="0">
                        <a:buFont typeface="Arial" panose="020B0604020202020204" pitchFamily="34" charset="0"/>
                        <a:buNone/>
                      </a:pPr>
                      <a:r>
                        <a:rPr lang="en-US" sz="2600" dirty="0"/>
                        <a:t>4.65</a:t>
                      </a:r>
                    </a:p>
                  </a:txBody>
                  <a:tcPr/>
                </a:tc>
                <a:extLst>
                  <a:ext uri="{0D108BD9-81ED-4DB2-BD59-A6C34878D82A}">
                    <a16:rowId xmlns:a16="http://schemas.microsoft.com/office/drawing/2014/main" val="162707727"/>
                  </a:ext>
                </a:extLst>
              </a:tr>
              <a:tr h="505097">
                <a:tc>
                  <a:txBody>
                    <a:bodyPr/>
                    <a:lstStyle/>
                    <a:p>
                      <a:pPr marL="457200" indent="-457200">
                        <a:buFont typeface="Arial" panose="020B0604020202020204" pitchFamily="34" charset="0"/>
                        <a:buChar char="•"/>
                      </a:pPr>
                      <a:r>
                        <a:rPr lang="en-US" sz="2600" dirty="0">
                          <a:solidFill>
                            <a:schemeClr val="bg1"/>
                          </a:solidFill>
                        </a:rPr>
                        <a:t>April 2023</a:t>
                      </a:r>
                    </a:p>
                  </a:txBody>
                  <a:tcPr>
                    <a:solidFill>
                      <a:schemeClr val="accent1"/>
                    </a:solidFill>
                  </a:tcPr>
                </a:tc>
                <a:tc>
                  <a:txBody>
                    <a:bodyPr/>
                    <a:lstStyle/>
                    <a:p>
                      <a:pPr marL="0" indent="0">
                        <a:buFont typeface="Arial" panose="020B0604020202020204" pitchFamily="34" charset="0"/>
                        <a:buNone/>
                      </a:pPr>
                      <a:r>
                        <a:rPr lang="en-US" sz="2600" dirty="0"/>
                        <a:t>4.83</a:t>
                      </a:r>
                    </a:p>
                  </a:txBody>
                  <a:tcPr/>
                </a:tc>
                <a:extLst>
                  <a:ext uri="{0D108BD9-81ED-4DB2-BD59-A6C34878D82A}">
                    <a16:rowId xmlns:a16="http://schemas.microsoft.com/office/drawing/2014/main" val="4244418567"/>
                  </a:ext>
                </a:extLst>
              </a:tr>
              <a:tr h="748183">
                <a:tc>
                  <a:txBody>
                    <a:bodyPr/>
                    <a:lstStyle/>
                    <a:p>
                      <a:pPr marL="457200" indent="-457200">
                        <a:buFont typeface="Arial" panose="020B0604020202020204" pitchFamily="34" charset="0"/>
                        <a:buChar char="•"/>
                      </a:pPr>
                      <a:r>
                        <a:rPr lang="en-US" sz="2600" dirty="0">
                          <a:solidFill>
                            <a:schemeClr val="bg1"/>
                          </a:solidFill>
                        </a:rPr>
                        <a:t>May 2023</a:t>
                      </a:r>
                    </a:p>
                  </a:txBody>
                  <a:tcPr>
                    <a:solidFill>
                      <a:schemeClr val="accent1"/>
                    </a:solidFill>
                  </a:tcPr>
                </a:tc>
                <a:tc>
                  <a:txBody>
                    <a:bodyPr/>
                    <a:lstStyle/>
                    <a:p>
                      <a:pPr marL="0" indent="0">
                        <a:buFont typeface="Arial" panose="020B0604020202020204" pitchFamily="34" charset="0"/>
                        <a:buNone/>
                      </a:pPr>
                      <a:r>
                        <a:rPr lang="en-US" sz="2600" dirty="0"/>
                        <a:t>5.06</a:t>
                      </a:r>
                    </a:p>
                  </a:txBody>
                  <a:tcPr/>
                </a:tc>
                <a:extLst>
                  <a:ext uri="{0D108BD9-81ED-4DB2-BD59-A6C34878D82A}">
                    <a16:rowId xmlns:a16="http://schemas.microsoft.com/office/drawing/2014/main" val="3302235858"/>
                  </a:ext>
                </a:extLst>
              </a:tr>
              <a:tr h="748183">
                <a:tc>
                  <a:txBody>
                    <a:bodyPr/>
                    <a:lstStyle/>
                    <a:p>
                      <a:pPr marL="457200" indent="-457200">
                        <a:buFont typeface="Arial" panose="020B0604020202020204" pitchFamily="34" charset="0"/>
                        <a:buChar char="•"/>
                      </a:pPr>
                      <a:r>
                        <a:rPr lang="en-US" sz="2600" dirty="0">
                          <a:solidFill>
                            <a:schemeClr val="bg1"/>
                          </a:solidFill>
                        </a:rPr>
                        <a:t>June 2023</a:t>
                      </a:r>
                    </a:p>
                  </a:txBody>
                  <a:tcPr>
                    <a:solidFill>
                      <a:schemeClr val="accent1"/>
                    </a:solidFill>
                  </a:tcPr>
                </a:tc>
                <a:tc>
                  <a:txBody>
                    <a:bodyPr/>
                    <a:lstStyle/>
                    <a:p>
                      <a:pPr marL="0" indent="0">
                        <a:buFont typeface="Arial" panose="020B0604020202020204" pitchFamily="34" charset="0"/>
                        <a:buNone/>
                      </a:pPr>
                      <a:r>
                        <a:rPr lang="en-US" sz="2600" dirty="0"/>
                        <a:t>5.08</a:t>
                      </a:r>
                    </a:p>
                  </a:txBody>
                  <a:tcPr/>
                </a:tc>
                <a:extLst>
                  <a:ext uri="{0D108BD9-81ED-4DB2-BD59-A6C34878D82A}">
                    <a16:rowId xmlns:a16="http://schemas.microsoft.com/office/drawing/2014/main" val="3872145709"/>
                  </a:ext>
                </a:extLst>
              </a:tr>
            </a:tbl>
          </a:graphicData>
        </a:graphic>
      </p:graphicFrame>
    </p:spTree>
    <p:extLst>
      <p:ext uri="{BB962C8B-B14F-4D97-AF65-F5344CB8AC3E}">
        <p14:creationId xmlns:p14="http://schemas.microsoft.com/office/powerpoint/2010/main" val="3990949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083" y="1182980"/>
            <a:ext cx="10515600" cy="397246"/>
          </a:xfrm>
        </p:spPr>
        <p:txBody>
          <a:bodyPr>
            <a:noAutofit/>
          </a:bodyPr>
          <a:lstStyle/>
          <a:p>
            <a:r>
              <a:rPr lang="en-US" sz="2800" b="1" dirty="0"/>
              <a:t>Recent Municipal Bond Sales</a:t>
            </a:r>
          </a:p>
        </p:txBody>
      </p:sp>
      <p:graphicFrame>
        <p:nvGraphicFramePr>
          <p:cNvPr id="6" name="Table 6">
            <a:extLst>
              <a:ext uri="{FF2B5EF4-FFF2-40B4-BE49-F238E27FC236}">
                <a16:creationId xmlns:a16="http://schemas.microsoft.com/office/drawing/2014/main" id="{9B5F973F-24B4-D1BC-8CFE-FA1A49A2DBE5}"/>
              </a:ext>
            </a:extLst>
          </p:cNvPr>
          <p:cNvGraphicFramePr>
            <a:graphicFrameLocks noGrp="1"/>
          </p:cNvGraphicFramePr>
          <p:nvPr>
            <p:ph idx="1"/>
            <p:extLst>
              <p:ext uri="{D42A27DB-BD31-4B8C-83A1-F6EECF244321}">
                <p14:modId xmlns:p14="http://schemas.microsoft.com/office/powerpoint/2010/main" val="2861781235"/>
              </p:ext>
            </p:extLst>
          </p:nvPr>
        </p:nvGraphicFramePr>
        <p:xfrm>
          <a:off x="873560" y="1580226"/>
          <a:ext cx="8114887" cy="4202862"/>
        </p:xfrm>
        <a:graphic>
          <a:graphicData uri="http://schemas.openxmlformats.org/drawingml/2006/table">
            <a:tbl>
              <a:tblPr firstRow="1" bandRow="1">
                <a:tableStyleId>{5C22544A-7EE6-4342-B048-85BDC9FD1C3A}</a:tableStyleId>
              </a:tblPr>
              <a:tblGrid>
                <a:gridCol w="1501261">
                  <a:extLst>
                    <a:ext uri="{9D8B030D-6E8A-4147-A177-3AD203B41FA5}">
                      <a16:colId xmlns:a16="http://schemas.microsoft.com/office/drawing/2014/main" val="2789806414"/>
                    </a:ext>
                  </a:extLst>
                </a:gridCol>
                <a:gridCol w="1481666">
                  <a:extLst>
                    <a:ext uri="{9D8B030D-6E8A-4147-A177-3AD203B41FA5}">
                      <a16:colId xmlns:a16="http://schemas.microsoft.com/office/drawing/2014/main" val="1109340521"/>
                    </a:ext>
                  </a:extLst>
                </a:gridCol>
                <a:gridCol w="1337095">
                  <a:extLst>
                    <a:ext uri="{9D8B030D-6E8A-4147-A177-3AD203B41FA5}">
                      <a16:colId xmlns:a16="http://schemas.microsoft.com/office/drawing/2014/main" val="2294224521"/>
                    </a:ext>
                  </a:extLst>
                </a:gridCol>
                <a:gridCol w="1609738">
                  <a:extLst>
                    <a:ext uri="{9D8B030D-6E8A-4147-A177-3AD203B41FA5}">
                      <a16:colId xmlns:a16="http://schemas.microsoft.com/office/drawing/2014/main" val="1739404410"/>
                    </a:ext>
                  </a:extLst>
                </a:gridCol>
                <a:gridCol w="965288">
                  <a:extLst>
                    <a:ext uri="{9D8B030D-6E8A-4147-A177-3AD203B41FA5}">
                      <a16:colId xmlns:a16="http://schemas.microsoft.com/office/drawing/2014/main" val="926726888"/>
                    </a:ext>
                  </a:extLst>
                </a:gridCol>
                <a:gridCol w="1219839">
                  <a:extLst>
                    <a:ext uri="{9D8B030D-6E8A-4147-A177-3AD203B41FA5}">
                      <a16:colId xmlns:a16="http://schemas.microsoft.com/office/drawing/2014/main" val="2246116614"/>
                    </a:ext>
                  </a:extLst>
                </a:gridCol>
              </a:tblGrid>
              <a:tr h="1002462">
                <a:tc>
                  <a:txBody>
                    <a:bodyPr/>
                    <a:lstStyle/>
                    <a:p>
                      <a:pPr algn="ctr"/>
                      <a:r>
                        <a:rPr lang="en-US" dirty="0">
                          <a:solidFill>
                            <a:schemeClr val="bg1"/>
                          </a:solidFill>
                        </a:rPr>
                        <a:t>Unit</a:t>
                      </a:r>
                    </a:p>
                  </a:txBody>
                  <a:tcPr/>
                </a:tc>
                <a:tc>
                  <a:txBody>
                    <a:bodyPr/>
                    <a:lstStyle/>
                    <a:p>
                      <a:pPr algn="ctr"/>
                      <a:r>
                        <a:rPr lang="en-US" dirty="0"/>
                        <a:t>Amount</a:t>
                      </a:r>
                    </a:p>
                  </a:txBody>
                  <a:tcPr/>
                </a:tc>
                <a:tc>
                  <a:txBody>
                    <a:bodyPr/>
                    <a:lstStyle/>
                    <a:p>
                      <a:pPr algn="ctr"/>
                      <a:r>
                        <a:rPr lang="en-US" dirty="0"/>
                        <a:t>Type-Date</a:t>
                      </a:r>
                    </a:p>
                  </a:txBody>
                  <a:tcPr/>
                </a:tc>
                <a:tc>
                  <a:txBody>
                    <a:bodyPr/>
                    <a:lstStyle/>
                    <a:p>
                      <a:pPr algn="ctr"/>
                      <a:r>
                        <a:rPr lang="en-US" dirty="0"/>
                        <a:t>Rating</a:t>
                      </a:r>
                    </a:p>
                  </a:txBody>
                  <a:tcPr/>
                </a:tc>
                <a:tc>
                  <a:txBody>
                    <a:bodyPr/>
                    <a:lstStyle/>
                    <a:p>
                      <a:pPr algn="ctr"/>
                      <a:r>
                        <a:rPr lang="en-US" dirty="0"/>
                        <a:t>Avg. Bond Life</a:t>
                      </a:r>
                    </a:p>
                  </a:txBody>
                  <a:tcPr/>
                </a:tc>
                <a:tc>
                  <a:txBody>
                    <a:bodyPr/>
                    <a:lstStyle/>
                    <a:p>
                      <a:pPr algn="ctr"/>
                      <a:r>
                        <a:rPr lang="en-US" dirty="0"/>
                        <a:t>TIC</a:t>
                      </a:r>
                    </a:p>
                  </a:txBody>
                  <a:tcPr/>
                </a:tc>
                <a:extLst>
                  <a:ext uri="{0D108BD9-81ED-4DB2-BD59-A6C34878D82A}">
                    <a16:rowId xmlns:a16="http://schemas.microsoft.com/office/drawing/2014/main" val="4094021666"/>
                  </a:ext>
                </a:extLst>
              </a:tr>
              <a:tr h="639483">
                <a:tc>
                  <a:txBody>
                    <a:bodyPr/>
                    <a:lstStyle/>
                    <a:p>
                      <a:r>
                        <a:rPr lang="en-US" dirty="0"/>
                        <a:t>Carteret County</a:t>
                      </a:r>
                    </a:p>
                  </a:txBody>
                  <a:tcPr/>
                </a:tc>
                <a:tc>
                  <a:txBody>
                    <a:bodyPr/>
                    <a:lstStyle/>
                    <a:p>
                      <a:r>
                        <a:rPr lang="en-US" dirty="0"/>
                        <a:t>$20,000,000</a:t>
                      </a:r>
                    </a:p>
                  </a:txBody>
                  <a:tcPr/>
                </a:tc>
                <a:tc>
                  <a:txBody>
                    <a:bodyPr/>
                    <a:lstStyle/>
                    <a:p>
                      <a:r>
                        <a:rPr lang="en-US" dirty="0"/>
                        <a:t>GO Bonds</a:t>
                      </a:r>
                    </a:p>
                    <a:p>
                      <a:r>
                        <a:rPr lang="en-US" dirty="0"/>
                        <a:t>6/6/2023</a:t>
                      </a:r>
                    </a:p>
                  </a:txBody>
                  <a:tcPr/>
                </a:tc>
                <a:tc>
                  <a:txBody>
                    <a:bodyPr/>
                    <a:lstStyle/>
                    <a:p>
                      <a:r>
                        <a:rPr lang="en-US" dirty="0"/>
                        <a:t>AA+/Aa1</a:t>
                      </a:r>
                    </a:p>
                  </a:txBody>
                  <a:tcPr/>
                </a:tc>
                <a:tc>
                  <a:txBody>
                    <a:bodyPr/>
                    <a:lstStyle/>
                    <a:p>
                      <a:r>
                        <a:rPr lang="en-US" dirty="0"/>
                        <a:t>10.34 </a:t>
                      </a:r>
                      <a:r>
                        <a:rPr lang="en-US" dirty="0" err="1"/>
                        <a:t>yrs</a:t>
                      </a:r>
                      <a:endParaRPr lang="en-US" dirty="0"/>
                    </a:p>
                  </a:txBody>
                  <a:tcPr/>
                </a:tc>
                <a:tc>
                  <a:txBody>
                    <a:bodyPr/>
                    <a:lstStyle/>
                    <a:p>
                      <a:r>
                        <a:rPr lang="en-US" dirty="0"/>
                        <a:t>3.356%</a:t>
                      </a:r>
                    </a:p>
                  </a:txBody>
                  <a:tcPr/>
                </a:tc>
                <a:extLst>
                  <a:ext uri="{0D108BD9-81ED-4DB2-BD59-A6C34878D82A}">
                    <a16:rowId xmlns:a16="http://schemas.microsoft.com/office/drawing/2014/main" val="1207392981"/>
                  </a:ext>
                </a:extLst>
              </a:tr>
              <a:tr h="639483">
                <a:tc>
                  <a:txBody>
                    <a:bodyPr/>
                    <a:lstStyle/>
                    <a:p>
                      <a:r>
                        <a:rPr lang="en-US" dirty="0"/>
                        <a:t>Raleigh</a:t>
                      </a:r>
                    </a:p>
                  </a:txBody>
                  <a:tcPr/>
                </a:tc>
                <a:tc>
                  <a:txBody>
                    <a:bodyPr/>
                    <a:lstStyle/>
                    <a:p>
                      <a:r>
                        <a:rPr lang="en-US" dirty="0"/>
                        <a:t>$200,000,000</a:t>
                      </a:r>
                    </a:p>
                  </a:txBody>
                  <a:tcPr/>
                </a:tc>
                <a:tc>
                  <a:txBody>
                    <a:bodyPr/>
                    <a:lstStyle/>
                    <a:p>
                      <a:r>
                        <a:rPr lang="en-US" dirty="0"/>
                        <a:t>Rev- W/S</a:t>
                      </a:r>
                    </a:p>
                    <a:p>
                      <a:r>
                        <a:rPr lang="en-US" dirty="0"/>
                        <a:t>6/1/2023</a:t>
                      </a:r>
                    </a:p>
                  </a:txBody>
                  <a:tcPr/>
                </a:tc>
                <a:tc>
                  <a:txBody>
                    <a:bodyPr/>
                    <a:lstStyle/>
                    <a:p>
                      <a:r>
                        <a:rPr lang="en-US" dirty="0"/>
                        <a:t>AAA/</a:t>
                      </a:r>
                      <a:r>
                        <a:rPr lang="en-US" dirty="0" err="1"/>
                        <a:t>Aaa</a:t>
                      </a:r>
                      <a:r>
                        <a:rPr lang="en-US" dirty="0"/>
                        <a:t>/AAA</a:t>
                      </a:r>
                    </a:p>
                  </a:txBody>
                  <a:tcPr/>
                </a:tc>
                <a:tc>
                  <a:txBody>
                    <a:bodyPr/>
                    <a:lstStyle/>
                    <a:p>
                      <a:r>
                        <a:rPr lang="en-US" dirty="0"/>
                        <a:t>19.11 </a:t>
                      </a:r>
                      <a:r>
                        <a:rPr lang="en-US" dirty="0" err="1"/>
                        <a:t>yrs</a:t>
                      </a:r>
                      <a:endParaRPr lang="en-US" dirty="0"/>
                    </a:p>
                  </a:txBody>
                  <a:tcPr/>
                </a:tc>
                <a:tc>
                  <a:txBody>
                    <a:bodyPr/>
                    <a:lstStyle/>
                    <a:p>
                      <a:r>
                        <a:rPr lang="en-US" dirty="0"/>
                        <a:t>3.951%</a:t>
                      </a:r>
                    </a:p>
                  </a:txBody>
                  <a:tcPr/>
                </a:tc>
                <a:extLst>
                  <a:ext uri="{0D108BD9-81ED-4DB2-BD59-A6C34878D82A}">
                    <a16:rowId xmlns:a16="http://schemas.microsoft.com/office/drawing/2014/main" val="1735325478"/>
                  </a:ext>
                </a:extLst>
              </a:tr>
              <a:tr h="639483">
                <a:tc>
                  <a:txBody>
                    <a:bodyPr/>
                    <a:lstStyle/>
                    <a:p>
                      <a:r>
                        <a:rPr lang="en-US" dirty="0"/>
                        <a:t>Garner</a:t>
                      </a:r>
                    </a:p>
                  </a:txBody>
                  <a:tcPr/>
                </a:tc>
                <a:tc>
                  <a:txBody>
                    <a:bodyPr/>
                    <a:lstStyle/>
                    <a:p>
                      <a:r>
                        <a:rPr lang="en-US" dirty="0"/>
                        <a:t>$21,620,000</a:t>
                      </a:r>
                    </a:p>
                  </a:txBody>
                  <a:tcPr/>
                </a:tc>
                <a:tc>
                  <a:txBody>
                    <a:bodyPr/>
                    <a:lstStyle/>
                    <a:p>
                      <a:r>
                        <a:rPr lang="en-US" dirty="0"/>
                        <a:t>GO Bonds</a:t>
                      </a:r>
                    </a:p>
                    <a:p>
                      <a:r>
                        <a:rPr lang="en-US" dirty="0"/>
                        <a:t>5/31/2023</a:t>
                      </a:r>
                    </a:p>
                  </a:txBody>
                  <a:tcPr/>
                </a:tc>
                <a:tc>
                  <a:txBody>
                    <a:bodyPr/>
                    <a:lstStyle/>
                    <a:p>
                      <a:r>
                        <a:rPr lang="en-US" dirty="0"/>
                        <a:t>AAA/Aa1</a:t>
                      </a:r>
                    </a:p>
                  </a:txBody>
                  <a:tcPr/>
                </a:tc>
                <a:tc>
                  <a:txBody>
                    <a:bodyPr/>
                    <a:lstStyle/>
                    <a:p>
                      <a:r>
                        <a:rPr lang="en-US" dirty="0"/>
                        <a:t>10.10 </a:t>
                      </a:r>
                      <a:r>
                        <a:rPr lang="en-US" dirty="0" err="1"/>
                        <a:t>yrs</a:t>
                      </a:r>
                      <a:endParaRPr lang="en-US" dirty="0"/>
                    </a:p>
                  </a:txBody>
                  <a:tcPr/>
                </a:tc>
                <a:tc>
                  <a:txBody>
                    <a:bodyPr/>
                    <a:lstStyle/>
                    <a:p>
                      <a:r>
                        <a:rPr lang="en-US" dirty="0"/>
                        <a:t>3.4206%</a:t>
                      </a:r>
                    </a:p>
                  </a:txBody>
                  <a:tcPr/>
                </a:tc>
                <a:extLst>
                  <a:ext uri="{0D108BD9-81ED-4DB2-BD59-A6C34878D82A}">
                    <a16:rowId xmlns:a16="http://schemas.microsoft.com/office/drawing/2014/main" val="477640731"/>
                  </a:ext>
                </a:extLst>
              </a:tr>
              <a:tr h="639483">
                <a:tc>
                  <a:txBody>
                    <a:bodyPr/>
                    <a:lstStyle/>
                    <a:p>
                      <a:r>
                        <a:rPr lang="en-US" dirty="0"/>
                        <a:t>Forsyth County</a:t>
                      </a:r>
                    </a:p>
                  </a:txBody>
                  <a:tcPr/>
                </a:tc>
                <a:tc>
                  <a:txBody>
                    <a:bodyPr/>
                    <a:lstStyle/>
                    <a:p>
                      <a:r>
                        <a:rPr lang="en-US" dirty="0"/>
                        <a:t>$24,840,000</a:t>
                      </a:r>
                    </a:p>
                  </a:txBody>
                  <a:tcPr/>
                </a:tc>
                <a:tc>
                  <a:txBody>
                    <a:bodyPr/>
                    <a:lstStyle/>
                    <a:p>
                      <a:r>
                        <a:rPr lang="en-US" dirty="0"/>
                        <a:t>2/3 Bonds</a:t>
                      </a:r>
                    </a:p>
                    <a:p>
                      <a:r>
                        <a:rPr lang="en-US" dirty="0"/>
                        <a:t>5/23/2023</a:t>
                      </a:r>
                    </a:p>
                  </a:txBody>
                  <a:tcPr/>
                </a:tc>
                <a:tc>
                  <a:txBody>
                    <a:bodyPr/>
                    <a:lstStyle/>
                    <a:p>
                      <a:r>
                        <a:rPr lang="en-US" dirty="0"/>
                        <a:t>AAA/</a:t>
                      </a:r>
                      <a:r>
                        <a:rPr lang="en-US" dirty="0" err="1"/>
                        <a:t>Aaa</a:t>
                      </a:r>
                      <a:r>
                        <a:rPr lang="en-US" dirty="0"/>
                        <a:t>/AAA</a:t>
                      </a:r>
                    </a:p>
                  </a:txBody>
                  <a:tcPr/>
                </a:tc>
                <a:tc>
                  <a:txBody>
                    <a:bodyPr/>
                    <a:lstStyle/>
                    <a:p>
                      <a:r>
                        <a:rPr lang="en-US" dirty="0"/>
                        <a:t>10.46 </a:t>
                      </a:r>
                      <a:r>
                        <a:rPr lang="en-US" dirty="0" err="1"/>
                        <a:t>yrs</a:t>
                      </a:r>
                      <a:endParaRPr lang="en-US" dirty="0"/>
                    </a:p>
                  </a:txBody>
                  <a:tcPr/>
                </a:tc>
                <a:tc>
                  <a:txBody>
                    <a:bodyPr/>
                    <a:lstStyle/>
                    <a:p>
                      <a:r>
                        <a:rPr lang="en-US" dirty="0"/>
                        <a:t>3.5995%</a:t>
                      </a:r>
                    </a:p>
                  </a:txBody>
                  <a:tcPr/>
                </a:tc>
                <a:extLst>
                  <a:ext uri="{0D108BD9-81ED-4DB2-BD59-A6C34878D82A}">
                    <a16:rowId xmlns:a16="http://schemas.microsoft.com/office/drawing/2014/main" val="531070565"/>
                  </a:ext>
                </a:extLst>
              </a:tr>
              <a:tr h="639483">
                <a:tc>
                  <a:txBody>
                    <a:bodyPr/>
                    <a:lstStyle/>
                    <a:p>
                      <a:r>
                        <a:rPr lang="en-US" dirty="0"/>
                        <a:t>Forsyth County</a:t>
                      </a:r>
                    </a:p>
                  </a:txBody>
                  <a:tcPr/>
                </a:tc>
                <a:tc>
                  <a:txBody>
                    <a:bodyPr/>
                    <a:lstStyle/>
                    <a:p>
                      <a:r>
                        <a:rPr lang="en-US" dirty="0"/>
                        <a:t>$98,300,000</a:t>
                      </a:r>
                    </a:p>
                  </a:txBody>
                  <a:tcPr/>
                </a:tc>
                <a:tc>
                  <a:txBody>
                    <a:bodyPr/>
                    <a:lstStyle/>
                    <a:p>
                      <a:r>
                        <a:rPr lang="en-US" dirty="0"/>
                        <a:t>GO Bonds</a:t>
                      </a:r>
                    </a:p>
                    <a:p>
                      <a:r>
                        <a:rPr lang="en-US" dirty="0"/>
                        <a:t>5/23/2023</a:t>
                      </a:r>
                    </a:p>
                  </a:txBody>
                  <a:tcPr/>
                </a:tc>
                <a:tc>
                  <a:txBody>
                    <a:bodyPr/>
                    <a:lstStyle/>
                    <a:p>
                      <a:r>
                        <a:rPr lang="en-US" dirty="0"/>
                        <a:t>AAA/</a:t>
                      </a:r>
                      <a:r>
                        <a:rPr lang="en-US" dirty="0" err="1"/>
                        <a:t>Aaa</a:t>
                      </a:r>
                      <a:r>
                        <a:rPr lang="en-US" dirty="0"/>
                        <a:t>/AAA</a:t>
                      </a:r>
                    </a:p>
                  </a:txBody>
                  <a:tcPr/>
                </a:tc>
                <a:tc>
                  <a:txBody>
                    <a:bodyPr/>
                    <a:lstStyle/>
                    <a:p>
                      <a:r>
                        <a:rPr lang="en-US" dirty="0"/>
                        <a:t>10.46 </a:t>
                      </a:r>
                      <a:r>
                        <a:rPr lang="en-US" dirty="0" err="1"/>
                        <a:t>yrs</a:t>
                      </a:r>
                      <a:endParaRPr lang="en-US" dirty="0"/>
                    </a:p>
                  </a:txBody>
                  <a:tcPr/>
                </a:tc>
                <a:tc>
                  <a:txBody>
                    <a:bodyPr/>
                    <a:lstStyle/>
                    <a:p>
                      <a:r>
                        <a:rPr lang="en-US" dirty="0"/>
                        <a:t>3.563%</a:t>
                      </a:r>
                    </a:p>
                  </a:txBody>
                  <a:tcPr/>
                </a:tc>
                <a:extLst>
                  <a:ext uri="{0D108BD9-81ED-4DB2-BD59-A6C34878D82A}">
                    <a16:rowId xmlns:a16="http://schemas.microsoft.com/office/drawing/2014/main" val="1630226835"/>
                  </a:ext>
                </a:extLst>
              </a:tr>
            </a:tbl>
          </a:graphicData>
        </a:graphic>
      </p:graphicFrame>
    </p:spTree>
    <p:extLst>
      <p:ext uri="{BB962C8B-B14F-4D97-AF65-F5344CB8AC3E}">
        <p14:creationId xmlns:p14="http://schemas.microsoft.com/office/powerpoint/2010/main" val="1524981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083" y="1182980"/>
            <a:ext cx="10515600" cy="397246"/>
          </a:xfrm>
        </p:spPr>
        <p:txBody>
          <a:bodyPr>
            <a:noAutofit/>
          </a:bodyPr>
          <a:lstStyle/>
          <a:p>
            <a:r>
              <a:rPr lang="en-US" sz="2800" b="1" dirty="0"/>
              <a:t>Recent Municipal Bond Sales</a:t>
            </a:r>
          </a:p>
        </p:txBody>
      </p:sp>
      <p:graphicFrame>
        <p:nvGraphicFramePr>
          <p:cNvPr id="6" name="Table 6">
            <a:extLst>
              <a:ext uri="{FF2B5EF4-FFF2-40B4-BE49-F238E27FC236}">
                <a16:creationId xmlns:a16="http://schemas.microsoft.com/office/drawing/2014/main" id="{9B5F973F-24B4-D1BC-8CFE-FA1A49A2DBE5}"/>
              </a:ext>
            </a:extLst>
          </p:cNvPr>
          <p:cNvGraphicFramePr>
            <a:graphicFrameLocks noGrp="1"/>
          </p:cNvGraphicFramePr>
          <p:nvPr>
            <p:ph idx="1"/>
            <p:extLst>
              <p:ext uri="{D42A27DB-BD31-4B8C-83A1-F6EECF244321}">
                <p14:modId xmlns:p14="http://schemas.microsoft.com/office/powerpoint/2010/main" val="4003520769"/>
              </p:ext>
            </p:extLst>
          </p:nvPr>
        </p:nvGraphicFramePr>
        <p:xfrm>
          <a:off x="873560" y="1580226"/>
          <a:ext cx="8114887" cy="4688532"/>
        </p:xfrm>
        <a:graphic>
          <a:graphicData uri="http://schemas.openxmlformats.org/drawingml/2006/table">
            <a:tbl>
              <a:tblPr firstRow="1" bandRow="1">
                <a:tableStyleId>{5C22544A-7EE6-4342-B048-85BDC9FD1C3A}</a:tableStyleId>
              </a:tblPr>
              <a:tblGrid>
                <a:gridCol w="1501261">
                  <a:extLst>
                    <a:ext uri="{9D8B030D-6E8A-4147-A177-3AD203B41FA5}">
                      <a16:colId xmlns:a16="http://schemas.microsoft.com/office/drawing/2014/main" val="2789806414"/>
                    </a:ext>
                  </a:extLst>
                </a:gridCol>
                <a:gridCol w="1481666">
                  <a:extLst>
                    <a:ext uri="{9D8B030D-6E8A-4147-A177-3AD203B41FA5}">
                      <a16:colId xmlns:a16="http://schemas.microsoft.com/office/drawing/2014/main" val="1109340521"/>
                    </a:ext>
                  </a:extLst>
                </a:gridCol>
                <a:gridCol w="1337095">
                  <a:extLst>
                    <a:ext uri="{9D8B030D-6E8A-4147-A177-3AD203B41FA5}">
                      <a16:colId xmlns:a16="http://schemas.microsoft.com/office/drawing/2014/main" val="2294224521"/>
                    </a:ext>
                  </a:extLst>
                </a:gridCol>
                <a:gridCol w="1609738">
                  <a:extLst>
                    <a:ext uri="{9D8B030D-6E8A-4147-A177-3AD203B41FA5}">
                      <a16:colId xmlns:a16="http://schemas.microsoft.com/office/drawing/2014/main" val="1739404410"/>
                    </a:ext>
                  </a:extLst>
                </a:gridCol>
                <a:gridCol w="965288">
                  <a:extLst>
                    <a:ext uri="{9D8B030D-6E8A-4147-A177-3AD203B41FA5}">
                      <a16:colId xmlns:a16="http://schemas.microsoft.com/office/drawing/2014/main" val="926726888"/>
                    </a:ext>
                  </a:extLst>
                </a:gridCol>
                <a:gridCol w="1219839">
                  <a:extLst>
                    <a:ext uri="{9D8B030D-6E8A-4147-A177-3AD203B41FA5}">
                      <a16:colId xmlns:a16="http://schemas.microsoft.com/office/drawing/2014/main" val="2246116614"/>
                    </a:ext>
                  </a:extLst>
                </a:gridCol>
              </a:tblGrid>
              <a:tr h="1002462">
                <a:tc>
                  <a:txBody>
                    <a:bodyPr/>
                    <a:lstStyle/>
                    <a:p>
                      <a:pPr algn="ctr"/>
                      <a:r>
                        <a:rPr lang="en-US" dirty="0">
                          <a:solidFill>
                            <a:schemeClr val="bg1"/>
                          </a:solidFill>
                        </a:rPr>
                        <a:t>Unit</a:t>
                      </a:r>
                    </a:p>
                  </a:txBody>
                  <a:tcPr/>
                </a:tc>
                <a:tc>
                  <a:txBody>
                    <a:bodyPr/>
                    <a:lstStyle/>
                    <a:p>
                      <a:pPr algn="ctr"/>
                      <a:r>
                        <a:rPr lang="en-US" dirty="0"/>
                        <a:t>Amount</a:t>
                      </a:r>
                    </a:p>
                  </a:txBody>
                  <a:tcPr/>
                </a:tc>
                <a:tc>
                  <a:txBody>
                    <a:bodyPr/>
                    <a:lstStyle/>
                    <a:p>
                      <a:pPr algn="ctr"/>
                      <a:r>
                        <a:rPr lang="en-US" dirty="0"/>
                        <a:t>Type-Date</a:t>
                      </a:r>
                    </a:p>
                  </a:txBody>
                  <a:tcPr/>
                </a:tc>
                <a:tc>
                  <a:txBody>
                    <a:bodyPr/>
                    <a:lstStyle/>
                    <a:p>
                      <a:pPr algn="ctr"/>
                      <a:r>
                        <a:rPr lang="en-US" dirty="0"/>
                        <a:t>Rating</a:t>
                      </a:r>
                    </a:p>
                  </a:txBody>
                  <a:tcPr/>
                </a:tc>
                <a:tc>
                  <a:txBody>
                    <a:bodyPr/>
                    <a:lstStyle/>
                    <a:p>
                      <a:pPr algn="ctr"/>
                      <a:r>
                        <a:rPr lang="en-US" dirty="0"/>
                        <a:t>Ave. Bond Life</a:t>
                      </a:r>
                    </a:p>
                  </a:txBody>
                  <a:tcPr/>
                </a:tc>
                <a:tc>
                  <a:txBody>
                    <a:bodyPr/>
                    <a:lstStyle/>
                    <a:p>
                      <a:pPr algn="ctr"/>
                      <a:r>
                        <a:rPr lang="en-US" dirty="0"/>
                        <a:t>TIC</a:t>
                      </a:r>
                    </a:p>
                  </a:txBody>
                  <a:tcPr/>
                </a:tc>
                <a:extLst>
                  <a:ext uri="{0D108BD9-81ED-4DB2-BD59-A6C34878D82A}">
                    <a16:rowId xmlns:a16="http://schemas.microsoft.com/office/drawing/2014/main" val="4094021666"/>
                  </a:ext>
                </a:extLst>
              </a:tr>
              <a:tr h="639483">
                <a:tc>
                  <a:txBody>
                    <a:bodyPr/>
                    <a:lstStyle/>
                    <a:p>
                      <a:r>
                        <a:rPr lang="en-US" dirty="0"/>
                        <a:t>Fuquay-Varina</a:t>
                      </a:r>
                    </a:p>
                  </a:txBody>
                  <a:tcPr/>
                </a:tc>
                <a:tc>
                  <a:txBody>
                    <a:bodyPr/>
                    <a:lstStyle/>
                    <a:p>
                      <a:r>
                        <a:rPr lang="en-US" dirty="0"/>
                        <a:t>$27,150,000</a:t>
                      </a:r>
                    </a:p>
                  </a:txBody>
                  <a:tcPr/>
                </a:tc>
                <a:tc>
                  <a:txBody>
                    <a:bodyPr/>
                    <a:lstStyle/>
                    <a:p>
                      <a:r>
                        <a:rPr lang="en-US" dirty="0"/>
                        <a:t>GO Bonds</a:t>
                      </a:r>
                    </a:p>
                    <a:p>
                      <a:r>
                        <a:rPr lang="en-US" dirty="0"/>
                        <a:t>5/9/2023</a:t>
                      </a:r>
                    </a:p>
                  </a:txBody>
                  <a:tcPr/>
                </a:tc>
                <a:tc>
                  <a:txBody>
                    <a:bodyPr/>
                    <a:lstStyle/>
                    <a:p>
                      <a:r>
                        <a:rPr lang="en-US" dirty="0"/>
                        <a:t>Aa1/AAA</a:t>
                      </a:r>
                    </a:p>
                  </a:txBody>
                  <a:tcPr/>
                </a:tc>
                <a:tc>
                  <a:txBody>
                    <a:bodyPr/>
                    <a:lstStyle/>
                    <a:p>
                      <a:r>
                        <a:rPr lang="en-US" dirty="0"/>
                        <a:t>11.40 </a:t>
                      </a:r>
                      <a:r>
                        <a:rPr lang="en-US" dirty="0" err="1"/>
                        <a:t>yrs</a:t>
                      </a:r>
                      <a:endParaRPr lang="en-US" dirty="0"/>
                    </a:p>
                  </a:txBody>
                  <a:tcPr/>
                </a:tc>
                <a:tc>
                  <a:txBody>
                    <a:bodyPr/>
                    <a:lstStyle/>
                    <a:p>
                      <a:r>
                        <a:rPr lang="en-US" dirty="0"/>
                        <a:t>3.173%</a:t>
                      </a:r>
                    </a:p>
                  </a:txBody>
                  <a:tcPr/>
                </a:tc>
                <a:extLst>
                  <a:ext uri="{0D108BD9-81ED-4DB2-BD59-A6C34878D82A}">
                    <a16:rowId xmlns:a16="http://schemas.microsoft.com/office/drawing/2014/main" val="1800680369"/>
                  </a:ext>
                </a:extLst>
              </a:tr>
              <a:tr h="617712">
                <a:tc>
                  <a:txBody>
                    <a:bodyPr/>
                    <a:lstStyle/>
                    <a:p>
                      <a:r>
                        <a:rPr lang="en-US" dirty="0"/>
                        <a:t>Fuquay-Varina</a:t>
                      </a:r>
                    </a:p>
                  </a:txBody>
                  <a:tcPr/>
                </a:tc>
                <a:tc>
                  <a:txBody>
                    <a:bodyPr/>
                    <a:lstStyle/>
                    <a:p>
                      <a:r>
                        <a:rPr lang="en-US" dirty="0"/>
                        <a:t>$1,650,000</a:t>
                      </a:r>
                    </a:p>
                  </a:txBody>
                  <a:tcPr/>
                </a:tc>
                <a:tc>
                  <a:txBody>
                    <a:bodyPr/>
                    <a:lstStyle/>
                    <a:p>
                      <a:r>
                        <a:rPr lang="en-US" dirty="0"/>
                        <a:t>2/3 Bonds</a:t>
                      </a:r>
                    </a:p>
                    <a:p>
                      <a:r>
                        <a:rPr lang="en-US" dirty="0"/>
                        <a:t>5/9/2023</a:t>
                      </a:r>
                    </a:p>
                  </a:txBody>
                  <a:tcPr/>
                </a:tc>
                <a:tc>
                  <a:txBody>
                    <a:bodyPr/>
                    <a:lstStyle/>
                    <a:p>
                      <a:r>
                        <a:rPr lang="en-US" dirty="0"/>
                        <a:t>Aa1/AAA</a:t>
                      </a:r>
                    </a:p>
                  </a:txBody>
                  <a:tcPr/>
                </a:tc>
                <a:tc>
                  <a:txBody>
                    <a:bodyPr/>
                    <a:lstStyle/>
                    <a:p>
                      <a:r>
                        <a:rPr lang="en-US" dirty="0"/>
                        <a:t>3.17 </a:t>
                      </a:r>
                      <a:r>
                        <a:rPr lang="en-US" dirty="0" err="1"/>
                        <a:t>yrs</a:t>
                      </a:r>
                      <a:endParaRPr lang="en-US" dirty="0"/>
                    </a:p>
                  </a:txBody>
                  <a:tcPr/>
                </a:tc>
                <a:tc>
                  <a:txBody>
                    <a:bodyPr/>
                    <a:lstStyle/>
                    <a:p>
                      <a:r>
                        <a:rPr lang="en-US" dirty="0"/>
                        <a:t>2.619%</a:t>
                      </a:r>
                    </a:p>
                  </a:txBody>
                  <a:tcPr/>
                </a:tc>
                <a:extLst>
                  <a:ext uri="{0D108BD9-81ED-4DB2-BD59-A6C34878D82A}">
                    <a16:rowId xmlns:a16="http://schemas.microsoft.com/office/drawing/2014/main" val="2992561694"/>
                  </a:ext>
                </a:extLst>
              </a:tr>
              <a:tr h="1002462">
                <a:tc>
                  <a:txBody>
                    <a:bodyPr/>
                    <a:lstStyle/>
                    <a:p>
                      <a:r>
                        <a:rPr lang="en-US" dirty="0"/>
                        <a:t>Greater Asheville Airport</a:t>
                      </a:r>
                    </a:p>
                  </a:txBody>
                  <a:tcPr/>
                </a:tc>
                <a:tc>
                  <a:txBody>
                    <a:bodyPr/>
                    <a:lstStyle/>
                    <a:p>
                      <a:r>
                        <a:rPr lang="en-US" dirty="0"/>
                        <a:t>$175,000,000</a:t>
                      </a:r>
                    </a:p>
                  </a:txBody>
                  <a:tcPr/>
                </a:tc>
                <a:tc>
                  <a:txBody>
                    <a:bodyPr/>
                    <a:lstStyle/>
                    <a:p>
                      <a:r>
                        <a:rPr lang="en-US" dirty="0"/>
                        <a:t>Revenue-(AMT)</a:t>
                      </a:r>
                    </a:p>
                    <a:p>
                      <a:r>
                        <a:rPr lang="en-US" dirty="0"/>
                        <a:t>4/27/2023</a:t>
                      </a:r>
                    </a:p>
                  </a:txBody>
                  <a:tcPr/>
                </a:tc>
                <a:tc>
                  <a:txBody>
                    <a:bodyPr/>
                    <a:lstStyle/>
                    <a:p>
                      <a:r>
                        <a:rPr lang="en-US" dirty="0"/>
                        <a:t>A1/AA</a:t>
                      </a:r>
                    </a:p>
                    <a:p>
                      <a:r>
                        <a:rPr lang="en-US" dirty="0"/>
                        <a:t>Insured</a:t>
                      </a:r>
                    </a:p>
                  </a:txBody>
                  <a:tcPr/>
                </a:tc>
                <a:tc>
                  <a:txBody>
                    <a:bodyPr/>
                    <a:lstStyle/>
                    <a:p>
                      <a:r>
                        <a:rPr lang="en-US" dirty="0"/>
                        <a:t>20.08 </a:t>
                      </a:r>
                      <a:r>
                        <a:rPr lang="en-US" dirty="0" err="1"/>
                        <a:t>yrs</a:t>
                      </a:r>
                      <a:endParaRPr lang="en-US" dirty="0"/>
                    </a:p>
                  </a:txBody>
                  <a:tcPr/>
                </a:tc>
                <a:tc>
                  <a:txBody>
                    <a:bodyPr/>
                    <a:lstStyle/>
                    <a:p>
                      <a:r>
                        <a:rPr lang="en-US" dirty="0"/>
                        <a:t>4.706%</a:t>
                      </a:r>
                    </a:p>
                  </a:txBody>
                  <a:tcPr/>
                </a:tc>
                <a:extLst>
                  <a:ext uri="{0D108BD9-81ED-4DB2-BD59-A6C34878D82A}">
                    <a16:rowId xmlns:a16="http://schemas.microsoft.com/office/drawing/2014/main" val="1350310257"/>
                  </a:ext>
                </a:extLst>
              </a:tr>
              <a:tr h="701724">
                <a:tc>
                  <a:txBody>
                    <a:bodyPr/>
                    <a:lstStyle/>
                    <a:p>
                      <a:r>
                        <a:rPr lang="en-US" dirty="0"/>
                        <a:t>Wilmington</a:t>
                      </a:r>
                    </a:p>
                  </a:txBody>
                  <a:tcPr/>
                </a:tc>
                <a:tc>
                  <a:txBody>
                    <a:bodyPr/>
                    <a:lstStyle/>
                    <a:p>
                      <a:r>
                        <a:rPr lang="en-US" dirty="0"/>
                        <a:t>$68,000,000</a:t>
                      </a:r>
                    </a:p>
                  </a:txBody>
                  <a:tcPr/>
                </a:tc>
                <a:tc>
                  <a:txBody>
                    <a:bodyPr/>
                    <a:lstStyle/>
                    <a:p>
                      <a:r>
                        <a:rPr lang="en-US" dirty="0"/>
                        <a:t>LOB</a:t>
                      </a:r>
                    </a:p>
                    <a:p>
                      <a:r>
                        <a:rPr lang="en-US" dirty="0"/>
                        <a:t>4/26/2023</a:t>
                      </a:r>
                    </a:p>
                  </a:txBody>
                  <a:tcPr/>
                </a:tc>
                <a:tc>
                  <a:txBody>
                    <a:bodyPr/>
                    <a:lstStyle/>
                    <a:p>
                      <a:r>
                        <a:rPr lang="en-US" dirty="0"/>
                        <a:t>Aa1/AA+/AA+</a:t>
                      </a:r>
                    </a:p>
                  </a:txBody>
                  <a:tcPr/>
                </a:tc>
                <a:tc>
                  <a:txBody>
                    <a:bodyPr/>
                    <a:lstStyle/>
                    <a:p>
                      <a:r>
                        <a:rPr lang="en-US" dirty="0"/>
                        <a:t> 10.53 </a:t>
                      </a:r>
                      <a:r>
                        <a:rPr lang="en-US" dirty="0" err="1"/>
                        <a:t>yrs</a:t>
                      </a:r>
                      <a:endParaRPr lang="en-US" dirty="0"/>
                    </a:p>
                  </a:txBody>
                  <a:tcPr/>
                </a:tc>
                <a:tc>
                  <a:txBody>
                    <a:bodyPr/>
                    <a:lstStyle/>
                    <a:p>
                      <a:r>
                        <a:rPr lang="en-US" dirty="0"/>
                        <a:t>3.489%</a:t>
                      </a:r>
                    </a:p>
                  </a:txBody>
                  <a:tcPr/>
                </a:tc>
                <a:extLst>
                  <a:ext uri="{0D108BD9-81ED-4DB2-BD59-A6C34878D82A}">
                    <a16:rowId xmlns:a16="http://schemas.microsoft.com/office/drawing/2014/main" val="2924006383"/>
                  </a:ext>
                </a:extLst>
              </a:tr>
              <a:tr h="701724">
                <a:tc>
                  <a:txBody>
                    <a:bodyPr/>
                    <a:lstStyle/>
                    <a:p>
                      <a:r>
                        <a:rPr lang="en-US" dirty="0"/>
                        <a:t>Union County</a:t>
                      </a:r>
                    </a:p>
                  </a:txBody>
                  <a:tcPr/>
                </a:tc>
                <a:tc>
                  <a:txBody>
                    <a:bodyPr/>
                    <a:lstStyle/>
                    <a:p>
                      <a:r>
                        <a:rPr lang="en-US" dirty="0"/>
                        <a:t>$134,405,000</a:t>
                      </a:r>
                    </a:p>
                  </a:txBody>
                  <a:tcPr/>
                </a:tc>
                <a:tc>
                  <a:txBody>
                    <a:bodyPr/>
                    <a:lstStyle/>
                    <a:p>
                      <a:r>
                        <a:rPr lang="en-US" dirty="0"/>
                        <a:t>GO-School</a:t>
                      </a:r>
                    </a:p>
                    <a:p>
                      <a:r>
                        <a:rPr lang="en-US" dirty="0"/>
                        <a:t>4/25/2023</a:t>
                      </a:r>
                    </a:p>
                  </a:txBody>
                  <a:tcPr/>
                </a:tc>
                <a:tc>
                  <a:txBody>
                    <a:bodyPr/>
                    <a:lstStyle/>
                    <a:p>
                      <a:r>
                        <a:rPr lang="en-US" dirty="0" err="1"/>
                        <a:t>Aaa</a:t>
                      </a:r>
                      <a:r>
                        <a:rPr lang="en-US" dirty="0"/>
                        <a:t>/AAA/AAA</a:t>
                      </a:r>
                    </a:p>
                  </a:txBody>
                  <a:tcPr/>
                </a:tc>
                <a:tc>
                  <a:txBody>
                    <a:bodyPr/>
                    <a:lstStyle/>
                    <a:p>
                      <a:r>
                        <a:rPr lang="en-US" dirty="0"/>
                        <a:t>10.79</a:t>
                      </a:r>
                    </a:p>
                  </a:txBody>
                  <a:tcPr/>
                </a:tc>
                <a:tc>
                  <a:txBody>
                    <a:bodyPr/>
                    <a:lstStyle/>
                    <a:p>
                      <a:r>
                        <a:rPr lang="en-US" dirty="0"/>
                        <a:t>3.185%</a:t>
                      </a:r>
                    </a:p>
                  </a:txBody>
                  <a:tcPr/>
                </a:tc>
                <a:extLst>
                  <a:ext uri="{0D108BD9-81ED-4DB2-BD59-A6C34878D82A}">
                    <a16:rowId xmlns:a16="http://schemas.microsoft.com/office/drawing/2014/main" val="1896754242"/>
                  </a:ext>
                </a:extLst>
              </a:tr>
            </a:tbl>
          </a:graphicData>
        </a:graphic>
      </p:graphicFrame>
    </p:spTree>
    <p:extLst>
      <p:ext uri="{BB962C8B-B14F-4D97-AF65-F5344CB8AC3E}">
        <p14:creationId xmlns:p14="http://schemas.microsoft.com/office/powerpoint/2010/main" val="3994210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083" y="1182980"/>
            <a:ext cx="10515600" cy="397246"/>
          </a:xfrm>
        </p:spPr>
        <p:txBody>
          <a:bodyPr>
            <a:noAutofit/>
          </a:bodyPr>
          <a:lstStyle/>
          <a:p>
            <a:r>
              <a:rPr lang="en-US" sz="2800" b="1" dirty="0"/>
              <a:t>Recent Municipal Bond Sales</a:t>
            </a:r>
          </a:p>
        </p:txBody>
      </p:sp>
      <p:graphicFrame>
        <p:nvGraphicFramePr>
          <p:cNvPr id="6" name="Table 6">
            <a:extLst>
              <a:ext uri="{FF2B5EF4-FFF2-40B4-BE49-F238E27FC236}">
                <a16:creationId xmlns:a16="http://schemas.microsoft.com/office/drawing/2014/main" id="{9B5F973F-24B4-D1BC-8CFE-FA1A49A2DBE5}"/>
              </a:ext>
            </a:extLst>
          </p:cNvPr>
          <p:cNvGraphicFramePr>
            <a:graphicFrameLocks noGrp="1"/>
          </p:cNvGraphicFramePr>
          <p:nvPr>
            <p:ph idx="1"/>
            <p:extLst>
              <p:ext uri="{D42A27DB-BD31-4B8C-83A1-F6EECF244321}">
                <p14:modId xmlns:p14="http://schemas.microsoft.com/office/powerpoint/2010/main" val="3916735874"/>
              </p:ext>
            </p:extLst>
          </p:nvPr>
        </p:nvGraphicFramePr>
        <p:xfrm>
          <a:off x="845498" y="1580229"/>
          <a:ext cx="10851204" cy="4575347"/>
        </p:xfrm>
        <a:graphic>
          <a:graphicData uri="http://schemas.openxmlformats.org/drawingml/2006/table">
            <a:tbl>
              <a:tblPr firstRow="1" bandRow="1">
                <a:tableStyleId>{5C22544A-7EE6-4342-B048-85BDC9FD1C3A}</a:tableStyleId>
              </a:tblPr>
              <a:tblGrid>
                <a:gridCol w="1978076">
                  <a:extLst>
                    <a:ext uri="{9D8B030D-6E8A-4147-A177-3AD203B41FA5}">
                      <a16:colId xmlns:a16="http://schemas.microsoft.com/office/drawing/2014/main" val="2789806414"/>
                    </a:ext>
                  </a:extLst>
                </a:gridCol>
                <a:gridCol w="1987868">
                  <a:extLst>
                    <a:ext uri="{9D8B030D-6E8A-4147-A177-3AD203B41FA5}">
                      <a16:colId xmlns:a16="http://schemas.microsoft.com/office/drawing/2014/main" val="1109340521"/>
                    </a:ext>
                  </a:extLst>
                </a:gridCol>
                <a:gridCol w="1793904">
                  <a:extLst>
                    <a:ext uri="{9D8B030D-6E8A-4147-A177-3AD203B41FA5}">
                      <a16:colId xmlns:a16="http://schemas.microsoft.com/office/drawing/2014/main" val="2294224521"/>
                    </a:ext>
                  </a:extLst>
                </a:gridCol>
                <a:gridCol w="2159694">
                  <a:extLst>
                    <a:ext uri="{9D8B030D-6E8A-4147-A177-3AD203B41FA5}">
                      <a16:colId xmlns:a16="http://schemas.microsoft.com/office/drawing/2014/main" val="1739404410"/>
                    </a:ext>
                  </a:extLst>
                </a:gridCol>
                <a:gridCol w="1295073">
                  <a:extLst>
                    <a:ext uri="{9D8B030D-6E8A-4147-A177-3AD203B41FA5}">
                      <a16:colId xmlns:a16="http://schemas.microsoft.com/office/drawing/2014/main" val="926726888"/>
                    </a:ext>
                  </a:extLst>
                </a:gridCol>
                <a:gridCol w="1636589">
                  <a:extLst>
                    <a:ext uri="{9D8B030D-6E8A-4147-A177-3AD203B41FA5}">
                      <a16:colId xmlns:a16="http://schemas.microsoft.com/office/drawing/2014/main" val="2246116614"/>
                    </a:ext>
                  </a:extLst>
                </a:gridCol>
              </a:tblGrid>
              <a:tr h="734867">
                <a:tc>
                  <a:txBody>
                    <a:bodyPr/>
                    <a:lstStyle/>
                    <a:p>
                      <a:pPr algn="ctr"/>
                      <a:r>
                        <a:rPr lang="en-US" dirty="0">
                          <a:solidFill>
                            <a:schemeClr val="bg1"/>
                          </a:solidFill>
                        </a:rPr>
                        <a:t>Unit</a:t>
                      </a:r>
                    </a:p>
                  </a:txBody>
                  <a:tcPr/>
                </a:tc>
                <a:tc>
                  <a:txBody>
                    <a:bodyPr/>
                    <a:lstStyle/>
                    <a:p>
                      <a:pPr algn="ctr"/>
                      <a:r>
                        <a:rPr lang="en-US" dirty="0"/>
                        <a:t>Amount</a:t>
                      </a:r>
                    </a:p>
                  </a:txBody>
                  <a:tcPr/>
                </a:tc>
                <a:tc>
                  <a:txBody>
                    <a:bodyPr/>
                    <a:lstStyle/>
                    <a:p>
                      <a:pPr algn="ctr"/>
                      <a:r>
                        <a:rPr lang="en-US" dirty="0"/>
                        <a:t>Type-Date</a:t>
                      </a:r>
                    </a:p>
                  </a:txBody>
                  <a:tcPr/>
                </a:tc>
                <a:tc>
                  <a:txBody>
                    <a:bodyPr/>
                    <a:lstStyle/>
                    <a:p>
                      <a:pPr algn="ctr"/>
                      <a:r>
                        <a:rPr lang="en-US" dirty="0"/>
                        <a:t>Rating</a:t>
                      </a:r>
                    </a:p>
                  </a:txBody>
                  <a:tcPr/>
                </a:tc>
                <a:tc>
                  <a:txBody>
                    <a:bodyPr/>
                    <a:lstStyle/>
                    <a:p>
                      <a:pPr algn="ctr"/>
                      <a:r>
                        <a:rPr lang="en-US" dirty="0"/>
                        <a:t>Ave. Bond Life</a:t>
                      </a:r>
                    </a:p>
                  </a:txBody>
                  <a:tcPr/>
                </a:tc>
                <a:tc>
                  <a:txBody>
                    <a:bodyPr/>
                    <a:lstStyle/>
                    <a:p>
                      <a:pPr algn="ctr"/>
                      <a:r>
                        <a:rPr lang="en-US" dirty="0"/>
                        <a:t>TIC</a:t>
                      </a:r>
                    </a:p>
                  </a:txBody>
                  <a:tcPr/>
                </a:tc>
                <a:extLst>
                  <a:ext uri="{0D108BD9-81ED-4DB2-BD59-A6C34878D82A}">
                    <a16:rowId xmlns:a16="http://schemas.microsoft.com/office/drawing/2014/main" val="4094021666"/>
                  </a:ext>
                </a:extLst>
              </a:tr>
              <a:tr h="562308">
                <a:tc>
                  <a:txBody>
                    <a:bodyPr/>
                    <a:lstStyle/>
                    <a:p>
                      <a:r>
                        <a:rPr lang="en-US" dirty="0"/>
                        <a:t>Dare County</a:t>
                      </a:r>
                    </a:p>
                  </a:txBody>
                  <a:tcPr/>
                </a:tc>
                <a:tc>
                  <a:txBody>
                    <a:bodyPr/>
                    <a:lstStyle/>
                    <a:p>
                      <a:r>
                        <a:rPr lang="en-US" dirty="0"/>
                        <a:t>$37,000,000</a:t>
                      </a:r>
                    </a:p>
                  </a:txBody>
                  <a:tcPr/>
                </a:tc>
                <a:tc>
                  <a:txBody>
                    <a:bodyPr/>
                    <a:lstStyle/>
                    <a:p>
                      <a:r>
                        <a:rPr lang="en-US" dirty="0"/>
                        <a:t>LOB</a:t>
                      </a:r>
                    </a:p>
                    <a:p>
                      <a:r>
                        <a:rPr lang="en-US" dirty="0"/>
                        <a:t>4/20/2023</a:t>
                      </a:r>
                    </a:p>
                  </a:txBody>
                  <a:tcPr/>
                </a:tc>
                <a:tc>
                  <a:txBody>
                    <a:bodyPr/>
                    <a:lstStyle/>
                    <a:p>
                      <a:r>
                        <a:rPr lang="en-US" dirty="0"/>
                        <a:t>Aa2/AA</a:t>
                      </a:r>
                    </a:p>
                  </a:txBody>
                  <a:tcPr/>
                </a:tc>
                <a:tc>
                  <a:txBody>
                    <a:bodyPr/>
                    <a:lstStyle/>
                    <a:p>
                      <a:r>
                        <a:rPr lang="en-US" dirty="0"/>
                        <a:t>11.072</a:t>
                      </a:r>
                    </a:p>
                    <a:p>
                      <a:r>
                        <a:rPr lang="en-US" dirty="0" err="1"/>
                        <a:t>yrs</a:t>
                      </a:r>
                      <a:endParaRPr lang="en-US" dirty="0"/>
                    </a:p>
                  </a:txBody>
                  <a:tcPr/>
                </a:tc>
                <a:tc>
                  <a:txBody>
                    <a:bodyPr/>
                    <a:lstStyle/>
                    <a:p>
                      <a:r>
                        <a:rPr lang="en-US" dirty="0"/>
                        <a:t>3.538%</a:t>
                      </a:r>
                    </a:p>
                  </a:txBody>
                  <a:tcPr/>
                </a:tc>
                <a:extLst>
                  <a:ext uri="{0D108BD9-81ED-4DB2-BD59-A6C34878D82A}">
                    <a16:rowId xmlns:a16="http://schemas.microsoft.com/office/drawing/2014/main" val="1800680369"/>
                  </a:ext>
                </a:extLst>
              </a:tr>
              <a:tr h="562308">
                <a:tc>
                  <a:txBody>
                    <a:bodyPr/>
                    <a:lstStyle/>
                    <a:p>
                      <a:r>
                        <a:rPr lang="en-US" dirty="0"/>
                        <a:t>Wake County</a:t>
                      </a:r>
                    </a:p>
                  </a:txBody>
                  <a:tcPr/>
                </a:tc>
                <a:tc>
                  <a:txBody>
                    <a:bodyPr/>
                    <a:lstStyle/>
                    <a:p>
                      <a:r>
                        <a:rPr lang="en-US" dirty="0"/>
                        <a:t>$187,000,000</a:t>
                      </a:r>
                    </a:p>
                  </a:txBody>
                  <a:tcPr/>
                </a:tc>
                <a:tc>
                  <a:txBody>
                    <a:bodyPr/>
                    <a:lstStyle/>
                    <a:p>
                      <a:r>
                        <a:rPr lang="en-US" dirty="0"/>
                        <a:t>LOB-</a:t>
                      </a:r>
                    </a:p>
                    <a:p>
                      <a:r>
                        <a:rPr lang="en-US" dirty="0"/>
                        <a:t>4/19/2023</a:t>
                      </a:r>
                    </a:p>
                  </a:txBody>
                  <a:tcPr/>
                </a:tc>
                <a:tc>
                  <a:txBody>
                    <a:bodyPr/>
                    <a:lstStyle/>
                    <a:p>
                      <a:r>
                        <a:rPr lang="en-US" dirty="0"/>
                        <a:t>Aa1/AA+/AA+</a:t>
                      </a:r>
                    </a:p>
                  </a:txBody>
                  <a:tcPr/>
                </a:tc>
                <a:tc>
                  <a:txBody>
                    <a:bodyPr/>
                    <a:lstStyle/>
                    <a:p>
                      <a:r>
                        <a:rPr lang="en-US" dirty="0"/>
                        <a:t>9.390 </a:t>
                      </a:r>
                      <a:r>
                        <a:rPr lang="en-US" dirty="0" err="1"/>
                        <a:t>yrs</a:t>
                      </a:r>
                      <a:endParaRPr lang="en-US" dirty="0"/>
                    </a:p>
                  </a:txBody>
                  <a:tcPr/>
                </a:tc>
                <a:tc>
                  <a:txBody>
                    <a:bodyPr/>
                    <a:lstStyle/>
                    <a:p>
                      <a:r>
                        <a:rPr lang="en-US" dirty="0"/>
                        <a:t>3.242%</a:t>
                      </a:r>
                    </a:p>
                  </a:txBody>
                  <a:tcPr/>
                </a:tc>
                <a:extLst>
                  <a:ext uri="{0D108BD9-81ED-4DB2-BD59-A6C34878D82A}">
                    <a16:rowId xmlns:a16="http://schemas.microsoft.com/office/drawing/2014/main" val="1350310257"/>
                  </a:ext>
                </a:extLst>
              </a:tr>
              <a:tr h="562308">
                <a:tc>
                  <a:txBody>
                    <a:bodyPr/>
                    <a:lstStyle/>
                    <a:p>
                      <a:r>
                        <a:rPr lang="en-US" dirty="0"/>
                        <a:t>Winston Salem</a:t>
                      </a:r>
                    </a:p>
                  </a:txBody>
                  <a:tcPr/>
                </a:tc>
                <a:tc>
                  <a:txBody>
                    <a:bodyPr/>
                    <a:lstStyle/>
                    <a:p>
                      <a:r>
                        <a:rPr lang="en-US" dirty="0"/>
                        <a:t>$8,895,000</a:t>
                      </a:r>
                    </a:p>
                  </a:txBody>
                  <a:tcPr/>
                </a:tc>
                <a:tc>
                  <a:txBody>
                    <a:bodyPr/>
                    <a:lstStyle/>
                    <a:p>
                      <a:r>
                        <a:rPr lang="en-US" dirty="0"/>
                        <a:t>2/3 Bonds</a:t>
                      </a:r>
                    </a:p>
                    <a:p>
                      <a:r>
                        <a:rPr lang="en-US" dirty="0"/>
                        <a:t>4/18/2023</a:t>
                      </a:r>
                    </a:p>
                  </a:txBody>
                  <a:tcPr/>
                </a:tc>
                <a:tc>
                  <a:txBody>
                    <a:bodyPr/>
                    <a:lstStyle/>
                    <a:p>
                      <a:r>
                        <a:rPr lang="en-US" dirty="0" err="1"/>
                        <a:t>Aaa</a:t>
                      </a:r>
                      <a:r>
                        <a:rPr lang="en-US" dirty="0"/>
                        <a:t>/AAA/AAA</a:t>
                      </a:r>
                    </a:p>
                  </a:txBody>
                  <a:tcPr/>
                </a:tc>
                <a:tc>
                  <a:txBody>
                    <a:bodyPr/>
                    <a:lstStyle/>
                    <a:p>
                      <a:r>
                        <a:rPr lang="en-US" dirty="0"/>
                        <a:t>11.70 </a:t>
                      </a:r>
                      <a:r>
                        <a:rPr lang="en-US" dirty="0" err="1"/>
                        <a:t>yrs</a:t>
                      </a:r>
                      <a:endParaRPr lang="en-US" dirty="0"/>
                    </a:p>
                  </a:txBody>
                  <a:tcPr/>
                </a:tc>
                <a:tc>
                  <a:txBody>
                    <a:bodyPr/>
                    <a:lstStyle/>
                    <a:p>
                      <a:r>
                        <a:rPr lang="en-US" dirty="0"/>
                        <a:t>3.235%</a:t>
                      </a:r>
                    </a:p>
                  </a:txBody>
                  <a:tcPr/>
                </a:tc>
                <a:extLst>
                  <a:ext uri="{0D108BD9-81ED-4DB2-BD59-A6C34878D82A}">
                    <a16:rowId xmlns:a16="http://schemas.microsoft.com/office/drawing/2014/main" val="2924006383"/>
                  </a:ext>
                </a:extLst>
              </a:tr>
              <a:tr h="0">
                <a:tc>
                  <a:txBody>
                    <a:bodyPr/>
                    <a:lstStyle/>
                    <a:p>
                      <a:r>
                        <a:rPr lang="en-US" dirty="0"/>
                        <a:t>Winston Salem</a:t>
                      </a:r>
                    </a:p>
                  </a:txBody>
                  <a:tcPr/>
                </a:tc>
                <a:tc>
                  <a:txBody>
                    <a:bodyPr/>
                    <a:lstStyle/>
                    <a:p>
                      <a:r>
                        <a:rPr lang="en-US" dirty="0"/>
                        <a:t>$7,500,000</a:t>
                      </a:r>
                    </a:p>
                  </a:txBody>
                  <a:tcPr/>
                </a:tc>
                <a:tc>
                  <a:txBody>
                    <a:bodyPr/>
                    <a:lstStyle/>
                    <a:p>
                      <a:r>
                        <a:rPr lang="en-US" dirty="0"/>
                        <a:t>TX. GO Bonds 4/18/2023</a:t>
                      </a:r>
                    </a:p>
                  </a:txBody>
                  <a:tcPr/>
                </a:tc>
                <a:tc>
                  <a:txBody>
                    <a:bodyPr/>
                    <a:lstStyle/>
                    <a:p>
                      <a:r>
                        <a:rPr lang="en-US" dirty="0" err="1"/>
                        <a:t>Aaa</a:t>
                      </a:r>
                      <a:r>
                        <a:rPr lang="en-US" dirty="0"/>
                        <a:t>/AAA/AAA</a:t>
                      </a:r>
                    </a:p>
                  </a:txBody>
                  <a:tcPr/>
                </a:tc>
                <a:tc>
                  <a:txBody>
                    <a:bodyPr/>
                    <a:lstStyle/>
                    <a:p>
                      <a:r>
                        <a:rPr lang="en-US" dirty="0"/>
                        <a:t>1.78yrs</a:t>
                      </a:r>
                    </a:p>
                  </a:txBody>
                  <a:tcPr/>
                </a:tc>
                <a:tc>
                  <a:txBody>
                    <a:bodyPr/>
                    <a:lstStyle/>
                    <a:p>
                      <a:r>
                        <a:rPr lang="en-US" dirty="0"/>
                        <a:t>4.880%</a:t>
                      </a:r>
                    </a:p>
                  </a:txBody>
                  <a:tcPr/>
                </a:tc>
                <a:extLst>
                  <a:ext uri="{0D108BD9-81ED-4DB2-BD59-A6C34878D82A}">
                    <a16:rowId xmlns:a16="http://schemas.microsoft.com/office/drawing/2014/main" val="2097748255"/>
                  </a:ext>
                </a:extLst>
              </a:tr>
              <a:tr h="562308">
                <a:tc>
                  <a:txBody>
                    <a:bodyPr/>
                    <a:lstStyle/>
                    <a:p>
                      <a:r>
                        <a:rPr lang="en-US" dirty="0"/>
                        <a:t>Winston Salem</a:t>
                      </a:r>
                    </a:p>
                  </a:txBody>
                  <a:tcPr/>
                </a:tc>
                <a:tc>
                  <a:txBody>
                    <a:bodyPr/>
                    <a:lstStyle/>
                    <a:p>
                      <a:r>
                        <a:rPr lang="en-US" dirty="0"/>
                        <a:t>$47,500,000</a:t>
                      </a:r>
                    </a:p>
                  </a:txBody>
                  <a:tcPr/>
                </a:tc>
                <a:tc>
                  <a:txBody>
                    <a:bodyPr/>
                    <a:lstStyle/>
                    <a:p>
                      <a:r>
                        <a:rPr lang="en-US" dirty="0"/>
                        <a:t>GO Bonds</a:t>
                      </a:r>
                    </a:p>
                    <a:p>
                      <a:r>
                        <a:rPr lang="en-US" dirty="0"/>
                        <a:t>4/18/2023</a:t>
                      </a:r>
                    </a:p>
                  </a:txBody>
                  <a:tcPr/>
                </a:tc>
                <a:tc>
                  <a:txBody>
                    <a:bodyPr/>
                    <a:lstStyle/>
                    <a:p>
                      <a:r>
                        <a:rPr lang="en-US" dirty="0" err="1"/>
                        <a:t>Aaa</a:t>
                      </a:r>
                      <a:r>
                        <a:rPr lang="en-US" dirty="0"/>
                        <a:t>/AAA/AAA</a:t>
                      </a:r>
                    </a:p>
                  </a:txBody>
                  <a:tcPr/>
                </a:tc>
                <a:tc>
                  <a:txBody>
                    <a:bodyPr/>
                    <a:lstStyle/>
                    <a:p>
                      <a:r>
                        <a:rPr lang="en-US" dirty="0"/>
                        <a:t>11.72yrs</a:t>
                      </a:r>
                    </a:p>
                  </a:txBody>
                  <a:tcPr/>
                </a:tc>
                <a:tc>
                  <a:txBody>
                    <a:bodyPr/>
                    <a:lstStyle/>
                    <a:p>
                      <a:r>
                        <a:rPr lang="en-US" dirty="0"/>
                        <a:t>3.224%</a:t>
                      </a:r>
                    </a:p>
                  </a:txBody>
                  <a:tcPr/>
                </a:tc>
                <a:extLst>
                  <a:ext uri="{0D108BD9-81ED-4DB2-BD59-A6C34878D82A}">
                    <a16:rowId xmlns:a16="http://schemas.microsoft.com/office/drawing/2014/main" val="3546246512"/>
                  </a:ext>
                </a:extLst>
              </a:tr>
              <a:tr h="562308">
                <a:tc>
                  <a:txBody>
                    <a:bodyPr/>
                    <a:lstStyle/>
                    <a:p>
                      <a:r>
                        <a:rPr lang="en-US" dirty="0"/>
                        <a:t>Union County</a:t>
                      </a:r>
                    </a:p>
                  </a:txBody>
                  <a:tcPr/>
                </a:tc>
                <a:tc>
                  <a:txBody>
                    <a:bodyPr/>
                    <a:lstStyle/>
                    <a:p>
                      <a:r>
                        <a:rPr lang="en-US" dirty="0"/>
                        <a:t>$25,000,000</a:t>
                      </a:r>
                    </a:p>
                  </a:txBody>
                  <a:tcPr/>
                </a:tc>
                <a:tc>
                  <a:txBody>
                    <a:bodyPr/>
                    <a:lstStyle/>
                    <a:p>
                      <a:r>
                        <a:rPr lang="en-US" dirty="0"/>
                        <a:t>LOBs</a:t>
                      </a:r>
                    </a:p>
                    <a:p>
                      <a:r>
                        <a:rPr lang="en-US" dirty="0"/>
                        <a:t>4/17/2023</a:t>
                      </a:r>
                    </a:p>
                  </a:txBody>
                  <a:tcPr/>
                </a:tc>
                <a:tc>
                  <a:txBody>
                    <a:bodyPr/>
                    <a:lstStyle/>
                    <a:p>
                      <a:r>
                        <a:rPr lang="en-US" dirty="0"/>
                        <a:t>Aa1/AA+</a:t>
                      </a:r>
                    </a:p>
                  </a:txBody>
                  <a:tcPr/>
                </a:tc>
                <a:tc>
                  <a:txBody>
                    <a:bodyPr/>
                    <a:lstStyle/>
                    <a:p>
                      <a:r>
                        <a:rPr lang="en-US" dirty="0"/>
                        <a:t>4.95yrs</a:t>
                      </a:r>
                    </a:p>
                  </a:txBody>
                  <a:tcPr/>
                </a:tc>
                <a:tc>
                  <a:txBody>
                    <a:bodyPr/>
                    <a:lstStyle/>
                    <a:p>
                      <a:r>
                        <a:rPr lang="en-US" dirty="0"/>
                        <a:t>2.625%</a:t>
                      </a:r>
                    </a:p>
                  </a:txBody>
                  <a:tcPr/>
                </a:tc>
                <a:extLst>
                  <a:ext uri="{0D108BD9-81ED-4DB2-BD59-A6C34878D82A}">
                    <a16:rowId xmlns:a16="http://schemas.microsoft.com/office/drawing/2014/main" val="1896754242"/>
                  </a:ext>
                </a:extLst>
              </a:tr>
            </a:tbl>
          </a:graphicData>
        </a:graphic>
      </p:graphicFrame>
    </p:spTree>
    <p:extLst>
      <p:ext uri="{BB962C8B-B14F-4D97-AF65-F5344CB8AC3E}">
        <p14:creationId xmlns:p14="http://schemas.microsoft.com/office/powerpoint/2010/main" val="844973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175" y="2766218"/>
            <a:ext cx="8461651" cy="1325563"/>
          </a:xfrm>
        </p:spPr>
        <p:txBody>
          <a:bodyPr>
            <a:normAutofit/>
          </a:bodyPr>
          <a:lstStyle/>
          <a:p>
            <a:pPr algn="ctr"/>
            <a:r>
              <a:rPr lang="en-US" b="1" dirty="0"/>
              <a:t>Website Updates</a:t>
            </a:r>
          </a:p>
        </p:txBody>
      </p:sp>
    </p:spTree>
    <p:extLst>
      <p:ext uri="{BB962C8B-B14F-4D97-AF65-F5344CB8AC3E}">
        <p14:creationId xmlns:p14="http://schemas.microsoft.com/office/powerpoint/2010/main" val="2544416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0BCB-527A-3458-3CCF-3CA6D707D443}"/>
              </a:ext>
            </a:extLst>
          </p:cNvPr>
          <p:cNvSpPr>
            <a:spLocks noGrp="1"/>
          </p:cNvSpPr>
          <p:nvPr>
            <p:ph type="title"/>
          </p:nvPr>
        </p:nvSpPr>
        <p:spPr/>
        <p:txBody>
          <a:bodyPr/>
          <a:lstStyle/>
          <a:p>
            <a:pPr algn="ctr"/>
            <a:r>
              <a:rPr lang="en-US" dirty="0"/>
              <a:t>Website Updates Related to Debt Approval</a:t>
            </a:r>
            <a:br>
              <a:rPr lang="en-US" dirty="0"/>
            </a:br>
            <a:endParaRPr lang="en-US" dirty="0"/>
          </a:p>
        </p:txBody>
      </p:sp>
      <p:sp>
        <p:nvSpPr>
          <p:cNvPr id="3" name="Content Placeholder 2">
            <a:extLst>
              <a:ext uri="{FF2B5EF4-FFF2-40B4-BE49-F238E27FC236}">
                <a16:creationId xmlns:a16="http://schemas.microsoft.com/office/drawing/2014/main" id="{B7917B95-BA15-EAF1-11C8-97228382EE4E}"/>
              </a:ext>
            </a:extLst>
          </p:cNvPr>
          <p:cNvSpPr>
            <a:spLocks noGrp="1"/>
          </p:cNvSpPr>
          <p:nvPr>
            <p:ph idx="1"/>
          </p:nvPr>
        </p:nvSpPr>
        <p:spPr/>
        <p:txBody>
          <a:bodyPr/>
          <a:lstStyle/>
          <a:p>
            <a:r>
              <a:rPr lang="en-US" dirty="0"/>
              <a:t>Policy on Public Participation – Online Form</a:t>
            </a:r>
          </a:p>
          <a:p>
            <a:pPr marL="0" indent="0">
              <a:buNone/>
            </a:pPr>
            <a:endParaRPr lang="en-US" dirty="0"/>
          </a:p>
          <a:p>
            <a:r>
              <a:rPr lang="en-US" dirty="0"/>
              <a:t>Debt Inquiry Form</a:t>
            </a:r>
          </a:p>
          <a:p>
            <a:endParaRPr lang="en-US" dirty="0"/>
          </a:p>
        </p:txBody>
      </p:sp>
    </p:spTree>
    <p:extLst>
      <p:ext uri="{BB962C8B-B14F-4D97-AF65-F5344CB8AC3E}">
        <p14:creationId xmlns:p14="http://schemas.microsoft.com/office/powerpoint/2010/main" val="938751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6DEA-B9C0-40ED-F106-CC97632F85A8}"/>
              </a:ext>
            </a:extLst>
          </p:cNvPr>
          <p:cNvSpPr>
            <a:spLocks noGrp="1"/>
          </p:cNvSpPr>
          <p:nvPr>
            <p:ph type="title"/>
          </p:nvPr>
        </p:nvSpPr>
        <p:spPr/>
        <p:txBody>
          <a:bodyPr/>
          <a:lstStyle/>
          <a:p>
            <a:pPr algn="ctr"/>
            <a:r>
              <a:rPr lang="en-US" dirty="0"/>
              <a:t>Public Participation	</a:t>
            </a:r>
            <a:br>
              <a:rPr lang="en-US" dirty="0"/>
            </a:br>
            <a:endParaRPr lang="en-US" dirty="0"/>
          </a:p>
        </p:txBody>
      </p:sp>
      <p:sp>
        <p:nvSpPr>
          <p:cNvPr id="3" name="Content Placeholder 2">
            <a:extLst>
              <a:ext uri="{FF2B5EF4-FFF2-40B4-BE49-F238E27FC236}">
                <a16:creationId xmlns:a16="http://schemas.microsoft.com/office/drawing/2014/main" id="{8BAE035B-CAA1-3E5B-DFAE-EF0BE9E92566}"/>
              </a:ext>
            </a:extLst>
          </p:cNvPr>
          <p:cNvSpPr>
            <a:spLocks noGrp="1"/>
          </p:cNvSpPr>
          <p:nvPr>
            <p:ph idx="1"/>
          </p:nvPr>
        </p:nvSpPr>
        <p:spPr>
          <a:xfrm>
            <a:off x="846083" y="2186277"/>
            <a:ext cx="10515600" cy="4014124"/>
          </a:xfrm>
        </p:spPr>
        <p:txBody>
          <a:bodyPr/>
          <a:lstStyle/>
          <a:p>
            <a:r>
              <a:rPr lang="en-US" dirty="0"/>
              <a:t>On April 4, 2023, the Local Government Commission adopted an updated “Policy on Public Participation in LGC Meetings”. </a:t>
            </a:r>
          </a:p>
          <a:p>
            <a:r>
              <a:rPr lang="en-US" dirty="0"/>
              <a:t>Under this revised policy, members of the public may provide written comments on any agenda item before the Commission using an online form.</a:t>
            </a:r>
          </a:p>
          <a:p>
            <a:r>
              <a:rPr lang="en-US" dirty="0"/>
              <a:t>Comments received by LGC staff will be shared with the Commission and with the local government.</a:t>
            </a:r>
          </a:p>
          <a:p>
            <a:r>
              <a:rPr lang="en-US" dirty="0"/>
              <a:t>The </a:t>
            </a:r>
            <a:r>
              <a:rPr lang="en-US" dirty="0">
                <a:hlinkClick r:id="rId2"/>
              </a:rPr>
              <a:t>policy</a:t>
            </a:r>
            <a:r>
              <a:rPr lang="en-US" dirty="0"/>
              <a:t> is available on our </a:t>
            </a:r>
            <a:r>
              <a:rPr lang="en-US" dirty="0">
                <a:hlinkClick r:id="rId3"/>
              </a:rPr>
              <a:t>LGC webpage</a:t>
            </a:r>
            <a:r>
              <a:rPr lang="en-US" dirty="0"/>
              <a:t>, along with a link to the </a:t>
            </a:r>
            <a:r>
              <a:rPr lang="en-US" dirty="0">
                <a:hlinkClick r:id="rId4"/>
              </a:rPr>
              <a:t>online form</a:t>
            </a:r>
            <a:r>
              <a:rPr lang="en-US" dirty="0"/>
              <a:t>.</a:t>
            </a:r>
          </a:p>
        </p:txBody>
      </p:sp>
    </p:spTree>
    <p:extLst>
      <p:ext uri="{BB962C8B-B14F-4D97-AF65-F5344CB8AC3E}">
        <p14:creationId xmlns:p14="http://schemas.microsoft.com/office/powerpoint/2010/main" val="1909076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6DEA-B9C0-40ED-F106-CC97632F85A8}"/>
              </a:ext>
            </a:extLst>
          </p:cNvPr>
          <p:cNvSpPr>
            <a:spLocks noGrp="1"/>
          </p:cNvSpPr>
          <p:nvPr>
            <p:ph type="title"/>
          </p:nvPr>
        </p:nvSpPr>
        <p:spPr/>
        <p:txBody>
          <a:bodyPr/>
          <a:lstStyle/>
          <a:p>
            <a:pPr algn="ctr"/>
            <a:r>
              <a:rPr lang="en-US" dirty="0"/>
              <a:t>Debt Inquiry Form	</a:t>
            </a:r>
            <a:br>
              <a:rPr lang="en-US" dirty="0"/>
            </a:br>
            <a:endParaRPr lang="en-US" dirty="0"/>
          </a:p>
        </p:txBody>
      </p:sp>
      <p:sp>
        <p:nvSpPr>
          <p:cNvPr id="3" name="Content Placeholder 2">
            <a:extLst>
              <a:ext uri="{FF2B5EF4-FFF2-40B4-BE49-F238E27FC236}">
                <a16:creationId xmlns:a16="http://schemas.microsoft.com/office/drawing/2014/main" id="{8BAE035B-CAA1-3E5B-DFAE-EF0BE9E92566}"/>
              </a:ext>
            </a:extLst>
          </p:cNvPr>
          <p:cNvSpPr>
            <a:spLocks noGrp="1"/>
          </p:cNvSpPr>
          <p:nvPr>
            <p:ph idx="1"/>
          </p:nvPr>
        </p:nvSpPr>
        <p:spPr>
          <a:xfrm>
            <a:off x="846083" y="2186276"/>
            <a:ext cx="10515600" cy="4519323"/>
          </a:xfrm>
        </p:spPr>
        <p:txBody>
          <a:bodyPr>
            <a:normAutofit/>
          </a:bodyPr>
          <a:lstStyle/>
          <a:p>
            <a:r>
              <a:rPr lang="en-US" dirty="0"/>
              <a:t>LGC staff launched a “Debt Inquiry” form for local governments with questions on applying for LGC approval of debt.</a:t>
            </a:r>
          </a:p>
          <a:p>
            <a:r>
              <a:rPr lang="en-US" dirty="0"/>
              <a:t>This form streamlines communications from local governments to our Debt Management staff.</a:t>
            </a:r>
          </a:p>
          <a:p>
            <a:r>
              <a:rPr lang="en-US" dirty="0"/>
              <a:t>Units are asked to supply basic information when known – type of debt, amount of debt, brief description of project, etc.</a:t>
            </a:r>
          </a:p>
          <a:p>
            <a:r>
              <a:rPr lang="en-US" dirty="0"/>
              <a:t>Submissions are then routed to appropriate staff for follow up. </a:t>
            </a:r>
          </a:p>
          <a:p>
            <a:r>
              <a:rPr lang="en-US" dirty="0"/>
              <a:t>The </a:t>
            </a:r>
            <a:r>
              <a:rPr lang="en-US" dirty="0">
                <a:hlinkClick r:id="rId2"/>
              </a:rPr>
              <a:t>form</a:t>
            </a:r>
            <a:r>
              <a:rPr lang="en-US" dirty="0"/>
              <a:t> is available in the </a:t>
            </a:r>
            <a:r>
              <a:rPr lang="en-US" dirty="0">
                <a:hlinkClick r:id="rId3"/>
              </a:rPr>
              <a:t>LGC Approval </a:t>
            </a:r>
            <a:r>
              <a:rPr lang="en-US" dirty="0"/>
              <a:t>section of our </a:t>
            </a:r>
            <a:r>
              <a:rPr lang="en-US" dirty="0">
                <a:hlinkClick r:id="rId4"/>
              </a:rPr>
              <a:t>Applying for Debt</a:t>
            </a:r>
            <a:r>
              <a:rPr lang="en-US" dirty="0"/>
              <a:t> webpage.</a:t>
            </a:r>
          </a:p>
        </p:txBody>
      </p:sp>
    </p:spTree>
    <p:extLst>
      <p:ext uri="{BB962C8B-B14F-4D97-AF65-F5344CB8AC3E}">
        <p14:creationId xmlns:p14="http://schemas.microsoft.com/office/powerpoint/2010/main" val="2195062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1" y="847699"/>
            <a:ext cx="10744199" cy="1325563"/>
          </a:xfrm>
        </p:spPr>
        <p:txBody>
          <a:bodyPr/>
          <a:lstStyle/>
          <a:p>
            <a:pPr algn="ctr"/>
            <a:r>
              <a:rPr lang="en-US" b="1" dirty="0"/>
              <a:t>Policy and Guideline Update</a:t>
            </a:r>
          </a:p>
        </p:txBody>
      </p:sp>
      <p:sp>
        <p:nvSpPr>
          <p:cNvPr id="6" name="Content Placeholder 5">
            <a:extLst>
              <a:ext uri="{FF2B5EF4-FFF2-40B4-BE49-F238E27FC236}">
                <a16:creationId xmlns:a16="http://schemas.microsoft.com/office/drawing/2014/main" id="{F3187C5D-0E42-4FB3-9B43-427D8BC819C0}"/>
              </a:ext>
            </a:extLst>
          </p:cNvPr>
          <p:cNvSpPr>
            <a:spLocks noGrp="1"/>
          </p:cNvSpPr>
          <p:nvPr>
            <p:ph idx="1"/>
          </p:nvPr>
        </p:nvSpPr>
        <p:spPr>
          <a:xfrm>
            <a:off x="846083" y="1926242"/>
            <a:ext cx="10622016" cy="4607907"/>
          </a:xfrm>
        </p:spPr>
        <p:txBody>
          <a:bodyPr>
            <a:normAutofit fontScale="32500" lnSpcReduction="20000"/>
          </a:bodyPr>
          <a:lstStyle/>
          <a:p>
            <a:pPr marL="0" indent="0">
              <a:buNone/>
            </a:pPr>
            <a:endParaRPr lang="en-US" sz="2800" dirty="0"/>
          </a:p>
          <a:p>
            <a:pPr lvl="2"/>
            <a:endParaRPr lang="en-US" sz="2800" dirty="0"/>
          </a:p>
          <a:p>
            <a:pPr marL="914400" lvl="2" indent="0">
              <a:buNone/>
            </a:pPr>
            <a:r>
              <a:rPr lang="en-US" sz="2800" dirty="0"/>
              <a:t>	</a:t>
            </a:r>
            <a:r>
              <a:rPr lang="en-US" sz="7400" dirty="0"/>
              <a:t>March 2023 Guidelines for Review of Debt and Approvals</a:t>
            </a:r>
          </a:p>
          <a:p>
            <a:pPr marL="914400" lvl="2" indent="0">
              <a:buNone/>
            </a:pPr>
            <a:endParaRPr lang="en-US" sz="7400" dirty="0"/>
          </a:p>
          <a:p>
            <a:pPr marL="914400" lvl="2" indent="0">
              <a:buNone/>
            </a:pPr>
            <a:r>
              <a:rPr lang="en-US" sz="7400" dirty="0"/>
              <a:t>*Response to auditor findings</a:t>
            </a:r>
          </a:p>
          <a:p>
            <a:pPr marL="914400" lvl="2" indent="0">
              <a:buNone/>
            </a:pPr>
            <a:endParaRPr lang="en-US" sz="7400" dirty="0"/>
          </a:p>
          <a:p>
            <a:pPr marL="914400" lvl="2" indent="0">
              <a:buNone/>
            </a:pPr>
            <a:r>
              <a:rPr lang="en-US" sz="7400" dirty="0"/>
              <a:t>*FPICs</a:t>
            </a:r>
          </a:p>
          <a:p>
            <a:pPr marL="914400" lvl="2" indent="0">
              <a:buNone/>
            </a:pPr>
            <a:endParaRPr lang="en-US" sz="7400" dirty="0"/>
          </a:p>
          <a:p>
            <a:pPr marL="914400" lvl="2" indent="0">
              <a:buNone/>
            </a:pPr>
            <a:r>
              <a:rPr lang="en-US" sz="7400" dirty="0"/>
              <a:t>*Current Financials submitted</a:t>
            </a:r>
          </a:p>
          <a:p>
            <a:pPr marL="914400" lvl="2" indent="0">
              <a:buNone/>
            </a:pPr>
            <a:endParaRPr lang="en-US" sz="7400" dirty="0"/>
          </a:p>
          <a:p>
            <a:pPr marL="914400" lvl="2" indent="0">
              <a:buNone/>
            </a:pPr>
            <a:r>
              <a:rPr lang="en-US" sz="7400" dirty="0"/>
              <a:t>*Early Contact and Discussions</a:t>
            </a:r>
          </a:p>
          <a:p>
            <a:pPr marL="914400" lvl="2" indent="0">
              <a:buNone/>
            </a:pPr>
            <a:endParaRPr lang="en-US" sz="7400" dirty="0"/>
          </a:p>
          <a:p>
            <a:pPr marL="914400" lvl="2" indent="0">
              <a:lnSpc>
                <a:spcPct val="120000"/>
              </a:lnSpc>
              <a:buNone/>
            </a:pPr>
            <a:r>
              <a:rPr lang="en-US" sz="7400" dirty="0"/>
              <a:t>The </a:t>
            </a:r>
            <a:r>
              <a:rPr lang="en-US" sz="7400" dirty="0">
                <a:hlinkClick r:id="rId3"/>
              </a:rPr>
              <a:t>LGC Guidelines for Debt Issuance </a:t>
            </a:r>
            <a:r>
              <a:rPr lang="en-US" sz="7400" dirty="0"/>
              <a:t>are available on our </a:t>
            </a:r>
            <a:r>
              <a:rPr lang="en-US" sz="7400" dirty="0">
                <a:hlinkClick r:id="rId4"/>
              </a:rPr>
              <a:t>Applying for Debt </a:t>
            </a:r>
            <a:r>
              <a:rPr lang="en-US" sz="7400" dirty="0"/>
              <a:t>webpage, along with deadlines, guidance, and other helpful resources.</a:t>
            </a:r>
            <a:endParaRPr lang="en-US" sz="2800" dirty="0"/>
          </a:p>
          <a:p>
            <a:pPr marL="914400" lvl="2" indent="0">
              <a:buNone/>
            </a:pPr>
            <a:r>
              <a:rPr lang="en-US" sz="2800" dirty="0"/>
              <a:t>				</a:t>
            </a:r>
          </a:p>
          <a:p>
            <a:pPr marL="914400" lvl="2" indent="0">
              <a:buNone/>
            </a:pPr>
            <a:endParaRPr lang="en-US" sz="2800" dirty="0"/>
          </a:p>
          <a:p>
            <a:pPr lvl="2"/>
            <a:endParaRPr lang="en-US" sz="2800" dirty="0"/>
          </a:p>
          <a:p>
            <a:pPr lvl="2"/>
            <a:endParaRPr lang="en-US" sz="2400" dirty="0"/>
          </a:p>
          <a:p>
            <a:pPr marL="0" indent="0">
              <a:buNone/>
            </a:pPr>
            <a:endParaRPr lang="en-US" sz="3200" dirty="0"/>
          </a:p>
        </p:txBody>
      </p:sp>
    </p:spTree>
    <p:extLst>
      <p:ext uri="{BB962C8B-B14F-4D97-AF65-F5344CB8AC3E}">
        <p14:creationId xmlns:p14="http://schemas.microsoft.com/office/powerpoint/2010/main" val="502876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59" y="1182979"/>
            <a:ext cx="10764524" cy="1325563"/>
          </a:xfrm>
        </p:spPr>
        <p:txBody>
          <a:bodyPr>
            <a:normAutofit/>
          </a:bodyPr>
          <a:lstStyle/>
          <a:p>
            <a:r>
              <a:rPr lang="en-US" sz="4200" dirty="0">
                <a:effectLst>
                  <a:outerShdw blurRad="38100" dist="38100" dir="2700000" algn="tl">
                    <a:srgbClr val="000000">
                      <a:alpha val="43137"/>
                    </a:srgbClr>
                  </a:outerShdw>
                </a:effectLst>
              </a:rPr>
              <a:t>Agenda -</a:t>
            </a:r>
            <a:r>
              <a:rPr lang="en-US" sz="4200" dirty="0"/>
              <a:t> </a:t>
            </a:r>
            <a:r>
              <a:rPr lang="en-US" sz="4200" dirty="0">
                <a:hlinkClick r:id="rId2"/>
              </a:rPr>
              <a:t>Local Debt Management Updates</a:t>
            </a:r>
            <a:endParaRPr lang="en-US" sz="4200" dirty="0"/>
          </a:p>
        </p:txBody>
      </p:sp>
      <p:sp>
        <p:nvSpPr>
          <p:cNvPr id="3" name="Content Placeholder 2"/>
          <p:cNvSpPr>
            <a:spLocks noGrp="1"/>
          </p:cNvSpPr>
          <p:nvPr>
            <p:ph idx="1"/>
          </p:nvPr>
        </p:nvSpPr>
        <p:spPr>
          <a:xfrm>
            <a:off x="597159" y="2140971"/>
            <a:ext cx="10515600" cy="4014124"/>
          </a:xfrm>
        </p:spPr>
        <p:txBody>
          <a:bodyPr>
            <a:normAutofit/>
          </a:bodyPr>
          <a:lstStyle/>
          <a:p>
            <a:pPr marL="0" indent="0">
              <a:buNone/>
            </a:pPr>
            <a:endParaRPr lang="en-US" dirty="0"/>
          </a:p>
          <a:p>
            <a:r>
              <a:rPr lang="en-US" dirty="0"/>
              <a:t>FPICs and Debt</a:t>
            </a:r>
          </a:p>
          <a:p>
            <a:r>
              <a:rPr lang="en-US" dirty="0"/>
              <a:t>UAL Units and Debt</a:t>
            </a:r>
          </a:p>
          <a:p>
            <a:r>
              <a:rPr lang="en-US" dirty="0"/>
              <a:t>Interest Rate/Recent Municipal Sales</a:t>
            </a:r>
          </a:p>
          <a:p>
            <a:r>
              <a:rPr lang="en-US" dirty="0"/>
              <a:t>Website Updates</a:t>
            </a:r>
          </a:p>
          <a:p>
            <a:r>
              <a:rPr lang="en-US" dirty="0"/>
              <a:t>Policy and Guidelines updates</a:t>
            </a:r>
          </a:p>
          <a:p>
            <a:r>
              <a:rPr lang="en-US" dirty="0"/>
              <a:t>Debt Section Update</a:t>
            </a:r>
          </a:p>
          <a:p>
            <a:pPr marL="0" indent="0">
              <a:buNone/>
            </a:pPr>
            <a:endParaRPr lang="en-US" dirty="0"/>
          </a:p>
        </p:txBody>
      </p:sp>
      <p:pic>
        <p:nvPicPr>
          <p:cNvPr id="1026" name="Picture 2">
            <a:extLst>
              <a:ext uri="{FF2B5EF4-FFF2-40B4-BE49-F238E27FC236}">
                <a16:creationId xmlns:a16="http://schemas.microsoft.com/office/drawing/2014/main" id="{D3FA36DD-BCE3-7DFB-CFC7-77CD820606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1387" y="3574404"/>
            <a:ext cx="5080907" cy="2856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735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6AA95-3729-B86B-8A6E-32416285B8BA}"/>
              </a:ext>
            </a:extLst>
          </p:cNvPr>
          <p:cNvSpPr>
            <a:spLocks noGrp="1"/>
          </p:cNvSpPr>
          <p:nvPr>
            <p:ph type="title"/>
          </p:nvPr>
        </p:nvSpPr>
        <p:spPr/>
        <p:txBody>
          <a:bodyPr/>
          <a:lstStyle/>
          <a:p>
            <a:pPr algn="ctr"/>
            <a:r>
              <a:rPr lang="en-US" dirty="0"/>
              <a:t>Efficiencies</a:t>
            </a:r>
          </a:p>
        </p:txBody>
      </p:sp>
      <p:sp>
        <p:nvSpPr>
          <p:cNvPr id="3" name="Content Placeholder 2">
            <a:extLst>
              <a:ext uri="{FF2B5EF4-FFF2-40B4-BE49-F238E27FC236}">
                <a16:creationId xmlns:a16="http://schemas.microsoft.com/office/drawing/2014/main" id="{1147026C-022B-D813-4986-D68E0724854B}"/>
              </a:ext>
            </a:extLst>
          </p:cNvPr>
          <p:cNvSpPr>
            <a:spLocks noGrp="1"/>
          </p:cNvSpPr>
          <p:nvPr>
            <p:ph idx="1"/>
          </p:nvPr>
        </p:nvSpPr>
        <p:spPr/>
        <p:txBody>
          <a:bodyPr/>
          <a:lstStyle/>
          <a:p>
            <a:endParaRPr lang="en-US" dirty="0"/>
          </a:p>
          <a:p>
            <a:r>
              <a:rPr lang="en-US" dirty="0"/>
              <a:t>Timing is everything.  Maximize the time frame by speaking to debt staff early in the process about a financing.  </a:t>
            </a:r>
          </a:p>
          <a:p>
            <a:pPr marL="0" indent="0">
              <a:buNone/>
            </a:pPr>
            <a:endParaRPr lang="en-US" dirty="0"/>
          </a:p>
          <a:p>
            <a:endParaRPr lang="en-US" dirty="0"/>
          </a:p>
          <a:p>
            <a:r>
              <a:rPr lang="en-US" dirty="0"/>
              <a:t>SRF loans will need to have bids in hand before being presented to the LGC.</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824842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E5A63-1ED6-7BA1-380F-41BA67A2B58D}"/>
              </a:ext>
            </a:extLst>
          </p:cNvPr>
          <p:cNvSpPr>
            <a:spLocks noGrp="1"/>
          </p:cNvSpPr>
          <p:nvPr>
            <p:ph type="title"/>
          </p:nvPr>
        </p:nvSpPr>
        <p:spPr/>
        <p:txBody>
          <a:bodyPr/>
          <a:lstStyle/>
          <a:p>
            <a:r>
              <a:rPr lang="en-US" dirty="0"/>
              <a:t>Project Factors</a:t>
            </a:r>
          </a:p>
        </p:txBody>
      </p:sp>
      <p:sp>
        <p:nvSpPr>
          <p:cNvPr id="3" name="Content Placeholder 2">
            <a:extLst>
              <a:ext uri="{FF2B5EF4-FFF2-40B4-BE49-F238E27FC236}">
                <a16:creationId xmlns:a16="http://schemas.microsoft.com/office/drawing/2014/main" id="{9A6EDA6F-1427-401A-44C6-DC2FA4E4A102}"/>
              </a:ext>
            </a:extLst>
          </p:cNvPr>
          <p:cNvSpPr>
            <a:spLocks noGrp="1"/>
          </p:cNvSpPr>
          <p:nvPr>
            <p:ph idx="1"/>
          </p:nvPr>
        </p:nvSpPr>
        <p:spPr/>
        <p:txBody>
          <a:bodyPr>
            <a:normAutofit/>
          </a:bodyPr>
          <a:lstStyle/>
          <a:p>
            <a:r>
              <a:rPr lang="en-US" sz="2800" dirty="0"/>
              <a:t>RFPs </a:t>
            </a:r>
          </a:p>
          <a:p>
            <a:r>
              <a:rPr lang="en-US" sz="2800" dirty="0"/>
              <a:t>	Construction bid</a:t>
            </a:r>
          </a:p>
          <a:p>
            <a:r>
              <a:rPr lang="en-US" sz="2800" dirty="0"/>
              <a:t>	Bank bids</a:t>
            </a:r>
          </a:p>
          <a:p>
            <a:r>
              <a:rPr lang="en-US" sz="2800" dirty="0"/>
              <a:t>Bid Holding time/ Lack of bids</a:t>
            </a:r>
          </a:p>
          <a:p>
            <a:r>
              <a:rPr lang="en-US" sz="2800" dirty="0"/>
              <a:t>Cost Increases (Materials/Labor)</a:t>
            </a:r>
            <a:endParaRPr lang="en-US" dirty="0"/>
          </a:p>
          <a:p>
            <a:r>
              <a:rPr lang="en-US" dirty="0"/>
              <a:t>Capital Planning</a:t>
            </a:r>
          </a:p>
        </p:txBody>
      </p:sp>
    </p:spTree>
    <p:extLst>
      <p:ext uri="{BB962C8B-B14F-4D97-AF65-F5344CB8AC3E}">
        <p14:creationId xmlns:p14="http://schemas.microsoft.com/office/powerpoint/2010/main" val="1335702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3B223-F3BD-4B54-4F91-17060EB35CB2}"/>
              </a:ext>
            </a:extLst>
          </p:cNvPr>
          <p:cNvSpPr>
            <a:spLocks noGrp="1"/>
          </p:cNvSpPr>
          <p:nvPr>
            <p:ph type="title"/>
          </p:nvPr>
        </p:nvSpPr>
        <p:spPr/>
        <p:txBody>
          <a:bodyPr/>
          <a:lstStyle/>
          <a:p>
            <a:pPr algn="ctr"/>
            <a:r>
              <a:rPr lang="en-US" b="1" dirty="0"/>
              <a:t>General Obligation Bonds</a:t>
            </a:r>
          </a:p>
        </p:txBody>
      </p:sp>
      <p:sp>
        <p:nvSpPr>
          <p:cNvPr id="3" name="Content Placeholder 2">
            <a:extLst>
              <a:ext uri="{FF2B5EF4-FFF2-40B4-BE49-F238E27FC236}">
                <a16:creationId xmlns:a16="http://schemas.microsoft.com/office/drawing/2014/main" id="{38725319-6DF9-C7F8-EDEA-890A39724501}"/>
              </a:ext>
            </a:extLst>
          </p:cNvPr>
          <p:cNvSpPr>
            <a:spLocks noGrp="1"/>
          </p:cNvSpPr>
          <p:nvPr>
            <p:ph idx="1"/>
          </p:nvPr>
        </p:nvSpPr>
        <p:spPr/>
        <p:txBody>
          <a:bodyPr>
            <a:norm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sp>
        <p:nvSpPr>
          <p:cNvPr id="4" name="Content Placeholder 5">
            <a:extLst>
              <a:ext uri="{FF2B5EF4-FFF2-40B4-BE49-F238E27FC236}">
                <a16:creationId xmlns:a16="http://schemas.microsoft.com/office/drawing/2014/main" id="{62C49609-F7D2-DEC7-50E7-C436B5B0A369}"/>
              </a:ext>
            </a:extLst>
          </p:cNvPr>
          <p:cNvSpPr txBox="1">
            <a:spLocks/>
          </p:cNvSpPr>
          <p:nvPr/>
        </p:nvSpPr>
        <p:spPr>
          <a:xfrm>
            <a:off x="846083" y="2173262"/>
            <a:ext cx="10622016" cy="43608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hlinkClick r:id="rId2"/>
              </a:rPr>
              <a:t>SL 2022-53 </a:t>
            </a:r>
            <a:endParaRPr lang="en-US" sz="3200" dirty="0"/>
          </a:p>
          <a:p>
            <a:pPr lvl="1"/>
            <a:r>
              <a:rPr lang="en-US" sz="3200" dirty="0"/>
              <a:t>Modifies </a:t>
            </a:r>
            <a:r>
              <a:rPr lang="en-US" sz="3200" dirty="0">
                <a:hlinkClick r:id="rId3"/>
              </a:rPr>
              <a:t>Article 4</a:t>
            </a:r>
            <a:r>
              <a:rPr lang="en-US" sz="3200" dirty="0"/>
              <a:t> of Chapter 159 (Local Government Bond Act)</a:t>
            </a:r>
          </a:p>
          <a:p>
            <a:pPr lvl="1"/>
            <a:r>
              <a:rPr lang="en-US" sz="3200" dirty="0"/>
              <a:t>Creates new requirements for finance officer to disclose and file with the LGC estimates of interest to be paid on the bonds, increase in property tax necessary to service the debt, amount of two-thirds bonds available (new 159-155.1), </a:t>
            </a:r>
            <a:r>
              <a:rPr lang="en-US" sz="3200" b="1" dirty="0"/>
              <a:t>Statement of Disclosures</a:t>
            </a:r>
            <a:r>
              <a:rPr lang="en-US" sz="3200" dirty="0"/>
              <a:t>.</a:t>
            </a:r>
          </a:p>
        </p:txBody>
      </p:sp>
    </p:spTree>
    <p:extLst>
      <p:ext uri="{BB962C8B-B14F-4D97-AF65-F5344CB8AC3E}">
        <p14:creationId xmlns:p14="http://schemas.microsoft.com/office/powerpoint/2010/main" val="145614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1" y="847699"/>
            <a:ext cx="10744199" cy="1325563"/>
          </a:xfrm>
        </p:spPr>
        <p:txBody>
          <a:bodyPr/>
          <a:lstStyle/>
          <a:p>
            <a:pPr algn="ctr"/>
            <a:r>
              <a:rPr lang="en-US" b="1" dirty="0"/>
              <a:t>General Obligation Bonds</a:t>
            </a:r>
          </a:p>
        </p:txBody>
      </p:sp>
      <p:sp>
        <p:nvSpPr>
          <p:cNvPr id="6" name="Content Placeholder 5">
            <a:extLst>
              <a:ext uri="{FF2B5EF4-FFF2-40B4-BE49-F238E27FC236}">
                <a16:creationId xmlns:a16="http://schemas.microsoft.com/office/drawing/2014/main" id="{F3187C5D-0E42-4FB3-9B43-427D8BC819C0}"/>
              </a:ext>
            </a:extLst>
          </p:cNvPr>
          <p:cNvSpPr>
            <a:spLocks noGrp="1"/>
          </p:cNvSpPr>
          <p:nvPr>
            <p:ph idx="1"/>
          </p:nvPr>
        </p:nvSpPr>
        <p:spPr>
          <a:xfrm>
            <a:off x="846083" y="1926242"/>
            <a:ext cx="10622016" cy="4607907"/>
          </a:xfrm>
        </p:spPr>
        <p:txBody>
          <a:bodyPr>
            <a:noAutofit/>
          </a:bodyPr>
          <a:lstStyle/>
          <a:p>
            <a:pPr marL="0" indent="0">
              <a:buNone/>
            </a:pPr>
            <a:r>
              <a:rPr lang="en-US" sz="2400" dirty="0">
                <a:hlinkClick r:id="rId3"/>
              </a:rPr>
              <a:t>SL 2022-53 </a:t>
            </a:r>
            <a:br>
              <a:rPr lang="en-US" sz="2400" dirty="0"/>
            </a:br>
            <a:endParaRPr lang="en-US" sz="2400" dirty="0"/>
          </a:p>
          <a:p>
            <a:pPr lvl="1"/>
            <a:r>
              <a:rPr lang="en-US" dirty="0"/>
              <a:t>Creates a new finding required for the LGC to approve an application under this section:</a:t>
            </a:r>
          </a:p>
          <a:p>
            <a:pPr marL="914400" lvl="2" indent="0">
              <a:buNone/>
            </a:pPr>
            <a:r>
              <a:rPr lang="en-US" sz="2400" dirty="0"/>
              <a:t>“That the assumptions used by the finance officer of the unit in preparing the statement of estimated interest…are reasonable” (modification to 159-52(b))</a:t>
            </a:r>
          </a:p>
          <a:p>
            <a:pPr marL="914400" lvl="2" indent="0">
              <a:buNone/>
            </a:pPr>
            <a:endParaRPr lang="en-US" sz="2400" dirty="0"/>
          </a:p>
          <a:p>
            <a:pPr lvl="1"/>
            <a:r>
              <a:rPr lang="en-US" dirty="0"/>
              <a:t>Modifies requirements for bond orders (modifications to 159-56 and 159-58)</a:t>
            </a:r>
          </a:p>
          <a:p>
            <a:pPr marL="457200" lvl="1" indent="0">
              <a:buNone/>
            </a:pPr>
            <a:endParaRPr lang="en-US" dirty="0"/>
          </a:p>
          <a:p>
            <a:pPr lvl="1"/>
            <a:r>
              <a:rPr lang="en-US" dirty="0">
                <a:effectLst/>
                <a:latin typeface="Calibri" panose="020F0502020204030204" pitchFamily="34" charset="0"/>
                <a:ea typeface="Calibri" panose="020F0502020204030204" pitchFamily="34" charset="0"/>
              </a:rPr>
              <a:t> Effective for all bond orders introduced on or after October 1, 2022</a:t>
            </a:r>
            <a:endParaRPr lang="en-US" dirty="0"/>
          </a:p>
        </p:txBody>
      </p:sp>
    </p:spTree>
    <p:extLst>
      <p:ext uri="{BB962C8B-B14F-4D97-AF65-F5344CB8AC3E}">
        <p14:creationId xmlns:p14="http://schemas.microsoft.com/office/powerpoint/2010/main" val="694483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0140E-0B5E-6842-BF82-50B0B4F6744F}"/>
              </a:ext>
            </a:extLst>
          </p:cNvPr>
          <p:cNvSpPr>
            <a:spLocks noGrp="1"/>
          </p:cNvSpPr>
          <p:nvPr>
            <p:ph type="title"/>
          </p:nvPr>
        </p:nvSpPr>
        <p:spPr/>
        <p:txBody>
          <a:bodyPr/>
          <a:lstStyle/>
          <a:p>
            <a:r>
              <a:rPr lang="en-US" dirty="0"/>
              <a:t>LGC Policy to incorporate SL 2022-53</a:t>
            </a:r>
          </a:p>
        </p:txBody>
      </p:sp>
      <p:sp>
        <p:nvSpPr>
          <p:cNvPr id="3" name="Content Placeholder 2">
            <a:extLst>
              <a:ext uri="{FF2B5EF4-FFF2-40B4-BE49-F238E27FC236}">
                <a16:creationId xmlns:a16="http://schemas.microsoft.com/office/drawing/2014/main" id="{356BD68F-4C0F-A32B-DB55-5D855D24223D}"/>
              </a:ext>
            </a:extLst>
          </p:cNvPr>
          <p:cNvSpPr>
            <a:spLocks noGrp="1"/>
          </p:cNvSpPr>
          <p:nvPr>
            <p:ph idx="1"/>
          </p:nvPr>
        </p:nvSpPr>
        <p:spPr/>
        <p:txBody>
          <a:bodyPr>
            <a:normAutofit/>
          </a:bodyPr>
          <a:lstStyle/>
          <a:p>
            <a:r>
              <a:rPr lang="en-US" dirty="0"/>
              <a:t>Estimated Interest- </a:t>
            </a:r>
            <a:r>
              <a:rPr lang="en-US" dirty="0">
                <a:hlinkClick r:id="rId2"/>
              </a:rPr>
              <a:t>Safe Harbor Policy- </a:t>
            </a:r>
            <a:r>
              <a:rPr lang="en-US" dirty="0"/>
              <a:t>approved by the LGC November 2022.</a:t>
            </a:r>
            <a:r>
              <a:rPr lang="en-US" b="0" i="0" dirty="0">
                <a:effectLst/>
                <a:latin typeface="Source Sans Pro" panose="020B0503030403020204" pitchFamily="34" charset="0"/>
              </a:rPr>
              <a:t> </a:t>
            </a:r>
            <a:endParaRPr lang="en-US" dirty="0">
              <a:latin typeface="Source Sans Pro" panose="020B0503030403020204" pitchFamily="34" charset="0"/>
            </a:endParaRPr>
          </a:p>
          <a:p>
            <a:r>
              <a:rPr lang="en-US" b="0" i="0" dirty="0">
                <a:effectLst/>
                <a:latin typeface="Source Sans Pro" panose="020B0503030403020204" pitchFamily="34" charset="0"/>
              </a:rPr>
              <a:t> Note that units are not required to utilize the policy for their assumptions of estimated interest, and alternate assumptions may be preferable in certain circumstances such as </a:t>
            </a:r>
            <a:r>
              <a:rPr lang="en-US" b="0" i="0" dirty="0" err="1">
                <a:effectLst/>
                <a:latin typeface="Source Sans Pro" panose="020B0503030403020204" pitchFamily="34" charset="0"/>
              </a:rPr>
              <a:t>refundings</a:t>
            </a:r>
            <a:r>
              <a:rPr lang="en-US" b="0" i="0" dirty="0">
                <a:effectLst/>
                <a:latin typeface="Source Sans Pro" panose="020B0503030403020204" pitchFamily="34" charset="0"/>
              </a:rPr>
              <a:t>, private placements, and issuance of “two-thirds bonds”. Finance officers wishing to use alternative assumptions are encouraged to consult with LGC staff prior to the introduction of a bond order to discuss the basis for the alternate assumptions.</a:t>
            </a:r>
            <a:endParaRPr lang="en-US" dirty="0"/>
          </a:p>
          <a:p>
            <a:endParaRPr lang="en-US" dirty="0"/>
          </a:p>
        </p:txBody>
      </p:sp>
    </p:spTree>
    <p:extLst>
      <p:ext uri="{BB962C8B-B14F-4D97-AF65-F5344CB8AC3E}">
        <p14:creationId xmlns:p14="http://schemas.microsoft.com/office/powerpoint/2010/main" val="3291948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2B2A1-92DF-5F38-2E8E-26930F83F81D}"/>
              </a:ext>
            </a:extLst>
          </p:cNvPr>
          <p:cNvSpPr>
            <a:spLocks noGrp="1"/>
          </p:cNvSpPr>
          <p:nvPr>
            <p:ph type="title"/>
          </p:nvPr>
        </p:nvSpPr>
        <p:spPr/>
        <p:txBody>
          <a:bodyPr/>
          <a:lstStyle/>
          <a:p>
            <a:pPr algn="ctr"/>
            <a:r>
              <a:rPr lang="en-US" dirty="0"/>
              <a:t>Safe Harbor Policy</a:t>
            </a:r>
          </a:p>
        </p:txBody>
      </p:sp>
      <p:sp>
        <p:nvSpPr>
          <p:cNvPr id="3" name="Content Placeholder 2">
            <a:extLst>
              <a:ext uri="{FF2B5EF4-FFF2-40B4-BE49-F238E27FC236}">
                <a16:creationId xmlns:a16="http://schemas.microsoft.com/office/drawing/2014/main" id="{A570BE94-F57C-F78B-9552-649CA3D4C3A1}"/>
              </a:ext>
            </a:extLst>
          </p:cNvPr>
          <p:cNvSpPr>
            <a:spLocks noGrp="1"/>
          </p:cNvSpPr>
          <p:nvPr>
            <p:ph idx="1"/>
          </p:nvPr>
        </p:nvSpPr>
        <p:spPr/>
        <p:txBody>
          <a:bodyPr/>
          <a:lstStyle/>
          <a:p>
            <a:pPr marL="0" indent="0">
              <a:buNone/>
            </a:pPr>
            <a:r>
              <a:rPr lang="en-US" dirty="0"/>
              <a:t>1) The Commission will find the assumptions used in the estimate of total interest included in the statement of disclosures necessary for bond authorization required by G.S. §159-55.1(a)(1) to be reasonable if the estimate is based on the following assumptions: (a) principal on the bonds to be authorized will be paid in 20 annual equal principal installments measured from the date of issue of each separate series of bonds; and (b) the interest rate on the bonds will be equal to a Bond Buyer 20 Index (BB20) rate published within 25 days prior to the introduction of the bond order plus 200 basis points (2%) or higher.</a:t>
            </a:r>
          </a:p>
        </p:txBody>
      </p:sp>
    </p:spTree>
    <p:extLst>
      <p:ext uri="{BB962C8B-B14F-4D97-AF65-F5344CB8AC3E}">
        <p14:creationId xmlns:p14="http://schemas.microsoft.com/office/powerpoint/2010/main" val="113472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E9E0-A640-94B2-F308-8AE3CADE94B4}"/>
              </a:ext>
            </a:extLst>
          </p:cNvPr>
          <p:cNvSpPr>
            <a:spLocks noGrp="1"/>
          </p:cNvSpPr>
          <p:nvPr>
            <p:ph type="title"/>
          </p:nvPr>
        </p:nvSpPr>
        <p:spPr/>
        <p:txBody>
          <a:bodyPr/>
          <a:lstStyle/>
          <a:p>
            <a:pPr algn="ctr"/>
            <a:r>
              <a:rPr lang="en-US" dirty="0"/>
              <a:t>Safe Harbor Policy cont. </a:t>
            </a:r>
          </a:p>
        </p:txBody>
      </p:sp>
      <p:sp>
        <p:nvSpPr>
          <p:cNvPr id="3" name="Content Placeholder 2">
            <a:extLst>
              <a:ext uri="{FF2B5EF4-FFF2-40B4-BE49-F238E27FC236}">
                <a16:creationId xmlns:a16="http://schemas.microsoft.com/office/drawing/2014/main" id="{3EFEC256-4CBC-E7DF-730E-FD5F737D9C16}"/>
              </a:ext>
            </a:extLst>
          </p:cNvPr>
          <p:cNvSpPr>
            <a:spLocks noGrp="1"/>
          </p:cNvSpPr>
          <p:nvPr>
            <p:ph idx="1"/>
          </p:nvPr>
        </p:nvSpPr>
        <p:spPr>
          <a:xfrm>
            <a:off x="846083" y="2632593"/>
            <a:ext cx="10515600" cy="4014124"/>
          </a:xfrm>
        </p:spPr>
        <p:txBody>
          <a:bodyPr>
            <a:normAutofit/>
          </a:bodyPr>
          <a:lstStyle/>
          <a:p>
            <a:pPr marL="0" indent="0">
              <a:buNone/>
            </a:pPr>
            <a:r>
              <a:rPr lang="en-US" dirty="0"/>
              <a:t>2)  A finance officer may use alternate assumptions to estimate the  total amount of interest to be paid on the bonds over the expected term of the bonds; these alternate assumptions will be considered by the Commission at the same time it considers the application for approval of the bond issue and makes its findings required pursuant to N.C.G.S. 159-52(b)</a:t>
            </a:r>
          </a:p>
          <a:p>
            <a:pPr marL="0" indent="0">
              <a:buNone/>
            </a:pPr>
            <a:endParaRPr lang="en-US" dirty="0"/>
          </a:p>
          <a:p>
            <a:pPr marL="0" indent="0">
              <a:buNone/>
            </a:pPr>
            <a:r>
              <a:rPr lang="en-US" dirty="0"/>
              <a:t>The </a:t>
            </a:r>
            <a:r>
              <a:rPr lang="en-US" dirty="0">
                <a:hlinkClick r:id="rId2"/>
              </a:rPr>
              <a:t>Safe Harbor Policy </a:t>
            </a:r>
            <a:r>
              <a:rPr lang="en-US" dirty="0"/>
              <a:t>is available on our </a:t>
            </a:r>
            <a:r>
              <a:rPr lang="en-US" dirty="0">
                <a:hlinkClick r:id="rId3"/>
              </a:rPr>
              <a:t>Applying for Debt </a:t>
            </a:r>
            <a:r>
              <a:rPr lang="en-US" dirty="0"/>
              <a:t>webpage, along with deadlines, guidance, and other helpful resources.</a:t>
            </a:r>
          </a:p>
          <a:p>
            <a:pPr marL="0" indent="0">
              <a:buNone/>
            </a:pPr>
            <a:endParaRPr lang="en-US" dirty="0"/>
          </a:p>
        </p:txBody>
      </p:sp>
    </p:spTree>
    <p:extLst>
      <p:ext uri="{BB962C8B-B14F-4D97-AF65-F5344CB8AC3E}">
        <p14:creationId xmlns:p14="http://schemas.microsoft.com/office/powerpoint/2010/main" val="951612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1" y="847699"/>
            <a:ext cx="10744199" cy="1885773"/>
          </a:xfrm>
        </p:spPr>
        <p:txBody>
          <a:bodyPr>
            <a:normAutofit/>
          </a:bodyPr>
          <a:lstStyle/>
          <a:p>
            <a:pPr algn="ctr"/>
            <a:r>
              <a:rPr lang="en-US" b="1" dirty="0"/>
              <a:t>General Obligation Bonds</a:t>
            </a:r>
            <a:br>
              <a:rPr lang="en-US" b="1" dirty="0"/>
            </a:br>
            <a:endParaRPr lang="en-US" b="1" dirty="0"/>
          </a:p>
        </p:txBody>
      </p:sp>
      <p:sp>
        <p:nvSpPr>
          <p:cNvPr id="6" name="Content Placeholder 5">
            <a:extLst>
              <a:ext uri="{FF2B5EF4-FFF2-40B4-BE49-F238E27FC236}">
                <a16:creationId xmlns:a16="http://schemas.microsoft.com/office/drawing/2014/main" id="{F3187C5D-0E42-4FB3-9B43-427D8BC819C0}"/>
              </a:ext>
            </a:extLst>
          </p:cNvPr>
          <p:cNvSpPr>
            <a:spLocks noGrp="1"/>
          </p:cNvSpPr>
          <p:nvPr>
            <p:ph idx="1"/>
          </p:nvPr>
        </p:nvSpPr>
        <p:spPr>
          <a:xfrm>
            <a:off x="844731" y="2656114"/>
            <a:ext cx="10623368" cy="3878035"/>
          </a:xfrm>
        </p:spPr>
        <p:txBody>
          <a:bodyPr>
            <a:normAutofit/>
          </a:bodyPr>
          <a:lstStyle/>
          <a:p>
            <a:pPr marL="0" indent="0" algn="ctr">
              <a:buNone/>
            </a:pPr>
            <a:endParaRPr lang="en-US" sz="3200" dirty="0"/>
          </a:p>
          <a:p>
            <a:pPr marL="0" indent="0" algn="ctr">
              <a:buNone/>
            </a:pPr>
            <a:r>
              <a:rPr lang="en-US" sz="3200" dirty="0"/>
              <a:t>Time frame of General Obligation Bond process will continue to remain the same.</a:t>
            </a:r>
          </a:p>
          <a:p>
            <a:pPr marL="0" indent="0" algn="ctr">
              <a:buNone/>
            </a:pPr>
            <a:endParaRPr lang="en-US" sz="3200" dirty="0"/>
          </a:p>
          <a:p>
            <a:pPr marL="0" indent="0" algn="ctr">
              <a:buNone/>
            </a:pPr>
            <a:r>
              <a:rPr lang="en-US" sz="3200" dirty="0"/>
              <a:t>*UPDATE-</a:t>
            </a:r>
          </a:p>
          <a:p>
            <a:pPr marL="0" indent="0" algn="ctr">
              <a:buNone/>
            </a:pPr>
            <a:r>
              <a:rPr lang="en-US" sz="3200" dirty="0"/>
              <a:t>GO Bond LGC approval will be scheduled </a:t>
            </a:r>
            <a:r>
              <a:rPr lang="en-US" sz="3200" dirty="0">
                <a:highlight>
                  <a:srgbClr val="FFFF00"/>
                </a:highlight>
              </a:rPr>
              <a:t>AFTER</a:t>
            </a:r>
            <a:r>
              <a:rPr lang="en-US" sz="3200" dirty="0"/>
              <a:t> the local bond referendum (see next slide).</a:t>
            </a:r>
          </a:p>
          <a:p>
            <a:pPr marL="0" indent="0">
              <a:buNone/>
            </a:pPr>
            <a:endParaRPr lang="en-US" sz="3200" dirty="0"/>
          </a:p>
        </p:txBody>
      </p:sp>
    </p:spTree>
    <p:extLst>
      <p:ext uri="{BB962C8B-B14F-4D97-AF65-F5344CB8AC3E}">
        <p14:creationId xmlns:p14="http://schemas.microsoft.com/office/powerpoint/2010/main" val="3764784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7A8B-EAB7-741B-879F-00EA6457D889}"/>
              </a:ext>
            </a:extLst>
          </p:cNvPr>
          <p:cNvSpPr>
            <a:spLocks noGrp="1"/>
          </p:cNvSpPr>
          <p:nvPr>
            <p:ph type="title"/>
          </p:nvPr>
        </p:nvSpPr>
        <p:spPr/>
        <p:txBody>
          <a:bodyPr/>
          <a:lstStyle/>
          <a:p>
            <a:pPr algn="ctr"/>
            <a:r>
              <a:rPr lang="en-US" dirty="0"/>
              <a:t>Debt Section Update</a:t>
            </a:r>
          </a:p>
        </p:txBody>
      </p:sp>
      <p:pic>
        <p:nvPicPr>
          <p:cNvPr id="5" name="Content Placeholder 4" descr="'The End' typed on a typewriter">
            <a:extLst>
              <a:ext uri="{FF2B5EF4-FFF2-40B4-BE49-F238E27FC236}">
                <a16:creationId xmlns:a16="http://schemas.microsoft.com/office/drawing/2014/main" id="{38171BCE-B298-1705-1404-B5D0E840030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83261" y="3842385"/>
            <a:ext cx="6041354" cy="2397484"/>
          </a:xfrm>
        </p:spPr>
      </p:pic>
      <p:pic>
        <p:nvPicPr>
          <p:cNvPr id="7" name="Picture 6" descr="Puzzle pieces">
            <a:extLst>
              <a:ext uri="{FF2B5EF4-FFF2-40B4-BE49-F238E27FC236}">
                <a16:creationId xmlns:a16="http://schemas.microsoft.com/office/drawing/2014/main" id="{6E344CD6-6CDF-A959-EF43-62A6ECD7D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329" y="2198451"/>
            <a:ext cx="10327341" cy="4095346"/>
          </a:xfrm>
          <a:prstGeom prst="rect">
            <a:avLst/>
          </a:prstGeom>
        </p:spPr>
      </p:pic>
    </p:spTree>
    <p:extLst>
      <p:ext uri="{BB962C8B-B14F-4D97-AF65-F5344CB8AC3E}">
        <p14:creationId xmlns:p14="http://schemas.microsoft.com/office/powerpoint/2010/main" val="3721874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EB6E5-1CC4-47D1-4D22-8C6892BEA106}"/>
              </a:ext>
            </a:extLst>
          </p:cNvPr>
          <p:cNvSpPr>
            <a:spLocks noGrp="1"/>
          </p:cNvSpPr>
          <p:nvPr>
            <p:ph type="title"/>
          </p:nvPr>
        </p:nvSpPr>
        <p:spPr>
          <a:xfrm>
            <a:off x="838200" y="365125"/>
            <a:ext cx="10515600" cy="1398361"/>
          </a:xfrm>
        </p:spPr>
        <p:txBody>
          <a:bodyPr/>
          <a:lstStyle/>
          <a:p>
            <a:pPr algn="ctr"/>
            <a:r>
              <a:rPr lang="en-US" dirty="0"/>
              <a:t>Staff Updates	</a:t>
            </a:r>
          </a:p>
        </p:txBody>
      </p:sp>
      <p:sp>
        <p:nvSpPr>
          <p:cNvPr id="3" name="TextBox 2">
            <a:extLst>
              <a:ext uri="{FF2B5EF4-FFF2-40B4-BE49-F238E27FC236}">
                <a16:creationId xmlns:a16="http://schemas.microsoft.com/office/drawing/2014/main" id="{DF0A4256-EE80-33CF-2F3B-D998E460E1B7}"/>
              </a:ext>
            </a:extLst>
          </p:cNvPr>
          <p:cNvSpPr txBox="1"/>
          <p:nvPr/>
        </p:nvSpPr>
        <p:spPr>
          <a:xfrm>
            <a:off x="906235" y="1763486"/>
            <a:ext cx="10774136" cy="3108543"/>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3200" dirty="0"/>
              <a:t>Tony Blalock- Assistant Director of Debt Management</a:t>
            </a:r>
          </a:p>
          <a:p>
            <a:endParaRPr lang="en-US" sz="3200" dirty="0"/>
          </a:p>
          <a:p>
            <a:pPr marL="285750" indent="-285750">
              <a:buFont typeface="Arial" panose="020B0604020202020204" pitchFamily="34" charset="0"/>
              <a:buChar char="•"/>
            </a:pPr>
            <a:r>
              <a:rPr lang="en-US" sz="3200" dirty="0"/>
              <a:t>Melissa Dearman- Financial Analyst</a:t>
            </a:r>
          </a:p>
          <a:p>
            <a:endParaRPr lang="en-US" sz="3200" dirty="0"/>
          </a:p>
          <a:p>
            <a:pPr marL="285750" indent="-285750">
              <a:buFont typeface="Arial" panose="020B0604020202020204" pitchFamily="34" charset="0"/>
              <a:buChar char="•"/>
            </a:pPr>
            <a:r>
              <a:rPr lang="en-US" sz="3200" dirty="0"/>
              <a:t>Kelsey Carmichael- Financial Analyst</a:t>
            </a:r>
          </a:p>
          <a:p>
            <a:endParaRPr lang="en-US" dirty="0"/>
          </a:p>
        </p:txBody>
      </p:sp>
    </p:spTree>
    <p:extLst>
      <p:ext uri="{BB962C8B-B14F-4D97-AF65-F5344CB8AC3E}">
        <p14:creationId xmlns:p14="http://schemas.microsoft.com/office/powerpoint/2010/main" val="127068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175" y="2766218"/>
            <a:ext cx="8461651" cy="1325563"/>
          </a:xfrm>
        </p:spPr>
        <p:txBody>
          <a:bodyPr>
            <a:normAutofit/>
          </a:bodyPr>
          <a:lstStyle/>
          <a:p>
            <a:pPr algn="ctr"/>
            <a:r>
              <a:rPr lang="en-US" b="1" dirty="0"/>
              <a:t>FPICs and Debt</a:t>
            </a:r>
          </a:p>
        </p:txBody>
      </p:sp>
    </p:spTree>
    <p:extLst>
      <p:ext uri="{BB962C8B-B14F-4D97-AF65-F5344CB8AC3E}">
        <p14:creationId xmlns:p14="http://schemas.microsoft.com/office/powerpoint/2010/main" val="2806238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3B3CB-F675-22EE-A01B-FB212D47B17F}"/>
              </a:ext>
            </a:extLst>
          </p:cNvPr>
          <p:cNvSpPr>
            <a:spLocks noGrp="1"/>
          </p:cNvSpPr>
          <p:nvPr>
            <p:ph type="title"/>
          </p:nvPr>
        </p:nvSpPr>
        <p:spPr/>
        <p:txBody>
          <a:bodyPr/>
          <a:lstStyle/>
          <a:p>
            <a:pPr algn="ctr"/>
            <a:r>
              <a:rPr lang="en-US" dirty="0"/>
              <a:t>Staff- Join our Team!</a:t>
            </a:r>
          </a:p>
        </p:txBody>
      </p:sp>
      <p:sp>
        <p:nvSpPr>
          <p:cNvPr id="3" name="Content Placeholder 2">
            <a:extLst>
              <a:ext uri="{FF2B5EF4-FFF2-40B4-BE49-F238E27FC236}">
                <a16:creationId xmlns:a16="http://schemas.microsoft.com/office/drawing/2014/main" id="{88F7F4C8-E450-F69B-A50C-5382FEF18EAC}"/>
              </a:ext>
            </a:extLst>
          </p:cNvPr>
          <p:cNvSpPr>
            <a:spLocks noGrp="1"/>
          </p:cNvSpPr>
          <p:nvPr>
            <p:ph idx="1"/>
          </p:nvPr>
        </p:nvSpPr>
        <p:spPr/>
        <p:txBody>
          <a:bodyPr/>
          <a:lstStyle/>
          <a:p>
            <a:pPr algn="ctr"/>
            <a:r>
              <a:rPr lang="en-US" sz="4400" dirty="0"/>
              <a:t>Current Analyst and Accounting positions available and posted on the website!</a:t>
            </a:r>
          </a:p>
          <a:p>
            <a:endParaRPr lang="en-US" dirty="0"/>
          </a:p>
          <a:p>
            <a:endParaRPr lang="en-US" dirty="0"/>
          </a:p>
        </p:txBody>
      </p:sp>
    </p:spTree>
    <p:extLst>
      <p:ext uri="{BB962C8B-B14F-4D97-AF65-F5344CB8AC3E}">
        <p14:creationId xmlns:p14="http://schemas.microsoft.com/office/powerpoint/2010/main" val="3464989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Questions???</a:t>
            </a:r>
          </a:p>
        </p:txBody>
      </p:sp>
      <p:sp>
        <p:nvSpPr>
          <p:cNvPr id="3" name="Content Placeholder 2"/>
          <p:cNvSpPr>
            <a:spLocks noGrp="1"/>
          </p:cNvSpPr>
          <p:nvPr>
            <p:ph idx="1"/>
          </p:nvPr>
        </p:nvSpPr>
        <p:spPr/>
        <p:txBody>
          <a:bodyPr/>
          <a:lstStyle/>
          <a:p>
            <a:r>
              <a:rPr lang="en-US" dirty="0"/>
              <a:t>Jennifer Wimmer, Director of Debt Management</a:t>
            </a:r>
          </a:p>
          <a:p>
            <a:r>
              <a:rPr lang="en-US" dirty="0"/>
              <a:t>919-814-4285    </a:t>
            </a:r>
            <a:r>
              <a:rPr lang="en-US" dirty="0">
                <a:hlinkClick r:id="rId2"/>
              </a:rPr>
              <a:t>Jennifer.wimmer@nctreasurer.com</a:t>
            </a:r>
            <a:endParaRPr lang="en-US" dirty="0"/>
          </a:p>
          <a:p>
            <a:endParaRPr lang="en-US" dirty="0"/>
          </a:p>
          <a:p>
            <a:r>
              <a:rPr lang="en-US" dirty="0"/>
              <a:t>Tony Blalock</a:t>
            </a:r>
          </a:p>
          <a:p>
            <a:r>
              <a:rPr lang="en-US" dirty="0"/>
              <a:t>919-814-4278   </a:t>
            </a:r>
            <a:r>
              <a:rPr lang="en-US" dirty="0">
                <a:hlinkClick r:id="rId3"/>
              </a:rPr>
              <a:t>Tony.Blalock@nctreasurer.com</a:t>
            </a:r>
            <a:endParaRPr lang="en-US" dirty="0"/>
          </a:p>
          <a:p>
            <a:endParaRPr lang="en-US" dirty="0"/>
          </a:p>
        </p:txBody>
      </p:sp>
    </p:spTree>
    <p:extLst>
      <p:ext uri="{BB962C8B-B14F-4D97-AF65-F5344CB8AC3E}">
        <p14:creationId xmlns:p14="http://schemas.microsoft.com/office/powerpoint/2010/main" val="46126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7200" y="3560391"/>
            <a:ext cx="9144000" cy="1589125"/>
          </a:xfrm>
        </p:spPr>
        <p:txBody>
          <a:bodyPr>
            <a:normAutofit/>
          </a:bodyPr>
          <a:lstStyle/>
          <a:p>
            <a:r>
              <a:rPr lang="en-US" sz="4000" b="1" i="1" dirty="0"/>
              <a:t>LGC Fiscal Management Section Update</a:t>
            </a:r>
            <a:br>
              <a:rPr lang="en-US" sz="4000" b="1" i="1" dirty="0"/>
            </a:br>
            <a:r>
              <a:rPr lang="en-US" sz="4000" b="1" i="1" dirty="0"/>
              <a:t>Cash and Investments – Current Issues</a:t>
            </a:r>
            <a:br>
              <a:rPr lang="en-US" sz="2000" dirty="0"/>
            </a:br>
            <a:endParaRPr lang="en-US" sz="2000" dirty="0"/>
          </a:p>
        </p:txBody>
      </p:sp>
      <p:sp>
        <p:nvSpPr>
          <p:cNvPr id="3" name="Subtitle 2"/>
          <p:cNvSpPr>
            <a:spLocks noGrp="1"/>
          </p:cNvSpPr>
          <p:nvPr>
            <p:ph type="subTitle" idx="1"/>
          </p:nvPr>
        </p:nvSpPr>
        <p:spPr>
          <a:xfrm>
            <a:off x="1524000" y="4948988"/>
            <a:ext cx="9144000" cy="1499937"/>
          </a:xfrm>
        </p:spPr>
        <p:txBody>
          <a:bodyPr>
            <a:normAutofit fontScale="92500" lnSpcReduction="10000"/>
          </a:bodyPr>
          <a:lstStyle/>
          <a:p>
            <a:r>
              <a:rPr lang="en-US" sz="2800" dirty="0"/>
              <a:t>Becky Dzingeleski – Senior Accounting and Financial Management Advisor</a:t>
            </a:r>
          </a:p>
          <a:p>
            <a:pPr algn="r"/>
            <a:endParaRPr lang="en-US" sz="2000" dirty="0"/>
          </a:p>
          <a:p>
            <a:pPr algn="r"/>
            <a:r>
              <a:rPr lang="en-US" sz="2000" dirty="0"/>
              <a:t>July 20, 2023</a:t>
            </a:r>
          </a:p>
        </p:txBody>
      </p:sp>
    </p:spTree>
    <p:extLst>
      <p:ext uri="{BB962C8B-B14F-4D97-AF65-F5344CB8AC3E}">
        <p14:creationId xmlns:p14="http://schemas.microsoft.com/office/powerpoint/2010/main" val="2242008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69" y="723875"/>
            <a:ext cx="11384543" cy="1325563"/>
          </a:xfrm>
        </p:spPr>
        <p:txBody>
          <a:bodyPr>
            <a:normAutofit/>
          </a:bodyPr>
          <a:lstStyle/>
          <a:p>
            <a:r>
              <a:rPr lang="en-US" sz="4200" dirty="0">
                <a:solidFill>
                  <a:schemeClr val="tx1"/>
                </a:solidFill>
                <a:effectLst>
                  <a:outerShdw blurRad="38100" dist="38100" dir="2700000" algn="tl">
                    <a:srgbClr val="000000">
                      <a:alpha val="43137"/>
                    </a:srgbClr>
                  </a:outerShdw>
                </a:effectLst>
              </a:rPr>
              <a:t>Agenda – </a:t>
            </a:r>
            <a:r>
              <a:rPr lang="en-US" sz="4200" dirty="0">
                <a:hlinkClick r:id="rId2"/>
              </a:rPr>
              <a:t>Fiscal Management Section Updates</a:t>
            </a:r>
            <a:endParaRPr lang="en-US" sz="4200" dirty="0">
              <a:solidFill>
                <a:schemeClr val="tx1"/>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8372EE59-711E-4CA5-AF14-CA7829177BF1}"/>
              </a:ext>
            </a:extLst>
          </p:cNvPr>
          <p:cNvPicPr>
            <a:picLocks noChangeAspect="1"/>
          </p:cNvPicPr>
          <p:nvPr/>
        </p:nvPicPr>
        <p:blipFill>
          <a:blip r:embed="rId3"/>
          <a:stretch>
            <a:fillRect/>
          </a:stretch>
        </p:blipFill>
        <p:spPr>
          <a:xfrm>
            <a:off x="126237" y="5079416"/>
            <a:ext cx="11955292" cy="1713124"/>
          </a:xfrm>
          <a:prstGeom prst="rect">
            <a:avLst/>
          </a:prstGeom>
        </p:spPr>
      </p:pic>
      <p:sp>
        <p:nvSpPr>
          <p:cNvPr id="5" name="Content Placeholder 2">
            <a:extLst>
              <a:ext uri="{FF2B5EF4-FFF2-40B4-BE49-F238E27FC236}">
                <a16:creationId xmlns:a16="http://schemas.microsoft.com/office/drawing/2014/main" id="{42BFD666-FD88-44BD-86C8-903573CA4DC9}"/>
              </a:ext>
            </a:extLst>
          </p:cNvPr>
          <p:cNvSpPr txBox="1">
            <a:spLocks/>
          </p:cNvSpPr>
          <p:nvPr/>
        </p:nvSpPr>
        <p:spPr>
          <a:xfrm>
            <a:off x="415553" y="1951150"/>
            <a:ext cx="11376660" cy="37238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LGC Staff changes</a:t>
            </a:r>
          </a:p>
          <a:p>
            <a:r>
              <a:rPr lang="en-US" dirty="0"/>
              <a:t>COLL-91 reporting changes</a:t>
            </a:r>
          </a:p>
          <a:p>
            <a:r>
              <a:rPr lang="en-US" dirty="0"/>
              <a:t>Current Investment Violations</a:t>
            </a:r>
          </a:p>
          <a:p>
            <a:r>
              <a:rPr lang="en-US" dirty="0"/>
              <a:t>Cash &amp; Investment Reminders</a:t>
            </a:r>
          </a:p>
          <a:p>
            <a:r>
              <a:rPr lang="en-US" dirty="0"/>
              <a:t>Investment Statistics</a:t>
            </a:r>
          </a:p>
          <a:p>
            <a:r>
              <a:rPr lang="en-US" dirty="0"/>
              <a:t>Financial Performance Indicators of Concern (FPIC’s)</a:t>
            </a:r>
          </a:p>
          <a:p>
            <a:endParaRPr lang="en-US" dirty="0"/>
          </a:p>
        </p:txBody>
      </p:sp>
    </p:spTree>
    <p:extLst>
      <p:ext uri="{BB962C8B-B14F-4D97-AF65-F5344CB8AC3E}">
        <p14:creationId xmlns:p14="http://schemas.microsoft.com/office/powerpoint/2010/main" val="1166757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5005A6-34FC-4753-BA32-8866422B780A}"/>
              </a:ext>
            </a:extLst>
          </p:cNvPr>
          <p:cNvSpPr>
            <a:spLocks noGrp="1"/>
          </p:cNvSpPr>
          <p:nvPr>
            <p:ph type="title"/>
          </p:nvPr>
        </p:nvSpPr>
        <p:spPr>
          <a:xfrm>
            <a:off x="0" y="636780"/>
            <a:ext cx="10796442" cy="991970"/>
          </a:xfrm>
        </p:spPr>
        <p:txBody>
          <a:bodyPr>
            <a:normAutofit/>
          </a:bodyPr>
          <a:lstStyle/>
          <a:p>
            <a:pPr algn="ctr"/>
            <a:r>
              <a:rPr lang="en-US" sz="4400" dirty="0">
                <a:solidFill>
                  <a:schemeClr val="tx1"/>
                </a:solidFill>
                <a:effectLst>
                  <a:outerShdw blurRad="38100" dist="38100" dir="2700000" algn="tl">
                    <a:srgbClr val="000000">
                      <a:alpha val="43137"/>
                    </a:srgbClr>
                  </a:outerShdw>
                </a:effectLst>
              </a:rPr>
              <a:t>LGC Fiscal Management Section Staff News </a:t>
            </a:r>
          </a:p>
        </p:txBody>
      </p:sp>
      <p:sp>
        <p:nvSpPr>
          <p:cNvPr id="5" name="Content Placeholder 2">
            <a:extLst>
              <a:ext uri="{FF2B5EF4-FFF2-40B4-BE49-F238E27FC236}">
                <a16:creationId xmlns:a16="http://schemas.microsoft.com/office/drawing/2014/main" id="{9056554C-F098-4C86-BE9F-612C7622121D}"/>
              </a:ext>
            </a:extLst>
          </p:cNvPr>
          <p:cNvSpPr txBox="1">
            <a:spLocks/>
          </p:cNvSpPr>
          <p:nvPr/>
        </p:nvSpPr>
        <p:spPr>
          <a:xfrm>
            <a:off x="-3342" y="1902526"/>
            <a:ext cx="4050792" cy="3052948"/>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0"/>
              </a:spcBef>
              <a:buNone/>
            </a:pPr>
            <a:r>
              <a:rPr lang="en-US" sz="12800" dirty="0">
                <a:solidFill>
                  <a:schemeClr val="tx1"/>
                </a:solidFill>
              </a:rPr>
              <a:t>Management</a:t>
            </a:r>
          </a:p>
          <a:p>
            <a:pPr lvl="1">
              <a:spcBef>
                <a:spcPts val="0"/>
              </a:spcBef>
            </a:pPr>
            <a:r>
              <a:rPr lang="en-US" sz="8800" dirty="0">
                <a:solidFill>
                  <a:schemeClr val="tx1"/>
                </a:solidFill>
              </a:rPr>
              <a:t>Kendra Boyle promoted      to Director</a:t>
            </a:r>
          </a:p>
          <a:p>
            <a:pPr lvl="1">
              <a:spcBef>
                <a:spcPts val="0"/>
              </a:spcBef>
            </a:pPr>
            <a:endParaRPr lang="en-US" sz="9600" dirty="0">
              <a:solidFill>
                <a:schemeClr val="tx1"/>
              </a:solidFill>
            </a:endParaRPr>
          </a:p>
          <a:p>
            <a:pPr lvl="1">
              <a:spcBef>
                <a:spcPts val="0"/>
              </a:spcBef>
            </a:pPr>
            <a:r>
              <a:rPr lang="en-US" sz="8800" dirty="0">
                <a:solidFill>
                  <a:schemeClr val="tx1"/>
                </a:solidFill>
              </a:rPr>
              <a:t>Eric Faust promoted to Assistant Director</a:t>
            </a:r>
          </a:p>
          <a:p>
            <a:pPr marL="457200" lvl="1" indent="0">
              <a:spcBef>
                <a:spcPts val="0"/>
              </a:spcBef>
              <a:buNone/>
            </a:pPr>
            <a:endParaRPr lang="en-US" sz="8800" dirty="0">
              <a:solidFill>
                <a:schemeClr val="tx1"/>
              </a:solidFill>
            </a:endParaRPr>
          </a:p>
          <a:p>
            <a:pPr marL="914400" lvl="2" indent="0">
              <a:buNone/>
            </a:pPr>
            <a:endParaRPr lang="en-US" dirty="0"/>
          </a:p>
          <a:p>
            <a:pPr lvl="2"/>
            <a:endParaRPr lang="en-US" dirty="0"/>
          </a:p>
          <a:p>
            <a:pPr lvl="4"/>
            <a:endParaRPr lang="en-US" dirty="0"/>
          </a:p>
          <a:p>
            <a:pPr lvl="3"/>
            <a:endParaRPr lang="en-US" dirty="0"/>
          </a:p>
          <a:p>
            <a:pPr marL="1371600" lvl="3" indent="0">
              <a:buFont typeface="Arial" panose="020B0604020202020204" pitchFamily="34" charset="0"/>
              <a:buNone/>
            </a:pPr>
            <a:r>
              <a:rPr lang="en-US" dirty="0"/>
              <a:t> </a:t>
            </a:r>
          </a:p>
          <a:p>
            <a:pPr marL="1371600" lvl="3" indent="0">
              <a:buFont typeface="Arial" panose="020B0604020202020204" pitchFamily="34" charset="0"/>
              <a:buNone/>
            </a:pPr>
            <a:endParaRPr lang="en-US" dirty="0"/>
          </a:p>
          <a:p>
            <a:pPr marL="1371600" lvl="3" indent="0">
              <a:buFont typeface="Arial" panose="020B0604020202020204" pitchFamily="34" charset="0"/>
              <a:buNone/>
            </a:pPr>
            <a:endParaRPr lang="en-US" dirty="0"/>
          </a:p>
          <a:p>
            <a:pPr marL="1371600" lvl="3" indent="0">
              <a:buFont typeface="Arial" panose="020B0604020202020204" pitchFamily="34" charset="0"/>
              <a:buNone/>
            </a:pPr>
            <a:endParaRPr lang="en-US" dirty="0"/>
          </a:p>
          <a:p>
            <a:pPr marL="914400" lvl="2" indent="0">
              <a:buFont typeface="Arial" panose="020B0604020202020204" pitchFamily="34" charset="0"/>
              <a:buNone/>
            </a:pPr>
            <a:endParaRPr lang="en-US" dirty="0"/>
          </a:p>
          <a:p>
            <a:pPr marL="914400" lvl="2" indent="0">
              <a:buFont typeface="Arial" panose="020B0604020202020204" pitchFamily="34" charset="0"/>
              <a:buNone/>
            </a:pPr>
            <a:endParaRPr lang="en-US" dirty="0"/>
          </a:p>
          <a:p>
            <a:pPr marL="914400" lvl="2" indent="0">
              <a:buFont typeface="Arial" panose="020B0604020202020204" pitchFamily="34" charset="0"/>
              <a:buNone/>
            </a:pPr>
            <a:endParaRPr lang="en-US" dirty="0"/>
          </a:p>
        </p:txBody>
      </p:sp>
      <p:sp>
        <p:nvSpPr>
          <p:cNvPr id="6" name="Content Placeholder 2">
            <a:extLst>
              <a:ext uri="{FF2B5EF4-FFF2-40B4-BE49-F238E27FC236}">
                <a16:creationId xmlns:a16="http://schemas.microsoft.com/office/drawing/2014/main" id="{65AC03EA-B0AF-45D6-AE64-F29AC7A8596A}"/>
              </a:ext>
            </a:extLst>
          </p:cNvPr>
          <p:cNvSpPr txBox="1">
            <a:spLocks/>
          </p:cNvSpPr>
          <p:nvPr/>
        </p:nvSpPr>
        <p:spPr>
          <a:xfrm>
            <a:off x="6957250" y="1508939"/>
            <a:ext cx="5022107" cy="44291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3000" dirty="0"/>
              <a:t> </a:t>
            </a:r>
            <a:r>
              <a:rPr lang="en-US" dirty="0"/>
              <a:t> </a:t>
            </a:r>
          </a:p>
          <a:p>
            <a:pPr marL="457200" lvl="1" indent="0">
              <a:buNone/>
            </a:pPr>
            <a:endParaRPr lang="en-US" dirty="0"/>
          </a:p>
          <a:p>
            <a:pPr marL="457200" lvl="1" indent="0">
              <a:buNone/>
            </a:pPr>
            <a:endParaRPr lang="en-US" dirty="0"/>
          </a:p>
          <a:p>
            <a:pPr marL="457200" lvl="1" indent="0">
              <a:buNone/>
            </a:pPr>
            <a:endParaRPr lang="en-US" dirty="0"/>
          </a:p>
          <a:p>
            <a:pPr marL="914400" lvl="2" indent="0">
              <a:buFont typeface="Arial" panose="020B0604020202020204" pitchFamily="34" charset="0"/>
              <a:buNone/>
            </a:pPr>
            <a:endParaRPr lang="en-US" dirty="0"/>
          </a:p>
          <a:p>
            <a:pPr marL="914400" lvl="2" indent="0">
              <a:buFont typeface="Arial" panose="020B0604020202020204" pitchFamily="34" charset="0"/>
              <a:buNone/>
            </a:pPr>
            <a:endParaRPr lang="en-US" dirty="0"/>
          </a:p>
          <a:p>
            <a:pPr marL="914400" lvl="2" indent="0">
              <a:buFont typeface="Arial" panose="020B0604020202020204" pitchFamily="34" charset="0"/>
              <a:buNone/>
            </a:pPr>
            <a:endParaRPr lang="en-US" dirty="0"/>
          </a:p>
        </p:txBody>
      </p:sp>
      <p:sp>
        <p:nvSpPr>
          <p:cNvPr id="3" name="TextBox 2">
            <a:extLst>
              <a:ext uri="{FF2B5EF4-FFF2-40B4-BE49-F238E27FC236}">
                <a16:creationId xmlns:a16="http://schemas.microsoft.com/office/drawing/2014/main" id="{9C7B56EB-E4A3-455C-A14B-391B7F9BDC8D}"/>
              </a:ext>
            </a:extLst>
          </p:cNvPr>
          <p:cNvSpPr txBox="1"/>
          <p:nvPr/>
        </p:nvSpPr>
        <p:spPr>
          <a:xfrm>
            <a:off x="7230212" y="1767340"/>
            <a:ext cx="3983220" cy="1600438"/>
          </a:xfrm>
          <a:prstGeom prst="rect">
            <a:avLst/>
          </a:prstGeom>
          <a:noFill/>
        </p:spPr>
        <p:txBody>
          <a:bodyPr wrap="square" rtlCol="0">
            <a:spAutoFit/>
          </a:bodyPr>
          <a:lstStyle/>
          <a:p>
            <a:r>
              <a:rPr lang="en-US" sz="3200" dirty="0"/>
              <a:t>Coach Team Additions</a:t>
            </a:r>
          </a:p>
          <a:p>
            <a:pPr marL="285750" indent="-285750">
              <a:buFont typeface="Arial" panose="020B0604020202020204" pitchFamily="34" charset="0"/>
              <a:buChar char="•"/>
            </a:pPr>
            <a:r>
              <a:rPr lang="en-US" sz="2200" dirty="0"/>
              <a:t>Becky Garland</a:t>
            </a:r>
          </a:p>
          <a:p>
            <a:pPr marL="285750" indent="-285750">
              <a:buFont typeface="Arial" panose="020B0604020202020204" pitchFamily="34" charset="0"/>
              <a:buChar char="•"/>
            </a:pPr>
            <a:r>
              <a:rPr lang="en-US" sz="2200" dirty="0"/>
              <a:t>Melissa Cardinali</a:t>
            </a:r>
          </a:p>
          <a:p>
            <a:pPr marL="285750" indent="-285750">
              <a:buFont typeface="Arial" panose="020B0604020202020204" pitchFamily="34" charset="0"/>
              <a:buChar char="•"/>
            </a:pPr>
            <a:r>
              <a:rPr lang="en-US" sz="2200" dirty="0"/>
              <a:t>Natalie Roundtree</a:t>
            </a:r>
          </a:p>
        </p:txBody>
      </p:sp>
      <p:pic>
        <p:nvPicPr>
          <p:cNvPr id="9" name="Picture 8">
            <a:extLst>
              <a:ext uri="{FF2B5EF4-FFF2-40B4-BE49-F238E27FC236}">
                <a16:creationId xmlns:a16="http://schemas.microsoft.com/office/drawing/2014/main" id="{DDB278F8-306F-413C-9DEC-4C3CFFFD6F3C}"/>
              </a:ext>
            </a:extLst>
          </p:cNvPr>
          <p:cNvPicPr>
            <a:picLocks noChangeAspect="1"/>
          </p:cNvPicPr>
          <p:nvPr/>
        </p:nvPicPr>
        <p:blipFill>
          <a:blip r:embed="rId2"/>
          <a:stretch>
            <a:fillRect/>
          </a:stretch>
        </p:blipFill>
        <p:spPr>
          <a:xfrm>
            <a:off x="3562109" y="1806321"/>
            <a:ext cx="3616183" cy="2300458"/>
          </a:xfrm>
          <a:prstGeom prst="rect">
            <a:avLst/>
          </a:prstGeom>
        </p:spPr>
      </p:pic>
      <p:sp>
        <p:nvSpPr>
          <p:cNvPr id="2" name="TextBox 1">
            <a:extLst>
              <a:ext uri="{FF2B5EF4-FFF2-40B4-BE49-F238E27FC236}">
                <a16:creationId xmlns:a16="http://schemas.microsoft.com/office/drawing/2014/main" id="{72962248-BD18-4C80-9DBA-200516D6A798}"/>
              </a:ext>
            </a:extLst>
          </p:cNvPr>
          <p:cNvSpPr txBox="1"/>
          <p:nvPr/>
        </p:nvSpPr>
        <p:spPr>
          <a:xfrm>
            <a:off x="932689" y="5725235"/>
            <a:ext cx="10514892" cy="954107"/>
          </a:xfrm>
          <a:prstGeom prst="rect">
            <a:avLst/>
          </a:prstGeom>
          <a:noFill/>
        </p:spPr>
        <p:txBody>
          <a:bodyPr wrap="square" rtlCol="0">
            <a:spAutoFit/>
          </a:bodyPr>
          <a:lstStyle/>
          <a:p>
            <a:r>
              <a:rPr lang="en-US" sz="2800" dirty="0">
                <a:hlinkClick r:id="rId3"/>
              </a:rPr>
              <a:t>Job Opportunities | Departments: Dept of State Treasurer | Sorted by Job Title ascending | Careers (governmentjobs.com)</a:t>
            </a:r>
            <a:endParaRPr lang="en-US" sz="2800" dirty="0"/>
          </a:p>
        </p:txBody>
      </p:sp>
      <p:sp>
        <p:nvSpPr>
          <p:cNvPr id="7" name="TextBox 6">
            <a:extLst>
              <a:ext uri="{FF2B5EF4-FFF2-40B4-BE49-F238E27FC236}">
                <a16:creationId xmlns:a16="http://schemas.microsoft.com/office/drawing/2014/main" id="{8CF89FFD-0718-7B1F-75E9-0EF0D946F245}"/>
              </a:ext>
            </a:extLst>
          </p:cNvPr>
          <p:cNvSpPr txBox="1"/>
          <p:nvPr/>
        </p:nvSpPr>
        <p:spPr>
          <a:xfrm>
            <a:off x="3449790" y="4239937"/>
            <a:ext cx="4345496" cy="1261884"/>
          </a:xfrm>
          <a:prstGeom prst="rect">
            <a:avLst/>
          </a:prstGeom>
          <a:noFill/>
        </p:spPr>
        <p:txBody>
          <a:bodyPr wrap="square" rtlCol="0">
            <a:spAutoFit/>
          </a:bodyPr>
          <a:lstStyle/>
          <a:p>
            <a:r>
              <a:rPr lang="en-US" sz="3200" dirty="0"/>
              <a:t>Staff Additions </a:t>
            </a:r>
          </a:p>
          <a:p>
            <a:r>
              <a:rPr lang="en-US" sz="2200" dirty="0"/>
              <a:t>Shanell McBride, Accountant and Financial Management Specialist</a:t>
            </a:r>
          </a:p>
        </p:txBody>
      </p:sp>
    </p:spTree>
    <p:extLst>
      <p:ext uri="{BB962C8B-B14F-4D97-AF65-F5344CB8AC3E}">
        <p14:creationId xmlns:p14="http://schemas.microsoft.com/office/powerpoint/2010/main" val="1274912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0575" y="1032937"/>
            <a:ext cx="11624645" cy="1413278"/>
          </a:xfrm>
        </p:spPr>
        <p:txBody>
          <a:bodyPr>
            <a:normAutofit fontScale="90000"/>
          </a:bodyPr>
          <a:lstStyle/>
          <a:p>
            <a:pPr algn="ctr"/>
            <a:br>
              <a:rPr lang="en-US" sz="4700" dirty="0">
                <a:effectLst>
                  <a:outerShdw blurRad="38100" dist="38100" dir="2700000" algn="tl">
                    <a:srgbClr val="000000">
                      <a:alpha val="43137"/>
                    </a:srgbClr>
                  </a:outerShdw>
                </a:effectLst>
                <a:cs typeface="Arial" panose="020B0604020202020204" pitchFamily="34" charset="0"/>
              </a:rPr>
            </a:br>
            <a:r>
              <a:rPr lang="en-US" sz="4000" dirty="0">
                <a:solidFill>
                  <a:schemeClr val="tx1"/>
                </a:solidFill>
                <a:effectLst>
                  <a:outerShdw blurRad="38100" dist="38100" dir="2700000" algn="tl">
                    <a:srgbClr val="000000">
                      <a:alpha val="43137"/>
                    </a:srgbClr>
                  </a:outerShdw>
                </a:effectLst>
                <a:cs typeface="Arial" panose="020B0604020202020204" pitchFamily="34" charset="0"/>
              </a:rPr>
              <a:t>COLL-91 Notification of Accounts by Public Depositor form now prepared as part of the online LGC-203 report</a:t>
            </a:r>
            <a:br>
              <a:rPr lang="en-US"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endParaRPr lang="en-US" sz="3600" dirty="0">
              <a:highlight>
                <a:srgbClr val="FFFF00"/>
              </a:highligh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60D0C84-416B-49B5-9B7B-E82A3F1F9BEC}"/>
              </a:ext>
            </a:extLst>
          </p:cNvPr>
          <p:cNvSpPr txBox="1"/>
          <p:nvPr/>
        </p:nvSpPr>
        <p:spPr>
          <a:xfrm>
            <a:off x="577516" y="2446214"/>
            <a:ext cx="11093116" cy="3539430"/>
          </a:xfrm>
          <a:prstGeom prst="rect">
            <a:avLst/>
          </a:prstGeom>
          <a:noFill/>
        </p:spPr>
        <p:txBody>
          <a:bodyPr wrap="square" rtlCol="0">
            <a:spAutoFit/>
          </a:bodyPr>
          <a:lstStyle/>
          <a:p>
            <a:r>
              <a:rPr lang="en-US" sz="3200" b="0" i="0" dirty="0">
                <a:solidFill>
                  <a:srgbClr val="212529"/>
                </a:solidFill>
                <a:effectLst/>
                <a:latin typeface="Source Sans Pro" panose="020B0503030403020204" pitchFamily="34" charset="0"/>
              </a:rPr>
              <a:t>Beginning with the June 30, 2023 reporting period, and except as otherwise provided, local governments and public authorities (as defined in </a:t>
            </a:r>
            <a:r>
              <a:rPr lang="en-US" sz="3200" b="0" i="0" u="sng" dirty="0">
                <a:solidFill>
                  <a:srgbClr val="3B75A9"/>
                </a:solidFill>
                <a:effectLst/>
                <a:latin typeface="Source Sans Pro" panose="020B0503030403020204" pitchFamily="34" charset="0"/>
                <a:hlinkClick r:id="rId3"/>
              </a:rPr>
              <a:t>N.C.G.S. 159-7</a:t>
            </a:r>
            <a:r>
              <a:rPr lang="en-US" sz="3200" b="0" i="0" dirty="0">
                <a:solidFill>
                  <a:srgbClr val="212529"/>
                </a:solidFill>
                <a:effectLst/>
                <a:latin typeface="Source Sans Pro" panose="020B0503030403020204" pitchFamily="34" charset="0"/>
              </a:rPr>
              <a:t>) required to submit both the </a:t>
            </a:r>
          </a:p>
          <a:p>
            <a:r>
              <a:rPr lang="en-US" sz="3200" b="0" i="0" dirty="0">
                <a:solidFill>
                  <a:srgbClr val="212529"/>
                </a:solidFill>
                <a:effectLst/>
                <a:latin typeface="Source Sans Pro" panose="020B0503030403020204" pitchFamily="34" charset="0"/>
              </a:rPr>
              <a:t>COLL-91 Form (</a:t>
            </a:r>
            <a:r>
              <a:rPr lang="en-US" sz="3200" dirty="0">
                <a:hlinkClick r:id="rId4"/>
              </a:rPr>
              <a:t>20 </a:t>
            </a:r>
            <a:r>
              <a:rPr lang="en-US" sz="3200" dirty="0" err="1">
                <a:hlinkClick r:id="rId4"/>
              </a:rPr>
              <a:t>ncac</a:t>
            </a:r>
            <a:r>
              <a:rPr lang="en-US" sz="3200" dirty="0">
                <a:hlinkClick r:id="rId4"/>
              </a:rPr>
              <a:t> 07 .0103.pdf (state.nc.us)</a:t>
            </a:r>
            <a:r>
              <a:rPr lang="en-US" sz="3200" b="0" i="0" dirty="0">
                <a:solidFill>
                  <a:srgbClr val="212529"/>
                </a:solidFill>
                <a:effectLst/>
                <a:latin typeface="Source Sans Pro" panose="020B0503030403020204" pitchFamily="34" charset="0"/>
              </a:rPr>
              <a:t> and the </a:t>
            </a:r>
          </a:p>
          <a:p>
            <a:r>
              <a:rPr lang="en-US" sz="3200" b="0" i="0" dirty="0">
                <a:solidFill>
                  <a:srgbClr val="212529"/>
                </a:solidFill>
                <a:effectLst/>
                <a:latin typeface="Source Sans Pro" panose="020B0503030403020204" pitchFamily="34" charset="0"/>
              </a:rPr>
              <a:t>LGC-203 Report  </a:t>
            </a:r>
            <a:r>
              <a:rPr lang="en-US" sz="3200" dirty="0">
                <a:solidFill>
                  <a:srgbClr val="212529"/>
                </a:solidFill>
                <a:latin typeface="Source Sans Pro" panose="020B0503030403020204" pitchFamily="34" charset="0"/>
              </a:rPr>
              <a:t>(</a:t>
            </a:r>
            <a:r>
              <a:rPr lang="en-US" sz="3200" dirty="0">
                <a:hlinkClick r:id="rId5"/>
              </a:rPr>
              <a:t>GS_159-33.pdf (ncleg.gov)</a:t>
            </a:r>
            <a:r>
              <a:rPr lang="en-US" sz="3200" dirty="0"/>
              <a:t> </a:t>
            </a:r>
            <a:r>
              <a:rPr lang="en-US" sz="3200" b="1" i="0" dirty="0">
                <a:solidFill>
                  <a:srgbClr val="212529"/>
                </a:solidFill>
                <a:effectLst/>
                <a:latin typeface="Source Sans Pro" panose="020B0503030403020204" pitchFamily="34" charset="0"/>
              </a:rPr>
              <a:t>will now be able to submit both reports simultaneously using the new LGC-203/COLL-91 module within LOGOS. </a:t>
            </a:r>
            <a:endParaRPr lang="en-US" sz="3200"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100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7435" y="851631"/>
            <a:ext cx="8866094" cy="800219"/>
          </a:xfrm>
          <a:prstGeom prst="rect">
            <a:avLst/>
          </a:prstGeom>
        </p:spPr>
        <p:txBody>
          <a:bodyPr wrap="square">
            <a:spAutoFit/>
          </a:bodyPr>
          <a:lstStyle/>
          <a:p>
            <a:pPr lvl="1"/>
            <a:endParaRPr lang="en-US" sz="2400" dirty="0">
              <a:solidFill>
                <a:prstClr val="black"/>
              </a:solidFill>
              <a:latin typeface="Arial" panose="020B0604020202020204" pitchFamily="34" charset="0"/>
            </a:endParaRPr>
          </a:p>
          <a:p>
            <a:pPr lvl="1"/>
            <a:endParaRPr lang="en-US" sz="2200" dirty="0">
              <a:solidFill>
                <a:prstClr val="black"/>
              </a:solidFill>
              <a:latin typeface="Arial" panose="020B0604020202020204" pitchFamily="34" charset="0"/>
            </a:endParaRPr>
          </a:p>
        </p:txBody>
      </p:sp>
      <p:sp>
        <p:nvSpPr>
          <p:cNvPr id="2" name="Title 1"/>
          <p:cNvSpPr>
            <a:spLocks noGrp="1"/>
          </p:cNvSpPr>
          <p:nvPr>
            <p:ph type="title"/>
          </p:nvPr>
        </p:nvSpPr>
        <p:spPr>
          <a:xfrm>
            <a:off x="508000" y="851631"/>
            <a:ext cx="11136923" cy="800219"/>
          </a:xfrm>
        </p:spPr>
        <p:txBody>
          <a:bodyPr>
            <a:normAutofit/>
          </a:bodyPr>
          <a:lstStyle/>
          <a:p>
            <a:r>
              <a:rPr lang="en-US" sz="4000" dirty="0">
                <a:solidFill>
                  <a:schemeClr val="tx1"/>
                </a:solidFill>
                <a:effectLst>
                  <a:outerShdw blurRad="38100" dist="38100" dir="2700000" algn="tl">
                    <a:srgbClr val="000000">
                      <a:alpha val="43137"/>
                    </a:srgbClr>
                  </a:outerShdw>
                </a:effectLst>
                <a:cs typeface="Arial" panose="020B0604020202020204" pitchFamily="34" charset="0"/>
              </a:rPr>
              <a:t>Exceptions</a:t>
            </a:r>
            <a:endParaRPr lang="en-US" sz="4000" dirty="0">
              <a:solidFill>
                <a:schemeClr val="tx1"/>
              </a:solidFill>
              <a:effectLst>
                <a:outerShdw blurRad="38100" dist="38100" dir="2700000" algn="tl">
                  <a:srgbClr val="000000">
                    <a:alpha val="43137"/>
                  </a:srgbClr>
                </a:outerShdw>
              </a:effectLst>
              <a:highlight>
                <a:srgbClr val="FFFF00"/>
              </a:highlight>
              <a:cs typeface="Arial" panose="020B0604020202020204" pitchFamily="34" charset="0"/>
            </a:endParaRPr>
          </a:p>
        </p:txBody>
      </p:sp>
      <p:sp>
        <p:nvSpPr>
          <p:cNvPr id="4" name="Content Placeholder 3"/>
          <p:cNvSpPr>
            <a:spLocks noGrp="1"/>
          </p:cNvSpPr>
          <p:nvPr>
            <p:ph idx="1"/>
          </p:nvPr>
        </p:nvSpPr>
        <p:spPr>
          <a:xfrm>
            <a:off x="390617" y="1555597"/>
            <a:ext cx="11424394" cy="4014124"/>
          </a:xfrm>
        </p:spPr>
        <p:txBody>
          <a:bodyPr>
            <a:noAutofit/>
          </a:bodyPr>
          <a:lstStyle/>
          <a:p>
            <a:pPr algn="l"/>
            <a:r>
              <a:rPr lang="en-US" sz="2200" b="0" i="0" dirty="0">
                <a:solidFill>
                  <a:srgbClr val="212529"/>
                </a:solidFill>
                <a:effectLst/>
                <a:latin typeface="Arial" panose="020B0604020202020204" pitchFamily="34" charset="0"/>
                <a:cs typeface="Arial" panose="020B0604020202020204" pitchFamily="34" charset="0"/>
              </a:rPr>
              <a:t>At this time, boards of education and their individual schools may NOT use the new LGC-203/COLL-91 Module to submit COLL-91 Form information in satisfaction of 20 NCAC 07 .0103(b).  </a:t>
            </a:r>
          </a:p>
          <a:p>
            <a:pPr algn="l"/>
            <a:r>
              <a:rPr lang="en-US" sz="2200" b="0" i="0" dirty="0">
                <a:solidFill>
                  <a:srgbClr val="212529"/>
                </a:solidFill>
                <a:effectLst/>
                <a:latin typeface="Arial" panose="020B0604020202020204" pitchFamily="34" charset="0"/>
                <a:cs typeface="Arial" panose="020B0604020202020204" pitchFamily="34" charset="0"/>
              </a:rPr>
              <a:t>Boards of education and their individual schools must continue annually submitting the traditional COLL-91 Form, in duplicate, to the Financial Operations Division and to the relevant depository.  </a:t>
            </a:r>
          </a:p>
          <a:p>
            <a:pPr algn="l"/>
            <a:r>
              <a:rPr lang="en-US" sz="2200" b="0" i="0" dirty="0">
                <a:solidFill>
                  <a:srgbClr val="212529"/>
                </a:solidFill>
                <a:effectLst/>
                <a:latin typeface="Arial" panose="020B0604020202020204" pitchFamily="34" charset="0"/>
                <a:cs typeface="Arial" panose="020B0604020202020204" pitchFamily="34" charset="0"/>
              </a:rPr>
              <a:t>Boards of education and their individual schools must continue submitting the LGC-203 Report to the State and Local Government Finance Division through LOGOS twice a year. </a:t>
            </a:r>
          </a:p>
          <a:p>
            <a:pPr algn="l"/>
            <a:r>
              <a:rPr lang="en-US" sz="2200" b="0" i="0" dirty="0">
                <a:solidFill>
                  <a:srgbClr val="212529"/>
                </a:solidFill>
                <a:effectLst/>
                <a:latin typeface="Arial" panose="020B0604020202020204" pitchFamily="34" charset="0"/>
                <a:cs typeface="Arial" panose="020B0604020202020204" pitchFamily="34" charset="0"/>
              </a:rPr>
              <a:t>Entities that are not required to submit LGC-203 Reports pursuant to </a:t>
            </a:r>
            <a:r>
              <a:rPr lang="en-US" sz="2200" b="0" i="0" u="sng" dirty="0">
                <a:solidFill>
                  <a:srgbClr val="3B75A9"/>
                </a:solidFill>
                <a:effectLst/>
                <a:latin typeface="Arial" panose="020B0604020202020204" pitchFamily="34" charset="0"/>
                <a:cs typeface="Arial" panose="020B0604020202020204" pitchFamily="34" charset="0"/>
                <a:hlinkClick r:id="rId3"/>
              </a:rPr>
              <a:t>N.C.G.S. 159-33</a:t>
            </a:r>
            <a:r>
              <a:rPr lang="en-US" sz="2200" b="0" i="0" dirty="0">
                <a:solidFill>
                  <a:srgbClr val="212529"/>
                </a:solidFill>
                <a:effectLst/>
                <a:latin typeface="Arial" panose="020B0604020202020204" pitchFamily="34" charset="0"/>
                <a:cs typeface="Arial" panose="020B0604020202020204" pitchFamily="34" charset="0"/>
              </a:rPr>
              <a:t> such as ABC boards, community colleges, and state agencies must continue to annually submit COLL-91 Form information using the traditional </a:t>
            </a:r>
            <a:r>
              <a:rPr lang="en-US" sz="2200" b="0" i="0" u="sng" dirty="0">
                <a:solidFill>
                  <a:srgbClr val="3B75A9"/>
                </a:solidFill>
                <a:effectLst/>
                <a:latin typeface="Arial" panose="020B0604020202020204" pitchFamily="34" charset="0"/>
                <a:cs typeface="Arial" panose="020B0604020202020204" pitchFamily="34" charset="0"/>
                <a:hlinkClick r:id="rId4"/>
              </a:rPr>
              <a:t>COLL-91 Form and process</a:t>
            </a:r>
            <a:r>
              <a:rPr lang="en-US" sz="2200" b="0" i="0" dirty="0">
                <a:solidFill>
                  <a:srgbClr val="212529"/>
                </a:solidFill>
                <a:effectLst/>
                <a:latin typeface="Arial" panose="020B0604020202020204" pitchFamily="34" charset="0"/>
                <a:cs typeface="Arial" panose="020B0604020202020204" pitchFamily="34" charset="0"/>
              </a:rPr>
              <a:t>. </a:t>
            </a:r>
          </a:p>
          <a:p>
            <a:pPr marL="0" lvl="1" indent="0" algn="ctr">
              <a:buNone/>
            </a:pPr>
            <a:r>
              <a:rPr lang="en-US" sz="2000" b="0" i="0" dirty="0">
                <a:solidFill>
                  <a:srgbClr val="212529"/>
                </a:solidFill>
                <a:effectLst/>
                <a:latin typeface="Arial" panose="020B0604020202020204" pitchFamily="34" charset="0"/>
                <a:cs typeface="Arial" panose="020B0604020202020204" pitchFamily="34" charset="0"/>
              </a:rPr>
              <a:t>For more information on the COLL-91 form:</a:t>
            </a:r>
            <a:br>
              <a:rPr lang="en-US" sz="2000" dirty="0">
                <a:latin typeface="Arial" panose="020B0604020202020204" pitchFamily="34" charset="0"/>
                <a:cs typeface="Arial" panose="020B0604020202020204" pitchFamily="34" charset="0"/>
              </a:rPr>
            </a:br>
            <a:r>
              <a:rPr lang="en-US" sz="2000" b="0" i="0" dirty="0">
                <a:solidFill>
                  <a:srgbClr val="212529"/>
                </a:solidFill>
                <a:effectLst/>
                <a:latin typeface="Arial" panose="020B0604020202020204" pitchFamily="34" charset="0"/>
                <a:cs typeface="Arial" panose="020B0604020202020204" pitchFamily="34" charset="0"/>
              </a:rPr>
              <a:t>Visit:  </a:t>
            </a:r>
            <a:r>
              <a:rPr lang="en-US" sz="2000" b="0" i="0" u="sng" dirty="0">
                <a:solidFill>
                  <a:srgbClr val="3B75A9"/>
                </a:solidFill>
                <a:effectLst/>
                <a:latin typeface="Arial" panose="020B0604020202020204" pitchFamily="34" charset="0"/>
                <a:cs typeface="Arial" panose="020B0604020202020204" pitchFamily="34" charset="0"/>
                <a:hlinkClick r:id="rId4"/>
              </a:rPr>
              <a:t>Collateralization of Public Deposits</a:t>
            </a:r>
            <a:br>
              <a:rPr lang="en-US" sz="2000" dirty="0">
                <a:latin typeface="Arial" panose="020B0604020202020204" pitchFamily="34" charset="0"/>
                <a:cs typeface="Arial" panose="020B0604020202020204" pitchFamily="34" charset="0"/>
              </a:rPr>
            </a:br>
            <a:r>
              <a:rPr lang="en-US" sz="2000" b="0" i="0" dirty="0">
                <a:solidFill>
                  <a:srgbClr val="212529"/>
                </a:solidFill>
                <a:effectLst/>
                <a:latin typeface="Arial" panose="020B0604020202020204" pitchFamily="34" charset="0"/>
                <a:cs typeface="Arial" panose="020B0604020202020204" pitchFamily="34" charset="0"/>
              </a:rPr>
              <a:t>Contact:   (919) 814-3889; </a:t>
            </a:r>
            <a:r>
              <a:rPr lang="en-US" sz="2000" b="0" i="0" u="sng" dirty="0">
                <a:solidFill>
                  <a:srgbClr val="3B75A9"/>
                </a:solidFill>
                <a:effectLst/>
                <a:latin typeface="Arial" panose="020B0604020202020204" pitchFamily="34" charset="0"/>
                <a:cs typeface="Arial" panose="020B0604020202020204" pitchFamily="34" charset="0"/>
                <a:hlinkClick r:id="rId5"/>
              </a:rPr>
              <a:t>SBU.Collateral@nctreasurer.com</a:t>
            </a:r>
            <a:r>
              <a:rPr lang="en-US" sz="2000" b="0" i="0" dirty="0">
                <a:solidFill>
                  <a:srgbClr val="212529"/>
                </a:solidFill>
                <a:effectLst/>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308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72326-7C0B-6532-87B2-E9F92385C8F5}"/>
              </a:ext>
            </a:extLst>
          </p:cNvPr>
          <p:cNvSpPr>
            <a:spLocks noGrp="1"/>
          </p:cNvSpPr>
          <p:nvPr>
            <p:ph type="title"/>
          </p:nvPr>
        </p:nvSpPr>
        <p:spPr>
          <a:xfrm>
            <a:off x="318782" y="738362"/>
            <a:ext cx="11042901" cy="1048493"/>
          </a:xfrm>
        </p:spPr>
        <p:txBody>
          <a:bodyPr>
            <a:normAutofit/>
          </a:bodyPr>
          <a:lstStyle/>
          <a:p>
            <a:r>
              <a:rPr lang="en-US" sz="3600" dirty="0">
                <a:solidFill>
                  <a:schemeClr val="tx1"/>
                </a:solidFill>
                <a:effectLst>
                  <a:outerShdw blurRad="38100" dist="38100" dir="2700000" algn="tl">
                    <a:srgbClr val="000000">
                      <a:alpha val="43137"/>
                    </a:srgbClr>
                  </a:outerShdw>
                </a:effectLst>
              </a:rPr>
              <a:t>Current Investment Violations</a:t>
            </a:r>
          </a:p>
        </p:txBody>
      </p:sp>
      <p:sp>
        <p:nvSpPr>
          <p:cNvPr id="3" name="Content Placeholder 2">
            <a:extLst>
              <a:ext uri="{FF2B5EF4-FFF2-40B4-BE49-F238E27FC236}">
                <a16:creationId xmlns:a16="http://schemas.microsoft.com/office/drawing/2014/main" id="{3C3E7004-61B7-C26F-7278-4F41742FEB2C}"/>
              </a:ext>
            </a:extLst>
          </p:cNvPr>
          <p:cNvSpPr>
            <a:spLocks noGrp="1"/>
          </p:cNvSpPr>
          <p:nvPr>
            <p:ph idx="1"/>
          </p:nvPr>
        </p:nvSpPr>
        <p:spPr>
          <a:xfrm>
            <a:off x="318783" y="1712301"/>
            <a:ext cx="11135180" cy="4814334"/>
          </a:xfrm>
        </p:spPr>
        <p:txBody>
          <a:bodyPr>
            <a:normAutofit lnSpcReduction="10000"/>
          </a:bodyPr>
          <a:lstStyle/>
          <a:p>
            <a:pPr marL="0" indent="0">
              <a:buNone/>
            </a:pPr>
            <a:r>
              <a:rPr lang="en-US" dirty="0">
                <a:solidFill>
                  <a:schemeClr val="tx1"/>
                </a:solidFill>
              </a:rPr>
              <a:t>Commercial Paper (CP) Investment is not rated the highest by one of the nationally recognized rating services which rate the obligation - on date of purchase.</a:t>
            </a:r>
          </a:p>
          <a:p>
            <a:pPr marL="0" indent="0">
              <a:buNone/>
            </a:pPr>
            <a:r>
              <a:rPr lang="en-US" b="0" i="0" dirty="0">
                <a:solidFill>
                  <a:srgbClr val="212529"/>
                </a:solidFill>
                <a:effectLst/>
                <a:latin typeface="Source Sans Pro" panose="020B0503030403020204" pitchFamily="34" charset="0"/>
              </a:rPr>
              <a:t>From “The Balance Sheet”- the blog of the LGC staff.</a:t>
            </a:r>
            <a:endParaRPr lang="en-US" dirty="0"/>
          </a:p>
          <a:p>
            <a:pPr marL="0" indent="0">
              <a:buNone/>
            </a:pPr>
            <a:r>
              <a:rPr lang="en-US" dirty="0">
                <a:hlinkClick r:id="rId2"/>
              </a:rPr>
              <a:t>Guidance for Units with Commercial Paper Investments | NC Treasurer</a:t>
            </a:r>
            <a:endParaRPr lang="en-US" dirty="0"/>
          </a:p>
          <a:p>
            <a:pPr marL="0" indent="0">
              <a:buNone/>
            </a:pPr>
            <a:r>
              <a:rPr lang="en-US" dirty="0">
                <a:solidFill>
                  <a:srgbClr val="212529"/>
                </a:solidFill>
                <a:latin typeface="Source Sans Pro" panose="020B0503030403020204" pitchFamily="34" charset="0"/>
              </a:rPr>
              <a:t>* </a:t>
            </a:r>
            <a:r>
              <a:rPr lang="en-US" sz="2400" dirty="0">
                <a:solidFill>
                  <a:srgbClr val="212529"/>
                </a:solidFill>
                <a:latin typeface="Source Sans Pro" panose="020B0503030403020204" pitchFamily="34" charset="0"/>
              </a:rPr>
              <a:t>P</a:t>
            </a:r>
            <a:r>
              <a:rPr lang="en-US" sz="2400" i="0" dirty="0">
                <a:solidFill>
                  <a:srgbClr val="212529"/>
                </a:solidFill>
                <a:effectLst/>
                <a:latin typeface="Source Sans Pro" panose="020B0503030403020204" pitchFamily="34" charset="0"/>
              </a:rPr>
              <a:t>rior to Unit approval of an CP investment and for unit LGC-203 reporting, request that the broker provide you with the short-term commercial paper ratings of all the nationally recognized rating agencies (Moody’s, Standard &amp; Poor's &amp; Fitch) that assign a rating to the commercial paper investment you are considering.</a:t>
            </a:r>
            <a:endParaRPr lang="en-US" sz="2400" dirty="0"/>
          </a:p>
          <a:p>
            <a:pPr marL="0" indent="0">
              <a:buNone/>
            </a:pPr>
            <a:r>
              <a:rPr lang="en-US" sz="2400" dirty="0">
                <a:solidFill>
                  <a:schemeClr val="tx1"/>
                </a:solidFill>
              </a:rPr>
              <a:t>* Rating agency may assign a rating to an institution’s commercial paper program different from the rating it assigns to the institution’s short-term commercial paper obligation. G.S. 159-30(c)(6), as written, requires examining the rating of an individual commercial paper </a:t>
            </a:r>
            <a:r>
              <a:rPr lang="en-US" sz="2400" u="sng" dirty="0">
                <a:solidFill>
                  <a:schemeClr val="tx1"/>
                </a:solidFill>
              </a:rPr>
              <a:t>obligation.</a:t>
            </a:r>
            <a:r>
              <a:rPr lang="en-US" sz="2400" dirty="0">
                <a:solidFill>
                  <a:schemeClr val="tx1"/>
                </a:solidFill>
              </a:rPr>
              <a:t> </a:t>
            </a:r>
          </a:p>
        </p:txBody>
      </p:sp>
    </p:spTree>
    <p:extLst>
      <p:ext uri="{BB962C8B-B14F-4D97-AF65-F5344CB8AC3E}">
        <p14:creationId xmlns:p14="http://schemas.microsoft.com/office/powerpoint/2010/main" val="2008967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90DCB21-58FB-4D12-9471-67E540066C6C}"/>
              </a:ext>
            </a:extLst>
          </p:cNvPr>
          <p:cNvSpPr>
            <a:spLocks noGrp="1"/>
          </p:cNvSpPr>
          <p:nvPr>
            <p:ph type="title"/>
          </p:nvPr>
        </p:nvSpPr>
        <p:spPr>
          <a:xfrm>
            <a:off x="381000" y="805784"/>
            <a:ext cx="10515600" cy="796955"/>
          </a:xfrm>
        </p:spPr>
        <p:txBody>
          <a:bodyPr>
            <a:normAutofit/>
          </a:bodyPr>
          <a:lstStyle/>
          <a:p>
            <a:r>
              <a:rPr lang="en-US" sz="3600" dirty="0">
                <a:solidFill>
                  <a:schemeClr val="tx1"/>
                </a:solidFill>
                <a:effectLst>
                  <a:outerShdw blurRad="38100" dist="38100" dir="2700000" algn="tl">
                    <a:srgbClr val="000000">
                      <a:alpha val="43137"/>
                    </a:srgbClr>
                  </a:outerShdw>
                </a:effectLst>
                <a:latin typeface="+mn-lt"/>
              </a:rPr>
              <a:t>Current Investment Violations</a:t>
            </a:r>
            <a:endParaRPr lang="en-US" sz="3600" dirty="0">
              <a:solidFill>
                <a:schemeClr val="tx1"/>
              </a:solidFill>
              <a:effectLst>
                <a:outerShdw blurRad="38100" dist="38100" dir="2700000" algn="tl">
                  <a:srgbClr val="000000">
                    <a:alpha val="43137"/>
                  </a:srgbClr>
                </a:outerShdw>
              </a:effectLst>
            </a:endParaRPr>
          </a:p>
        </p:txBody>
      </p:sp>
      <p:sp>
        <p:nvSpPr>
          <p:cNvPr id="4" name="Content Placeholder 2">
            <a:extLst>
              <a:ext uri="{FF2B5EF4-FFF2-40B4-BE49-F238E27FC236}">
                <a16:creationId xmlns:a16="http://schemas.microsoft.com/office/drawing/2014/main" id="{CCFF75BD-2141-48C8-A299-E8322A7FCEDE}"/>
              </a:ext>
            </a:extLst>
          </p:cNvPr>
          <p:cNvSpPr txBox="1">
            <a:spLocks/>
          </p:cNvSpPr>
          <p:nvPr/>
        </p:nvSpPr>
        <p:spPr>
          <a:xfrm>
            <a:off x="211123" y="1669850"/>
            <a:ext cx="11652308" cy="40141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u="sng" dirty="0">
                <a:solidFill>
                  <a:schemeClr val="tx1"/>
                </a:solidFill>
                <a:latin typeface="Arial" panose="020B0604020202020204" pitchFamily="34" charset="0"/>
                <a:cs typeface="Arial" panose="020B0604020202020204" pitchFamily="34" charset="0"/>
              </a:rPr>
              <a:t>Brokered CDs </a:t>
            </a:r>
            <a:r>
              <a:rPr lang="en-US" sz="2400" dirty="0">
                <a:solidFill>
                  <a:schemeClr val="tx1"/>
                </a:solidFill>
                <a:latin typeface="Arial" panose="020B0604020202020204" pitchFamily="34" charset="0"/>
                <a:cs typeface="Arial" panose="020B0604020202020204" pitchFamily="34" charset="0"/>
              </a:rPr>
              <a:t>are </a:t>
            </a:r>
            <a:r>
              <a:rPr lang="en-US" sz="2400" u="sng" dirty="0">
                <a:solidFill>
                  <a:schemeClr val="tx1"/>
                </a:solidFill>
                <a:latin typeface="Arial" panose="020B0604020202020204" pitchFamily="34" charset="0"/>
                <a:cs typeface="Arial" panose="020B0604020202020204" pitchFamily="34" charset="0"/>
              </a:rPr>
              <a:t>not specified as allowable </a:t>
            </a:r>
            <a:r>
              <a:rPr lang="en-US" sz="2400" dirty="0">
                <a:solidFill>
                  <a:schemeClr val="tx1"/>
                </a:solidFill>
                <a:latin typeface="Arial" panose="020B0604020202020204" pitchFamily="34" charset="0"/>
                <a:cs typeface="Arial" panose="020B0604020202020204" pitchFamily="34" charset="0"/>
              </a:rPr>
              <a:t>in </a:t>
            </a:r>
            <a:r>
              <a:rPr lang="en-US" sz="2400" dirty="0">
                <a:hlinkClick r:id="rId2"/>
              </a:rPr>
              <a:t>§ 159-30. Investment of idle funds.</a:t>
            </a:r>
            <a:endParaRPr lang="en-US" sz="2400" dirty="0">
              <a:solidFill>
                <a:schemeClr val="tx1"/>
              </a:solidFill>
              <a:latin typeface="Arial" panose="020B0604020202020204" pitchFamily="34" charset="0"/>
              <a:cs typeface="Arial" panose="020B0604020202020204" pitchFamily="34" charset="0"/>
            </a:endParaRPr>
          </a:p>
          <a:p>
            <a:r>
              <a:rPr lang="en-US" sz="2400" u="sng" dirty="0">
                <a:solidFill>
                  <a:schemeClr val="tx1"/>
                </a:solidFill>
              </a:rPr>
              <a:t>NC University Revenue Bonds </a:t>
            </a:r>
            <a:r>
              <a:rPr lang="en-US" sz="2400" dirty="0">
                <a:solidFill>
                  <a:schemeClr val="tx1"/>
                </a:solidFill>
              </a:rPr>
              <a:t>not guaranteed by State of NC as required by </a:t>
            </a:r>
            <a:r>
              <a:rPr lang="en-US" sz="2400" dirty="0">
                <a:hlinkClick r:id="rId2"/>
              </a:rPr>
              <a:t>GS_159-30</a:t>
            </a:r>
            <a:r>
              <a:rPr lang="en-US" sz="2400" dirty="0"/>
              <a:t> (c)(3).  Check official statement found at </a:t>
            </a:r>
            <a:r>
              <a:rPr lang="en-US" sz="2400" dirty="0">
                <a:hlinkClick r:id="rId3"/>
              </a:rPr>
              <a:t>Municipal Securities Rulemaking Board: EMMA (msrb.org)</a:t>
            </a:r>
            <a:br>
              <a:rPr lang="en-US" sz="2400" dirty="0"/>
            </a:br>
            <a:endParaRPr lang="en-US" sz="2400" u="sng" dirty="0">
              <a:solidFill>
                <a:schemeClr val="tx1"/>
              </a:solidFill>
            </a:endParaRPr>
          </a:p>
          <a:p>
            <a:endParaRPr lang="en-US" sz="2400" u="sng" dirty="0">
              <a:solidFill>
                <a:schemeClr val="tx1"/>
              </a:solidFill>
            </a:endParaRPr>
          </a:p>
          <a:p>
            <a:pPr marL="0" indent="0">
              <a:buNone/>
            </a:pPr>
            <a:endParaRPr lang="en-US" sz="2400" u="sng" dirty="0">
              <a:solidFill>
                <a:schemeClr val="tx1"/>
              </a:solidFill>
            </a:endParaRPr>
          </a:p>
          <a:p>
            <a:r>
              <a:rPr lang="en-US" sz="2400" dirty="0">
                <a:solidFill>
                  <a:schemeClr val="tx1"/>
                </a:solidFill>
              </a:rPr>
              <a:t>Unspent Bond or note proceeds investments are required to follow </a:t>
            </a:r>
            <a:r>
              <a:rPr lang="en-US" sz="2400" dirty="0">
                <a:hlinkClick r:id="rId2"/>
              </a:rPr>
              <a:t>§ 159-30. Investment of idle funds.</a:t>
            </a:r>
            <a:r>
              <a:rPr lang="en-US" sz="2400" dirty="0"/>
              <a:t> </a:t>
            </a:r>
            <a:endParaRPr lang="en-US" sz="2400" dirty="0">
              <a:solidFill>
                <a:schemeClr val="tx1"/>
              </a:solidFill>
              <a:latin typeface="Arial" panose="020B0604020202020204" pitchFamily="34" charset="0"/>
              <a:cs typeface="Arial" panose="020B0604020202020204" pitchFamily="34" charset="0"/>
            </a:endParaRPr>
          </a:p>
          <a:p>
            <a:pPr lvl="1"/>
            <a:r>
              <a:rPr lang="en-US" sz="2000" dirty="0">
                <a:solidFill>
                  <a:schemeClr val="tx1"/>
                </a:solidFill>
                <a:latin typeface="Arial" panose="020B0604020202020204" pitchFamily="34" charset="0"/>
                <a:cs typeface="Arial" panose="020B0604020202020204" pitchFamily="34" charset="0"/>
              </a:rPr>
              <a:t>Even units with expanded investment authority from special legislation must use G.S.159-30 for bond proceeds</a:t>
            </a:r>
          </a:p>
          <a:p>
            <a:pPr lvl="1"/>
            <a:r>
              <a:rPr lang="en-US" sz="2000" dirty="0">
                <a:solidFill>
                  <a:schemeClr val="tx1"/>
                </a:solidFill>
                <a:latin typeface="Arial" panose="020B0604020202020204" pitchFamily="34" charset="0"/>
                <a:cs typeface="Arial" panose="020B0604020202020204" pitchFamily="34" charset="0"/>
              </a:rPr>
              <a:t>Be wary of financial advisors or banks with creative proposals. Call the LGC staff if something needs clarification or investigation </a:t>
            </a:r>
          </a:p>
          <a:p>
            <a:pPr lvl="1"/>
            <a:endParaRPr lang="en-US" sz="2000" dirty="0">
              <a:solidFill>
                <a:schemeClr val="tx1"/>
              </a:solidFill>
            </a:endParaRPr>
          </a:p>
          <a:p>
            <a:pPr algn="ctr"/>
            <a:endParaRPr lang="en-US" dirty="0"/>
          </a:p>
        </p:txBody>
      </p:sp>
      <p:pic>
        <p:nvPicPr>
          <p:cNvPr id="5" name="Picture 4">
            <a:extLst>
              <a:ext uri="{FF2B5EF4-FFF2-40B4-BE49-F238E27FC236}">
                <a16:creationId xmlns:a16="http://schemas.microsoft.com/office/drawing/2014/main" id="{3D3328C6-3036-3DE4-58D2-DAE9469A5735}"/>
              </a:ext>
            </a:extLst>
          </p:cNvPr>
          <p:cNvPicPr>
            <a:picLocks noChangeAspect="1"/>
          </p:cNvPicPr>
          <p:nvPr/>
        </p:nvPicPr>
        <p:blipFill>
          <a:blip r:embed="rId4"/>
          <a:stretch>
            <a:fillRect/>
          </a:stretch>
        </p:blipFill>
        <p:spPr>
          <a:xfrm>
            <a:off x="381000" y="3171476"/>
            <a:ext cx="10827806" cy="1135675"/>
          </a:xfrm>
          <a:prstGeom prst="rect">
            <a:avLst/>
          </a:prstGeom>
        </p:spPr>
      </p:pic>
      <p:sp>
        <p:nvSpPr>
          <p:cNvPr id="2" name="Arrow: Right 1">
            <a:extLst>
              <a:ext uri="{FF2B5EF4-FFF2-40B4-BE49-F238E27FC236}">
                <a16:creationId xmlns:a16="http://schemas.microsoft.com/office/drawing/2014/main" id="{82C36392-36F4-3868-18D7-8B7159FA7072}"/>
              </a:ext>
            </a:extLst>
          </p:cNvPr>
          <p:cNvSpPr/>
          <p:nvPr/>
        </p:nvSpPr>
        <p:spPr>
          <a:xfrm rot="10800000">
            <a:off x="11117987" y="3171476"/>
            <a:ext cx="418131" cy="3024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4345C5DB-7050-A835-05D8-FC39916F268D}"/>
              </a:ext>
            </a:extLst>
          </p:cNvPr>
          <p:cNvCxnSpPr/>
          <p:nvPr/>
        </p:nvCxnSpPr>
        <p:spPr>
          <a:xfrm>
            <a:off x="4865615" y="3429000"/>
            <a:ext cx="6123963"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C31B8008-2447-D3EE-566A-B157971C2A76}"/>
              </a:ext>
            </a:extLst>
          </p:cNvPr>
          <p:cNvCxnSpPr/>
          <p:nvPr/>
        </p:nvCxnSpPr>
        <p:spPr>
          <a:xfrm>
            <a:off x="536895" y="3676912"/>
            <a:ext cx="176168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3696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90DCB21-58FB-4D12-9471-67E540066C6C}"/>
              </a:ext>
            </a:extLst>
          </p:cNvPr>
          <p:cNvSpPr>
            <a:spLocks noGrp="1"/>
          </p:cNvSpPr>
          <p:nvPr>
            <p:ph type="title"/>
          </p:nvPr>
        </p:nvSpPr>
        <p:spPr>
          <a:xfrm>
            <a:off x="381000" y="805784"/>
            <a:ext cx="10515600" cy="796955"/>
          </a:xfrm>
        </p:spPr>
        <p:txBody>
          <a:bodyPr>
            <a:normAutofit/>
          </a:bodyPr>
          <a:lstStyle/>
          <a:p>
            <a:r>
              <a:rPr lang="en-US" sz="3600" dirty="0">
                <a:solidFill>
                  <a:schemeClr val="tx1"/>
                </a:solidFill>
                <a:effectLst>
                  <a:outerShdw blurRad="38100" dist="38100" dir="2700000" algn="tl">
                    <a:srgbClr val="000000">
                      <a:alpha val="43137"/>
                    </a:srgbClr>
                  </a:outerShdw>
                </a:effectLst>
                <a:latin typeface="+mn-lt"/>
              </a:rPr>
              <a:t>Current Investment Violations</a:t>
            </a:r>
            <a:endParaRPr lang="en-US" sz="3600" dirty="0">
              <a:solidFill>
                <a:schemeClr val="tx1"/>
              </a:solidFill>
              <a:effectLst>
                <a:outerShdw blurRad="38100" dist="38100" dir="2700000" algn="tl">
                  <a:srgbClr val="000000">
                    <a:alpha val="43137"/>
                  </a:srgbClr>
                </a:outerShdw>
              </a:effectLst>
            </a:endParaRPr>
          </a:p>
        </p:txBody>
      </p:sp>
      <p:sp>
        <p:nvSpPr>
          <p:cNvPr id="4" name="Content Placeholder 2">
            <a:extLst>
              <a:ext uri="{FF2B5EF4-FFF2-40B4-BE49-F238E27FC236}">
                <a16:creationId xmlns:a16="http://schemas.microsoft.com/office/drawing/2014/main" id="{CCFF75BD-2141-48C8-A299-E8322A7FCEDE}"/>
              </a:ext>
            </a:extLst>
          </p:cNvPr>
          <p:cNvSpPr txBox="1">
            <a:spLocks/>
          </p:cNvSpPr>
          <p:nvPr/>
        </p:nvSpPr>
        <p:spPr>
          <a:xfrm>
            <a:off x="381000" y="1640048"/>
            <a:ext cx="10947633" cy="44121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u="sng" dirty="0">
                <a:solidFill>
                  <a:schemeClr val="tx1"/>
                </a:solidFill>
              </a:rPr>
              <a:t>Donations/gifts of </a:t>
            </a:r>
            <a:r>
              <a:rPr lang="en-US" sz="2400" dirty="0">
                <a:solidFill>
                  <a:schemeClr val="tx1"/>
                </a:solidFill>
              </a:rPr>
              <a:t>Investments that are not specified as allowable under G.S. 159-30.  </a:t>
            </a:r>
          </a:p>
          <a:p>
            <a:pPr lvl="1"/>
            <a:r>
              <a:rPr lang="en-US" dirty="0">
                <a:solidFill>
                  <a:schemeClr val="tx1"/>
                </a:solidFill>
              </a:rPr>
              <a:t>Divest of investment as required by </a:t>
            </a:r>
            <a:r>
              <a:rPr lang="en-US" dirty="0">
                <a:hlinkClick r:id="rId2"/>
              </a:rPr>
              <a:t>GS_159-33.pdf (ncleg.gov)</a:t>
            </a:r>
            <a:r>
              <a:rPr lang="en-US" dirty="0">
                <a:solidFill>
                  <a:schemeClr val="tx1"/>
                </a:solidFill>
              </a:rPr>
              <a:t> or violation is to be noted as a finding in audit report until sold </a:t>
            </a:r>
          </a:p>
          <a:p>
            <a:pPr lvl="1"/>
            <a:r>
              <a:rPr lang="en-US" u="sng" dirty="0">
                <a:solidFill>
                  <a:schemeClr val="tx1"/>
                </a:solidFill>
                <a:cs typeface="Arial" panose="020B0604020202020204" pitchFamily="34" charset="0"/>
              </a:rPr>
              <a:t>Only Public Schools </a:t>
            </a:r>
            <a:r>
              <a:rPr lang="en-US" dirty="0">
                <a:solidFill>
                  <a:schemeClr val="tx1"/>
                </a:solidFill>
                <a:cs typeface="Arial" panose="020B0604020202020204" pitchFamily="34" charset="0"/>
              </a:rPr>
              <a:t>have special legislative </a:t>
            </a:r>
            <a:r>
              <a:rPr lang="en-US" u="sng" dirty="0">
                <a:solidFill>
                  <a:schemeClr val="tx1"/>
                </a:solidFill>
                <a:cs typeface="Arial" panose="020B0604020202020204" pitchFamily="34" charset="0"/>
              </a:rPr>
              <a:t>authority to invest endowments </a:t>
            </a:r>
            <a:r>
              <a:rPr lang="en-US" dirty="0">
                <a:solidFill>
                  <a:schemeClr val="tx1"/>
                </a:solidFill>
                <a:cs typeface="Arial" panose="020B0604020202020204" pitchFamily="34" charset="0"/>
              </a:rPr>
              <a:t>in things other than what is specified in G.S. 159-30</a:t>
            </a:r>
          </a:p>
          <a:p>
            <a:pPr lvl="2"/>
            <a:r>
              <a:rPr lang="en-US" sz="2400" dirty="0">
                <a:hlinkClick r:id="rId3"/>
              </a:rPr>
              <a:t>§ 115C-490. Creation of endowment funds; administration.</a:t>
            </a:r>
            <a:endParaRPr lang="en-US" sz="2400" dirty="0"/>
          </a:p>
          <a:p>
            <a:pPr lvl="2"/>
            <a:r>
              <a:rPr lang="en-US" sz="2400" dirty="0">
                <a:hlinkClick r:id="rId4"/>
              </a:rPr>
              <a:t>§ 115C-491. Boards of trustees public corporations; powers and authority generally; </a:t>
            </a:r>
            <a:endParaRPr lang="en-US" sz="2400" dirty="0">
              <a:solidFill>
                <a:schemeClr val="tx1"/>
              </a:solidFill>
              <a:latin typeface="Arial" panose="020B0604020202020204" pitchFamily="34" charset="0"/>
              <a:cs typeface="Arial" panose="020B0604020202020204" pitchFamily="34" charset="0"/>
            </a:endParaRPr>
          </a:p>
          <a:p>
            <a:r>
              <a:rPr lang="en-US" sz="2400" u="sng" dirty="0">
                <a:solidFill>
                  <a:schemeClr val="tx1"/>
                </a:solidFill>
              </a:rPr>
              <a:t>Stock</a:t>
            </a:r>
            <a:r>
              <a:rPr lang="en-US" sz="2400" dirty="0">
                <a:solidFill>
                  <a:schemeClr val="tx1"/>
                </a:solidFill>
              </a:rPr>
              <a:t> investments – ONLY with expanded investment authority granted by NC General Assembly. Limited to specific funds – not operating funds.  </a:t>
            </a:r>
          </a:p>
          <a:p>
            <a:r>
              <a:rPr lang="en-US" sz="2400" u="sng" dirty="0">
                <a:solidFill>
                  <a:schemeClr val="tx1"/>
                </a:solidFill>
              </a:rPr>
              <a:t>LEOSSA Trust </a:t>
            </a:r>
            <a:r>
              <a:rPr lang="en-US" sz="2400" dirty="0">
                <a:solidFill>
                  <a:schemeClr val="tx1"/>
                </a:solidFill>
              </a:rPr>
              <a:t>– must be invested per G.S. 159-30 unless Unit has expanded investment authority</a:t>
            </a:r>
            <a:endParaRPr lang="en-US" sz="2400" dirty="0"/>
          </a:p>
        </p:txBody>
      </p:sp>
    </p:spTree>
    <p:extLst>
      <p:ext uri="{BB962C8B-B14F-4D97-AF65-F5344CB8AC3E}">
        <p14:creationId xmlns:p14="http://schemas.microsoft.com/office/powerpoint/2010/main" val="727830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FF606-F7A5-4FFB-F91E-EC8C4420C6C8}"/>
              </a:ext>
            </a:extLst>
          </p:cNvPr>
          <p:cNvSpPr>
            <a:spLocks noGrp="1"/>
          </p:cNvSpPr>
          <p:nvPr>
            <p:ph type="title"/>
          </p:nvPr>
        </p:nvSpPr>
        <p:spPr/>
        <p:txBody>
          <a:bodyPr/>
          <a:lstStyle/>
          <a:p>
            <a:pPr algn="ctr"/>
            <a:r>
              <a:rPr lang="en-US" dirty="0"/>
              <a:t> </a:t>
            </a:r>
            <a:r>
              <a:rPr lang="en-US" b="1" dirty="0"/>
              <a:t>FPICs and Debt Issuance</a:t>
            </a:r>
            <a:r>
              <a:rPr lang="en-US" dirty="0"/>
              <a:t>	</a:t>
            </a:r>
          </a:p>
        </p:txBody>
      </p:sp>
      <p:sp>
        <p:nvSpPr>
          <p:cNvPr id="3" name="Content Placeholder 2">
            <a:extLst>
              <a:ext uri="{FF2B5EF4-FFF2-40B4-BE49-F238E27FC236}">
                <a16:creationId xmlns:a16="http://schemas.microsoft.com/office/drawing/2014/main" id="{C45881D2-082C-BFEB-6220-BE92D9B9C6C6}"/>
              </a:ext>
            </a:extLst>
          </p:cNvPr>
          <p:cNvSpPr>
            <a:spLocks noGrp="1"/>
          </p:cNvSpPr>
          <p:nvPr>
            <p:ph idx="1"/>
          </p:nvPr>
        </p:nvSpPr>
        <p:spPr/>
        <p:txBody>
          <a:bodyPr/>
          <a:lstStyle/>
          <a:p>
            <a:r>
              <a:rPr lang="en-US" dirty="0"/>
              <a:t>Submitted and Acceptable responses from FO and Board including signatures</a:t>
            </a:r>
          </a:p>
          <a:p>
            <a:r>
              <a:rPr lang="en-US" dirty="0"/>
              <a:t>Number of and significance of FPIC(s) will determine mandatory participation in LGC meeting</a:t>
            </a:r>
          </a:p>
          <a:p>
            <a:r>
              <a:rPr lang="en-US" dirty="0"/>
              <a:t>Be prepared to answer questions from commissioners regarding the FPICs and corrective actions</a:t>
            </a:r>
          </a:p>
          <a:p>
            <a:pPr marL="0" indent="0">
              <a:buNone/>
            </a:pPr>
            <a:endParaRPr lang="en-US" dirty="0"/>
          </a:p>
        </p:txBody>
      </p:sp>
    </p:spTree>
    <p:extLst>
      <p:ext uri="{BB962C8B-B14F-4D97-AF65-F5344CB8AC3E}">
        <p14:creationId xmlns:p14="http://schemas.microsoft.com/office/powerpoint/2010/main" val="1187678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7171" y="989902"/>
            <a:ext cx="11034512" cy="1031846"/>
          </a:xfrm>
        </p:spPr>
        <p:txBody>
          <a:bodyPr/>
          <a:lstStyle/>
          <a:p>
            <a:r>
              <a:rPr lang="en-US" altLang="en-US" dirty="0">
                <a:solidFill>
                  <a:schemeClr val="tx1"/>
                </a:solidFill>
                <a:effectLst>
                  <a:outerShdw blurRad="38100" dist="38100" dir="2700000" algn="tl">
                    <a:srgbClr val="000000">
                      <a:alpha val="43137"/>
                    </a:srgbClr>
                  </a:outerShdw>
                </a:effectLst>
                <a:cs typeface="Arial" panose="020B0604020202020204" pitchFamily="34" charset="0"/>
              </a:rPr>
              <a:t>Reminders…..</a:t>
            </a:r>
            <a:endParaRPr lang="en-US" dirty="0">
              <a:solidFill>
                <a:schemeClr val="tx1"/>
              </a:solidFill>
              <a:effectLst>
                <a:outerShdw blurRad="38100" dist="38100" dir="2700000" algn="tl">
                  <a:srgbClr val="000000">
                    <a:alpha val="43137"/>
                  </a:srgbClr>
                </a:outerShdw>
              </a:effectLst>
              <a:cs typeface="Arial" panose="020B0604020202020204" pitchFamily="34" charset="0"/>
            </a:endParaRPr>
          </a:p>
        </p:txBody>
      </p:sp>
      <p:sp>
        <p:nvSpPr>
          <p:cNvPr id="6147" name="Rectangle 3"/>
          <p:cNvSpPr>
            <a:spLocks noGrp="1" noChangeArrowheads="1"/>
          </p:cNvSpPr>
          <p:nvPr>
            <p:ph idx="1"/>
          </p:nvPr>
        </p:nvSpPr>
        <p:spPr>
          <a:xfrm>
            <a:off x="830316" y="2021748"/>
            <a:ext cx="10838769" cy="4635855"/>
          </a:xfrm>
        </p:spPr>
        <p:txBody>
          <a:bodyPr>
            <a:normAutofit/>
          </a:bodyPr>
          <a:lstStyle/>
          <a:p>
            <a:r>
              <a:rPr lang="en-US" dirty="0">
                <a:solidFill>
                  <a:schemeClr val="tx1"/>
                </a:solidFill>
                <a:latin typeface="Arial" panose="020B0604020202020204" pitchFamily="34" charset="0"/>
                <a:cs typeface="Arial" panose="020B0604020202020204" pitchFamily="34" charset="0"/>
              </a:rPr>
              <a:t>Money market </a:t>
            </a:r>
            <a:r>
              <a:rPr lang="en-US" u="sng" dirty="0">
                <a:solidFill>
                  <a:schemeClr val="tx1"/>
                </a:solidFill>
                <a:latin typeface="Arial" panose="020B0604020202020204" pitchFamily="34" charset="0"/>
                <a:cs typeface="Arial" panose="020B0604020202020204" pitchFamily="34" charset="0"/>
              </a:rPr>
              <a:t>deposit </a:t>
            </a:r>
            <a:r>
              <a:rPr lang="en-US" dirty="0">
                <a:solidFill>
                  <a:schemeClr val="tx1"/>
                </a:solidFill>
                <a:latin typeface="Arial" panose="020B0604020202020204" pitchFamily="34" charset="0"/>
                <a:cs typeface="Arial" panose="020B0604020202020204" pitchFamily="34" charset="0"/>
              </a:rPr>
              <a:t>accounts are allowable.</a:t>
            </a:r>
          </a:p>
          <a:p>
            <a:pPr lvl="1"/>
            <a:r>
              <a:rPr lang="en-US" sz="2800" dirty="0">
                <a:solidFill>
                  <a:schemeClr val="tx1"/>
                </a:solidFill>
                <a:latin typeface="Arial" panose="020B0604020202020204" pitchFamily="34" charset="0"/>
                <a:cs typeface="Arial" panose="020B0604020202020204" pitchFamily="34" charset="0"/>
              </a:rPr>
              <a:t>Ask for details on the “Money market” account being offered: deposit account or investment account? Deposit accounts are protected by FDIC and collateralized?  </a:t>
            </a:r>
          </a:p>
          <a:p>
            <a:pPr marL="0"/>
            <a:r>
              <a:rPr lang="en-US" dirty="0">
                <a:solidFill>
                  <a:schemeClr val="tx1"/>
                </a:solidFill>
                <a:latin typeface="Arial" panose="020B0604020202020204" pitchFamily="34" charset="0"/>
                <a:cs typeface="Arial" panose="020B0604020202020204" pitchFamily="34" charset="0"/>
              </a:rPr>
              <a:t>Money market mutual fund </a:t>
            </a:r>
            <a:r>
              <a:rPr lang="en-US" u="sng" dirty="0">
                <a:solidFill>
                  <a:schemeClr val="tx1"/>
                </a:solidFill>
                <a:latin typeface="Arial" panose="020B0604020202020204" pitchFamily="34" charset="0"/>
                <a:cs typeface="Arial" panose="020B0604020202020204" pitchFamily="34" charset="0"/>
              </a:rPr>
              <a:t>investment</a:t>
            </a:r>
            <a:r>
              <a:rPr lang="en-US" dirty="0">
                <a:solidFill>
                  <a:schemeClr val="tx1"/>
                </a:solidFill>
                <a:latin typeface="Arial" panose="020B0604020202020204" pitchFamily="34" charset="0"/>
                <a:cs typeface="Arial" panose="020B0604020202020204" pitchFamily="34" charset="0"/>
              </a:rPr>
              <a:t> accounts are not protected by FDIC or collateral and are limited to NC </a:t>
            </a:r>
            <a:r>
              <a:rPr lang="en-US" dirty="0">
                <a:latin typeface="Arial" panose="020B0604020202020204" pitchFamily="34" charset="0"/>
                <a:cs typeface="Arial" panose="020B0604020202020204" pitchFamily="34" charset="0"/>
                <a:hlinkClick r:id="rId3"/>
              </a:rPr>
              <a:t>General Statute 159-30.pdf (ncleg.gov)</a:t>
            </a:r>
            <a:r>
              <a:rPr lang="en-US" dirty="0">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c)(8) and (c)13.</a:t>
            </a:r>
          </a:p>
          <a:p>
            <a:pPr marL="0" indent="0">
              <a:buNone/>
            </a:pPr>
            <a:endParaRPr lang="en-US" dirty="0">
              <a:solidFill>
                <a:schemeClr val="tx1"/>
              </a:solidFill>
              <a:latin typeface="Arial" panose="020B0604020202020204" pitchFamily="34" charset="0"/>
              <a:cs typeface="Arial" panose="020B0604020202020204" pitchFamily="34" charset="0"/>
            </a:endParaRPr>
          </a:p>
          <a:p>
            <a:pPr lvl="1" indent="-457200">
              <a:buFont typeface="Wingdings" panose="05000000000000000000" pitchFamily="2" charset="2"/>
              <a:buChar char="v"/>
            </a:pPr>
            <a:r>
              <a:rPr lang="en-US" dirty="0">
                <a:latin typeface="Arial" panose="020B0604020202020204" pitchFamily="34" charset="0"/>
                <a:cs typeface="Arial" panose="020B0604020202020204" pitchFamily="34" charset="0"/>
                <a:hlinkClick r:id="rId4"/>
              </a:rPr>
              <a:t>First American Treasury Obligation fund</a:t>
            </a:r>
            <a:r>
              <a:rPr lang="en-US" dirty="0">
                <a:latin typeface="Arial" panose="020B0604020202020204" pitchFamily="34" charset="0"/>
                <a:cs typeface="Arial" panose="020B0604020202020204" pitchFamily="34" charset="0"/>
              </a:rPr>
              <a:t> – </a:t>
            </a:r>
            <a:r>
              <a:rPr lang="en-US" dirty="0">
                <a:solidFill>
                  <a:schemeClr val="tx1"/>
                </a:solidFill>
                <a:latin typeface="Arial" panose="020B0604020202020204" pitchFamily="34" charset="0"/>
                <a:cs typeface="Arial" panose="020B0604020202020204" pitchFamily="34" charset="0"/>
              </a:rPr>
              <a:t>has </a:t>
            </a:r>
            <a:r>
              <a:rPr lang="en-US" u="sng" dirty="0">
                <a:solidFill>
                  <a:schemeClr val="tx1"/>
                </a:solidFill>
                <a:latin typeface="Arial" panose="020B0604020202020204" pitchFamily="34" charset="0"/>
                <a:cs typeface="Arial" panose="020B0604020202020204" pitchFamily="34" charset="0"/>
              </a:rPr>
              <a:t>not</a:t>
            </a:r>
            <a:r>
              <a:rPr lang="en-US" dirty="0">
                <a:solidFill>
                  <a:schemeClr val="tx1"/>
                </a:solidFill>
                <a:latin typeface="Arial" panose="020B0604020202020204" pitchFamily="34" charset="0"/>
                <a:cs typeface="Arial" panose="020B0604020202020204" pitchFamily="34" charset="0"/>
              </a:rPr>
              <a:t> been certified by LGC per G.S. 159-30(c)(8)</a:t>
            </a:r>
          </a:p>
          <a:p>
            <a:pPr marL="0"/>
            <a:endParaRPr lang="en-US" sz="3100" dirty="0">
              <a:solidFill>
                <a:schemeClr val="tx1"/>
              </a:solidFill>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1872293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77" y="926599"/>
            <a:ext cx="10515600" cy="781885"/>
          </a:xfrm>
        </p:spPr>
        <p:txBody>
          <a:bodyPr>
            <a:normAutofit/>
          </a:bodyPr>
          <a:lstStyle/>
          <a:p>
            <a:r>
              <a:rPr lang="en-US" sz="3600" dirty="0">
                <a:solidFill>
                  <a:schemeClr val="tx1"/>
                </a:solidFill>
                <a:effectLst>
                  <a:outerShdw blurRad="38100" dist="38100" dir="2700000" algn="tl">
                    <a:srgbClr val="000000">
                      <a:alpha val="43137"/>
                    </a:srgbClr>
                  </a:outerShdw>
                </a:effectLst>
                <a:cs typeface="Arial" panose="020B0604020202020204" pitchFamily="34" charset="0"/>
              </a:rPr>
              <a:t>Reminders - Banking &amp; Collateralization</a:t>
            </a:r>
          </a:p>
        </p:txBody>
      </p:sp>
      <p:sp>
        <p:nvSpPr>
          <p:cNvPr id="3" name="Content Placeholder 2"/>
          <p:cNvSpPr>
            <a:spLocks noGrp="1"/>
          </p:cNvSpPr>
          <p:nvPr>
            <p:ph idx="1"/>
          </p:nvPr>
        </p:nvSpPr>
        <p:spPr>
          <a:xfrm>
            <a:off x="245577" y="1772604"/>
            <a:ext cx="11500945" cy="5085396"/>
          </a:xfrm>
        </p:spPr>
        <p:txBody>
          <a:bodyPr>
            <a:normAutofit fontScale="62500" lnSpcReduction="20000"/>
          </a:bodyPr>
          <a:lstStyle/>
          <a:p>
            <a:pPr marL="0" lvl="1" indent="0">
              <a:lnSpc>
                <a:spcPct val="120000"/>
              </a:lnSpc>
              <a:buNone/>
            </a:pPr>
            <a:r>
              <a:rPr lang="en-US" sz="2900" dirty="0">
                <a:solidFill>
                  <a:schemeClr val="tx1"/>
                </a:solidFill>
                <a:latin typeface="Arial" panose="020B0604020202020204" pitchFamily="34" charset="0"/>
                <a:cs typeface="Arial" panose="020B0604020202020204" pitchFamily="34" charset="0"/>
              </a:rPr>
              <a:t>Know the requirements of  </a:t>
            </a:r>
            <a:r>
              <a:rPr lang="en-US" sz="2900" dirty="0">
                <a:latin typeface="Arial" panose="020B0604020202020204" pitchFamily="34" charset="0"/>
                <a:cs typeface="Arial" panose="020B0604020202020204" pitchFamily="34" charset="0"/>
                <a:hlinkClick r:id="rId3"/>
              </a:rPr>
              <a:t>§ 159-31.  Selection of depository; deposits to be secured.</a:t>
            </a:r>
            <a:r>
              <a:rPr lang="en-US" sz="2900" dirty="0">
                <a:latin typeface="Arial" panose="020B0604020202020204" pitchFamily="34" charset="0"/>
                <a:cs typeface="Arial" panose="020B0604020202020204" pitchFamily="34" charset="0"/>
              </a:rPr>
              <a:t> </a:t>
            </a:r>
            <a:r>
              <a:rPr lang="en-US" sz="2900" dirty="0">
                <a:solidFill>
                  <a:schemeClr val="tx1"/>
                </a:solidFill>
                <a:latin typeface="Arial" panose="020B0604020202020204" pitchFamily="34" charset="0"/>
                <a:cs typeface="Arial" panose="020B0604020202020204" pitchFamily="34" charset="0"/>
              </a:rPr>
              <a:t>…. </a:t>
            </a:r>
            <a:r>
              <a:rPr lang="en-US" sz="2900" i="1" dirty="0">
                <a:solidFill>
                  <a:schemeClr val="tx1"/>
                </a:solidFill>
                <a:latin typeface="Arial" panose="020B0604020202020204" pitchFamily="34" charset="0"/>
                <a:cs typeface="Arial" panose="020B0604020202020204" pitchFamily="34" charset="0"/>
              </a:rPr>
              <a:t>It shall be unlawful for any public moneys to be deposited in any place, bank, or trust company other than an official depository</a:t>
            </a:r>
            <a:r>
              <a:rPr lang="en-US" sz="2900" dirty="0">
                <a:solidFill>
                  <a:schemeClr val="tx1"/>
                </a:solidFill>
                <a:latin typeface="Arial" panose="020B0604020202020204" pitchFamily="34" charset="0"/>
                <a:cs typeface="Arial" panose="020B0604020202020204" pitchFamily="34" charset="0"/>
              </a:rPr>
              <a:t>. </a:t>
            </a:r>
          </a:p>
          <a:p>
            <a:pPr marL="0" lvl="1" indent="0">
              <a:lnSpc>
                <a:spcPct val="120000"/>
              </a:lnSpc>
              <a:buNone/>
            </a:pPr>
            <a:endParaRPr lang="en-US" sz="2900" u="sng" dirty="0">
              <a:latin typeface="Arial" panose="020B0604020202020204" pitchFamily="34" charset="0"/>
              <a:cs typeface="Arial" panose="020B0604020202020204" pitchFamily="34" charset="0"/>
            </a:endParaRPr>
          </a:p>
          <a:p>
            <a:pPr lvl="1">
              <a:lnSpc>
                <a:spcPct val="120000"/>
              </a:lnSpc>
            </a:pPr>
            <a:r>
              <a:rPr lang="en-US" sz="2900" u="sng" dirty="0">
                <a:solidFill>
                  <a:schemeClr val="tx1"/>
                </a:solidFill>
                <a:latin typeface="Arial" panose="020B0604020202020204" pitchFamily="34" charset="0"/>
                <a:cs typeface="Arial" panose="020B0604020202020204" pitchFamily="34" charset="0"/>
              </a:rPr>
              <a:t>Pooling method </a:t>
            </a:r>
            <a:r>
              <a:rPr lang="en-US" sz="2900" dirty="0">
                <a:solidFill>
                  <a:schemeClr val="tx1"/>
                </a:solidFill>
                <a:latin typeface="Arial" panose="020B0604020202020204" pitchFamily="34" charset="0"/>
                <a:cs typeface="Arial" panose="020B0604020202020204" pitchFamily="34" charset="0"/>
              </a:rPr>
              <a:t>of collateralization </a:t>
            </a:r>
            <a:r>
              <a:rPr lang="en-US" sz="2900" dirty="0">
                <a:latin typeface="Arial" panose="020B0604020202020204" pitchFamily="34" charset="0"/>
                <a:cs typeface="Arial" panose="020B0604020202020204" pitchFamily="34" charset="0"/>
              </a:rPr>
              <a:t>- </a:t>
            </a:r>
            <a:r>
              <a:rPr lang="en-US" sz="2900" dirty="0">
                <a:latin typeface="Arial" panose="020B0604020202020204" pitchFamily="34" charset="0"/>
                <a:cs typeface="Arial" panose="020B0604020202020204" pitchFamily="34" charset="0"/>
                <a:hlinkClick r:id="rId4"/>
              </a:rPr>
              <a:t>Pooling Bank List</a:t>
            </a:r>
            <a:r>
              <a:rPr lang="en-US" sz="2900" dirty="0">
                <a:latin typeface="Arial" panose="020B0604020202020204" pitchFamily="34" charset="0"/>
                <a:cs typeface="Arial" panose="020B0604020202020204" pitchFamily="34" charset="0"/>
              </a:rPr>
              <a:t>, </a:t>
            </a:r>
            <a:r>
              <a:rPr lang="en-US" sz="2900" dirty="0">
                <a:solidFill>
                  <a:schemeClr val="tx1"/>
                </a:solidFill>
                <a:latin typeface="Arial" panose="020B0604020202020204" pitchFamily="34" charset="0"/>
                <a:cs typeface="Arial" panose="020B0604020202020204" pitchFamily="34" charset="0"/>
              </a:rPr>
              <a:t>always subject to change</a:t>
            </a:r>
          </a:p>
          <a:p>
            <a:pPr lvl="2">
              <a:lnSpc>
                <a:spcPct val="120000"/>
              </a:lnSpc>
            </a:pPr>
            <a:r>
              <a:rPr lang="en-US" sz="2900" dirty="0">
                <a:solidFill>
                  <a:schemeClr val="tx1"/>
                </a:solidFill>
                <a:latin typeface="Arial" panose="020B0604020202020204" pitchFamily="34" charset="0"/>
                <a:cs typeface="Arial" panose="020B0604020202020204" pitchFamily="34" charset="0"/>
              </a:rPr>
              <a:t>NC Department of State Treasurer Financial Operations Division is responsible to monitor pledged collateral</a:t>
            </a:r>
          </a:p>
          <a:p>
            <a:pPr lvl="1">
              <a:lnSpc>
                <a:spcPct val="120000"/>
              </a:lnSpc>
            </a:pPr>
            <a:r>
              <a:rPr lang="en-US" sz="2900" u="sng" dirty="0">
                <a:solidFill>
                  <a:schemeClr val="tx1"/>
                </a:solidFill>
                <a:latin typeface="Arial" panose="020B0604020202020204" pitchFamily="34" charset="0"/>
                <a:cs typeface="Arial" panose="020B0604020202020204" pitchFamily="34" charset="0"/>
              </a:rPr>
              <a:t>Dedicated method </a:t>
            </a:r>
            <a:r>
              <a:rPr lang="en-US" sz="2900" dirty="0">
                <a:solidFill>
                  <a:schemeClr val="tx1"/>
                </a:solidFill>
                <a:latin typeface="Arial" panose="020B0604020202020204" pitchFamily="34" charset="0"/>
                <a:cs typeface="Arial" panose="020B0604020202020204" pitchFamily="34" charset="0"/>
              </a:rPr>
              <a:t>of collateralization – Unit’s Finance Officer is responsible to monitor the market value of pledged collateral</a:t>
            </a:r>
          </a:p>
          <a:p>
            <a:pPr lvl="2">
              <a:lnSpc>
                <a:spcPct val="120000"/>
              </a:lnSpc>
              <a:buFont typeface="Wingdings" panose="05000000000000000000" pitchFamily="2" charset="2"/>
              <a:buChar char="Ø"/>
            </a:pPr>
            <a:r>
              <a:rPr lang="en-US" sz="2900" dirty="0">
                <a:solidFill>
                  <a:schemeClr val="tx1"/>
                </a:solidFill>
                <a:latin typeface="Arial" panose="020B0604020202020204" pitchFamily="34" charset="0"/>
                <a:cs typeface="Arial" panose="020B0604020202020204" pitchFamily="34" charset="0"/>
              </a:rPr>
              <a:t>All NC Banks </a:t>
            </a:r>
            <a:r>
              <a:rPr lang="en-US" sz="2900" u="sng" dirty="0">
                <a:solidFill>
                  <a:schemeClr val="tx1"/>
                </a:solidFill>
                <a:latin typeface="Arial" panose="020B0604020202020204" pitchFamily="34" charset="0"/>
                <a:cs typeface="Arial" panose="020B0604020202020204" pitchFamily="34" charset="0"/>
              </a:rPr>
              <a:t>not</a:t>
            </a:r>
            <a:r>
              <a:rPr lang="en-US" sz="2900" dirty="0">
                <a:solidFill>
                  <a:schemeClr val="tx1"/>
                </a:solidFill>
                <a:latin typeface="Arial" panose="020B0604020202020204" pitchFamily="34" charset="0"/>
                <a:cs typeface="Arial" panose="020B0604020202020204" pitchFamily="34" charset="0"/>
              </a:rPr>
              <a:t> on the pooling list who accept public deposits </a:t>
            </a:r>
            <a:r>
              <a:rPr lang="en-US" sz="2900" u="sng" dirty="0">
                <a:solidFill>
                  <a:schemeClr val="tx1"/>
                </a:solidFill>
                <a:latin typeface="Arial" panose="020B0604020202020204" pitchFamily="34" charset="0"/>
                <a:cs typeface="Arial" panose="020B0604020202020204" pitchFamily="34" charset="0"/>
              </a:rPr>
              <a:t>and</a:t>
            </a:r>
            <a:r>
              <a:rPr lang="en-US" sz="2900" dirty="0">
                <a:solidFill>
                  <a:schemeClr val="tx1"/>
                </a:solidFill>
                <a:latin typeface="Arial" panose="020B0604020202020204" pitchFamily="34" charset="0"/>
                <a:cs typeface="Arial" panose="020B0604020202020204" pitchFamily="34" charset="0"/>
              </a:rPr>
              <a:t> all deposits of Public Housing Authorities. Federal Govt (HUD) requires collateralizing through use of dedicated method.</a:t>
            </a:r>
          </a:p>
          <a:p>
            <a:pPr marL="914400" lvl="2" indent="0">
              <a:lnSpc>
                <a:spcPct val="120000"/>
              </a:lnSpc>
              <a:buNone/>
            </a:pPr>
            <a:r>
              <a:rPr lang="en-US" sz="2900" dirty="0">
                <a:solidFill>
                  <a:schemeClr val="tx1"/>
                </a:solidFill>
                <a:latin typeface="Arial" panose="020B0604020202020204" pitchFamily="34" charset="0"/>
                <a:cs typeface="Arial" panose="020B0604020202020204" pitchFamily="34" charset="0"/>
              </a:rPr>
              <a:t>Ma</a:t>
            </a:r>
            <a:r>
              <a:rPr lang="en-US" sz="2800" dirty="0">
                <a:solidFill>
                  <a:schemeClr val="tx1"/>
                </a:solidFill>
                <a:latin typeface="Arial" panose="020B0604020202020204" pitchFamily="34" charset="0"/>
                <a:cs typeface="Arial" panose="020B0604020202020204" pitchFamily="34" charset="0"/>
              </a:rPr>
              <a:t>ke sure your agreements are in order</a:t>
            </a:r>
            <a:endParaRPr lang="en-US" sz="2000" dirty="0">
              <a:solidFill>
                <a:schemeClr val="tx1"/>
              </a:solidFill>
              <a:latin typeface="Arial" panose="020B0604020202020204" pitchFamily="34" charset="0"/>
              <a:cs typeface="Arial" panose="020B0604020202020204" pitchFamily="34" charset="0"/>
            </a:endParaRPr>
          </a:p>
          <a:p>
            <a:pPr marL="1371600" lvl="5" indent="0">
              <a:lnSpc>
                <a:spcPct val="120000"/>
              </a:lnSpc>
              <a:spcBef>
                <a:spcPts val="0"/>
              </a:spcBef>
              <a:buFont typeface="Wingdings" panose="05000000000000000000" pitchFamily="2" charset="2"/>
              <a:buChar char="ü"/>
            </a:pPr>
            <a:r>
              <a:rPr lang="en-US" sz="2600" i="1" dirty="0">
                <a:latin typeface="Arial" panose="020B0604020202020204" pitchFamily="34" charset="0"/>
                <a:cs typeface="Arial" panose="020B0604020202020204" pitchFamily="34" charset="0"/>
                <a:hlinkClick r:id="rId5"/>
              </a:rPr>
              <a:t>COLL-94A</a:t>
            </a:r>
            <a:r>
              <a:rPr lang="en-US" sz="2600" i="1" dirty="0">
                <a:latin typeface="Arial" panose="020B0604020202020204" pitchFamily="34" charset="0"/>
                <a:cs typeface="Arial" panose="020B0604020202020204" pitchFamily="34" charset="0"/>
              </a:rPr>
              <a:t> – Security agreement </a:t>
            </a:r>
          </a:p>
          <a:p>
            <a:pPr marL="1371600" lvl="5" indent="0">
              <a:lnSpc>
                <a:spcPct val="120000"/>
              </a:lnSpc>
              <a:spcBef>
                <a:spcPts val="0"/>
              </a:spcBef>
              <a:buFont typeface="Wingdings" panose="05000000000000000000" pitchFamily="2" charset="2"/>
              <a:buChar char="ü"/>
            </a:pPr>
            <a:r>
              <a:rPr lang="en-US" sz="2600" dirty="0">
                <a:latin typeface="Arial" panose="020B0604020202020204" pitchFamily="34" charset="0"/>
                <a:cs typeface="Arial" panose="020B0604020202020204" pitchFamily="34" charset="0"/>
                <a:hlinkClick r:id="rId6"/>
              </a:rPr>
              <a:t>Escrow Agent Agreement (COLL-94B)</a:t>
            </a:r>
            <a:r>
              <a:rPr lang="en-US" sz="2600" dirty="0">
                <a:latin typeface="Arial" panose="020B0604020202020204" pitchFamily="34" charset="0"/>
                <a:cs typeface="Arial" panose="020B0604020202020204" pitchFamily="34" charset="0"/>
              </a:rPr>
              <a:t> - </a:t>
            </a:r>
            <a:r>
              <a:rPr lang="en-US" sz="2600" i="1" dirty="0">
                <a:latin typeface="Arial" panose="020B0604020202020204" pitchFamily="34" charset="0"/>
                <a:cs typeface="Arial" panose="020B0604020202020204" pitchFamily="34" charset="0"/>
              </a:rPr>
              <a:t>For public deposits collateralized under the Dedicated Method</a:t>
            </a:r>
            <a:r>
              <a:rPr lang="en-US" sz="2600" dirty="0">
                <a:latin typeface="Arial" panose="020B0604020202020204" pitchFamily="34" charset="0"/>
                <a:cs typeface="Arial" panose="020B0604020202020204" pitchFamily="34" charset="0"/>
              </a:rPr>
              <a:t>	</a:t>
            </a:r>
          </a:p>
          <a:p>
            <a:pPr marL="0" lvl="4" indent="0">
              <a:lnSpc>
                <a:spcPct val="120000"/>
              </a:lnSpc>
              <a:spcBef>
                <a:spcPts val="0"/>
              </a:spcBef>
              <a:buNone/>
            </a:pPr>
            <a:endParaRPr lang="en-US" sz="2600" dirty="0">
              <a:latin typeface="Arial" panose="020B0604020202020204" pitchFamily="34" charset="0"/>
              <a:cs typeface="Arial" panose="020B0604020202020204" pitchFamily="34" charset="0"/>
            </a:endParaRPr>
          </a:p>
          <a:p>
            <a:pPr marL="0" lvl="4" indent="0">
              <a:lnSpc>
                <a:spcPct val="120000"/>
              </a:lnSpc>
              <a:spcBef>
                <a:spcPts val="0"/>
              </a:spcBef>
              <a:buNone/>
            </a:pPr>
            <a:r>
              <a:rPr lang="en-US" sz="2600" dirty="0">
                <a:solidFill>
                  <a:schemeClr val="tx1"/>
                </a:solidFill>
                <a:latin typeface="Arial" panose="020B0604020202020204" pitchFamily="34" charset="0"/>
                <a:cs typeface="Arial" panose="020B0604020202020204" pitchFamily="34" charset="0"/>
              </a:rPr>
              <a:t>Variation: FDIC pass-through protection </a:t>
            </a:r>
            <a:r>
              <a:rPr lang="en-US" sz="2600" i="1" dirty="0">
                <a:latin typeface="Arial" panose="020B0604020202020204" pitchFamily="34" charset="0"/>
                <a:cs typeface="Arial" panose="020B0604020202020204" pitchFamily="34" charset="0"/>
              </a:rPr>
              <a:t>[ </a:t>
            </a:r>
            <a:r>
              <a:rPr lang="en-US" sz="2600" i="1" dirty="0">
                <a:latin typeface="Arial" panose="020B0604020202020204" pitchFamily="34" charset="0"/>
                <a:cs typeface="Arial" panose="020B0604020202020204" pitchFamily="34" charset="0"/>
                <a:hlinkClick r:id="rId7"/>
              </a:rPr>
              <a:t>G.S. 159-30</a:t>
            </a:r>
            <a:r>
              <a:rPr lang="en-US" sz="2600" i="1" dirty="0">
                <a:latin typeface="Arial" panose="020B0604020202020204" pitchFamily="34" charset="0"/>
                <a:cs typeface="Arial" panose="020B0604020202020204" pitchFamily="34" charset="0"/>
              </a:rPr>
              <a:t>(b1)] </a:t>
            </a:r>
            <a:r>
              <a:rPr lang="en-US" sz="2600" i="1" dirty="0">
                <a:solidFill>
                  <a:schemeClr val="tx1"/>
                </a:solidFill>
                <a:latin typeface="Arial" panose="020B0604020202020204" pitchFamily="34" charset="0"/>
                <a:cs typeface="Arial" panose="020B0604020202020204" pitchFamily="34" charset="0"/>
              </a:rPr>
              <a:t>- </a:t>
            </a:r>
            <a:r>
              <a:rPr lang="en-US" sz="2600" dirty="0">
                <a:solidFill>
                  <a:schemeClr val="tx1"/>
                </a:solidFill>
                <a:latin typeface="Arial" panose="020B0604020202020204" pitchFamily="34" charset="0"/>
                <a:cs typeface="Arial" panose="020B0604020202020204" pitchFamily="34" charset="0"/>
              </a:rPr>
              <a:t>CDARs, Insured Cash Sweep – initially started through </a:t>
            </a:r>
            <a:r>
              <a:rPr lang="en-US" sz="2600" b="1" dirty="0">
                <a:solidFill>
                  <a:schemeClr val="tx1"/>
                </a:solidFill>
                <a:latin typeface="Arial" panose="020B0604020202020204" pitchFamily="34" charset="0"/>
                <a:cs typeface="Arial" panose="020B0604020202020204" pitchFamily="34" charset="0"/>
              </a:rPr>
              <a:t>your unit's official depository</a:t>
            </a:r>
          </a:p>
        </p:txBody>
      </p:sp>
    </p:spTree>
    <p:extLst>
      <p:ext uri="{BB962C8B-B14F-4D97-AF65-F5344CB8AC3E}">
        <p14:creationId xmlns:p14="http://schemas.microsoft.com/office/powerpoint/2010/main" val="442093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DA1BE-87C3-485B-98AA-F894257FBFD8}"/>
              </a:ext>
            </a:extLst>
          </p:cNvPr>
          <p:cNvSpPr>
            <a:spLocks noGrp="1"/>
          </p:cNvSpPr>
          <p:nvPr>
            <p:ph type="title"/>
          </p:nvPr>
        </p:nvSpPr>
        <p:spPr>
          <a:xfrm>
            <a:off x="695570" y="1019527"/>
            <a:ext cx="10658230" cy="809944"/>
          </a:xfrm>
        </p:spPr>
        <p:txBody>
          <a:bodyPr>
            <a:normAutofit/>
          </a:bodyPr>
          <a:lstStyle/>
          <a:p>
            <a:r>
              <a:rPr lang="en-US" dirty="0">
                <a:solidFill>
                  <a:schemeClr val="tx1"/>
                </a:solidFill>
                <a:effectLst>
                  <a:outerShdw blurRad="38100" dist="38100" dir="2700000" algn="tl">
                    <a:srgbClr val="000000">
                      <a:alpha val="43137"/>
                    </a:srgbClr>
                  </a:outerShdw>
                </a:effectLst>
                <a:cs typeface="Arial" panose="020B0604020202020204" pitchFamily="34" charset="0"/>
              </a:rPr>
              <a:t>Mark-to-Market Investments</a:t>
            </a:r>
            <a:endParaRPr lang="en-US" dirty="0">
              <a:solidFill>
                <a:schemeClr val="tx1"/>
              </a:solidFill>
              <a:effectLst>
                <a:outerShdw blurRad="38100" dist="38100" dir="2700000" algn="tl">
                  <a:srgbClr val="000000">
                    <a:alpha val="43137"/>
                  </a:srgbClr>
                </a:outerShdw>
              </a:effectLst>
              <a:highlight>
                <a:srgbClr val="FFFF00"/>
              </a:highlight>
              <a:cs typeface="Arial" panose="020B0604020202020204" pitchFamily="34" charset="0"/>
            </a:endParaRPr>
          </a:p>
        </p:txBody>
      </p:sp>
      <p:sp>
        <p:nvSpPr>
          <p:cNvPr id="3" name="Content Placeholder 2">
            <a:extLst>
              <a:ext uri="{FF2B5EF4-FFF2-40B4-BE49-F238E27FC236}">
                <a16:creationId xmlns:a16="http://schemas.microsoft.com/office/drawing/2014/main" id="{8924BABE-DBDC-4BC7-BB6B-54AFEC7DF579}"/>
              </a:ext>
            </a:extLst>
          </p:cNvPr>
          <p:cNvSpPr>
            <a:spLocks noGrp="1"/>
          </p:cNvSpPr>
          <p:nvPr>
            <p:ph idx="1"/>
          </p:nvPr>
        </p:nvSpPr>
        <p:spPr>
          <a:xfrm>
            <a:off x="515815" y="1669673"/>
            <a:ext cx="10980615" cy="4825887"/>
          </a:xfrm>
        </p:spPr>
        <p:txBody>
          <a:bodyPr>
            <a:normAutofit/>
          </a:bodyPr>
          <a:lstStyle/>
          <a:p>
            <a:endParaRPr lang="en-US" sz="900" dirty="0">
              <a:latin typeface="Arial" panose="020B0604020202020204" pitchFamily="34" charset="0"/>
              <a:cs typeface="Arial" panose="020B0604020202020204" pitchFamily="34" charset="0"/>
            </a:endParaRPr>
          </a:p>
          <a:p>
            <a:r>
              <a:rPr lang="en-US" sz="2700" dirty="0">
                <a:latin typeface="Arial" panose="020B0604020202020204" pitchFamily="34" charset="0"/>
                <a:cs typeface="Arial" panose="020B0604020202020204" pitchFamily="34" charset="0"/>
                <a:hlinkClick r:id="rId3"/>
              </a:rPr>
              <a:t>GASBS 31 Para. 13</a:t>
            </a:r>
            <a:r>
              <a:rPr lang="en-US" sz="2700" dirty="0">
                <a:latin typeface="Arial" panose="020B0604020202020204" pitchFamily="34" charset="0"/>
                <a:cs typeface="Arial" panose="020B0604020202020204" pitchFamily="34" charset="0"/>
              </a:rPr>
              <a:t> </a:t>
            </a:r>
            <a:r>
              <a:rPr lang="en-US" sz="2700" dirty="0">
                <a:solidFill>
                  <a:schemeClr val="tx1"/>
                </a:solidFill>
                <a:latin typeface="Arial" panose="020B0604020202020204" pitchFamily="34" charset="0"/>
                <a:cs typeface="Arial" panose="020B0604020202020204" pitchFamily="34" charset="0"/>
              </a:rPr>
              <a:t>…”</a:t>
            </a:r>
            <a:r>
              <a:rPr lang="en-US" sz="2700" i="1" dirty="0">
                <a:solidFill>
                  <a:schemeClr val="tx1"/>
                </a:solidFill>
                <a:latin typeface="Arial" panose="020B0604020202020204" pitchFamily="34" charset="0"/>
                <a:cs typeface="Arial" panose="020B0604020202020204" pitchFamily="34" charset="0"/>
              </a:rPr>
              <a:t>When identified separately as an element of investment income, the </a:t>
            </a:r>
            <a:r>
              <a:rPr lang="en-US" sz="2700" b="1" i="1" dirty="0">
                <a:solidFill>
                  <a:schemeClr val="tx1"/>
                </a:solidFill>
                <a:latin typeface="Arial" panose="020B0604020202020204" pitchFamily="34" charset="0"/>
                <a:cs typeface="Arial" panose="020B0604020202020204" pitchFamily="34" charset="0"/>
              </a:rPr>
              <a:t>change in fair value of investments </a:t>
            </a:r>
            <a:r>
              <a:rPr lang="en-US" sz="2700" i="1" dirty="0">
                <a:solidFill>
                  <a:schemeClr val="tx1"/>
                </a:solidFill>
                <a:latin typeface="Arial" panose="020B0604020202020204" pitchFamily="34" charset="0"/>
                <a:cs typeface="Arial" panose="020B0604020202020204" pitchFamily="34" charset="0"/>
              </a:rPr>
              <a:t>should be captioned as net increase (decrease) in the fair value of investments…</a:t>
            </a:r>
            <a:br>
              <a:rPr lang="en-US" sz="2700" i="1" dirty="0">
                <a:solidFill>
                  <a:schemeClr val="tx1"/>
                </a:solidFill>
                <a:latin typeface="Arial" panose="020B0604020202020204" pitchFamily="34" charset="0"/>
                <a:cs typeface="Arial" panose="020B0604020202020204" pitchFamily="34" charset="0"/>
              </a:rPr>
            </a:br>
            <a:endParaRPr lang="en-US" sz="2700" i="1" dirty="0">
              <a:solidFill>
                <a:schemeClr val="tx1"/>
              </a:solidFill>
              <a:latin typeface="Arial" panose="020B0604020202020204" pitchFamily="34" charset="0"/>
              <a:cs typeface="Arial" panose="020B0604020202020204" pitchFamily="34" charset="0"/>
            </a:endParaRPr>
          </a:p>
          <a:p>
            <a:r>
              <a:rPr lang="en-US" sz="2700" dirty="0">
                <a:latin typeface="Arial" panose="020B0604020202020204" pitchFamily="34" charset="0"/>
                <a:cs typeface="Arial" panose="020B0604020202020204" pitchFamily="34" charset="0"/>
                <a:hlinkClick r:id="rId4"/>
              </a:rPr>
              <a:t>GFOA BEST PRACTICES - Mark-to-Market Reporting for Public Investment Portfolios</a:t>
            </a:r>
            <a:r>
              <a:rPr lang="en-US" sz="2700" dirty="0">
                <a:latin typeface="Arial" panose="020B0604020202020204" pitchFamily="34" charset="0"/>
                <a:cs typeface="Arial" panose="020B0604020202020204" pitchFamily="34" charset="0"/>
              </a:rPr>
              <a:t> </a:t>
            </a:r>
          </a:p>
          <a:p>
            <a:pPr marL="0" indent="0">
              <a:buNone/>
            </a:pPr>
            <a:r>
              <a:rPr lang="en-US" sz="2700" dirty="0">
                <a:solidFill>
                  <a:schemeClr val="tx1"/>
                </a:solidFill>
                <a:latin typeface="Arial" panose="020B0604020202020204" pitchFamily="34" charset="0"/>
                <a:cs typeface="Arial" panose="020B0604020202020204" pitchFamily="34" charset="0"/>
              </a:rPr>
              <a:t>“Market risk is significant in public investment portfolios. Due to price volatility, valuing investments at their current price is necessary to provide a realistic measure of a portfolio's true liquidation value.”</a:t>
            </a:r>
            <a:br>
              <a:rPr lang="en-US" sz="2700" dirty="0">
                <a:latin typeface="Arial" panose="020B0604020202020204" pitchFamily="34" charset="0"/>
                <a:cs typeface="Arial" panose="020B0604020202020204" pitchFamily="34" charset="0"/>
              </a:rPr>
            </a:br>
            <a:endParaRPr lang="en-US" sz="27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2800" dirty="0"/>
          </a:p>
          <a:p>
            <a:endParaRPr lang="en-US" dirty="0"/>
          </a:p>
          <a:p>
            <a:endParaRPr lang="en-US" dirty="0"/>
          </a:p>
          <a:p>
            <a:endParaRPr lang="en-US" dirty="0"/>
          </a:p>
        </p:txBody>
      </p:sp>
    </p:spTree>
    <p:extLst>
      <p:ext uri="{BB962C8B-B14F-4D97-AF65-F5344CB8AC3E}">
        <p14:creationId xmlns:p14="http://schemas.microsoft.com/office/powerpoint/2010/main" val="704509405"/>
      </p:ext>
    </p:extLst>
  </p:cSld>
  <p:clrMapOvr>
    <a:masterClrMapping/>
  </p:clrMapOvr>
  <mc:AlternateContent xmlns:mc="http://schemas.openxmlformats.org/markup-compatibility/2006" xmlns:p14="http://schemas.microsoft.com/office/powerpoint/2010/main">
    <mc:Choice Requires="p14">
      <p:transition spd="slow" p14:dur="2000" advTm="42801"/>
    </mc:Choice>
    <mc:Fallback xmlns="">
      <p:transition spd="slow" advTm="42801"/>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70445" y="1062957"/>
            <a:ext cx="10515600" cy="1325563"/>
          </a:xfrm>
        </p:spPr>
        <p:txBody>
          <a:bodyPr>
            <a:normAutofit/>
          </a:bodyPr>
          <a:lstStyle/>
          <a:p>
            <a:pPr algn="ctr"/>
            <a:r>
              <a:rPr lang="en-US"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Investments of North Carolina </a:t>
            </a:r>
            <a:br>
              <a:rPr lang="en-US"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Counties &amp; Municipalities</a:t>
            </a:r>
          </a:p>
        </p:txBody>
      </p:sp>
      <p:pic>
        <p:nvPicPr>
          <p:cNvPr id="6" name="Content Placeholder 5">
            <a:extLst>
              <a:ext uri="{FF2B5EF4-FFF2-40B4-BE49-F238E27FC236}">
                <a16:creationId xmlns:a16="http://schemas.microsoft.com/office/drawing/2014/main" id="{B167508C-E061-48E5-8262-87D51A802FF6}"/>
              </a:ext>
            </a:extLst>
          </p:cNvPr>
          <p:cNvPicPr>
            <a:picLocks noGrp="1" noChangeAspect="1"/>
          </p:cNvPicPr>
          <p:nvPr>
            <p:ph idx="1"/>
          </p:nvPr>
        </p:nvPicPr>
        <p:blipFill>
          <a:blip r:embed="rId3"/>
          <a:stretch>
            <a:fillRect/>
          </a:stretch>
        </p:blipFill>
        <p:spPr>
          <a:xfrm>
            <a:off x="3545305" y="2657016"/>
            <a:ext cx="5285874" cy="3639510"/>
          </a:xfrm>
          <a:prstGeom prst="rect">
            <a:avLst/>
          </a:prstGeom>
        </p:spPr>
      </p:pic>
    </p:spTree>
    <p:extLst>
      <p:ext uri="{BB962C8B-B14F-4D97-AF65-F5344CB8AC3E}">
        <p14:creationId xmlns:p14="http://schemas.microsoft.com/office/powerpoint/2010/main" val="2459691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Picture 260"/>
          <p:cNvPicPr>
            <a:picLocks noChangeAspect="1"/>
          </p:cNvPicPr>
          <p:nvPr/>
        </p:nvPicPr>
        <p:blipFill>
          <a:blip r:embed="rId2"/>
          <a:srcRect/>
          <a:stretch>
            <a:fillRect/>
          </a:stretch>
        </p:blipFill>
        <p:spPr>
          <a:xfrm>
            <a:off x="1009653" y="1070708"/>
            <a:ext cx="9707105" cy="4359086"/>
          </a:xfrm>
          <a:prstGeom prst="rect">
            <a:avLst/>
          </a:prstGeom>
          <a:noFill/>
          <a:ln>
            <a:noFill/>
          </a:ln>
        </p:spPr>
      </p:pic>
      <p:pic>
        <p:nvPicPr>
          <p:cNvPr id="3" name="Picture 2">
            <a:extLst>
              <a:ext uri="{FF2B5EF4-FFF2-40B4-BE49-F238E27FC236}">
                <a16:creationId xmlns:a16="http://schemas.microsoft.com/office/drawing/2014/main" id="{09AD69AD-49C2-7DDA-E904-7DC04E651E2B}"/>
              </a:ext>
            </a:extLst>
          </p:cNvPr>
          <p:cNvPicPr>
            <a:picLocks noChangeAspect="1"/>
          </p:cNvPicPr>
          <p:nvPr/>
        </p:nvPicPr>
        <p:blipFill>
          <a:blip r:embed="rId3"/>
          <a:stretch>
            <a:fillRect/>
          </a:stretch>
        </p:blipFill>
        <p:spPr>
          <a:xfrm>
            <a:off x="397670" y="976311"/>
            <a:ext cx="11361513" cy="561533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Picture 265"/>
          <p:cNvPicPr>
            <a:picLocks noChangeAspect="1"/>
          </p:cNvPicPr>
          <p:nvPr/>
        </p:nvPicPr>
        <p:blipFill>
          <a:blip r:embed="rId2"/>
          <a:srcRect/>
          <a:stretch>
            <a:fillRect/>
          </a:stretch>
        </p:blipFill>
        <p:spPr>
          <a:xfrm>
            <a:off x="1009653" y="977896"/>
            <a:ext cx="9678531" cy="3891331"/>
          </a:xfrm>
          <a:prstGeom prst="rect">
            <a:avLst/>
          </a:prstGeom>
          <a:noFill/>
          <a:ln>
            <a:noFill/>
          </a:ln>
        </p:spPr>
      </p:pic>
      <p:pic>
        <p:nvPicPr>
          <p:cNvPr id="3" name="Picture 2">
            <a:extLst>
              <a:ext uri="{FF2B5EF4-FFF2-40B4-BE49-F238E27FC236}">
                <a16:creationId xmlns:a16="http://schemas.microsoft.com/office/drawing/2014/main" id="{8854B6FB-482D-AB49-A28B-BBBD02221FBB}"/>
              </a:ext>
            </a:extLst>
          </p:cNvPr>
          <p:cNvPicPr>
            <a:picLocks noChangeAspect="1"/>
          </p:cNvPicPr>
          <p:nvPr/>
        </p:nvPicPr>
        <p:blipFill>
          <a:blip r:embed="rId3"/>
          <a:stretch>
            <a:fillRect/>
          </a:stretch>
        </p:blipFill>
        <p:spPr>
          <a:xfrm>
            <a:off x="402555" y="977896"/>
            <a:ext cx="11683358" cy="563534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B27B40-B4B4-2951-5BE7-5DC8B1AFBB3A}"/>
              </a:ext>
            </a:extLst>
          </p:cNvPr>
          <p:cNvPicPr>
            <a:picLocks noChangeAspect="1"/>
          </p:cNvPicPr>
          <p:nvPr/>
        </p:nvPicPr>
        <p:blipFill>
          <a:blip r:embed="rId2"/>
          <a:stretch>
            <a:fillRect/>
          </a:stretch>
        </p:blipFill>
        <p:spPr>
          <a:xfrm>
            <a:off x="360218" y="1026101"/>
            <a:ext cx="11471564" cy="544859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17C7B9-D883-FC46-732D-5E7C45739374}"/>
              </a:ext>
            </a:extLst>
          </p:cNvPr>
          <p:cNvPicPr>
            <a:picLocks noChangeAspect="1"/>
          </p:cNvPicPr>
          <p:nvPr/>
        </p:nvPicPr>
        <p:blipFill>
          <a:blip r:embed="rId2"/>
          <a:stretch>
            <a:fillRect/>
          </a:stretch>
        </p:blipFill>
        <p:spPr>
          <a:xfrm>
            <a:off x="293352" y="1025236"/>
            <a:ext cx="11736848" cy="5708073"/>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AA8582-31C0-97E7-C138-4AB37296BD81}"/>
              </a:ext>
            </a:extLst>
          </p:cNvPr>
          <p:cNvPicPr>
            <a:picLocks noChangeAspect="1"/>
          </p:cNvPicPr>
          <p:nvPr/>
        </p:nvPicPr>
        <p:blipFill>
          <a:blip r:embed="rId2"/>
          <a:stretch>
            <a:fillRect/>
          </a:stretch>
        </p:blipFill>
        <p:spPr>
          <a:xfrm>
            <a:off x="238792" y="997527"/>
            <a:ext cx="11718711" cy="55880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6C0F42-4A8A-453A-E5EB-2C26825CF4F2}"/>
              </a:ext>
            </a:extLst>
          </p:cNvPr>
          <p:cNvPicPr>
            <a:picLocks noChangeAspect="1"/>
          </p:cNvPicPr>
          <p:nvPr/>
        </p:nvPicPr>
        <p:blipFill>
          <a:blip r:embed="rId2"/>
          <a:stretch>
            <a:fillRect/>
          </a:stretch>
        </p:blipFill>
        <p:spPr>
          <a:xfrm>
            <a:off x="264405" y="1026414"/>
            <a:ext cx="11663190" cy="56829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8ECA8-BE5E-2477-6F96-3C9D2B2F53AB}"/>
              </a:ext>
            </a:extLst>
          </p:cNvPr>
          <p:cNvSpPr>
            <a:spLocks noGrp="1"/>
          </p:cNvSpPr>
          <p:nvPr>
            <p:ph type="title"/>
          </p:nvPr>
        </p:nvSpPr>
        <p:spPr/>
        <p:txBody>
          <a:bodyPr/>
          <a:lstStyle/>
          <a:p>
            <a:pPr algn="ctr"/>
            <a:r>
              <a:rPr lang="en-US" b="1" dirty="0"/>
              <a:t>FPICs and Debt Issuance</a:t>
            </a:r>
          </a:p>
        </p:txBody>
      </p:sp>
      <p:sp>
        <p:nvSpPr>
          <p:cNvPr id="3" name="Content Placeholder 2">
            <a:extLst>
              <a:ext uri="{FF2B5EF4-FFF2-40B4-BE49-F238E27FC236}">
                <a16:creationId xmlns:a16="http://schemas.microsoft.com/office/drawing/2014/main" id="{B99478B0-50D9-E71F-F2B7-E5181599B536}"/>
              </a:ext>
            </a:extLst>
          </p:cNvPr>
          <p:cNvSpPr>
            <a:spLocks noGrp="1"/>
          </p:cNvSpPr>
          <p:nvPr>
            <p:ph idx="1"/>
          </p:nvPr>
        </p:nvSpPr>
        <p:spPr/>
        <p:txBody>
          <a:bodyPr/>
          <a:lstStyle/>
          <a:p>
            <a:endParaRPr lang="en-US" dirty="0"/>
          </a:p>
          <a:p>
            <a:r>
              <a:rPr lang="en-US" dirty="0"/>
              <a:t>Emphasis from Commissioners have focused on: </a:t>
            </a:r>
          </a:p>
          <a:p>
            <a:endParaRPr lang="en-US" dirty="0"/>
          </a:p>
          <a:p>
            <a:r>
              <a:rPr lang="en-US" dirty="0"/>
              <a:t>Bank Reconciliations not up to date</a:t>
            </a:r>
          </a:p>
          <a:p>
            <a:r>
              <a:rPr lang="en-US" dirty="0"/>
              <a:t>Declining Fund Balance</a:t>
            </a:r>
          </a:p>
          <a:p>
            <a:r>
              <a:rPr lang="en-US" dirty="0"/>
              <a:t>Internal Control Issues</a:t>
            </a:r>
          </a:p>
          <a:p>
            <a:r>
              <a:rPr lang="en-US" dirty="0"/>
              <a:t>History of Late Audits</a:t>
            </a:r>
          </a:p>
          <a:p>
            <a:endParaRPr lang="en-US" dirty="0"/>
          </a:p>
          <a:p>
            <a:pPr marL="0" indent="0">
              <a:buNone/>
            </a:pPr>
            <a:endParaRPr lang="en-US" dirty="0"/>
          </a:p>
        </p:txBody>
      </p:sp>
    </p:spTree>
    <p:extLst>
      <p:ext uri="{BB962C8B-B14F-4D97-AF65-F5344CB8AC3E}">
        <p14:creationId xmlns:p14="http://schemas.microsoft.com/office/powerpoint/2010/main" val="35260376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4C74A5-E4C8-3395-4E42-0687014F0F09}"/>
              </a:ext>
            </a:extLst>
          </p:cNvPr>
          <p:cNvPicPr>
            <a:picLocks noChangeAspect="1"/>
          </p:cNvPicPr>
          <p:nvPr/>
        </p:nvPicPr>
        <p:blipFill>
          <a:blip r:embed="rId2"/>
          <a:stretch>
            <a:fillRect/>
          </a:stretch>
        </p:blipFill>
        <p:spPr>
          <a:xfrm>
            <a:off x="234739" y="971549"/>
            <a:ext cx="11347661" cy="5503189"/>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999A-43B4-48E9-A0C6-798A1DC38E68}"/>
              </a:ext>
            </a:extLst>
          </p:cNvPr>
          <p:cNvSpPr>
            <a:spLocks noGrp="1"/>
          </p:cNvSpPr>
          <p:nvPr>
            <p:ph type="title"/>
          </p:nvPr>
        </p:nvSpPr>
        <p:spPr>
          <a:xfrm>
            <a:off x="695079" y="964865"/>
            <a:ext cx="10923670" cy="796823"/>
          </a:xfrm>
        </p:spPr>
        <p:txBody>
          <a:bodyPr vert="horz" lIns="91440" tIns="45720" rIns="91440" bIns="45720" rtlCol="0" anchor="ctr">
            <a:normAutofit/>
          </a:bodyPr>
          <a:lstStyle/>
          <a:p>
            <a:r>
              <a:rPr lang="en-US" sz="4000" b="1" kern="1200" dirty="0">
                <a:solidFill>
                  <a:schemeClr val="tx1"/>
                </a:solidFill>
                <a:effectLst>
                  <a:outerShdw blurRad="38100" dist="38100" dir="2700000" algn="tl">
                    <a:srgbClr val="000000">
                      <a:alpha val="43137"/>
                    </a:srgbClr>
                  </a:outerShdw>
                </a:effectLst>
                <a:latin typeface="+mj-lt"/>
                <a:ea typeface="+mj-ea"/>
                <a:cs typeface="+mj-cs"/>
              </a:rPr>
              <a:t>Financial Performance Indicators of Concern </a:t>
            </a:r>
            <a:r>
              <a:rPr lang="en-US" sz="4000" kern="1200" dirty="0">
                <a:solidFill>
                  <a:schemeClr val="tx1"/>
                </a:solidFill>
                <a:effectLst>
                  <a:outerShdw blurRad="38100" dist="38100" dir="2700000" algn="tl">
                    <a:srgbClr val="000000">
                      <a:alpha val="43137"/>
                    </a:srgbClr>
                  </a:outerShdw>
                </a:effectLst>
                <a:latin typeface="+mj-lt"/>
                <a:ea typeface="+mj-ea"/>
                <a:cs typeface="+mj-cs"/>
              </a:rPr>
              <a:t>(FPICs)</a:t>
            </a:r>
          </a:p>
        </p:txBody>
      </p:sp>
      <p:graphicFrame>
        <p:nvGraphicFramePr>
          <p:cNvPr id="5" name="Content Placeholder 2">
            <a:extLst>
              <a:ext uri="{FF2B5EF4-FFF2-40B4-BE49-F238E27FC236}">
                <a16:creationId xmlns:a16="http://schemas.microsoft.com/office/drawing/2014/main" id="{02CE33C8-C525-838E-5FA6-4B278786F597}"/>
              </a:ext>
            </a:extLst>
          </p:cNvPr>
          <p:cNvGraphicFramePr>
            <a:graphicFrameLocks noGrp="1"/>
          </p:cNvGraphicFramePr>
          <p:nvPr>
            <p:ph idx="1"/>
          </p:nvPr>
        </p:nvGraphicFramePr>
        <p:xfrm>
          <a:off x="634164" y="1670065"/>
          <a:ext cx="11236258" cy="4848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5379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EDA4-47FE-D571-A350-6CF377CBA32D}"/>
              </a:ext>
            </a:extLst>
          </p:cNvPr>
          <p:cNvSpPr>
            <a:spLocks noGrp="1"/>
          </p:cNvSpPr>
          <p:nvPr>
            <p:ph type="title"/>
          </p:nvPr>
        </p:nvSpPr>
        <p:spPr>
          <a:xfrm>
            <a:off x="705539" y="1017726"/>
            <a:ext cx="10626686" cy="557686"/>
          </a:xfrm>
        </p:spPr>
        <p:txBody>
          <a:bodyPr>
            <a:noAutofit/>
          </a:bodyPr>
          <a:lstStyle/>
          <a:p>
            <a:r>
              <a:rPr lang="en-US" sz="40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FPIC Responses  </a:t>
            </a:r>
            <a:endParaRPr lang="en-US" sz="4000" dirty="0">
              <a:solidFill>
                <a:schemeClr val="tx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B6CA2A1-7858-5E2E-12D7-70CEAC55E503}"/>
              </a:ext>
            </a:extLst>
          </p:cNvPr>
          <p:cNvSpPr>
            <a:spLocks noGrp="1"/>
          </p:cNvSpPr>
          <p:nvPr>
            <p:ph idx="1"/>
          </p:nvPr>
        </p:nvSpPr>
        <p:spPr>
          <a:xfrm>
            <a:off x="523528" y="1575412"/>
            <a:ext cx="11144943" cy="5045725"/>
          </a:xfrm>
        </p:spPr>
        <p:txBody>
          <a:bodyPr>
            <a:normAutofit fontScale="92500"/>
          </a:bodyPr>
          <a:lstStyle/>
          <a:p>
            <a:pPr marR="0" lvl="1">
              <a:lnSpc>
                <a:spcPct val="105000"/>
              </a:lnSpc>
              <a:spcBef>
                <a:spcPts val="0"/>
              </a:spcBef>
              <a:spcAft>
                <a:spcPts val="600"/>
              </a:spcAft>
            </a:pPr>
            <a:r>
              <a:rPr lang="en-US" sz="2600" dirty="0">
                <a:solidFill>
                  <a:srgbClr val="003D73"/>
                </a:solidFill>
                <a:effectLst/>
                <a:ea typeface="Calibri" panose="020F0502020204030204" pitchFamily="34" charset="0"/>
                <a:cs typeface="Times New Roman" panose="02020603050405020304" pitchFamily="18" charset="0"/>
              </a:rPr>
              <a:t>See </a:t>
            </a:r>
            <a:r>
              <a:rPr lang="en-US" sz="2600" u="sng" dirty="0">
                <a:solidFill>
                  <a:srgbClr val="003D73"/>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20 NCAC 03 .0508</a:t>
            </a:r>
            <a:r>
              <a:rPr lang="en-US" sz="2600" dirty="0">
                <a:solidFill>
                  <a:srgbClr val="003D73"/>
                </a:solidFill>
                <a:effectLst/>
                <a:ea typeface="Calibri" panose="020F0502020204030204" pitchFamily="34" charset="0"/>
                <a:cs typeface="Times New Roman" panose="02020603050405020304" pitchFamily="18" charset="0"/>
              </a:rPr>
              <a:t> for guidance</a:t>
            </a:r>
          </a:p>
          <a:p>
            <a:pPr marR="0" lvl="1">
              <a:lnSpc>
                <a:spcPct val="105000"/>
              </a:lnSpc>
              <a:spcBef>
                <a:spcPts val="0"/>
              </a:spcBef>
              <a:spcAft>
                <a:spcPts val="400"/>
              </a:spcAft>
            </a:pPr>
            <a:r>
              <a:rPr lang="en-US" sz="2600" dirty="0">
                <a:solidFill>
                  <a:srgbClr val="003D73"/>
                </a:solidFill>
                <a:effectLst/>
                <a:ea typeface="Calibri" panose="020F0502020204030204" pitchFamily="34" charset="0"/>
                <a:cs typeface="Times New Roman" panose="02020603050405020304" pitchFamily="18" charset="0"/>
              </a:rPr>
              <a:t>Must reasonably address </a:t>
            </a:r>
            <a:r>
              <a:rPr lang="en-US" sz="2600" b="1" u="sng" dirty="0">
                <a:solidFill>
                  <a:srgbClr val="003D73"/>
                </a:solidFill>
                <a:effectLst/>
                <a:ea typeface="Calibri" panose="020F0502020204030204" pitchFamily="34" charset="0"/>
                <a:cs typeface="Times New Roman" panose="02020603050405020304" pitchFamily="18" charset="0"/>
              </a:rPr>
              <a:t>all</a:t>
            </a:r>
            <a:r>
              <a:rPr lang="en-US" sz="2600" dirty="0">
                <a:solidFill>
                  <a:srgbClr val="003D73"/>
                </a:solidFill>
                <a:effectLst/>
                <a:ea typeface="Calibri" panose="020F0502020204030204" pitchFamily="34" charset="0"/>
                <a:cs typeface="Times New Roman" panose="02020603050405020304" pitchFamily="18" charset="0"/>
              </a:rPr>
              <a:t> action taken to address FPICs</a:t>
            </a:r>
          </a:p>
          <a:p>
            <a:pPr marR="0" lvl="2">
              <a:lnSpc>
                <a:spcPct val="105000"/>
              </a:lnSpc>
              <a:spcBef>
                <a:spcPts val="0"/>
              </a:spcBef>
              <a:spcAft>
                <a:spcPts val="400"/>
              </a:spcAft>
            </a:pPr>
            <a:r>
              <a:rPr lang="en-US" sz="2600" dirty="0">
                <a:solidFill>
                  <a:srgbClr val="003D73"/>
                </a:solidFill>
                <a:effectLst/>
                <a:ea typeface="Calibri" panose="020F0502020204030204" pitchFamily="34" charset="0"/>
                <a:cs typeface="Times New Roman" panose="02020603050405020304" pitchFamily="18" charset="0"/>
              </a:rPr>
              <a:t>See </a:t>
            </a:r>
            <a:r>
              <a:rPr lang="en-US" sz="2600" u="sng" dirty="0">
                <a:solidFill>
                  <a:srgbClr val="003D73"/>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FPICs and Responses</a:t>
            </a:r>
            <a:r>
              <a:rPr lang="en-US" sz="2600" dirty="0">
                <a:solidFill>
                  <a:srgbClr val="003D73"/>
                </a:solidFill>
                <a:effectLst/>
                <a:ea typeface="Calibri" panose="020F0502020204030204" pitchFamily="34" charset="0"/>
                <a:cs typeface="Times New Roman" panose="02020603050405020304" pitchFamily="18" charset="0"/>
              </a:rPr>
              <a:t> on our website for sample responses and guidance on how to submit your response</a:t>
            </a:r>
          </a:p>
          <a:p>
            <a:pPr marR="0" lvl="2">
              <a:lnSpc>
                <a:spcPct val="105000"/>
              </a:lnSpc>
              <a:spcBef>
                <a:spcPts val="0"/>
              </a:spcBef>
              <a:spcAft>
                <a:spcPts val="600"/>
              </a:spcAft>
            </a:pPr>
            <a:r>
              <a:rPr lang="en-US" sz="2600" dirty="0">
                <a:solidFill>
                  <a:srgbClr val="003D73"/>
                </a:solidFill>
                <a:effectLst/>
                <a:ea typeface="Calibri" panose="020F0502020204030204" pitchFamily="34" charset="0"/>
                <a:cs typeface="Times New Roman" panose="02020603050405020304" pitchFamily="18" charset="0"/>
              </a:rPr>
              <a:t>See </a:t>
            </a:r>
            <a:r>
              <a:rPr lang="en-US" sz="2600" u="sng" dirty="0">
                <a:solidFill>
                  <a:srgbClr val="003D73"/>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Memorandum #2023-04</a:t>
            </a:r>
            <a:r>
              <a:rPr lang="en-US" sz="2600" dirty="0">
                <a:solidFill>
                  <a:srgbClr val="003D73"/>
                </a:solidFill>
                <a:effectLst/>
                <a:ea typeface="Calibri" panose="020F0502020204030204" pitchFamily="34" charset="0"/>
                <a:cs typeface="Times New Roman" panose="02020603050405020304" pitchFamily="18" charset="0"/>
              </a:rPr>
              <a:t> for additional guidance.</a:t>
            </a:r>
          </a:p>
          <a:p>
            <a:pPr marR="0" lvl="1">
              <a:lnSpc>
                <a:spcPct val="105000"/>
              </a:lnSpc>
              <a:spcBef>
                <a:spcPts val="0"/>
              </a:spcBef>
              <a:spcAft>
                <a:spcPts val="600"/>
              </a:spcAft>
            </a:pPr>
            <a:r>
              <a:rPr lang="en-US" sz="2600" dirty="0">
                <a:solidFill>
                  <a:srgbClr val="003D73"/>
                </a:solidFill>
                <a:effectLst/>
                <a:ea typeface="Calibri" panose="020F0502020204030204" pitchFamily="34" charset="0"/>
                <a:cs typeface="Times New Roman" panose="02020603050405020304" pitchFamily="18" charset="0"/>
              </a:rPr>
              <a:t>Response </a:t>
            </a:r>
            <a:r>
              <a:rPr lang="en-US" sz="2600" u="sng" dirty="0">
                <a:solidFill>
                  <a:srgbClr val="003D73"/>
                </a:solidFill>
                <a:effectLst/>
                <a:ea typeface="Calibri" panose="020F0502020204030204" pitchFamily="34" charset="0"/>
                <a:cs typeface="Times New Roman" panose="02020603050405020304" pitchFamily="18" charset="0"/>
              </a:rPr>
              <a:t>must be signed by majority of governing board, </a:t>
            </a:r>
            <a:r>
              <a:rPr lang="en-US" sz="2600" dirty="0">
                <a:solidFill>
                  <a:srgbClr val="003D73"/>
                </a:solidFill>
                <a:effectLst/>
                <a:ea typeface="Calibri" panose="020F0502020204030204" pitchFamily="34" charset="0"/>
                <a:cs typeface="Times New Roman" panose="02020603050405020304" pitchFamily="18" charset="0"/>
              </a:rPr>
              <a:t> manager and finance officer</a:t>
            </a:r>
          </a:p>
          <a:p>
            <a:pPr marR="0" lvl="1">
              <a:lnSpc>
                <a:spcPct val="105000"/>
              </a:lnSpc>
              <a:spcBef>
                <a:spcPts val="0"/>
              </a:spcBef>
              <a:spcAft>
                <a:spcPts val="400"/>
              </a:spcAft>
            </a:pPr>
            <a:r>
              <a:rPr lang="en-US" sz="2600" dirty="0">
                <a:solidFill>
                  <a:srgbClr val="003D73"/>
                </a:solidFill>
                <a:ea typeface="Calibri" panose="020F0502020204030204" pitchFamily="34" charset="0"/>
                <a:cs typeface="Times New Roman" panose="02020603050405020304" pitchFamily="18" charset="0"/>
              </a:rPr>
              <a:t>Submit </a:t>
            </a:r>
            <a:r>
              <a:rPr lang="en-US" sz="2600" dirty="0">
                <a:solidFill>
                  <a:srgbClr val="003D73"/>
                </a:solidFill>
                <a:effectLst/>
                <a:ea typeface="Calibri" panose="020F0502020204030204" pitchFamily="34" charset="0"/>
                <a:cs typeface="Times New Roman" panose="02020603050405020304" pitchFamily="18" charset="0"/>
              </a:rPr>
              <a:t>through the </a:t>
            </a:r>
            <a:r>
              <a:rPr lang="en-US" sz="2600" dirty="0">
                <a:solidFill>
                  <a:srgbClr val="003D73"/>
                </a:solidFill>
                <a:effectLst/>
                <a:ea typeface="Calibri" panose="020F0502020204030204" pitchFamily="34" charset="0"/>
                <a:cs typeface="Times New Roman" panose="02020603050405020304" pitchFamily="18" charset="0"/>
                <a:hlinkClick r:id="rId5"/>
              </a:rPr>
              <a:t>LGC File Transfer Portal </a:t>
            </a:r>
            <a:r>
              <a:rPr lang="en-US" sz="2600" dirty="0">
                <a:solidFill>
                  <a:srgbClr val="003D73"/>
                </a:solidFill>
                <a:effectLst/>
                <a:ea typeface="Calibri" panose="020F0502020204030204" pitchFamily="34" charset="0"/>
                <a:cs typeface="Times New Roman" panose="02020603050405020304" pitchFamily="18" charset="0"/>
              </a:rPr>
              <a:t>within </a:t>
            </a:r>
            <a:r>
              <a:rPr lang="en-US" sz="2600" u="sng" dirty="0">
                <a:solidFill>
                  <a:srgbClr val="003D73"/>
                </a:solidFill>
                <a:effectLst/>
                <a:ea typeface="Calibri" panose="020F0502020204030204" pitchFamily="34" charset="0"/>
                <a:cs typeface="Times New Roman" panose="02020603050405020304" pitchFamily="18" charset="0"/>
              </a:rPr>
              <a:t>60 days</a:t>
            </a:r>
            <a:r>
              <a:rPr lang="en-US" sz="2600" dirty="0">
                <a:solidFill>
                  <a:srgbClr val="003D73"/>
                </a:solidFill>
                <a:effectLst/>
                <a:ea typeface="Calibri" panose="020F0502020204030204" pitchFamily="34" charset="0"/>
                <a:cs typeface="Times New Roman" panose="02020603050405020304" pitchFamily="18" charset="0"/>
              </a:rPr>
              <a:t> after presentation by auditor</a:t>
            </a:r>
          </a:p>
          <a:p>
            <a:pPr lvl="2">
              <a:lnSpc>
                <a:spcPct val="105000"/>
              </a:lnSpc>
              <a:spcBef>
                <a:spcPts val="0"/>
              </a:spcBef>
              <a:spcAft>
                <a:spcPts val="400"/>
              </a:spcAft>
            </a:pPr>
            <a:r>
              <a:rPr lang="en-US" sz="2600" dirty="0">
                <a:solidFill>
                  <a:srgbClr val="003D73"/>
                </a:solidFill>
                <a:effectLst/>
                <a:ea typeface="Calibri" panose="020F0502020204030204" pitchFamily="34" charset="0"/>
                <a:cs typeface="Times New Roman" panose="02020603050405020304" pitchFamily="18" charset="0"/>
              </a:rPr>
              <a:t>Do not mail or email response</a:t>
            </a:r>
          </a:p>
          <a:p>
            <a:pPr marR="0" lvl="2">
              <a:lnSpc>
                <a:spcPct val="105000"/>
              </a:lnSpc>
              <a:spcBef>
                <a:spcPts val="0"/>
              </a:spcBef>
              <a:spcAft>
                <a:spcPts val="600"/>
              </a:spcAft>
            </a:pPr>
            <a:r>
              <a:rPr lang="en-US" sz="2800" b="1" dirty="0">
                <a:solidFill>
                  <a:srgbClr val="003D73"/>
                </a:solidFill>
                <a:effectLst/>
                <a:ea typeface="Calibri" panose="020F0502020204030204" pitchFamily="34" charset="0"/>
                <a:cs typeface="Times New Roman" panose="02020603050405020304" pitchFamily="18" charset="0"/>
              </a:rPr>
              <a:t>Earlier response and </a:t>
            </a:r>
            <a:r>
              <a:rPr lang="en-US" sz="2800" b="1" u="sng" dirty="0">
                <a:solidFill>
                  <a:srgbClr val="003D73"/>
                </a:solidFill>
                <a:effectLst/>
                <a:ea typeface="Calibri" panose="020F0502020204030204" pitchFamily="34" charset="0"/>
                <a:cs typeface="Times New Roman" panose="02020603050405020304" pitchFamily="18" charset="0"/>
              </a:rPr>
              <a:t>implementation</a:t>
            </a:r>
            <a:r>
              <a:rPr lang="en-US" sz="2800" b="1" dirty="0">
                <a:solidFill>
                  <a:srgbClr val="003D73"/>
                </a:solidFill>
                <a:effectLst/>
                <a:ea typeface="Calibri" panose="020F0502020204030204" pitchFamily="34" charset="0"/>
                <a:cs typeface="Times New Roman" panose="02020603050405020304" pitchFamily="18" charset="0"/>
              </a:rPr>
              <a:t> of corrective action encouraged!</a:t>
            </a:r>
          </a:p>
          <a:p>
            <a:endParaRPr lang="en-US" dirty="0"/>
          </a:p>
        </p:txBody>
      </p:sp>
    </p:spTree>
    <p:extLst>
      <p:ext uri="{BB962C8B-B14F-4D97-AF65-F5344CB8AC3E}">
        <p14:creationId xmlns:p14="http://schemas.microsoft.com/office/powerpoint/2010/main" val="13129339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BCE5F-B620-6CAB-5C6E-0A01EBCA75DD}"/>
              </a:ext>
            </a:extLst>
          </p:cNvPr>
          <p:cNvSpPr>
            <a:spLocks noGrp="1"/>
          </p:cNvSpPr>
          <p:nvPr>
            <p:ph type="title"/>
          </p:nvPr>
        </p:nvSpPr>
        <p:spPr>
          <a:xfrm>
            <a:off x="484743" y="1068636"/>
            <a:ext cx="11222514" cy="638979"/>
          </a:xfrm>
        </p:spPr>
        <p:txBody>
          <a:bodyPr>
            <a:noAutofit/>
          </a:bodyPr>
          <a:lstStyle/>
          <a:p>
            <a:r>
              <a:rPr lang="en-US" sz="4000" dirty="0">
                <a:solidFill>
                  <a:schemeClr val="tx1"/>
                </a:solidFill>
                <a:effectLst>
                  <a:outerShdw blurRad="38100" dist="38100" dir="2700000" algn="tl">
                    <a:srgbClr val="000000">
                      <a:alpha val="43137"/>
                    </a:srgbClr>
                  </a:outerShdw>
                </a:effectLst>
                <a:cs typeface="Times New Roman" panose="02020603050405020304" pitchFamily="18" charset="0"/>
              </a:rPr>
              <a:t>Email Notifications of FPIC Response</a:t>
            </a:r>
            <a:endParaRPr lang="en-US" sz="4000" dirty="0">
              <a:solidFill>
                <a:schemeClr val="tx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2D05A27-3A51-9C4D-411F-10DA9FF37E53}"/>
              </a:ext>
            </a:extLst>
          </p:cNvPr>
          <p:cNvSpPr>
            <a:spLocks noGrp="1"/>
          </p:cNvSpPr>
          <p:nvPr>
            <p:ph idx="1"/>
          </p:nvPr>
        </p:nvSpPr>
        <p:spPr>
          <a:xfrm>
            <a:off x="484743" y="1707615"/>
            <a:ext cx="11303306" cy="4869456"/>
          </a:xfrm>
        </p:spPr>
        <p:txBody>
          <a:bodyPr>
            <a:normAutofit lnSpcReduction="10000"/>
          </a:bodyPr>
          <a:lstStyle/>
          <a:p>
            <a:pPr lvl="1">
              <a:lnSpc>
                <a:spcPct val="105000"/>
              </a:lnSpc>
              <a:spcBef>
                <a:spcPts val="0"/>
              </a:spcBef>
              <a:spcAft>
                <a:spcPts val="600"/>
              </a:spcAft>
            </a:pPr>
            <a:r>
              <a:rPr lang="en-US" sz="3000" dirty="0">
                <a:solidFill>
                  <a:srgbClr val="003D73"/>
                </a:solidFill>
                <a:effectLst/>
                <a:ea typeface="Calibri" panose="020F0502020204030204" pitchFamily="34" charset="0"/>
                <a:cs typeface="Times New Roman" panose="02020603050405020304" pitchFamily="18" charset="0"/>
              </a:rPr>
              <a:t>“Response Acceptable” – may require amendment if the Unit subsequently requests LGC approval of debt</a:t>
            </a:r>
          </a:p>
          <a:p>
            <a:pPr lvl="1">
              <a:lnSpc>
                <a:spcPct val="105000"/>
              </a:lnSpc>
              <a:spcBef>
                <a:spcPts val="0"/>
              </a:spcBef>
              <a:spcAft>
                <a:spcPts val="600"/>
              </a:spcAft>
            </a:pPr>
            <a:r>
              <a:rPr lang="en-US" sz="3000" dirty="0">
                <a:solidFill>
                  <a:srgbClr val="003D73"/>
                </a:solidFill>
                <a:ea typeface="Calibri" panose="020F0502020204030204" pitchFamily="34" charset="0"/>
                <a:cs typeface="Times New Roman" panose="02020603050405020304" pitchFamily="18" charset="0"/>
              </a:rPr>
              <a:t>Notifications are to unit and to auditor</a:t>
            </a:r>
            <a:endParaRPr lang="en-US" sz="3000" dirty="0">
              <a:solidFill>
                <a:srgbClr val="003D73"/>
              </a:solidFill>
              <a:effectLst/>
              <a:ea typeface="Calibri" panose="020F0502020204030204" pitchFamily="34" charset="0"/>
              <a:cs typeface="Times New Roman" panose="02020603050405020304" pitchFamily="18" charset="0"/>
            </a:endParaRPr>
          </a:p>
          <a:p>
            <a:pPr lvl="1">
              <a:lnSpc>
                <a:spcPct val="105000"/>
              </a:lnSpc>
              <a:spcBef>
                <a:spcPts val="0"/>
              </a:spcBef>
              <a:spcAft>
                <a:spcPts val="600"/>
              </a:spcAft>
            </a:pPr>
            <a:r>
              <a:rPr lang="en-US" sz="3000" dirty="0">
                <a:solidFill>
                  <a:srgbClr val="003D73"/>
                </a:solidFill>
                <a:effectLst/>
                <a:ea typeface="Calibri" panose="020F0502020204030204" pitchFamily="34" charset="0"/>
                <a:cs typeface="Times New Roman" panose="02020603050405020304" pitchFamily="18" charset="0"/>
              </a:rPr>
              <a:t>Reminders – </a:t>
            </a:r>
            <a:r>
              <a:rPr lang="en-US" sz="3000" dirty="0">
                <a:solidFill>
                  <a:srgbClr val="003D73"/>
                </a:solidFill>
                <a:ea typeface="Calibri" panose="020F0502020204030204" pitchFamily="34" charset="0"/>
                <a:cs typeface="Times New Roman" panose="02020603050405020304" pitchFamily="18" charset="0"/>
              </a:rPr>
              <a:t>s</a:t>
            </a:r>
            <a:r>
              <a:rPr lang="en-US" sz="3000" dirty="0">
                <a:solidFill>
                  <a:srgbClr val="003D73"/>
                </a:solidFill>
                <a:effectLst/>
                <a:ea typeface="Calibri" panose="020F0502020204030204" pitchFamily="34" charset="0"/>
                <a:cs typeface="Times New Roman" panose="02020603050405020304" pitchFamily="18" charset="0"/>
              </a:rPr>
              <a:t>everal levels of reminders including “Past Due”</a:t>
            </a:r>
          </a:p>
          <a:p>
            <a:pPr lvl="1">
              <a:lnSpc>
                <a:spcPct val="105000"/>
              </a:lnSpc>
              <a:spcBef>
                <a:spcPts val="0"/>
              </a:spcBef>
              <a:spcAft>
                <a:spcPts val="600"/>
              </a:spcAft>
            </a:pPr>
            <a:r>
              <a:rPr lang="en-US" sz="3000" dirty="0">
                <a:solidFill>
                  <a:srgbClr val="003D73"/>
                </a:solidFill>
                <a:effectLst/>
                <a:ea typeface="Calibri" panose="020F0502020204030204" pitchFamily="34" charset="0"/>
                <a:cs typeface="Times New Roman" panose="02020603050405020304" pitchFamily="18" charset="0"/>
              </a:rPr>
              <a:t>Signature Required – sent when additional signatures needed.</a:t>
            </a:r>
          </a:p>
          <a:p>
            <a:pPr lvl="2">
              <a:lnSpc>
                <a:spcPct val="105000"/>
              </a:lnSpc>
              <a:spcBef>
                <a:spcPts val="0"/>
              </a:spcBef>
              <a:spcAft>
                <a:spcPts val="600"/>
              </a:spcAft>
            </a:pPr>
            <a:r>
              <a:rPr lang="en-US" sz="2800" dirty="0">
                <a:solidFill>
                  <a:srgbClr val="003D73"/>
                </a:solidFill>
                <a:effectLst/>
                <a:ea typeface="Calibri" panose="020F0502020204030204" pitchFamily="34" charset="0"/>
                <a:cs typeface="Times New Roman" panose="02020603050405020304" pitchFamily="18" charset="0"/>
              </a:rPr>
              <a:t>Required signatures of majority of governing board (by NCAC) and by manager and finance officer by policy</a:t>
            </a:r>
          </a:p>
          <a:p>
            <a:pPr lvl="1">
              <a:lnSpc>
                <a:spcPct val="105000"/>
              </a:lnSpc>
              <a:spcBef>
                <a:spcPts val="0"/>
              </a:spcBef>
              <a:spcAft>
                <a:spcPts val="600"/>
              </a:spcAft>
            </a:pPr>
            <a:r>
              <a:rPr lang="en-US" sz="3000" dirty="0">
                <a:solidFill>
                  <a:srgbClr val="003D73"/>
                </a:solidFill>
                <a:ea typeface="Calibri" panose="020F0502020204030204" pitchFamily="34" charset="0"/>
                <a:cs typeface="Times New Roman" panose="02020603050405020304" pitchFamily="18" charset="0"/>
              </a:rPr>
              <a:t>If the</a:t>
            </a:r>
            <a:r>
              <a:rPr lang="en-US" sz="3000" dirty="0">
                <a:solidFill>
                  <a:srgbClr val="003D73"/>
                </a:solidFill>
                <a:effectLst/>
                <a:ea typeface="Calibri" panose="020F0502020204030204" pitchFamily="34" charset="0"/>
                <a:cs typeface="Times New Roman" panose="02020603050405020304" pitchFamily="18" charset="0"/>
              </a:rPr>
              <a:t> only FPIC is segregation of duties – no response required but a link to </a:t>
            </a:r>
            <a:r>
              <a:rPr lang="en-US" sz="3000" u="sng" dirty="0">
                <a:solidFill>
                  <a:srgbClr val="0070C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Memorandum #2015-15</a:t>
            </a:r>
            <a:r>
              <a:rPr lang="en-US" sz="3000" dirty="0">
                <a:solidFill>
                  <a:srgbClr val="0070C0"/>
                </a:solidFill>
                <a:effectLst/>
                <a:ea typeface="Calibri" panose="020F0502020204030204" pitchFamily="34" charset="0"/>
                <a:cs typeface="Times New Roman" panose="02020603050405020304" pitchFamily="18" charset="0"/>
              </a:rPr>
              <a:t> – </a:t>
            </a:r>
            <a:r>
              <a:rPr lang="en-US" sz="3000" u="sng" dirty="0">
                <a:solidFill>
                  <a:srgbClr val="0070C0"/>
                </a:solidFill>
                <a:effectLst/>
                <a:ea typeface="Calibri" panose="020F0502020204030204" pitchFamily="34" charset="0"/>
                <a:cs typeface="Times New Roman" panose="02020603050405020304" pitchFamily="18" charset="0"/>
              </a:rPr>
              <a:t>Internal Controls for a Small Unit of Government</a:t>
            </a:r>
            <a:r>
              <a:rPr lang="en-US" sz="3000" dirty="0">
                <a:solidFill>
                  <a:srgbClr val="0070C0"/>
                </a:solidFill>
                <a:effectLst/>
                <a:ea typeface="Calibri" panose="020F0502020204030204" pitchFamily="34" charset="0"/>
                <a:cs typeface="Times New Roman" panose="02020603050405020304" pitchFamily="18" charset="0"/>
              </a:rPr>
              <a:t>  </a:t>
            </a:r>
            <a:r>
              <a:rPr lang="en-US" sz="3000" dirty="0">
                <a:solidFill>
                  <a:srgbClr val="003D73"/>
                </a:solidFill>
                <a:effectLst/>
                <a:ea typeface="Calibri" panose="020F0502020204030204" pitchFamily="34" charset="0"/>
                <a:cs typeface="Times New Roman" panose="02020603050405020304" pitchFamily="18" charset="0"/>
              </a:rPr>
              <a:t>should be provided to the Unit.  </a:t>
            </a:r>
          </a:p>
        </p:txBody>
      </p:sp>
    </p:spTree>
    <p:extLst>
      <p:ext uri="{BB962C8B-B14F-4D97-AF65-F5344CB8AC3E}">
        <p14:creationId xmlns:p14="http://schemas.microsoft.com/office/powerpoint/2010/main" val="13501385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42744" y="1186409"/>
            <a:ext cx="10515600" cy="1325563"/>
          </a:xfrm>
        </p:spPr>
        <p:txBody>
          <a:bodyPr>
            <a:normAutofit/>
          </a:bodyPr>
          <a:lstStyle/>
          <a:p>
            <a:r>
              <a:rPr lang="en-US" dirty="0">
                <a:solidFill>
                  <a:schemeClr val="tx1"/>
                </a:solidFill>
                <a:effectLst>
                  <a:outerShdw blurRad="38100" dist="38100" dir="2700000" algn="tl">
                    <a:srgbClr val="000000">
                      <a:alpha val="43137"/>
                    </a:srgbClr>
                  </a:outerShdw>
                </a:effectLst>
                <a:cs typeface="Arial" panose="020B0604020202020204" pitchFamily="34" charset="0"/>
              </a:rPr>
              <a:t>LGC STAFF BLOG - Announcements/Reminders</a:t>
            </a:r>
          </a:p>
        </p:txBody>
      </p:sp>
      <p:sp>
        <p:nvSpPr>
          <p:cNvPr id="2" name="Content Placeholder 1"/>
          <p:cNvSpPr>
            <a:spLocks noGrp="1"/>
          </p:cNvSpPr>
          <p:nvPr>
            <p:ph idx="1"/>
          </p:nvPr>
        </p:nvSpPr>
        <p:spPr>
          <a:xfrm>
            <a:off x="342744" y="2843876"/>
            <a:ext cx="10515600" cy="4014124"/>
          </a:xfrm>
        </p:spPr>
        <p:txBody>
          <a:bodyPr>
            <a:normAutofit/>
          </a:bodyPr>
          <a:lstStyle/>
          <a:p>
            <a:r>
              <a:rPr lang="en-US" dirty="0">
                <a:solidFill>
                  <a:schemeClr val="tx1"/>
                </a:solidFill>
                <a:latin typeface="Arial" panose="020B0604020202020204" pitchFamily="34" charset="0"/>
                <a:cs typeface="Arial" panose="020B0604020202020204" pitchFamily="34" charset="0"/>
              </a:rPr>
              <a:t>Best way to stay informed is through</a:t>
            </a:r>
            <a:br>
              <a:rPr lang="en-US" dirty="0">
                <a:solidFill>
                  <a:schemeClr val="tx1"/>
                </a:solidFill>
                <a:latin typeface="Arial" panose="020B0604020202020204" pitchFamily="34" charset="0"/>
                <a:cs typeface="Arial" panose="020B0604020202020204" pitchFamily="34" charset="0"/>
              </a:rPr>
            </a:br>
            <a:r>
              <a:rPr lang="en-US" i="1" dirty="0">
                <a:solidFill>
                  <a:schemeClr val="tx1"/>
                </a:solidFill>
                <a:latin typeface="Arial" panose="020B0604020202020204" pitchFamily="34" charset="0"/>
                <a:cs typeface="Arial" panose="020B0604020202020204" pitchFamily="34" charset="0"/>
              </a:rPr>
              <a:t>The LGC Staff Blog: The Balance Sheet</a:t>
            </a:r>
          </a:p>
          <a:p>
            <a:pPr lvl="1"/>
            <a:r>
              <a:rPr lang="en-US" dirty="0">
                <a:solidFill>
                  <a:schemeClr val="tx1"/>
                </a:solidFill>
                <a:latin typeface="Arial" panose="020B0604020202020204" pitchFamily="34" charset="0"/>
                <a:cs typeface="Arial" panose="020B0604020202020204" pitchFamily="34" charset="0"/>
              </a:rPr>
              <a:t>Informal discussions of new legislation, best practices, changes in our procedures, deadline reminders, ARPA information</a:t>
            </a:r>
          </a:p>
          <a:p>
            <a:pPr lvl="1"/>
            <a:r>
              <a:rPr lang="en-US" dirty="0">
                <a:solidFill>
                  <a:schemeClr val="tx1"/>
                </a:solidFill>
                <a:latin typeface="Arial" panose="020B0604020202020204" pitchFamily="34" charset="0"/>
                <a:cs typeface="Arial" panose="020B0604020202020204" pitchFamily="34" charset="0"/>
              </a:rPr>
              <a:t>Reminders - LGC-203 report due dates</a:t>
            </a:r>
          </a:p>
          <a:p>
            <a:r>
              <a:rPr lang="en-US" dirty="0">
                <a:solidFill>
                  <a:schemeClr val="tx1"/>
                </a:solidFill>
                <a:latin typeface="Arial" panose="020B0604020202020204" pitchFamily="34" charset="0"/>
                <a:cs typeface="Arial" panose="020B0604020202020204" pitchFamily="34" charset="0"/>
              </a:rPr>
              <a:t>Click “Sign Up” to receive email alerts when new blog posts are released.</a:t>
            </a:r>
          </a:p>
          <a:p>
            <a:pPr marL="457200" lvl="1" indent="0">
              <a:buNone/>
            </a:pPr>
            <a:br>
              <a:rPr lang="en-US" i="1" dirty="0">
                <a:solidFill>
                  <a:schemeClr val="tx1"/>
                </a:solidFill>
                <a:latin typeface="Arial" panose="020B0604020202020204" pitchFamily="34" charset="0"/>
                <a:cs typeface="Arial" panose="020B0604020202020204" pitchFamily="34" charset="0"/>
              </a:rPr>
            </a:br>
            <a:endParaRPr lang="en-US" dirty="0">
              <a:solidFill>
                <a:schemeClr val="tx1"/>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sz="half" idx="4294967295"/>
          </p:nvPr>
        </p:nvPicPr>
        <p:blipFill rotWithShape="1">
          <a:blip r:embed="rId3" cstate="print">
            <a:extLst>
              <a:ext uri="{28A0092B-C50C-407E-A947-70E740481C1C}">
                <a14:useLocalDpi xmlns:a14="http://schemas.microsoft.com/office/drawing/2010/main" val="0"/>
              </a:ext>
            </a:extLst>
          </a:blip>
          <a:srcRect l="21850" t="7681" b="4818"/>
          <a:stretch/>
        </p:blipFill>
        <p:spPr>
          <a:xfrm>
            <a:off x="7479460" y="1186409"/>
            <a:ext cx="4072180" cy="2317690"/>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78CE4663-E4EA-4A41-8A3A-C17063B3DB81}"/>
              </a:ext>
            </a:extLst>
          </p:cNvPr>
          <p:cNvSpPr txBox="1"/>
          <p:nvPr/>
        </p:nvSpPr>
        <p:spPr>
          <a:xfrm>
            <a:off x="2524118" y="5209926"/>
            <a:ext cx="868087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hlinkClick r:id="rId4"/>
              </a:rPr>
              <a:t>https://www.nctreasurer.com/slg/lgcblog/Pages/default.aspx</a:t>
            </a:r>
            <a:endParaRPr lang="en-US" sz="2400" dirty="0"/>
          </a:p>
        </p:txBody>
      </p:sp>
    </p:spTree>
    <p:extLst>
      <p:ext uri="{BB962C8B-B14F-4D97-AF65-F5344CB8AC3E}">
        <p14:creationId xmlns:p14="http://schemas.microsoft.com/office/powerpoint/2010/main" val="24365637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92992" y="897897"/>
            <a:ext cx="10860808" cy="810392"/>
          </a:xfrm>
        </p:spPr>
        <p:txBody>
          <a:bodyPr>
            <a:normAutofit/>
          </a:bodyPr>
          <a:lstStyle/>
          <a:p>
            <a:r>
              <a:rPr lang="en-US" sz="4400" dirty="0">
                <a:solidFill>
                  <a:schemeClr val="tx1"/>
                </a:solidFill>
                <a:effectLst>
                  <a:outerShdw blurRad="38100" dist="38100" dir="2700000" algn="tl">
                    <a:srgbClr val="000000">
                      <a:alpha val="43137"/>
                    </a:srgbClr>
                  </a:outerShdw>
                </a:effectLst>
                <a:cs typeface="Arial" panose="020B0604020202020204" pitchFamily="34" charset="0"/>
              </a:rPr>
              <a:t>LGC-203 or COLL-91 Questions/Assistance</a:t>
            </a:r>
          </a:p>
        </p:txBody>
      </p:sp>
      <p:sp>
        <p:nvSpPr>
          <p:cNvPr id="10243" name="Rectangle 3"/>
          <p:cNvSpPr>
            <a:spLocks noGrp="1" noChangeArrowheads="1"/>
          </p:cNvSpPr>
          <p:nvPr>
            <p:ph type="body" idx="1"/>
          </p:nvPr>
        </p:nvSpPr>
        <p:spPr>
          <a:xfrm>
            <a:off x="441158" y="1708289"/>
            <a:ext cx="5654842" cy="4901058"/>
          </a:xfrm>
        </p:spPr>
        <p:txBody>
          <a:bodyPr>
            <a:normAutofit/>
          </a:bodyPr>
          <a:lstStyle/>
          <a:p>
            <a:pPr marL="457200" lvl="2" indent="-342900">
              <a:buNone/>
            </a:pPr>
            <a:endParaRPr lang="en-US" sz="2000" u="sng" dirty="0">
              <a:solidFill>
                <a:schemeClr val="tx1"/>
              </a:solidFill>
              <a:latin typeface="Arial" panose="020B0604020202020204" pitchFamily="34" charset="0"/>
              <a:cs typeface="Arial" panose="020B0604020202020204" pitchFamily="34" charset="0"/>
            </a:endParaRPr>
          </a:p>
          <a:p>
            <a:pPr marL="457200" lvl="2" indent="-342900">
              <a:buNone/>
            </a:pPr>
            <a:endParaRPr lang="en-US" sz="2000" u="sng" dirty="0">
              <a:solidFill>
                <a:schemeClr val="tx1"/>
              </a:solidFill>
              <a:latin typeface="Arial" panose="020B0604020202020204" pitchFamily="34" charset="0"/>
              <a:cs typeface="Arial" panose="020B0604020202020204" pitchFamily="34" charset="0"/>
            </a:endParaRPr>
          </a:p>
          <a:p>
            <a:pPr marL="457200" lvl="2" indent="-342900">
              <a:buNone/>
            </a:pPr>
            <a:r>
              <a:rPr lang="en-US" sz="2000" dirty="0">
                <a:solidFill>
                  <a:schemeClr val="tx1"/>
                </a:solidFill>
                <a:latin typeface="Arial" panose="020B0604020202020204" pitchFamily="34" charset="0"/>
                <a:cs typeface="Arial" panose="020B0604020202020204" pitchFamily="34" charset="0"/>
              </a:rPr>
              <a:t>Automated LOGOS LGC-203 reporting system  </a:t>
            </a:r>
          </a:p>
          <a:p>
            <a:pPr marL="457200" lvl="2" indent="-342900">
              <a:buNone/>
            </a:pPr>
            <a:r>
              <a:rPr lang="en-US" sz="2000" dirty="0">
                <a:latin typeface="Arial" panose="020B0604020202020204" pitchFamily="34" charset="0"/>
                <a:cs typeface="Arial" panose="020B0604020202020204" pitchFamily="34" charset="0"/>
                <a:hlinkClick r:id="rId3"/>
              </a:rPr>
              <a:t>LGC-203/COLL-91 Resources - NC Treasurer</a:t>
            </a:r>
            <a:endParaRPr lang="en-US" sz="2000" dirty="0">
              <a:latin typeface="Arial" panose="020B0604020202020204" pitchFamily="34" charset="0"/>
              <a:cs typeface="Arial" panose="020B0604020202020204" pitchFamily="34" charset="0"/>
            </a:endParaRPr>
          </a:p>
          <a:p>
            <a:pPr marL="457200" lvl="2" indent="-342900">
              <a:buNone/>
            </a:pPr>
            <a:r>
              <a:rPr lang="en-US" sz="2000" u="sng" dirty="0">
                <a:solidFill>
                  <a:schemeClr val="tx1"/>
                </a:solidFill>
                <a:latin typeface="Arial" panose="020B0604020202020204" pitchFamily="34" charset="0"/>
                <a:cs typeface="Arial" panose="020B0604020202020204" pitchFamily="34" charset="0"/>
              </a:rPr>
              <a:t>LOGOS Team </a:t>
            </a:r>
            <a:r>
              <a:rPr lang="en-US" sz="2000" dirty="0">
                <a:solidFill>
                  <a:schemeClr val="tx1"/>
                </a:solidFill>
                <a:latin typeface="Arial" panose="020B0604020202020204" pitchFamily="34" charset="0"/>
                <a:cs typeface="Arial" panose="020B0604020202020204" pitchFamily="34" charset="0"/>
              </a:rPr>
              <a:t>– LOGOS user accounts</a:t>
            </a:r>
          </a:p>
          <a:p>
            <a:pPr marL="457200" lvl="2"/>
            <a:r>
              <a:rPr lang="en-US" sz="2000" dirty="0">
                <a:solidFill>
                  <a:schemeClr val="tx1"/>
                </a:solidFill>
                <a:latin typeface="Arial" panose="020B0604020202020204" pitchFamily="34" charset="0"/>
                <a:cs typeface="Arial" panose="020B0604020202020204" pitchFamily="34" charset="0"/>
              </a:rPr>
              <a:t>Office: 919-814-4300</a:t>
            </a:r>
          </a:p>
          <a:p>
            <a:pPr marL="457200" lvl="2"/>
            <a:r>
              <a:rPr lang="en-US" sz="2000" dirty="0">
                <a:solidFill>
                  <a:schemeClr val="tx1"/>
                </a:solidFill>
                <a:latin typeface="Arial" panose="020B0604020202020204" pitchFamily="34" charset="0"/>
                <a:cs typeface="Arial" panose="020B0604020202020204" pitchFamily="34" charset="0"/>
              </a:rPr>
              <a:t>Email:</a:t>
            </a: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4"/>
              </a:rPr>
              <a:t>LOGOS@nctreasurer.com</a:t>
            </a:r>
            <a:endParaRPr lang="en-US" sz="2400" dirty="0">
              <a:latin typeface="Arial" panose="020B0604020202020204" pitchFamily="34" charset="0"/>
              <a:cs typeface="Arial" panose="020B0604020202020204" pitchFamily="34" charset="0"/>
            </a:endParaRPr>
          </a:p>
          <a:p>
            <a:pPr marL="457200" lvl="2" indent="-342900">
              <a:buNone/>
            </a:pPr>
            <a:endParaRPr lang="en-US" sz="2200" u="sng" dirty="0">
              <a:solidFill>
                <a:schemeClr val="tx1"/>
              </a:solidFill>
              <a:latin typeface="Arial" panose="020B0604020202020204" pitchFamily="34" charset="0"/>
              <a:cs typeface="Arial" panose="020B0604020202020204" pitchFamily="34" charset="0"/>
            </a:endParaRPr>
          </a:p>
          <a:p>
            <a:pPr marL="457200" lvl="2" indent="-342900">
              <a:buNone/>
            </a:pPr>
            <a:r>
              <a:rPr lang="en-US" sz="2000" dirty="0">
                <a:solidFill>
                  <a:schemeClr val="tx1"/>
                </a:solidFill>
                <a:latin typeface="Arial" panose="020B0604020202020204" pitchFamily="34" charset="0"/>
                <a:cs typeface="Arial" panose="020B0604020202020204" pitchFamily="34" charset="0"/>
              </a:rPr>
              <a:t>LGC-203 Team – Report review</a:t>
            </a:r>
          </a:p>
          <a:p>
            <a:pPr marL="457200" lvl="2" indent="-342900">
              <a:buNone/>
            </a:pPr>
            <a:r>
              <a:rPr lang="en-US" sz="2000" dirty="0">
                <a:solidFill>
                  <a:schemeClr val="tx1"/>
                </a:solidFill>
                <a:latin typeface="Arial" panose="020B0604020202020204" pitchFamily="34" charset="0"/>
                <a:cs typeface="Arial" panose="020B0604020202020204" pitchFamily="34" charset="0"/>
              </a:rPr>
              <a:t>Kathy Howell – (919) 441-1156</a:t>
            </a:r>
          </a:p>
          <a:p>
            <a:pPr marL="457200" lvl="2" indent="-342900">
              <a:buNone/>
            </a:pPr>
            <a:r>
              <a:rPr lang="en-US" sz="2000" dirty="0">
                <a:solidFill>
                  <a:schemeClr val="tx1"/>
                </a:solidFill>
                <a:latin typeface="Arial" panose="020B0604020202020204" pitchFamily="34" charset="0"/>
                <a:cs typeface="Arial" panose="020B0604020202020204" pitchFamily="34" charset="0"/>
              </a:rPr>
              <a:t>Becky Dzingeleski (jingle-</a:t>
            </a:r>
            <a:r>
              <a:rPr lang="en-US" sz="2000" dirty="0" err="1">
                <a:solidFill>
                  <a:schemeClr val="tx1"/>
                </a:solidFill>
                <a:latin typeface="Arial" panose="020B0604020202020204" pitchFamily="34" charset="0"/>
                <a:cs typeface="Arial" panose="020B0604020202020204" pitchFamily="34" charset="0"/>
              </a:rPr>
              <a:t>eski</a:t>
            </a:r>
            <a:r>
              <a:rPr lang="en-US" sz="2000" dirty="0">
                <a:solidFill>
                  <a:schemeClr val="tx1"/>
                </a:solidFill>
                <a:latin typeface="Arial" panose="020B0604020202020204" pitchFamily="34" charset="0"/>
                <a:cs typeface="Arial" panose="020B0604020202020204" pitchFamily="34" charset="0"/>
              </a:rPr>
              <a:t>) – 919-814-4287</a:t>
            </a:r>
          </a:p>
          <a:p>
            <a:pPr marL="457200" lvl="2"/>
            <a:r>
              <a:rPr lang="en-US" sz="2000" dirty="0">
                <a:solidFill>
                  <a:schemeClr val="tx1"/>
                </a:solidFill>
                <a:latin typeface="Arial" panose="020B0604020202020204" pitchFamily="34" charset="0"/>
                <a:cs typeface="Arial" panose="020B0604020202020204" pitchFamily="34" charset="0"/>
              </a:rPr>
              <a:t>Email: </a:t>
            </a:r>
            <a:r>
              <a:rPr lang="en-US" sz="2000" dirty="0">
                <a:latin typeface="Arial" panose="020B0604020202020204" pitchFamily="34" charset="0"/>
                <a:cs typeface="Arial" panose="020B0604020202020204" pitchFamily="34" charset="0"/>
                <a:hlinkClick r:id="rId5"/>
              </a:rPr>
              <a:t>LGC203@nctreasurer.com</a:t>
            </a:r>
            <a:r>
              <a:rPr lang="en-US" sz="2000" dirty="0">
                <a:latin typeface="Arial" panose="020B0604020202020204" pitchFamily="34" charset="0"/>
                <a:cs typeface="Arial" panose="020B0604020202020204" pitchFamily="34" charset="0"/>
              </a:rPr>
              <a:t> </a:t>
            </a:r>
          </a:p>
        </p:txBody>
      </p:sp>
      <p:sp>
        <p:nvSpPr>
          <p:cNvPr id="7" name="Rectangle 3"/>
          <p:cNvSpPr txBox="1">
            <a:spLocks noChangeArrowheads="1"/>
          </p:cNvSpPr>
          <p:nvPr/>
        </p:nvSpPr>
        <p:spPr>
          <a:xfrm>
            <a:off x="6096000" y="1814803"/>
            <a:ext cx="5513271" cy="37051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2" indent="-342900">
              <a:buFont typeface="Arial" panose="020B0604020202020204" pitchFamily="34" charset="0"/>
              <a:buNone/>
            </a:pPr>
            <a:endParaRPr lang="en-US" dirty="0">
              <a:latin typeface="Arial" panose="020B0604020202020204" pitchFamily="34" charset="0"/>
              <a:cs typeface="Arial" panose="020B0604020202020204" pitchFamily="34" charset="0"/>
              <a:hlinkClick r:id="rId6"/>
            </a:endParaRPr>
          </a:p>
          <a:p>
            <a:pPr marL="457200" lvl="2" indent="-342900">
              <a:buNone/>
            </a:pPr>
            <a:r>
              <a:rPr lang="en-US" b="0" i="0" dirty="0">
                <a:solidFill>
                  <a:srgbClr val="212529"/>
                </a:solidFill>
                <a:effectLst/>
                <a:latin typeface="Arial" panose="020B0604020202020204" pitchFamily="34" charset="0"/>
                <a:cs typeface="Arial" panose="020B0604020202020204" pitchFamily="34" charset="0"/>
              </a:rPr>
              <a:t>COLL-91 Contact:   (919) 814 -3889 </a:t>
            </a:r>
            <a:r>
              <a:rPr lang="en-US" b="0" i="0" u="sng" dirty="0">
                <a:solidFill>
                  <a:srgbClr val="3B75A9"/>
                </a:solidFill>
                <a:effectLst/>
                <a:latin typeface="Arial" panose="020B0604020202020204" pitchFamily="34" charset="0"/>
                <a:cs typeface="Arial" panose="020B0604020202020204" pitchFamily="34" charset="0"/>
                <a:hlinkClick r:id="rId7"/>
              </a:rPr>
              <a:t>SBU.Collateral@nctreasurer.com</a:t>
            </a:r>
            <a:r>
              <a:rPr lang="en-US" b="0" i="0" dirty="0">
                <a:solidFill>
                  <a:srgbClr val="212529"/>
                </a:solidFill>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457200" lvl="2" indent="-342900">
              <a:buFont typeface="Arial" panose="020B0604020202020204" pitchFamily="34" charset="0"/>
              <a:buNone/>
            </a:pPr>
            <a:endParaRPr lang="en-US" sz="2000" dirty="0">
              <a:latin typeface="Arial" panose="020B0604020202020204" pitchFamily="34" charset="0"/>
              <a:cs typeface="Arial" panose="020B0604020202020204" pitchFamily="34" charset="0"/>
              <a:hlinkClick r:id="rId6"/>
            </a:endParaRPr>
          </a:p>
          <a:p>
            <a:pPr marL="457200" lvl="2" indent="-342900">
              <a:buFont typeface="Arial" panose="020B0604020202020204" pitchFamily="34" charset="0"/>
              <a:buNone/>
            </a:pPr>
            <a:r>
              <a:rPr lang="en-US" sz="2000" dirty="0">
                <a:latin typeface="Arial" panose="020B0604020202020204" pitchFamily="34" charset="0"/>
                <a:cs typeface="Arial" panose="020B0604020202020204" pitchFamily="34" charset="0"/>
                <a:hlinkClick r:id="rId6"/>
              </a:rPr>
              <a:t>* Pooling Bank List</a:t>
            </a:r>
            <a:endParaRPr lang="en-US" u="sng" dirty="0">
              <a:latin typeface="Arial" panose="020B0604020202020204" pitchFamily="34" charset="0"/>
              <a:cs typeface="Arial" panose="020B0604020202020204" pitchFamily="34" charset="0"/>
            </a:endParaRPr>
          </a:p>
          <a:p>
            <a:pPr marL="457200" lvl="2" indent="-342900">
              <a:buFont typeface="Arial" panose="020B0604020202020204" pitchFamily="34" charset="0"/>
              <a:buNone/>
            </a:pPr>
            <a:endParaRPr lang="en-US" dirty="0">
              <a:solidFill>
                <a:srgbClr val="0070C0"/>
              </a:solidFill>
              <a:latin typeface="Arial" panose="020B0604020202020204" pitchFamily="34" charset="0"/>
              <a:cs typeface="Arial" panose="020B0604020202020204" pitchFamily="34" charset="0"/>
            </a:endParaRPr>
          </a:p>
          <a:p>
            <a:pPr marL="457200" lvl="2" indent="-342900">
              <a:buFont typeface="Arial" panose="020B0604020202020204" pitchFamily="34" charset="0"/>
              <a:buNone/>
            </a:pPr>
            <a:r>
              <a:rPr lang="en-US" dirty="0">
                <a:latin typeface="Arial" panose="020B0604020202020204" pitchFamily="34" charset="0"/>
                <a:cs typeface="Arial" panose="020B0604020202020204" pitchFamily="34" charset="0"/>
                <a:hlinkClick r:id="rId8"/>
              </a:rPr>
              <a:t>Collateralization of Public Deposits | NC Treasurer Financial Operations Division</a:t>
            </a:r>
            <a:endParaRPr lang="en-US" dirty="0">
              <a:latin typeface="Arial" panose="020B0604020202020204" pitchFamily="34" charset="0"/>
              <a:cs typeface="Arial" panose="020B0604020202020204" pitchFamily="34" charset="0"/>
            </a:endParaRPr>
          </a:p>
          <a:p>
            <a:pPr marL="228600" lvl="2" indent="0">
              <a:buNone/>
            </a:pPr>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A23D470-F91D-479F-BCBF-6745B0265784}"/>
              </a:ext>
            </a:extLst>
          </p:cNvPr>
          <p:cNvPicPr>
            <a:picLocks noChangeAspect="1"/>
          </p:cNvPicPr>
          <p:nvPr/>
        </p:nvPicPr>
        <p:blipFill>
          <a:blip r:embed="rId9"/>
          <a:stretch>
            <a:fillRect/>
          </a:stretch>
        </p:blipFill>
        <p:spPr>
          <a:xfrm>
            <a:off x="492992" y="1637062"/>
            <a:ext cx="2775587" cy="664459"/>
          </a:xfrm>
          <a:prstGeom prst="rect">
            <a:avLst/>
          </a:prstGeom>
        </p:spPr>
      </p:pic>
      <p:cxnSp>
        <p:nvCxnSpPr>
          <p:cNvPr id="5" name="Straight Connector 4">
            <a:extLst>
              <a:ext uri="{FF2B5EF4-FFF2-40B4-BE49-F238E27FC236}">
                <a16:creationId xmlns:a16="http://schemas.microsoft.com/office/drawing/2014/main" id="{7E4C6C6D-5073-4488-A692-38121FB35C49}"/>
              </a:ext>
            </a:extLst>
          </p:cNvPr>
          <p:cNvCxnSpPr/>
          <p:nvPr/>
        </p:nvCxnSpPr>
        <p:spPr>
          <a:xfrm>
            <a:off x="5998128" y="1708289"/>
            <a:ext cx="0" cy="401300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191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78485-E34B-5CE1-6C41-304DB6CF39FA}"/>
              </a:ext>
            </a:extLst>
          </p:cNvPr>
          <p:cNvSpPr>
            <a:spLocks noGrp="1"/>
          </p:cNvSpPr>
          <p:nvPr>
            <p:ph type="title"/>
          </p:nvPr>
        </p:nvSpPr>
        <p:spPr>
          <a:xfrm>
            <a:off x="846083" y="1182979"/>
            <a:ext cx="10515600" cy="1325563"/>
          </a:xfrm>
        </p:spPr>
        <p:txBody>
          <a:bodyPr/>
          <a:lstStyle/>
          <a:p>
            <a:pPr algn="ctr"/>
            <a:r>
              <a:rPr lang="en-US" b="1" dirty="0"/>
              <a:t>FPICs and Debt Issuance</a:t>
            </a:r>
          </a:p>
        </p:txBody>
      </p:sp>
      <p:sp>
        <p:nvSpPr>
          <p:cNvPr id="3" name="Content Placeholder 2">
            <a:extLst>
              <a:ext uri="{FF2B5EF4-FFF2-40B4-BE49-F238E27FC236}">
                <a16:creationId xmlns:a16="http://schemas.microsoft.com/office/drawing/2014/main" id="{F3864DC4-6B08-4908-1BF0-F18A4F5959EC}"/>
              </a:ext>
            </a:extLst>
          </p:cNvPr>
          <p:cNvSpPr>
            <a:spLocks noGrp="1"/>
          </p:cNvSpPr>
          <p:nvPr>
            <p:ph idx="1"/>
          </p:nvPr>
        </p:nvSpPr>
        <p:spPr/>
        <p:txBody>
          <a:bodyPr/>
          <a:lstStyle/>
          <a:p>
            <a:r>
              <a:rPr lang="en-US" dirty="0"/>
              <a:t>LGC Participation- Encourage ALL units no matter, consent or FPIC agenda items to listen/attend LGC meetings.</a:t>
            </a:r>
          </a:p>
          <a:p>
            <a:endParaRPr lang="en-US" dirty="0"/>
          </a:p>
          <a:p>
            <a:r>
              <a:rPr lang="en-US" dirty="0"/>
              <a:t>LGC meetings dates are listed on SLGFD website; Usually the first Tuesday of each month at 1:30 pm.</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968722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175" y="2766218"/>
            <a:ext cx="8461651" cy="1325563"/>
          </a:xfrm>
        </p:spPr>
        <p:txBody>
          <a:bodyPr>
            <a:normAutofit/>
          </a:bodyPr>
          <a:lstStyle/>
          <a:p>
            <a:pPr algn="ctr"/>
            <a:r>
              <a:rPr lang="en-US" b="1" dirty="0"/>
              <a:t>UAL Units and Debt</a:t>
            </a:r>
          </a:p>
        </p:txBody>
      </p:sp>
    </p:spTree>
    <p:extLst>
      <p:ext uri="{BB962C8B-B14F-4D97-AF65-F5344CB8AC3E}">
        <p14:creationId xmlns:p14="http://schemas.microsoft.com/office/powerpoint/2010/main" val="310210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1" y="847699"/>
            <a:ext cx="10744199" cy="1325563"/>
          </a:xfrm>
        </p:spPr>
        <p:txBody>
          <a:bodyPr/>
          <a:lstStyle/>
          <a:p>
            <a:pPr algn="ctr"/>
            <a:r>
              <a:rPr lang="en-US" b="1" dirty="0"/>
              <a:t>UAL Units and Debt</a:t>
            </a:r>
          </a:p>
        </p:txBody>
      </p:sp>
      <p:sp>
        <p:nvSpPr>
          <p:cNvPr id="6" name="Content Placeholder 5">
            <a:extLst>
              <a:ext uri="{FF2B5EF4-FFF2-40B4-BE49-F238E27FC236}">
                <a16:creationId xmlns:a16="http://schemas.microsoft.com/office/drawing/2014/main" id="{F3187C5D-0E42-4FB3-9B43-427D8BC819C0}"/>
              </a:ext>
            </a:extLst>
          </p:cNvPr>
          <p:cNvSpPr>
            <a:spLocks noGrp="1"/>
          </p:cNvSpPr>
          <p:nvPr>
            <p:ph idx="1"/>
          </p:nvPr>
        </p:nvSpPr>
        <p:spPr>
          <a:xfrm>
            <a:off x="846083" y="1926242"/>
            <a:ext cx="10622016" cy="4998433"/>
          </a:xfrm>
        </p:spPr>
        <p:txBody>
          <a:bodyPr>
            <a:normAutofit/>
          </a:bodyPr>
          <a:lstStyle/>
          <a:p>
            <a:pPr marL="0" indent="0">
              <a:buNone/>
            </a:pPr>
            <a:r>
              <a:rPr lang="en-US" sz="3200" dirty="0">
                <a:hlinkClick r:id="rId3"/>
              </a:rPr>
              <a:t>SL 2022-53 </a:t>
            </a:r>
            <a:r>
              <a:rPr lang="en-US" sz="3200" dirty="0"/>
              <a:t>(S265/Bond Info Transparency / </a:t>
            </a:r>
            <a:r>
              <a:rPr lang="en-US" sz="3200" dirty="0">
                <a:highlight>
                  <a:srgbClr val="FFFF00"/>
                </a:highlight>
              </a:rPr>
              <a:t>LGC Toolkit II</a:t>
            </a:r>
            <a:r>
              <a:rPr lang="en-US" sz="3200" dirty="0"/>
              <a:t>)</a:t>
            </a:r>
          </a:p>
          <a:p>
            <a:pPr marL="0" indent="0">
              <a:buNone/>
            </a:pPr>
            <a:endParaRPr lang="en-US" sz="3200" dirty="0"/>
          </a:p>
          <a:p>
            <a:pPr lvl="1"/>
            <a:r>
              <a:rPr lang="en-US" dirty="0"/>
              <a:t>New lower limits for LGC approval for contracts for UAL units (modification to 159-148)</a:t>
            </a:r>
          </a:p>
          <a:p>
            <a:pPr lvl="2"/>
            <a:r>
              <a:rPr lang="en-US" sz="2400" dirty="0"/>
              <a:t>Contracts that extend for three or more years (five or more years for other units)</a:t>
            </a:r>
          </a:p>
          <a:p>
            <a:pPr lvl="2"/>
            <a:r>
              <a:rPr lang="en-US" sz="2400" dirty="0"/>
              <a:t>Contracts that obligate the unit to at least $50,000 (generally $500,000 for other units)</a:t>
            </a:r>
          </a:p>
          <a:p>
            <a:pPr lvl="2"/>
            <a:r>
              <a:rPr lang="en-US" sz="2400" dirty="0"/>
              <a:t>Does not change statutory language that a contract must meet all of four defined criteria to require LGC approval</a:t>
            </a:r>
          </a:p>
          <a:p>
            <a:pPr lvl="2"/>
            <a:r>
              <a:rPr lang="en-US" sz="2400" dirty="0">
                <a:effectLst/>
                <a:latin typeface="Calibri" panose="020F0502020204030204" pitchFamily="34" charset="0"/>
                <a:ea typeface="Calibri" panose="020F0502020204030204" pitchFamily="34" charset="0"/>
              </a:rPr>
              <a:t>Effective for contracts entered into on or after October 1, 2022.</a:t>
            </a:r>
            <a:endParaRPr lang="en-US" sz="2400" dirty="0"/>
          </a:p>
        </p:txBody>
      </p:sp>
    </p:spTree>
    <p:extLst>
      <p:ext uri="{BB962C8B-B14F-4D97-AF65-F5344CB8AC3E}">
        <p14:creationId xmlns:p14="http://schemas.microsoft.com/office/powerpoint/2010/main" val="3641517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1" y="847699"/>
            <a:ext cx="10744199" cy="1325563"/>
          </a:xfrm>
        </p:spPr>
        <p:txBody>
          <a:bodyPr/>
          <a:lstStyle/>
          <a:p>
            <a:pPr algn="ctr"/>
            <a:r>
              <a:rPr lang="en-US" b="1" dirty="0"/>
              <a:t>UAL Units and Debt</a:t>
            </a:r>
          </a:p>
        </p:txBody>
      </p:sp>
      <p:sp>
        <p:nvSpPr>
          <p:cNvPr id="6" name="Content Placeholder 5">
            <a:extLst>
              <a:ext uri="{FF2B5EF4-FFF2-40B4-BE49-F238E27FC236}">
                <a16:creationId xmlns:a16="http://schemas.microsoft.com/office/drawing/2014/main" id="{F3187C5D-0E42-4FB3-9B43-427D8BC819C0}"/>
              </a:ext>
            </a:extLst>
          </p:cNvPr>
          <p:cNvSpPr>
            <a:spLocks noGrp="1"/>
          </p:cNvSpPr>
          <p:nvPr>
            <p:ph idx="1"/>
          </p:nvPr>
        </p:nvSpPr>
        <p:spPr>
          <a:xfrm>
            <a:off x="846083" y="1926243"/>
            <a:ext cx="10622016" cy="3458558"/>
          </a:xfrm>
        </p:spPr>
        <p:txBody>
          <a:bodyPr>
            <a:normAutofit/>
          </a:bodyPr>
          <a:lstStyle/>
          <a:p>
            <a:pPr marL="0" indent="0">
              <a:buNone/>
            </a:pPr>
            <a:r>
              <a:rPr lang="en-US" sz="3200" dirty="0"/>
              <a:t>Any unit on the Unit Assistance List can contact us for help working through financings.</a:t>
            </a:r>
          </a:p>
          <a:p>
            <a:pPr marL="0" indent="0">
              <a:buNone/>
            </a:pPr>
            <a:endParaRPr lang="en-US" sz="3200" dirty="0"/>
          </a:p>
          <a:p>
            <a:pPr marL="0" indent="0">
              <a:buNone/>
            </a:pPr>
            <a:r>
              <a:rPr lang="en-US" sz="3200" dirty="0"/>
              <a:t>Any questions can be directed to the debt management portal or the Coach Team member assigned to the unit.</a:t>
            </a:r>
          </a:p>
          <a:p>
            <a:pPr marL="0" indent="0">
              <a:buNone/>
            </a:pPr>
            <a:endParaRPr lang="en-US" sz="3200" dirty="0"/>
          </a:p>
        </p:txBody>
      </p:sp>
    </p:spTree>
    <p:extLst>
      <p:ext uri="{BB962C8B-B14F-4D97-AF65-F5344CB8AC3E}">
        <p14:creationId xmlns:p14="http://schemas.microsoft.com/office/powerpoint/2010/main" val="155180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095BE68C77814C9733A79BE2D80A01" ma:contentTypeVersion="7" ma:contentTypeDescription="Create a new document." ma:contentTypeScope="" ma:versionID="e748e08cbe59cfb9bb9e0f5b781700ce">
  <xsd:schema xmlns:xsd="http://www.w3.org/2001/XMLSchema" xmlns:xs="http://www.w3.org/2001/XMLSchema" xmlns:p="http://schemas.microsoft.com/office/2006/metadata/properties" xmlns:ns2="1b9e605d-6da6-421e-84a6-6502d598475a" xmlns:ns3="175b3a45-b99e-49a5-9259-2b32bd074804" targetNamespace="http://schemas.microsoft.com/office/2006/metadata/properties" ma:root="true" ma:fieldsID="8a8e8198c43e20fefd9a54f973f2666f" ns2:_="" ns3:_="">
    <xsd:import namespace="1b9e605d-6da6-421e-84a6-6502d598475a"/>
    <xsd:import namespace="175b3a45-b99e-49a5-9259-2b32bd074804"/>
    <xsd:element name="properties">
      <xsd:complexType>
        <xsd:sequence>
          <xsd:element name="documentManagement">
            <xsd:complexType>
              <xsd:all>
                <xsd:element ref="ns2:Division" minOccurs="0"/>
                <xsd:element ref="ns3:DescriptionOfUs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9e605d-6da6-421e-84a6-6502d598475a" elementFormDefault="qualified">
    <xsd:import namespace="http://schemas.microsoft.com/office/2006/documentManagement/types"/>
    <xsd:import namespace="http://schemas.microsoft.com/office/infopath/2007/PartnerControls"/>
    <xsd:element name="Division" ma:index="4" nillable="true" ma:displayName="Division" ma:internalName="Division" ma:readOnly="false">
      <xsd:simpleType>
        <xsd:restriction base="dms:Text"/>
      </xsd:simpleType>
    </xsd:element>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75b3a45-b99e-49a5-9259-2b32bd074804" elementFormDefault="qualified">
    <xsd:import namespace="http://schemas.microsoft.com/office/2006/documentManagement/types"/>
    <xsd:import namespace="http://schemas.microsoft.com/office/infopath/2007/PartnerControls"/>
    <xsd:element name="DescriptionOfUse" ma:index="5" nillable="true" ma:displayName="Description of Use" ma:internalName="Description_x0020_of_x0020_Use0"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ivision xmlns="1b9e605d-6da6-421e-84a6-6502d598475a">State and Local Government</Division>
    <DescriptionOfUse xmlns="175b3a45-b99e-49a5-9259-2b32bd074804">State and Local Government PowerPoint template approved for use in both internal and external presentations.</DescriptionOfUse>
    <_dlc_DocId xmlns="1b9e605d-6da6-421e-84a6-6502d598475a">SZA3YSNECVJS-103-5</_dlc_DocId>
    <_dlc_DocIdUrl xmlns="1b9e605d-6da6-421e-84a6-6502d598475a">
      <Url>https://compass.nctreasurer.com/comm/CommunicationsTools/_layouts/15/DocIdRedir.aspx?ID=SZA3YSNECVJS-103-5</Url>
      <Description>SZA3YSNECVJS-103-5</Description>
    </_dlc_DocIdUrl>
  </documentManagement>
</p:properties>
</file>

<file path=customXml/itemProps1.xml><?xml version="1.0" encoding="utf-8"?>
<ds:datastoreItem xmlns:ds="http://schemas.openxmlformats.org/officeDocument/2006/customXml" ds:itemID="{C63E9412-5BE2-4E4C-9DDB-288B90E5B1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9e605d-6da6-421e-84a6-6502d598475a"/>
    <ds:schemaRef ds:uri="175b3a45-b99e-49a5-9259-2b32bd0748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85CB8F-8502-4AC3-9EA5-CF193A40E441}">
  <ds:schemaRefs>
    <ds:schemaRef ds:uri="http://schemas.microsoft.com/sharepoint/events"/>
  </ds:schemaRefs>
</ds:datastoreItem>
</file>

<file path=customXml/itemProps3.xml><?xml version="1.0" encoding="utf-8"?>
<ds:datastoreItem xmlns:ds="http://schemas.openxmlformats.org/officeDocument/2006/customXml" ds:itemID="{0277B829-FC41-4AB4-B50D-D7AECDA6D485}">
  <ds:schemaRefs>
    <ds:schemaRef ds:uri="http://schemas.microsoft.com/sharepoint/v3/contenttype/forms"/>
  </ds:schemaRefs>
</ds:datastoreItem>
</file>

<file path=customXml/itemProps4.xml><?xml version="1.0" encoding="utf-8"?>
<ds:datastoreItem xmlns:ds="http://schemas.openxmlformats.org/officeDocument/2006/customXml" ds:itemID="{62466CE7-B1EA-492E-86C5-CE4D1EA8A99A}">
  <ds:schemaRefs>
    <ds:schemaRef ds:uri="http://purl.org/dc/terms/"/>
    <ds:schemaRef ds:uri="175b3a45-b99e-49a5-9259-2b32bd074804"/>
    <ds:schemaRef ds:uri="http://purl.org/dc/dcmitype/"/>
    <ds:schemaRef ds:uri="http://schemas.openxmlformats.org/package/2006/metadata/core-properties"/>
    <ds:schemaRef ds:uri="1b9e605d-6da6-421e-84a6-6502d598475a"/>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9477</TotalTime>
  <Words>3333</Words>
  <Application>Microsoft Office PowerPoint</Application>
  <PresentationFormat>Widescreen</PresentationFormat>
  <Paragraphs>488</Paragraphs>
  <Slides>55</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Arial Unicode MS</vt:lpstr>
      <vt:lpstr>Calibri</vt:lpstr>
      <vt:lpstr>Calibri Light</vt:lpstr>
      <vt:lpstr>Source Sans Pro</vt:lpstr>
      <vt:lpstr>Symbol</vt:lpstr>
      <vt:lpstr>Times New Roman</vt:lpstr>
      <vt:lpstr>Wingdings</vt:lpstr>
      <vt:lpstr>Office Theme</vt:lpstr>
      <vt:lpstr>LGC Debt Management Section Update Tony Blalock – Assistant Director Debt Management</vt:lpstr>
      <vt:lpstr>Agenda - Local Debt Management Updates</vt:lpstr>
      <vt:lpstr>FPICs and Debt</vt:lpstr>
      <vt:lpstr> FPICs and Debt Issuance </vt:lpstr>
      <vt:lpstr>FPICs and Debt Issuance</vt:lpstr>
      <vt:lpstr>FPICs and Debt Issuance</vt:lpstr>
      <vt:lpstr>UAL Units and Debt</vt:lpstr>
      <vt:lpstr>UAL Units and Debt</vt:lpstr>
      <vt:lpstr>UAL Units and Debt</vt:lpstr>
      <vt:lpstr>Interest Rates</vt:lpstr>
      <vt:lpstr>Recent Fed Funds Rates</vt:lpstr>
      <vt:lpstr>Recent Municipal Bond Sales</vt:lpstr>
      <vt:lpstr>Recent Municipal Bond Sales</vt:lpstr>
      <vt:lpstr>Recent Municipal Bond Sales</vt:lpstr>
      <vt:lpstr>Website Updates</vt:lpstr>
      <vt:lpstr>Website Updates Related to Debt Approval </vt:lpstr>
      <vt:lpstr>Public Participation  </vt:lpstr>
      <vt:lpstr>Debt Inquiry Form  </vt:lpstr>
      <vt:lpstr>Policy and Guideline Update</vt:lpstr>
      <vt:lpstr>Efficiencies</vt:lpstr>
      <vt:lpstr>Project Factors</vt:lpstr>
      <vt:lpstr>General Obligation Bonds</vt:lpstr>
      <vt:lpstr>General Obligation Bonds</vt:lpstr>
      <vt:lpstr>LGC Policy to incorporate SL 2022-53</vt:lpstr>
      <vt:lpstr>Safe Harbor Policy</vt:lpstr>
      <vt:lpstr>Safe Harbor Policy cont. </vt:lpstr>
      <vt:lpstr>General Obligation Bonds </vt:lpstr>
      <vt:lpstr>Debt Section Update</vt:lpstr>
      <vt:lpstr>Staff Updates </vt:lpstr>
      <vt:lpstr>Staff- Join our Team!</vt:lpstr>
      <vt:lpstr>Questions???</vt:lpstr>
      <vt:lpstr>LGC Fiscal Management Section Update Cash and Investments – Current Issues </vt:lpstr>
      <vt:lpstr>Agenda – Fiscal Management Section Updates</vt:lpstr>
      <vt:lpstr>LGC Fiscal Management Section Staff News </vt:lpstr>
      <vt:lpstr> COLL-91 Notification of Accounts by Public Depositor form now prepared as part of the online LGC-203 report  </vt:lpstr>
      <vt:lpstr>Exceptions</vt:lpstr>
      <vt:lpstr>Current Investment Violations</vt:lpstr>
      <vt:lpstr>Current Investment Violations</vt:lpstr>
      <vt:lpstr>Current Investment Violations</vt:lpstr>
      <vt:lpstr>Reminders…..</vt:lpstr>
      <vt:lpstr>Reminders - Banking &amp; Collateralization</vt:lpstr>
      <vt:lpstr>Mark-to-Market Investments</vt:lpstr>
      <vt:lpstr>Investments of North Carolina  Counties &amp; Municipalities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Performance Indicators of Concern (FPICs)</vt:lpstr>
      <vt:lpstr>FPIC Responses  </vt:lpstr>
      <vt:lpstr>Email Notifications of FPIC Response</vt:lpstr>
      <vt:lpstr>LGC STAFF BLOG - Announcements/Reminders</vt:lpstr>
      <vt:lpstr>LGC-203 or COLL-91 Questions/Assistance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Jackson</dc:creator>
  <cp:lastModifiedBy>Becky Dzingeleski</cp:lastModifiedBy>
  <cp:revision>256</cp:revision>
  <cp:lastPrinted>2023-05-16T17:00:08Z</cp:lastPrinted>
  <dcterms:created xsi:type="dcterms:W3CDTF">2017-03-13T18:51:23Z</dcterms:created>
  <dcterms:modified xsi:type="dcterms:W3CDTF">2023-07-18T15:25:21Z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9693d0fd-0480-4445-9dc5-1509476c406b</vt:lpwstr>
  </property>
  <property fmtid="{D5CDD505-2E9C-101B-9397-08002B2CF9AE}" pid="3" name="ContentTypeId">
    <vt:lpwstr>0x01010022095BE68C77814C9733A79BE2D80A01</vt:lpwstr>
  </property>
</Properties>
</file>