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5"/>
  </p:notesMasterIdLst>
  <p:sldIdLst>
    <p:sldId id="256" r:id="rId2"/>
    <p:sldId id="308" r:id="rId3"/>
    <p:sldId id="313" r:id="rId4"/>
    <p:sldId id="314" r:id="rId5"/>
    <p:sldId id="257" r:id="rId6"/>
    <p:sldId id="282" r:id="rId7"/>
    <p:sldId id="258" r:id="rId8"/>
    <p:sldId id="259" r:id="rId9"/>
    <p:sldId id="261" r:id="rId10"/>
    <p:sldId id="281" r:id="rId11"/>
    <p:sldId id="299" r:id="rId12"/>
    <p:sldId id="284" r:id="rId13"/>
    <p:sldId id="262" r:id="rId14"/>
    <p:sldId id="315" r:id="rId15"/>
    <p:sldId id="316" r:id="rId16"/>
    <p:sldId id="304" r:id="rId17"/>
    <p:sldId id="272" r:id="rId18"/>
    <p:sldId id="305" r:id="rId19"/>
    <p:sldId id="273" r:id="rId20"/>
    <p:sldId id="290" r:id="rId21"/>
    <p:sldId id="289" r:id="rId22"/>
    <p:sldId id="293" r:id="rId23"/>
    <p:sldId id="266" r:id="rId24"/>
    <p:sldId id="291" r:id="rId25"/>
    <p:sldId id="292" r:id="rId26"/>
    <p:sldId id="283" r:id="rId27"/>
    <p:sldId id="268" r:id="rId28"/>
    <p:sldId id="306" r:id="rId29"/>
    <p:sldId id="297" r:id="rId30"/>
    <p:sldId id="275" r:id="rId31"/>
    <p:sldId id="296" r:id="rId32"/>
    <p:sldId id="269" r:id="rId33"/>
    <p:sldId id="298" r:id="rId34"/>
    <p:sldId id="317" r:id="rId35"/>
    <p:sldId id="280" r:id="rId36"/>
    <p:sldId id="271" r:id="rId37"/>
    <p:sldId id="325" r:id="rId38"/>
    <p:sldId id="326" r:id="rId39"/>
    <p:sldId id="277" r:id="rId40"/>
    <p:sldId id="300" r:id="rId41"/>
    <p:sldId id="278" r:id="rId42"/>
    <p:sldId id="276" r:id="rId43"/>
    <p:sldId id="307" r:id="rId44"/>
  </p:sldIdLst>
  <p:sldSz cx="18288000" cy="10287000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Inter Bold" panose="020F0502020204030204" pitchFamily="34" charset="0"/>
      <p:regular r:id="rId50"/>
      <p:bold r:id="rId51"/>
      <p:italic r:id="rId52"/>
      <p:boldItalic r:id="rId53"/>
    </p:embeddedFont>
    <p:embeddedFont>
      <p:font typeface="Open Sans Extra Bold" panose="020B0906030804020204" pitchFamily="34" charset="0"/>
      <p:regular r:id="rId54"/>
      <p:bold r:id="rId55"/>
    </p:embeddedFont>
    <p:embeddedFont>
      <p:font typeface="Open Sauce" pitchFamily="2" charset="77"/>
      <p:regular r:id="rId56"/>
    </p:embeddedFont>
    <p:embeddedFont>
      <p:font typeface="Open Sauce Bold" pitchFamily="2" charset="77"/>
      <p:regular r:id="rId57"/>
      <p:bold r:id="rId58"/>
    </p:embeddedFont>
    <p:embeddedFont>
      <p:font typeface="Open Sauce Light" pitchFamily="2" charset="77"/>
      <p:regular r:id="rId59"/>
    </p:embeddedFont>
    <p:embeddedFont>
      <p:font typeface="Open Sauce SemiBold" pitchFamily="2" charset="77"/>
      <p:regular r:id="rId60"/>
      <p:bold r:id="rId61"/>
    </p:embeddedFont>
    <p:embeddedFont>
      <p:font typeface="Open Sauce SemiBold Bold" pitchFamily="2" charset="77"/>
      <p:regular r:id="rId62"/>
      <p:bold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201D"/>
    <a:srgbClr val="F9C64B"/>
    <a:srgbClr val="ED3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68" autoAdjust="0"/>
    <p:restoredTop sz="94028" autoAdjust="0"/>
  </p:normalViewPr>
  <p:slideViewPr>
    <p:cSldViewPr>
      <p:cViewPr varScale="1">
        <p:scale>
          <a:sx n="41" d="100"/>
          <a:sy n="41" d="100"/>
        </p:scale>
        <p:origin x="216" y="1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F4AE0-72B9-6640-BCA4-71474514B7DE}" type="datetimeFigureOut">
              <a:rPr lang="en-US" smtClean="0"/>
              <a:t>1/31/23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23827-6324-004D-83A1-87A1E1C64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4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$1,685 per employee</a:t>
            </a:r>
          </a:p>
          <a:p>
            <a:endParaRPr lang="en-US" dirty="0"/>
          </a:p>
          <a:p>
            <a:r>
              <a:rPr lang="en-US" dirty="0"/>
              <a:t>On Page 10 of workbook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23827-6324-004D-83A1-87A1E1C6487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50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44 billion a year, approximately $5,524.07 per employee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23827-6324-004D-83A1-87A1E1C6487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93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4.svg"/><Relationship Id="rId5" Type="http://schemas.openxmlformats.org/officeDocument/2006/relationships/image" Target="../media/image6.sv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8.svg"/><Relationship Id="rId7" Type="http://schemas.openxmlformats.org/officeDocument/2006/relationships/image" Target="../media/image2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16.svg"/><Relationship Id="rId7" Type="http://schemas.openxmlformats.org/officeDocument/2006/relationships/image" Target="../media/image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4.svg"/><Relationship Id="rId5" Type="http://schemas.openxmlformats.org/officeDocument/2006/relationships/image" Target="../media/image6.sv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18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699" y="1066800"/>
            <a:ext cx="12096879" cy="4270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135"/>
              </a:lnSpc>
            </a:pPr>
            <a:r>
              <a:rPr lang="en-US" sz="9600" spc="-96" dirty="0">
                <a:solidFill>
                  <a:srgbClr val="FFFFFF"/>
                </a:solidFill>
                <a:latin typeface="League Spartan Italics"/>
              </a:rPr>
              <a:t>Preventative Leadership:</a:t>
            </a:r>
          </a:p>
          <a:p>
            <a:pPr>
              <a:lnSpc>
                <a:spcPts val="11135"/>
              </a:lnSpc>
            </a:pPr>
            <a:r>
              <a:rPr lang="en-US" sz="9600" spc="-96" dirty="0">
                <a:solidFill>
                  <a:srgbClr val="FFFFFF"/>
                </a:solidFill>
                <a:latin typeface="League Spartan Italics"/>
              </a:rPr>
              <a:t>Stop Learning the </a:t>
            </a:r>
          </a:p>
          <a:p>
            <a:pPr>
              <a:lnSpc>
                <a:spcPts val="11135"/>
              </a:lnSpc>
            </a:pPr>
            <a:r>
              <a:rPr lang="en-US" sz="9600" spc="-96" dirty="0">
                <a:solidFill>
                  <a:srgbClr val="FFFFFF"/>
                </a:solidFill>
                <a:latin typeface="League Spartan Italics"/>
              </a:rPr>
              <a:t>Hard Way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5706789" y="7705789"/>
            <a:ext cx="2581211" cy="2581211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11B1E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27483" y="7705789"/>
            <a:ext cx="2698096" cy="258121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3125579" y="7705789"/>
            <a:ext cx="2581211" cy="2581211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6043632" y="8042632"/>
            <a:ext cx="1907526" cy="1907526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529974" y="8528974"/>
            <a:ext cx="934842" cy="93484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978473" y="3852895"/>
            <a:ext cx="1271684" cy="1271684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978473" y="2581211"/>
            <a:ext cx="1271684" cy="1271684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5706789" y="3852895"/>
            <a:ext cx="1271684" cy="1271684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5706789" y="2581211"/>
            <a:ext cx="1271684" cy="1271684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0427483" y="7705789"/>
            <a:ext cx="1552511" cy="1552511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06789" y="5124579"/>
            <a:ext cx="2581211" cy="258121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706789" y="0"/>
            <a:ext cx="2581211" cy="258121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5706789" y="0"/>
            <a:ext cx="1758026" cy="17580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739B8C2-526F-224C-979A-27FA5C6688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55" y="9038539"/>
            <a:ext cx="3608245" cy="911619"/>
          </a:xfrm>
          <a:prstGeom prst="rect">
            <a:avLst/>
          </a:prstGeom>
        </p:spPr>
      </p:pic>
      <p:sp>
        <p:nvSpPr>
          <p:cNvPr id="45" name="TextBox 9">
            <a:extLst>
              <a:ext uri="{FF2B5EF4-FFF2-40B4-BE49-F238E27FC236}">
                <a16:creationId xmlns:a16="http://schemas.microsoft.com/office/drawing/2014/main" id="{4B740716-89A5-0547-AEEE-D59C31209FCB}"/>
              </a:ext>
            </a:extLst>
          </p:cNvPr>
          <p:cNvSpPr txBox="1"/>
          <p:nvPr/>
        </p:nvSpPr>
        <p:spPr>
          <a:xfrm>
            <a:off x="-974405" y="7983596"/>
            <a:ext cx="4964138" cy="1225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800" b="1" u="sng" spc="50" dirty="0">
                <a:solidFill>
                  <a:srgbClr val="F4F6FC"/>
                </a:solidFill>
                <a:latin typeface="Inter Bold"/>
              </a:rPr>
              <a:t>Download</a:t>
            </a:r>
            <a:r>
              <a:rPr lang="en-US" sz="2800" spc="50" dirty="0">
                <a:solidFill>
                  <a:srgbClr val="F4F6FC"/>
                </a:solidFill>
                <a:latin typeface="Inter Bold"/>
              </a:rPr>
              <a:t> a free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800" spc="50" dirty="0">
                <a:solidFill>
                  <a:srgbClr val="F4F6FC"/>
                </a:solidFill>
                <a:latin typeface="Inter Bold"/>
              </a:rPr>
              <a:t>Checklist here</a:t>
            </a:r>
          </a:p>
        </p:txBody>
      </p:sp>
      <p:sp>
        <p:nvSpPr>
          <p:cNvPr id="46" name="Left Arrow 45">
            <a:extLst>
              <a:ext uri="{FF2B5EF4-FFF2-40B4-BE49-F238E27FC236}">
                <a16:creationId xmlns:a16="http://schemas.microsoft.com/office/drawing/2014/main" id="{CBC7881C-5D92-B844-BEB8-45A67480B50D}"/>
              </a:ext>
            </a:extLst>
          </p:cNvPr>
          <p:cNvSpPr/>
          <p:nvPr/>
        </p:nvSpPr>
        <p:spPr>
          <a:xfrm rot="10800000">
            <a:off x="3181582" y="8235683"/>
            <a:ext cx="978408" cy="819385"/>
          </a:xfrm>
          <a:prstGeom prst="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AEB0815-5030-D14A-B654-0A3EE6D1FC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2671" y="7321817"/>
            <a:ext cx="2549407" cy="25494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1790700"/>
            <a:ext cx="16920649" cy="4184019"/>
            <a:chOff x="0" y="-142875"/>
            <a:chExt cx="20737731" cy="2706150"/>
          </a:xfrm>
        </p:grpSpPr>
        <p:sp>
          <p:nvSpPr>
            <p:cNvPr id="3" name="TextBox 3"/>
            <p:cNvSpPr txBox="1"/>
            <p:nvPr/>
          </p:nvSpPr>
          <p:spPr>
            <a:xfrm>
              <a:off x="0" y="-142875"/>
              <a:ext cx="20737731" cy="8709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00"/>
                </a:lnSpc>
              </a:pPr>
              <a:r>
                <a:rPr lang="en-US" sz="9600" dirty="0">
                  <a:solidFill>
                    <a:srgbClr val="111B1E"/>
                  </a:solidFill>
                  <a:latin typeface="League Spartan Italics"/>
                </a:rPr>
                <a:t>Joe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767620"/>
              <a:ext cx="20737731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endParaRPr lang="en-US" sz="3600" spc="540" dirty="0">
                <a:solidFill>
                  <a:srgbClr val="111B1E"/>
                </a:solidFill>
                <a:latin typeface="Open Sauce Semi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6476974"/>
            <a:ext cx="18288000" cy="3810026"/>
            <a:chOff x="0" y="0"/>
            <a:chExt cx="6186311" cy="12888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1288824"/>
            </a:xfrm>
            <a:custGeom>
              <a:avLst/>
              <a:gdLst/>
              <a:ahLst/>
              <a:cxnLst/>
              <a:rect l="l" t="t" r="r" b="b"/>
              <a:pathLst>
                <a:path w="6186311" h="1288824">
                  <a:moveTo>
                    <a:pt x="0" y="0"/>
                  </a:moveTo>
                  <a:lnTo>
                    <a:pt x="6186311" y="0"/>
                  </a:lnTo>
                  <a:lnTo>
                    <a:pt x="6186311" y="1288824"/>
                  </a:lnTo>
                  <a:lnTo>
                    <a:pt x="0" y="1288824"/>
                  </a:ln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6476974"/>
            <a:ext cx="3814155" cy="3810026"/>
            <a:chOff x="0" y="0"/>
            <a:chExt cx="218406" cy="21816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406" cy="218169"/>
            </a:xfrm>
            <a:custGeom>
              <a:avLst/>
              <a:gdLst/>
              <a:ahLst/>
              <a:cxnLst/>
              <a:rect l="l" t="t" r="r" b="b"/>
              <a:pathLst>
                <a:path w="218406" h="218169">
                  <a:moveTo>
                    <a:pt x="0" y="0"/>
                  </a:moveTo>
                  <a:lnTo>
                    <a:pt x="218406" y="0"/>
                  </a:lnTo>
                  <a:lnTo>
                    <a:pt x="218406" y="218169"/>
                  </a:lnTo>
                  <a:lnTo>
                    <a:pt x="0" y="218169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0" y="6467449"/>
            <a:ext cx="2956548" cy="295654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5459075" y="4629150"/>
            <a:ext cx="5657850" cy="565785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2" name="Group 12"/>
          <p:cNvGrpSpPr/>
          <p:nvPr/>
        </p:nvGrpSpPr>
        <p:grpSpPr>
          <a:xfrm rot="-5400000">
            <a:off x="6907281" y="5062690"/>
            <a:ext cx="3845524" cy="6655043"/>
            <a:chOff x="0" y="0"/>
            <a:chExt cx="2354580" cy="407482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53310" cy="4074823"/>
            </a:xfrm>
            <a:custGeom>
              <a:avLst/>
              <a:gdLst/>
              <a:ahLst/>
              <a:cxnLst/>
              <a:rect l="l" t="t" r="r" b="b"/>
              <a:pathLst>
                <a:path w="2353310" h="4074823">
                  <a:moveTo>
                    <a:pt x="784860" y="4007513"/>
                  </a:moveTo>
                  <a:cubicBezTo>
                    <a:pt x="905510" y="4048153"/>
                    <a:pt x="1042670" y="4074823"/>
                    <a:pt x="1177290" y="4074823"/>
                  </a:cubicBezTo>
                  <a:cubicBezTo>
                    <a:pt x="1311910" y="4074823"/>
                    <a:pt x="1441450" y="4051963"/>
                    <a:pt x="1560830" y="4011323"/>
                  </a:cubicBezTo>
                  <a:cubicBezTo>
                    <a:pt x="1563370" y="4010053"/>
                    <a:pt x="1565910" y="4010053"/>
                    <a:pt x="1568450" y="4008783"/>
                  </a:cubicBezTo>
                  <a:cubicBezTo>
                    <a:pt x="2016760" y="3846223"/>
                    <a:pt x="2346960" y="3416963"/>
                    <a:pt x="2353310" y="291160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09405"/>
                  </a:lnTo>
                  <a:cubicBezTo>
                    <a:pt x="6350" y="3419503"/>
                    <a:pt x="331470" y="3848763"/>
                    <a:pt x="784860" y="4007513"/>
                  </a:cubicBezTo>
                  <a:close/>
                </a:path>
              </a:pathLst>
            </a:custGeom>
            <a:solidFill>
              <a:srgbClr val="F41823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3793917" y="6476974"/>
            <a:ext cx="1708604" cy="3795567"/>
            <a:chOff x="0" y="0"/>
            <a:chExt cx="861553" cy="19138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61553" cy="1913890"/>
            </a:xfrm>
            <a:custGeom>
              <a:avLst/>
              <a:gdLst/>
              <a:ahLst/>
              <a:cxnLst/>
              <a:rect l="l" t="t" r="r" b="b"/>
              <a:pathLst>
                <a:path w="861553" h="1913890">
                  <a:moveTo>
                    <a:pt x="0" y="0"/>
                  </a:moveTo>
                  <a:lnTo>
                    <a:pt x="861553" y="0"/>
                  </a:lnTo>
                  <a:lnTo>
                    <a:pt x="86155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41823"/>
            </a:solidFill>
          </p:spPr>
        </p:sp>
      </p:grpSp>
      <p:sp>
        <p:nvSpPr>
          <p:cNvPr id="17" name="Minus 16">
            <a:extLst>
              <a:ext uri="{FF2B5EF4-FFF2-40B4-BE49-F238E27FC236}">
                <a16:creationId xmlns:a16="http://schemas.microsoft.com/office/drawing/2014/main" id="{ED27348C-170E-6B40-99FD-177100E2147E}"/>
              </a:ext>
            </a:extLst>
          </p:cNvPr>
          <p:cNvSpPr/>
          <p:nvPr/>
        </p:nvSpPr>
        <p:spPr>
          <a:xfrm>
            <a:off x="3694151" y="3898503"/>
            <a:ext cx="10899697" cy="914400"/>
          </a:xfrm>
          <a:prstGeom prst="mathMinus">
            <a:avLst/>
          </a:prstGeom>
          <a:solidFill>
            <a:srgbClr val="ED38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6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B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16200000" flipH="1">
            <a:off x="9378907" y="-3904992"/>
            <a:ext cx="59197" cy="14245013"/>
          </a:xfrm>
          <a:prstGeom prst="rect">
            <a:avLst/>
          </a:prstGeom>
          <a:solidFill>
            <a:srgbClr val="F4182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3123481" y="0"/>
            <a:ext cx="2581211" cy="2581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3946665" y="0"/>
            <a:ext cx="1758026" cy="175802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5704691" y="699"/>
            <a:ext cx="2583309" cy="2580512"/>
            <a:chOff x="0" y="0"/>
            <a:chExt cx="436812" cy="4363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6812" cy="436339"/>
            </a:xfrm>
            <a:custGeom>
              <a:avLst/>
              <a:gdLst/>
              <a:ahLst/>
              <a:cxnLst/>
              <a:rect l="l" t="t" r="r" b="b"/>
              <a:pathLst>
                <a:path w="436812" h="436339">
                  <a:moveTo>
                    <a:pt x="0" y="0"/>
                  </a:moveTo>
                  <a:lnTo>
                    <a:pt x="436812" y="0"/>
                  </a:lnTo>
                  <a:lnTo>
                    <a:pt x="436812" y="436339"/>
                  </a:lnTo>
                  <a:lnTo>
                    <a:pt x="0" y="436339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042583" y="336842"/>
            <a:ext cx="1907526" cy="1907526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6528925" y="823185"/>
            <a:ext cx="934842" cy="93484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5400000">
            <a:off x="1271684" y="7743632"/>
            <a:ext cx="1271684" cy="1271684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3" name="Group 13"/>
          <p:cNvGrpSpPr/>
          <p:nvPr/>
        </p:nvGrpSpPr>
        <p:grpSpPr>
          <a:xfrm rot="-5400000">
            <a:off x="0" y="7743632"/>
            <a:ext cx="1271684" cy="1271684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5400000">
            <a:off x="1271684" y="9015316"/>
            <a:ext cx="1271684" cy="127168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17" name="Group 17"/>
          <p:cNvGrpSpPr/>
          <p:nvPr/>
        </p:nvGrpSpPr>
        <p:grpSpPr>
          <a:xfrm rot="-5400000">
            <a:off x="0" y="9015316"/>
            <a:ext cx="1271684" cy="1271684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2543368" y="7743632"/>
            <a:ext cx="2546125" cy="2543368"/>
            <a:chOff x="0" y="0"/>
            <a:chExt cx="218406" cy="21816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18406" cy="218169"/>
            </a:xfrm>
            <a:custGeom>
              <a:avLst/>
              <a:gdLst/>
              <a:ahLst/>
              <a:cxnLst/>
              <a:rect l="l" t="t" r="r" b="b"/>
              <a:pathLst>
                <a:path w="218406" h="218169">
                  <a:moveTo>
                    <a:pt x="0" y="0"/>
                  </a:moveTo>
                  <a:lnTo>
                    <a:pt x="218406" y="0"/>
                  </a:lnTo>
                  <a:lnTo>
                    <a:pt x="218406" y="218169"/>
                  </a:lnTo>
                  <a:lnTo>
                    <a:pt x="0" y="218169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46125" y="7743632"/>
            <a:ext cx="2543368" cy="2543368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635841" y="4391596"/>
            <a:ext cx="6692946" cy="1942014"/>
            <a:chOff x="-1509509" y="489025"/>
            <a:chExt cx="8923928" cy="2589352"/>
          </a:xfrm>
        </p:grpSpPr>
        <p:sp>
          <p:nvSpPr>
            <p:cNvPr id="23" name="TextBox 23"/>
            <p:cNvSpPr txBox="1"/>
            <p:nvPr/>
          </p:nvSpPr>
          <p:spPr>
            <a:xfrm>
              <a:off x="-1509509" y="489025"/>
              <a:ext cx="7414419" cy="1075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FFFFFF"/>
                  </a:solidFill>
                  <a:latin typeface="League Spartan Italics"/>
                </a:rPr>
                <a:t>Deny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2585506"/>
              <a:ext cx="7414419" cy="492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50"/>
                </a:lnSpc>
              </a:pPr>
              <a:endParaRPr lang="en-US" sz="2100" spc="21" dirty="0">
                <a:solidFill>
                  <a:srgbClr val="FFFFFF"/>
                </a:solidFill>
                <a:latin typeface="Open Sauce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633679" y="4391596"/>
            <a:ext cx="6547490" cy="2380221"/>
            <a:chOff x="0" y="-95251"/>
            <a:chExt cx="8729987" cy="3173628"/>
          </a:xfrm>
        </p:grpSpPr>
        <p:sp>
          <p:nvSpPr>
            <p:cNvPr id="26" name="TextBox 26"/>
            <p:cNvSpPr txBox="1"/>
            <p:nvPr/>
          </p:nvSpPr>
          <p:spPr>
            <a:xfrm>
              <a:off x="1315568" y="-95251"/>
              <a:ext cx="7414419" cy="1075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FFFFFF"/>
                  </a:solidFill>
                  <a:latin typeface="League Spartan Italics"/>
                </a:rPr>
                <a:t>Blame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2585506"/>
              <a:ext cx="7414419" cy="492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50"/>
                </a:lnSpc>
              </a:pPr>
              <a:endParaRPr lang="en-US" sz="2100" spc="21" dirty="0">
                <a:solidFill>
                  <a:srgbClr val="FFFFFF"/>
                </a:solidFill>
                <a:latin typeface="Open Sauce"/>
              </a:endParaRPr>
            </a:p>
          </p:txBody>
        </p:sp>
      </p:grpSp>
      <p:grpSp>
        <p:nvGrpSpPr>
          <p:cNvPr id="30" name="Group 25">
            <a:extLst>
              <a:ext uri="{FF2B5EF4-FFF2-40B4-BE49-F238E27FC236}">
                <a16:creationId xmlns:a16="http://schemas.microsoft.com/office/drawing/2014/main" id="{E5575B5C-2345-A940-B49C-8537A757BFA0}"/>
              </a:ext>
            </a:extLst>
          </p:cNvPr>
          <p:cNvGrpSpPr/>
          <p:nvPr/>
        </p:nvGrpSpPr>
        <p:grpSpPr>
          <a:xfrm>
            <a:off x="6628098" y="4391596"/>
            <a:ext cx="9420440" cy="4938121"/>
            <a:chOff x="-5146168" y="-3505784"/>
            <a:chExt cx="12560587" cy="6584161"/>
          </a:xfrm>
        </p:grpSpPr>
        <p:sp>
          <p:nvSpPr>
            <p:cNvPr id="31" name="TextBox 26">
              <a:extLst>
                <a:ext uri="{FF2B5EF4-FFF2-40B4-BE49-F238E27FC236}">
                  <a16:creationId xmlns:a16="http://schemas.microsoft.com/office/drawing/2014/main" id="{87098844-1ECD-A049-B7F4-EC348D4DAF33}"/>
                </a:ext>
              </a:extLst>
            </p:cNvPr>
            <p:cNvSpPr txBox="1"/>
            <p:nvPr/>
          </p:nvSpPr>
          <p:spPr>
            <a:xfrm>
              <a:off x="-5146168" y="-3505784"/>
              <a:ext cx="7414419" cy="1075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FFFFFF"/>
                  </a:solidFill>
                  <a:latin typeface="League Spartan Italics"/>
                </a:rPr>
                <a:t>Ignore</a:t>
              </a:r>
            </a:p>
          </p:txBody>
        </p:sp>
        <p:sp>
          <p:nvSpPr>
            <p:cNvPr id="32" name="TextBox 27">
              <a:extLst>
                <a:ext uri="{FF2B5EF4-FFF2-40B4-BE49-F238E27FC236}">
                  <a16:creationId xmlns:a16="http://schemas.microsoft.com/office/drawing/2014/main" id="{F8B07544-22BB-0A42-A4DC-1D6FA126F107}"/>
                </a:ext>
              </a:extLst>
            </p:cNvPr>
            <p:cNvSpPr txBox="1"/>
            <p:nvPr/>
          </p:nvSpPr>
          <p:spPr>
            <a:xfrm>
              <a:off x="0" y="2585506"/>
              <a:ext cx="7414419" cy="492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50"/>
                </a:lnSpc>
              </a:pPr>
              <a:endParaRPr lang="en-US" sz="2100" spc="21" dirty="0">
                <a:solidFill>
                  <a:srgbClr val="FFFFFF"/>
                </a:solidFill>
                <a:latin typeface="Open Sauce"/>
              </a:endParaRPr>
            </a:p>
          </p:txBody>
        </p:sp>
      </p:grpSp>
      <p:sp>
        <p:nvSpPr>
          <p:cNvPr id="33" name="Right Arrow 32">
            <a:extLst>
              <a:ext uri="{FF2B5EF4-FFF2-40B4-BE49-F238E27FC236}">
                <a16:creationId xmlns:a16="http://schemas.microsoft.com/office/drawing/2014/main" id="{761EB531-4751-1D4E-B2F0-A62AF0AF1BD9}"/>
              </a:ext>
            </a:extLst>
          </p:cNvPr>
          <p:cNvSpPr/>
          <p:nvPr/>
        </p:nvSpPr>
        <p:spPr>
          <a:xfrm>
            <a:off x="5089493" y="4450793"/>
            <a:ext cx="2239294" cy="806888"/>
          </a:xfrm>
          <a:prstGeom prst="rightArrow">
            <a:avLst/>
          </a:prstGeom>
          <a:solidFill>
            <a:srgbClr val="F9C6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7628E1F2-560D-2948-A2C8-09AF0802FBE2}"/>
              </a:ext>
            </a:extLst>
          </p:cNvPr>
          <p:cNvSpPr/>
          <p:nvPr/>
        </p:nvSpPr>
        <p:spPr>
          <a:xfrm>
            <a:off x="11629869" y="4450793"/>
            <a:ext cx="2239294" cy="806888"/>
          </a:xfrm>
          <a:prstGeom prst="rightArrow">
            <a:avLst/>
          </a:prstGeom>
          <a:solidFill>
            <a:srgbClr val="F9C6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1790700"/>
            <a:ext cx="16920649" cy="4184019"/>
            <a:chOff x="0" y="-142875"/>
            <a:chExt cx="20737731" cy="2706150"/>
          </a:xfrm>
        </p:grpSpPr>
        <p:sp>
          <p:nvSpPr>
            <p:cNvPr id="3" name="TextBox 3"/>
            <p:cNvSpPr txBox="1"/>
            <p:nvPr/>
          </p:nvSpPr>
          <p:spPr>
            <a:xfrm>
              <a:off x="0" y="-142875"/>
              <a:ext cx="20737731" cy="8709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00"/>
                </a:lnSpc>
              </a:pPr>
              <a:r>
                <a:rPr lang="en-US" sz="9600" dirty="0">
                  <a:solidFill>
                    <a:srgbClr val="111B1E"/>
                  </a:solidFill>
                  <a:latin typeface="League Spartan Italics"/>
                </a:rPr>
                <a:t>Michael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767620"/>
              <a:ext cx="20737731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endParaRPr lang="en-US" sz="3600" spc="540" dirty="0">
                <a:solidFill>
                  <a:srgbClr val="111B1E"/>
                </a:solidFill>
                <a:latin typeface="Open Sauce Semi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6476974"/>
            <a:ext cx="18288000" cy="3810026"/>
            <a:chOff x="0" y="0"/>
            <a:chExt cx="6186311" cy="12888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1288824"/>
            </a:xfrm>
            <a:custGeom>
              <a:avLst/>
              <a:gdLst/>
              <a:ahLst/>
              <a:cxnLst/>
              <a:rect l="l" t="t" r="r" b="b"/>
              <a:pathLst>
                <a:path w="6186311" h="1288824">
                  <a:moveTo>
                    <a:pt x="0" y="0"/>
                  </a:moveTo>
                  <a:lnTo>
                    <a:pt x="6186311" y="0"/>
                  </a:lnTo>
                  <a:lnTo>
                    <a:pt x="6186311" y="1288824"/>
                  </a:lnTo>
                  <a:lnTo>
                    <a:pt x="0" y="1288824"/>
                  </a:ln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6476974"/>
            <a:ext cx="3814155" cy="3810026"/>
            <a:chOff x="0" y="0"/>
            <a:chExt cx="218406" cy="21816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406" cy="218169"/>
            </a:xfrm>
            <a:custGeom>
              <a:avLst/>
              <a:gdLst/>
              <a:ahLst/>
              <a:cxnLst/>
              <a:rect l="l" t="t" r="r" b="b"/>
              <a:pathLst>
                <a:path w="218406" h="218169">
                  <a:moveTo>
                    <a:pt x="0" y="0"/>
                  </a:moveTo>
                  <a:lnTo>
                    <a:pt x="218406" y="0"/>
                  </a:lnTo>
                  <a:lnTo>
                    <a:pt x="218406" y="218169"/>
                  </a:lnTo>
                  <a:lnTo>
                    <a:pt x="0" y="218169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0" y="6467449"/>
            <a:ext cx="2956548" cy="295654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5459075" y="4629150"/>
            <a:ext cx="5657850" cy="565785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2" name="Group 12"/>
          <p:cNvGrpSpPr/>
          <p:nvPr/>
        </p:nvGrpSpPr>
        <p:grpSpPr>
          <a:xfrm rot="-5400000">
            <a:off x="6907281" y="5062690"/>
            <a:ext cx="3845524" cy="6655043"/>
            <a:chOff x="0" y="0"/>
            <a:chExt cx="2354580" cy="407482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53310" cy="4074823"/>
            </a:xfrm>
            <a:custGeom>
              <a:avLst/>
              <a:gdLst/>
              <a:ahLst/>
              <a:cxnLst/>
              <a:rect l="l" t="t" r="r" b="b"/>
              <a:pathLst>
                <a:path w="2353310" h="4074823">
                  <a:moveTo>
                    <a:pt x="784860" y="4007513"/>
                  </a:moveTo>
                  <a:cubicBezTo>
                    <a:pt x="905510" y="4048153"/>
                    <a:pt x="1042670" y="4074823"/>
                    <a:pt x="1177290" y="4074823"/>
                  </a:cubicBezTo>
                  <a:cubicBezTo>
                    <a:pt x="1311910" y="4074823"/>
                    <a:pt x="1441450" y="4051963"/>
                    <a:pt x="1560830" y="4011323"/>
                  </a:cubicBezTo>
                  <a:cubicBezTo>
                    <a:pt x="1563370" y="4010053"/>
                    <a:pt x="1565910" y="4010053"/>
                    <a:pt x="1568450" y="4008783"/>
                  </a:cubicBezTo>
                  <a:cubicBezTo>
                    <a:pt x="2016760" y="3846223"/>
                    <a:pt x="2346960" y="3416963"/>
                    <a:pt x="2353310" y="291160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09405"/>
                  </a:lnTo>
                  <a:cubicBezTo>
                    <a:pt x="6350" y="3419503"/>
                    <a:pt x="331470" y="3848763"/>
                    <a:pt x="784860" y="4007513"/>
                  </a:cubicBezTo>
                  <a:close/>
                </a:path>
              </a:pathLst>
            </a:custGeom>
            <a:solidFill>
              <a:srgbClr val="F41823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3793917" y="6476974"/>
            <a:ext cx="1708604" cy="3795567"/>
            <a:chOff x="0" y="0"/>
            <a:chExt cx="861553" cy="19138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61553" cy="1913890"/>
            </a:xfrm>
            <a:custGeom>
              <a:avLst/>
              <a:gdLst/>
              <a:ahLst/>
              <a:cxnLst/>
              <a:rect l="l" t="t" r="r" b="b"/>
              <a:pathLst>
                <a:path w="861553" h="1913890">
                  <a:moveTo>
                    <a:pt x="0" y="0"/>
                  </a:moveTo>
                  <a:lnTo>
                    <a:pt x="861553" y="0"/>
                  </a:lnTo>
                  <a:lnTo>
                    <a:pt x="86155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41823"/>
            </a:solidFill>
          </p:spPr>
        </p:sp>
      </p:grpSp>
      <p:sp>
        <p:nvSpPr>
          <p:cNvPr id="17" name="Minus 16">
            <a:extLst>
              <a:ext uri="{FF2B5EF4-FFF2-40B4-BE49-F238E27FC236}">
                <a16:creationId xmlns:a16="http://schemas.microsoft.com/office/drawing/2014/main" id="{ED27348C-170E-6B40-99FD-177100E2147E}"/>
              </a:ext>
            </a:extLst>
          </p:cNvPr>
          <p:cNvSpPr/>
          <p:nvPr/>
        </p:nvSpPr>
        <p:spPr>
          <a:xfrm>
            <a:off x="3694151" y="3898503"/>
            <a:ext cx="10899697" cy="914400"/>
          </a:xfrm>
          <a:prstGeom prst="mathMinus">
            <a:avLst/>
          </a:prstGeom>
          <a:solidFill>
            <a:srgbClr val="ED38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8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18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52336" y="1431861"/>
            <a:ext cx="10962369" cy="114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00"/>
              </a:lnSpc>
            </a:pPr>
            <a:r>
              <a:rPr lang="en-US" sz="8000" dirty="0">
                <a:solidFill>
                  <a:srgbClr val="FFFFFF"/>
                </a:solidFill>
                <a:latin typeface="League Spartan Italics"/>
              </a:rPr>
              <a:t>Lack of Teamwork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5706789" y="7705789"/>
            <a:ext cx="2581211" cy="2581211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6371431" y="8370431"/>
            <a:ext cx="1251928" cy="1251928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978473" y="6401788"/>
            <a:ext cx="1271684" cy="1271684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6978473" y="5130104"/>
            <a:ext cx="1271684" cy="1271684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706789" y="6401788"/>
            <a:ext cx="1271684" cy="1271684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5706789" y="5130104"/>
            <a:ext cx="1271684" cy="1271684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244305" y="4080267"/>
            <a:ext cx="416061" cy="416061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244305" y="6481366"/>
            <a:ext cx="416061" cy="416061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7862278" y="4080267"/>
            <a:ext cx="416061" cy="416061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7862278" y="6481366"/>
            <a:ext cx="416061" cy="416061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668947" y="2548894"/>
            <a:ext cx="2581211" cy="2581211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1881399" y="4037405"/>
            <a:ext cx="5560814" cy="1078826"/>
            <a:chOff x="0" y="-57149"/>
            <a:chExt cx="7414419" cy="1438435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57149"/>
              <a:ext cx="7414419" cy="847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6000" dirty="0">
                  <a:solidFill>
                    <a:srgbClr val="FFFFFF"/>
                  </a:solidFill>
                  <a:latin typeface="League Spartan Italics"/>
                </a:rPr>
                <a:t>Absence of Trust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888415"/>
              <a:ext cx="7414419" cy="492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50"/>
                </a:lnSpc>
              </a:pPr>
              <a:endParaRPr lang="en-US" sz="2100" spc="21" dirty="0">
                <a:solidFill>
                  <a:srgbClr val="FFFFFF"/>
                </a:solidFill>
                <a:latin typeface="Open Sauce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881399" y="6438504"/>
            <a:ext cx="5560814" cy="1459887"/>
            <a:chOff x="0" y="-57149"/>
            <a:chExt cx="7414419" cy="1946517"/>
          </a:xfrm>
        </p:grpSpPr>
        <p:sp>
          <p:nvSpPr>
            <p:cNvPr id="28" name="TextBox 28"/>
            <p:cNvSpPr txBox="1"/>
            <p:nvPr/>
          </p:nvSpPr>
          <p:spPr>
            <a:xfrm>
              <a:off x="0" y="-57149"/>
              <a:ext cx="7414419" cy="19465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580"/>
                </a:lnSpc>
              </a:pPr>
              <a:r>
                <a:rPr lang="en-US" sz="6000" dirty="0">
                  <a:solidFill>
                    <a:srgbClr val="FFFFFF"/>
                  </a:solidFill>
                  <a:latin typeface="League Spartan Italics"/>
                </a:rPr>
                <a:t>Fear to go Against the Grain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830283"/>
              <a:ext cx="7414419" cy="492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50"/>
                </a:lnSpc>
              </a:pPr>
              <a:endParaRPr lang="en-US" sz="2100" spc="21" dirty="0">
                <a:solidFill>
                  <a:srgbClr val="FFFFFF"/>
                </a:solidFill>
                <a:latin typeface="Open Sauce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448196" y="4037405"/>
            <a:ext cx="5560814" cy="1459887"/>
            <a:chOff x="0" y="-57149"/>
            <a:chExt cx="7414419" cy="1946516"/>
          </a:xfrm>
        </p:grpSpPr>
        <p:sp>
          <p:nvSpPr>
            <p:cNvPr id="31" name="TextBox 31"/>
            <p:cNvSpPr txBox="1"/>
            <p:nvPr/>
          </p:nvSpPr>
          <p:spPr>
            <a:xfrm>
              <a:off x="0" y="-57149"/>
              <a:ext cx="7414419" cy="19465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580"/>
                </a:lnSpc>
              </a:pPr>
              <a:r>
                <a:rPr lang="en-US" sz="6000" dirty="0">
                  <a:solidFill>
                    <a:srgbClr val="FFFFFF"/>
                  </a:solidFill>
                  <a:latin typeface="League Spartan Italics"/>
                </a:rPr>
                <a:t>Not Committed to the Mission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888415"/>
              <a:ext cx="7414419" cy="492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50"/>
                </a:lnSpc>
              </a:pPr>
              <a:endParaRPr lang="en-US" sz="2100" spc="21" dirty="0">
                <a:solidFill>
                  <a:srgbClr val="FFFFFF"/>
                </a:solidFill>
                <a:latin typeface="Open Sauce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8448196" y="6438504"/>
            <a:ext cx="5560814" cy="1459887"/>
            <a:chOff x="0" y="-57149"/>
            <a:chExt cx="7414419" cy="1946517"/>
          </a:xfrm>
        </p:grpSpPr>
        <p:sp>
          <p:nvSpPr>
            <p:cNvPr id="34" name="TextBox 34"/>
            <p:cNvSpPr txBox="1"/>
            <p:nvPr/>
          </p:nvSpPr>
          <p:spPr>
            <a:xfrm>
              <a:off x="0" y="-57149"/>
              <a:ext cx="7414419" cy="19465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580"/>
                </a:lnSpc>
              </a:pPr>
              <a:r>
                <a:rPr lang="en-US" sz="6000" dirty="0">
                  <a:solidFill>
                    <a:srgbClr val="FFFFFF"/>
                  </a:solidFill>
                  <a:latin typeface="League Spartan Italics"/>
                </a:rPr>
                <a:t>Individual vs. Team Needs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830283"/>
              <a:ext cx="7414419" cy="492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50"/>
                </a:lnSpc>
              </a:pPr>
              <a:endParaRPr lang="en-US" sz="2100" spc="21" dirty="0">
                <a:solidFill>
                  <a:srgbClr val="FFFFFF"/>
                </a:solidFill>
                <a:latin typeface="Open Sauce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3123481" y="0"/>
            <a:ext cx="2581211" cy="2581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3946665" y="0"/>
            <a:ext cx="1758026" cy="175802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5704691" y="699"/>
            <a:ext cx="2583309" cy="2580512"/>
            <a:chOff x="0" y="0"/>
            <a:chExt cx="436812" cy="4363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6812" cy="436339"/>
            </a:xfrm>
            <a:custGeom>
              <a:avLst/>
              <a:gdLst/>
              <a:ahLst/>
              <a:cxnLst/>
              <a:rect l="l" t="t" r="r" b="b"/>
              <a:pathLst>
                <a:path w="436812" h="436339">
                  <a:moveTo>
                    <a:pt x="0" y="0"/>
                  </a:moveTo>
                  <a:lnTo>
                    <a:pt x="436812" y="0"/>
                  </a:lnTo>
                  <a:lnTo>
                    <a:pt x="436812" y="436339"/>
                  </a:lnTo>
                  <a:lnTo>
                    <a:pt x="0" y="436339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267200" y="4502243"/>
            <a:ext cx="9753600" cy="4375058"/>
            <a:chOff x="-1987884" y="76199"/>
            <a:chExt cx="10602047" cy="3829751"/>
          </a:xfrm>
        </p:grpSpPr>
        <p:sp>
          <p:nvSpPr>
            <p:cNvPr id="8" name="TextBox 8"/>
            <p:cNvSpPr txBox="1"/>
            <p:nvPr/>
          </p:nvSpPr>
          <p:spPr>
            <a:xfrm>
              <a:off x="-1987884" y="76199"/>
              <a:ext cx="10602047" cy="9680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367"/>
                </a:lnSpc>
              </a:pPr>
              <a:r>
                <a:rPr lang="en-US" sz="8800" dirty="0">
                  <a:latin typeface="League Spartan Italics"/>
                </a:rPr>
                <a:t>Team Dynamics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380250"/>
              <a:ext cx="8614163" cy="525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22"/>
                </a:lnSpc>
              </a:pPr>
              <a:endParaRPr lang="en-US" sz="2281" spc="22" dirty="0">
                <a:solidFill>
                  <a:srgbClr val="FFFFFF"/>
                </a:solidFill>
                <a:latin typeface="Open Sauce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042583" y="336842"/>
            <a:ext cx="1907526" cy="190752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528925" y="823185"/>
            <a:ext cx="934842" cy="93484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7016316" y="3866401"/>
            <a:ext cx="1271684" cy="1271684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016316" y="2594717"/>
            <a:ext cx="1271684" cy="1271684"/>
            <a:chOff x="0" y="0"/>
            <a:chExt cx="6350000" cy="6350000"/>
          </a:xfrm>
          <a:solidFill>
            <a:schemeClr val="tx1"/>
          </a:solidFill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8" name="Group 18"/>
          <p:cNvGrpSpPr/>
          <p:nvPr/>
        </p:nvGrpSpPr>
        <p:grpSpPr>
          <a:xfrm>
            <a:off x="15744632" y="3866401"/>
            <a:ext cx="1271684" cy="1271684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5744632" y="2594717"/>
            <a:ext cx="1271684" cy="1271684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1F0D"/>
            </a:solidFill>
          </p:spPr>
        </p:sp>
      </p:grpSp>
      <p:pic>
        <p:nvPicPr>
          <p:cNvPr id="22" name="Picture 21" descr="A hand pointing at a football ball&#10;&#10;Description automatically generated with medium confidence">
            <a:extLst>
              <a:ext uri="{FF2B5EF4-FFF2-40B4-BE49-F238E27FC236}">
                <a16:creationId xmlns:a16="http://schemas.microsoft.com/office/drawing/2014/main" id="{9E0D200A-27F3-5139-E958-94ECBA1E2F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5608123"/>
            <a:ext cx="6767748" cy="451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95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3123481" y="0"/>
            <a:ext cx="2581211" cy="2581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3946665" y="0"/>
            <a:ext cx="1758026" cy="175802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5704691" y="699"/>
            <a:ext cx="2583309" cy="2580512"/>
            <a:chOff x="0" y="0"/>
            <a:chExt cx="436812" cy="4363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6812" cy="436339"/>
            </a:xfrm>
            <a:custGeom>
              <a:avLst/>
              <a:gdLst/>
              <a:ahLst/>
              <a:cxnLst/>
              <a:rect l="l" t="t" r="r" b="b"/>
              <a:pathLst>
                <a:path w="436812" h="436339">
                  <a:moveTo>
                    <a:pt x="0" y="0"/>
                  </a:moveTo>
                  <a:lnTo>
                    <a:pt x="436812" y="0"/>
                  </a:lnTo>
                  <a:lnTo>
                    <a:pt x="436812" y="436339"/>
                  </a:lnTo>
                  <a:lnTo>
                    <a:pt x="0" y="436339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38200" y="1943100"/>
            <a:ext cx="16175278" cy="6905406"/>
            <a:chOff x="-1987884" y="76199"/>
            <a:chExt cx="10602047" cy="3813848"/>
          </a:xfrm>
        </p:grpSpPr>
        <p:sp>
          <p:nvSpPr>
            <p:cNvPr id="8" name="TextBox 8"/>
            <p:cNvSpPr txBox="1"/>
            <p:nvPr/>
          </p:nvSpPr>
          <p:spPr>
            <a:xfrm>
              <a:off x="-1987884" y="76199"/>
              <a:ext cx="10602047" cy="29082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367"/>
                </a:lnSpc>
              </a:pPr>
              <a:r>
                <a:rPr lang="en-US" sz="8800" dirty="0">
                  <a:latin typeface="League Spartan Italics"/>
                </a:rPr>
                <a:t>Debrief:</a:t>
              </a:r>
            </a:p>
            <a:p>
              <a:pPr algn="ctr">
                <a:lnSpc>
                  <a:spcPts val="8367"/>
                </a:lnSpc>
              </a:pPr>
              <a:endParaRPr lang="en-US" sz="8800" dirty="0">
                <a:latin typeface="League Spartan Italics"/>
              </a:endParaRPr>
            </a:p>
            <a:p>
              <a:pPr marL="571500" indent="-571500">
                <a:lnSpc>
                  <a:spcPts val="8367"/>
                </a:lnSpc>
                <a:buFont typeface="Arial" panose="020B0604020202020204" pitchFamily="34" charset="0"/>
                <a:buChar char="•"/>
              </a:pPr>
              <a:r>
                <a:rPr lang="en-US" sz="4400" dirty="0">
                  <a:latin typeface="League Spartan Italics"/>
                </a:rPr>
                <a:t>What happened during this activity?</a:t>
              </a:r>
            </a:p>
            <a:p>
              <a:pPr marL="571500" indent="-571500">
                <a:lnSpc>
                  <a:spcPts val="8367"/>
                </a:lnSpc>
                <a:buFont typeface="Arial" panose="020B0604020202020204" pitchFamily="34" charset="0"/>
                <a:buChar char="•"/>
              </a:pPr>
              <a:r>
                <a:rPr lang="en-US" sz="4400" dirty="0">
                  <a:latin typeface="League Spartan Italics"/>
                </a:rPr>
                <a:t>Why is this important?</a:t>
              </a:r>
            </a:p>
            <a:p>
              <a:pPr marL="571500" indent="-571500">
                <a:lnSpc>
                  <a:spcPts val="8367"/>
                </a:lnSpc>
                <a:buFont typeface="Arial" panose="020B0604020202020204" pitchFamily="34" charset="0"/>
                <a:buChar char="•"/>
              </a:pPr>
              <a:r>
                <a:rPr lang="en-US" sz="4400" dirty="0">
                  <a:latin typeface="League Spartan Italics"/>
                </a:rPr>
                <a:t>How can you use this type of information in your teams?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306312" y="3364347"/>
              <a:ext cx="8614163" cy="525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22"/>
                </a:lnSpc>
              </a:pPr>
              <a:endParaRPr lang="en-US" sz="2281" spc="22" dirty="0">
                <a:solidFill>
                  <a:srgbClr val="FFFFFF"/>
                </a:solidFill>
                <a:latin typeface="Open Sauce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042583" y="336842"/>
            <a:ext cx="1907526" cy="190752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528925" y="823185"/>
            <a:ext cx="934842" cy="93484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7016316" y="3866401"/>
            <a:ext cx="1271684" cy="1271684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016316" y="2594717"/>
            <a:ext cx="1271684" cy="1271684"/>
            <a:chOff x="0" y="0"/>
            <a:chExt cx="6350000" cy="6350000"/>
          </a:xfrm>
          <a:solidFill>
            <a:schemeClr val="tx1"/>
          </a:solidFill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8" name="Group 18"/>
          <p:cNvGrpSpPr/>
          <p:nvPr/>
        </p:nvGrpSpPr>
        <p:grpSpPr>
          <a:xfrm>
            <a:off x="15744632" y="3866401"/>
            <a:ext cx="1271684" cy="1271684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5744632" y="2594717"/>
            <a:ext cx="1271684" cy="1271684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1F0D"/>
            </a:solidFill>
          </p:spPr>
        </p:sp>
      </p:grpSp>
    </p:spTree>
    <p:extLst>
      <p:ext uri="{BB962C8B-B14F-4D97-AF65-F5344CB8AC3E}">
        <p14:creationId xmlns:p14="http://schemas.microsoft.com/office/powerpoint/2010/main" val="1434306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7399" y="3659547"/>
            <a:ext cx="13567281" cy="2975173"/>
            <a:chOff x="-6785068" y="2069175"/>
            <a:chExt cx="18089708" cy="3966898"/>
          </a:xfrm>
        </p:grpSpPr>
        <p:sp>
          <p:nvSpPr>
            <p:cNvPr id="3" name="TextBox 3"/>
            <p:cNvSpPr txBox="1"/>
            <p:nvPr/>
          </p:nvSpPr>
          <p:spPr>
            <a:xfrm>
              <a:off x="-6785068" y="2069175"/>
              <a:ext cx="11152764" cy="3966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199"/>
                </a:lnSpc>
              </a:pPr>
              <a:r>
                <a:rPr lang="en-US" sz="20000" spc="-200" dirty="0">
                  <a:solidFill>
                    <a:schemeClr val="bg1"/>
                  </a:solidFill>
                  <a:latin typeface="League Spartan Italics"/>
                </a:rPr>
                <a:t>32%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164291"/>
              <a:ext cx="11304640" cy="718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endParaRPr lang="en-US" sz="3200" spc="480" dirty="0">
                <a:solidFill>
                  <a:srgbClr val="111B1E"/>
                </a:solidFill>
                <a:latin typeface="Open Sans Extra Bold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315866" y="5765457"/>
            <a:ext cx="6028724" cy="30143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4837409" y="0"/>
            <a:ext cx="3432662" cy="34326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4837409" y="6854338"/>
            <a:ext cx="3432662" cy="343266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4837409" y="3432662"/>
            <a:ext cx="3432662" cy="3428946"/>
            <a:chOff x="0" y="0"/>
            <a:chExt cx="436812" cy="4363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6812" cy="436339"/>
            </a:xfrm>
            <a:custGeom>
              <a:avLst/>
              <a:gdLst/>
              <a:ahLst/>
              <a:cxnLst/>
              <a:rect l="l" t="t" r="r" b="b"/>
              <a:pathLst>
                <a:path w="436812" h="436339">
                  <a:moveTo>
                    <a:pt x="0" y="0"/>
                  </a:moveTo>
                  <a:lnTo>
                    <a:pt x="436812" y="0"/>
                  </a:lnTo>
                  <a:lnTo>
                    <a:pt x="436812" y="436339"/>
                  </a:lnTo>
                  <a:lnTo>
                    <a:pt x="0" y="436339"/>
                  </a:lnTo>
                  <a:close/>
                </a:path>
              </a:pathLst>
            </a:custGeom>
            <a:solidFill>
              <a:srgbClr val="F41823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5520285" y="4113680"/>
            <a:ext cx="2066909" cy="2066909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330228" y="1507181"/>
            <a:ext cx="1507181" cy="1507181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1823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3330228" y="0"/>
            <a:ext cx="1507181" cy="150718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1823047" y="1507181"/>
            <a:ext cx="1507181" cy="1507181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1823047" y="0"/>
            <a:ext cx="1507181" cy="1507181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</p:spTree>
    <p:extLst>
      <p:ext uri="{BB962C8B-B14F-4D97-AF65-F5344CB8AC3E}">
        <p14:creationId xmlns:p14="http://schemas.microsoft.com/office/powerpoint/2010/main" val="243653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B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57109" y="723900"/>
            <a:ext cx="6716727" cy="2604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8000" dirty="0">
                <a:solidFill>
                  <a:srgbClr val="FFFFFF"/>
                </a:solidFill>
                <a:latin typeface="League Spartan Italics"/>
              </a:rPr>
              <a:t>Types of Engagement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657109" y="6952977"/>
            <a:ext cx="3951392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000" u="sng" dirty="0">
                <a:solidFill>
                  <a:srgbClr val="FFFFFF"/>
                </a:solidFill>
                <a:latin typeface="Open Sauce SemiBold"/>
              </a:rPr>
              <a:t>E-mail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33066" y="4446303"/>
            <a:ext cx="6199135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000" u="sng" dirty="0">
                <a:solidFill>
                  <a:srgbClr val="FFFFFF"/>
                </a:solidFill>
                <a:latin typeface="Open Sauce SemiBold"/>
              </a:rPr>
              <a:t>Phone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583309" y="7705789"/>
            <a:ext cx="2581211" cy="25812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2583309" y="8213200"/>
            <a:ext cx="2073800" cy="2073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2583309" y="8820940"/>
            <a:ext cx="1466060" cy="146606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 rot="-10800000">
            <a:off x="0" y="7705789"/>
            <a:ext cx="2583309" cy="2580512"/>
            <a:chOff x="0" y="0"/>
            <a:chExt cx="436812" cy="43633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36812" cy="436339"/>
            </a:xfrm>
            <a:custGeom>
              <a:avLst/>
              <a:gdLst/>
              <a:ahLst/>
              <a:cxnLst/>
              <a:rect l="l" t="t" r="r" b="b"/>
              <a:pathLst>
                <a:path w="436812" h="436339">
                  <a:moveTo>
                    <a:pt x="0" y="0"/>
                  </a:moveTo>
                  <a:lnTo>
                    <a:pt x="436812" y="0"/>
                  </a:lnTo>
                  <a:lnTo>
                    <a:pt x="436812" y="436339"/>
                  </a:lnTo>
                  <a:lnTo>
                    <a:pt x="0" y="436339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14" name="Group 14"/>
          <p:cNvGrpSpPr/>
          <p:nvPr/>
        </p:nvGrpSpPr>
        <p:grpSpPr>
          <a:xfrm rot="-10800000">
            <a:off x="337891" y="8042632"/>
            <a:ext cx="1907526" cy="1907526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10800000">
            <a:off x="824233" y="8528974"/>
            <a:ext cx="934842" cy="934842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8" name="Group 18"/>
          <p:cNvGrpSpPr/>
          <p:nvPr/>
        </p:nvGrpSpPr>
        <p:grpSpPr>
          <a:xfrm rot="-5400000">
            <a:off x="17016316" y="0"/>
            <a:ext cx="1271684" cy="1271684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/>
          <p:nvPr/>
        </p:nvGrpSpPr>
        <p:grpSpPr>
          <a:xfrm rot="-5400000">
            <a:off x="15744632" y="0"/>
            <a:ext cx="1271684" cy="1271684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22" name="Group 22"/>
          <p:cNvGrpSpPr/>
          <p:nvPr/>
        </p:nvGrpSpPr>
        <p:grpSpPr>
          <a:xfrm rot="-5400000">
            <a:off x="17016316" y="1271684"/>
            <a:ext cx="1271684" cy="1271684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24" name="Group 24"/>
          <p:cNvGrpSpPr/>
          <p:nvPr/>
        </p:nvGrpSpPr>
        <p:grpSpPr>
          <a:xfrm rot="-5400000">
            <a:off x="15744632" y="1271684"/>
            <a:ext cx="1271684" cy="1271684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1F0D"/>
            </a:solidFill>
          </p:spPr>
        </p:sp>
      </p:grpSp>
      <p:sp>
        <p:nvSpPr>
          <p:cNvPr id="28" name="TextBox 7">
            <a:extLst>
              <a:ext uri="{FF2B5EF4-FFF2-40B4-BE49-F238E27FC236}">
                <a16:creationId xmlns:a16="http://schemas.microsoft.com/office/drawing/2014/main" id="{1550C093-DD72-AA4C-BC10-2077AFAA7EF9}"/>
              </a:ext>
            </a:extLst>
          </p:cNvPr>
          <p:cNvSpPr txBox="1"/>
          <p:nvPr/>
        </p:nvSpPr>
        <p:spPr>
          <a:xfrm>
            <a:off x="9398140" y="4446304"/>
            <a:ext cx="3951392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000" u="sng" dirty="0">
                <a:solidFill>
                  <a:srgbClr val="FFFFFF"/>
                </a:solidFill>
                <a:latin typeface="Open Sauce SemiBold"/>
              </a:rPr>
              <a:t>Texting</a:t>
            </a: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F670DBED-9D3B-E14D-BD8F-4703304B95F9}"/>
              </a:ext>
            </a:extLst>
          </p:cNvPr>
          <p:cNvSpPr txBox="1"/>
          <p:nvPr/>
        </p:nvSpPr>
        <p:spPr>
          <a:xfrm>
            <a:off x="11373836" y="6952977"/>
            <a:ext cx="6199135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4000" u="sng" dirty="0">
                <a:solidFill>
                  <a:srgbClr val="FFFFFF"/>
                </a:solidFill>
                <a:latin typeface="Open Sauce SemiBold"/>
              </a:rPr>
              <a:t>Face-to-face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B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62232" y="3794125"/>
            <a:ext cx="6716727" cy="2604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8000" dirty="0">
                <a:solidFill>
                  <a:srgbClr val="FFFFFF"/>
                </a:solidFill>
                <a:latin typeface="League Spartan Italics"/>
              </a:rPr>
              <a:t>Types of Engagement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704900" y="2425639"/>
            <a:ext cx="1491454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8000" dirty="0">
                <a:solidFill>
                  <a:srgbClr val="F9C64B"/>
                </a:solidFill>
                <a:latin typeface="League Spartan Italics"/>
              </a:rPr>
              <a:t>01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704900" y="4354112"/>
            <a:ext cx="1856347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8000" dirty="0">
                <a:solidFill>
                  <a:srgbClr val="F9C64B"/>
                </a:solidFill>
                <a:latin typeface="League Spartan Italics"/>
              </a:rPr>
              <a:t>02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704900" y="6288827"/>
            <a:ext cx="1856347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8000" dirty="0">
                <a:solidFill>
                  <a:srgbClr val="F9C64B"/>
                </a:solidFill>
                <a:latin typeface="League Spartan Italics"/>
              </a:rPr>
              <a:t>03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832420" y="3131159"/>
            <a:ext cx="6199135" cy="521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dirty="0">
                <a:solidFill>
                  <a:srgbClr val="FFFFFF"/>
                </a:solidFill>
                <a:latin typeface="Open Sauce SemiBold"/>
              </a:rPr>
              <a:t>Face-to-face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832419" y="6993817"/>
            <a:ext cx="3951392" cy="521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dirty="0">
                <a:solidFill>
                  <a:srgbClr val="FFFFFF"/>
                </a:solidFill>
                <a:latin typeface="Open Sauce SemiBold"/>
              </a:rPr>
              <a:t>E-mail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832419" y="5045516"/>
            <a:ext cx="6199135" cy="521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dirty="0">
                <a:solidFill>
                  <a:srgbClr val="FFFFFF"/>
                </a:solidFill>
                <a:latin typeface="Open Sauce SemiBold"/>
              </a:rPr>
              <a:t>Phone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583309" y="7705789"/>
            <a:ext cx="2581211" cy="25812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2583309" y="8213200"/>
            <a:ext cx="2073800" cy="2073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2583309" y="8820940"/>
            <a:ext cx="1466060" cy="146606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 rot="-10800000">
            <a:off x="0" y="7705789"/>
            <a:ext cx="2583309" cy="2580512"/>
            <a:chOff x="0" y="0"/>
            <a:chExt cx="436812" cy="43633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36812" cy="436339"/>
            </a:xfrm>
            <a:custGeom>
              <a:avLst/>
              <a:gdLst/>
              <a:ahLst/>
              <a:cxnLst/>
              <a:rect l="l" t="t" r="r" b="b"/>
              <a:pathLst>
                <a:path w="436812" h="436339">
                  <a:moveTo>
                    <a:pt x="0" y="0"/>
                  </a:moveTo>
                  <a:lnTo>
                    <a:pt x="436812" y="0"/>
                  </a:lnTo>
                  <a:lnTo>
                    <a:pt x="436812" y="436339"/>
                  </a:lnTo>
                  <a:lnTo>
                    <a:pt x="0" y="436339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14" name="Group 14"/>
          <p:cNvGrpSpPr/>
          <p:nvPr/>
        </p:nvGrpSpPr>
        <p:grpSpPr>
          <a:xfrm rot="-10800000">
            <a:off x="337891" y="8042632"/>
            <a:ext cx="1907526" cy="1907526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10800000">
            <a:off x="824233" y="8528974"/>
            <a:ext cx="934842" cy="934842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8" name="Group 18"/>
          <p:cNvGrpSpPr/>
          <p:nvPr/>
        </p:nvGrpSpPr>
        <p:grpSpPr>
          <a:xfrm rot="-5400000">
            <a:off x="17016316" y="0"/>
            <a:ext cx="1271684" cy="1271684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/>
          <p:nvPr/>
        </p:nvGrpSpPr>
        <p:grpSpPr>
          <a:xfrm rot="-5400000">
            <a:off x="15744632" y="0"/>
            <a:ext cx="1271684" cy="1271684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22" name="Group 22"/>
          <p:cNvGrpSpPr/>
          <p:nvPr/>
        </p:nvGrpSpPr>
        <p:grpSpPr>
          <a:xfrm rot="-5400000">
            <a:off x="17016316" y="1271684"/>
            <a:ext cx="1271684" cy="1271684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24" name="Group 24"/>
          <p:cNvGrpSpPr/>
          <p:nvPr/>
        </p:nvGrpSpPr>
        <p:grpSpPr>
          <a:xfrm rot="-5400000">
            <a:off x="15744632" y="1271684"/>
            <a:ext cx="1271684" cy="1271684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1F0D"/>
            </a:solidFill>
          </p:spPr>
        </p:sp>
      </p:grpSp>
      <p:sp>
        <p:nvSpPr>
          <p:cNvPr id="27" name="TextBox 5">
            <a:extLst>
              <a:ext uri="{FF2B5EF4-FFF2-40B4-BE49-F238E27FC236}">
                <a16:creationId xmlns:a16="http://schemas.microsoft.com/office/drawing/2014/main" id="{CC17CC6E-96CC-E94A-B95C-698B26A3A3B6}"/>
              </a:ext>
            </a:extLst>
          </p:cNvPr>
          <p:cNvSpPr txBox="1"/>
          <p:nvPr/>
        </p:nvSpPr>
        <p:spPr>
          <a:xfrm>
            <a:off x="9704899" y="8171652"/>
            <a:ext cx="1856347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8000" dirty="0">
                <a:solidFill>
                  <a:srgbClr val="F9C64B"/>
                </a:solidFill>
                <a:latin typeface="League Spartan Italics"/>
              </a:rPr>
              <a:t>04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1550C093-DD72-AA4C-BC10-2077AFAA7EF9}"/>
              </a:ext>
            </a:extLst>
          </p:cNvPr>
          <p:cNvSpPr txBox="1"/>
          <p:nvPr/>
        </p:nvSpPr>
        <p:spPr>
          <a:xfrm>
            <a:off x="10832419" y="8856180"/>
            <a:ext cx="3951392" cy="521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dirty="0">
                <a:solidFill>
                  <a:srgbClr val="FFFFFF"/>
                </a:solidFill>
                <a:latin typeface="Open Sauce SemiBold"/>
              </a:rPr>
              <a:t>Texting</a:t>
            </a:r>
          </a:p>
        </p:txBody>
      </p:sp>
    </p:spTree>
    <p:extLst>
      <p:ext uri="{BB962C8B-B14F-4D97-AF65-F5344CB8AC3E}">
        <p14:creationId xmlns:p14="http://schemas.microsoft.com/office/powerpoint/2010/main" val="188881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06614" y="3552810"/>
            <a:ext cx="6286422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 dirty="0">
                <a:solidFill>
                  <a:srgbClr val="111B1E"/>
                </a:solidFill>
                <a:latin typeface="League Spartan Italics"/>
              </a:rPr>
              <a:t>Three Secrets to Employee Engagement</a:t>
            </a:r>
            <a:endParaRPr lang="en-US" sz="8000" dirty="0">
              <a:solidFill>
                <a:srgbClr val="F41823"/>
              </a:solidFill>
              <a:latin typeface="League Spartan Itali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972030" y="1861679"/>
            <a:ext cx="817297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19"/>
              </a:lnSpc>
            </a:pPr>
            <a:r>
              <a:rPr lang="en-US" sz="4000" spc="249" dirty="0">
                <a:solidFill>
                  <a:srgbClr val="111B1E"/>
                </a:solidFill>
                <a:latin typeface="Open Sauce SemiBold Bold"/>
              </a:rPr>
              <a:t>Line Supervisors Lead the Charge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946630" y="4565380"/>
            <a:ext cx="8003879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4000" spc="249" dirty="0">
                <a:solidFill>
                  <a:srgbClr val="111B1E"/>
                </a:solidFill>
                <a:latin typeface="Open Sauce SemiBold Bold"/>
              </a:rPr>
              <a:t>Pulse Checks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972030" y="6615057"/>
            <a:ext cx="8003879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19"/>
              </a:lnSpc>
            </a:pPr>
            <a:r>
              <a:rPr lang="en-US" sz="4000" spc="249" dirty="0">
                <a:solidFill>
                  <a:srgbClr val="111B1E"/>
                </a:solidFill>
                <a:latin typeface="Open Sauce SemiBold Bold"/>
              </a:rPr>
              <a:t>Supervisors Learn How to Talk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329" y="-12710"/>
            <a:ext cx="2497445" cy="249744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0800000">
            <a:off x="2489678" y="0"/>
            <a:ext cx="2487428" cy="2484735"/>
            <a:chOff x="0" y="0"/>
            <a:chExt cx="436812" cy="43633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36812" cy="436339"/>
            </a:xfrm>
            <a:custGeom>
              <a:avLst/>
              <a:gdLst/>
              <a:ahLst/>
              <a:cxnLst/>
              <a:rect l="l" t="t" r="r" b="b"/>
              <a:pathLst>
                <a:path w="436812" h="436339">
                  <a:moveTo>
                    <a:pt x="0" y="0"/>
                  </a:moveTo>
                  <a:lnTo>
                    <a:pt x="436812" y="0"/>
                  </a:lnTo>
                  <a:lnTo>
                    <a:pt x="436812" y="436339"/>
                  </a:lnTo>
                  <a:lnTo>
                    <a:pt x="0" y="436339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12" name="Group 12"/>
          <p:cNvGrpSpPr/>
          <p:nvPr/>
        </p:nvGrpSpPr>
        <p:grpSpPr>
          <a:xfrm rot="-10800000">
            <a:off x="2815029" y="337050"/>
            <a:ext cx="1836727" cy="1836727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14" name="Group 14"/>
          <p:cNvGrpSpPr/>
          <p:nvPr/>
        </p:nvGrpSpPr>
        <p:grpSpPr>
          <a:xfrm rot="-10800000">
            <a:off x="3283320" y="805342"/>
            <a:ext cx="900145" cy="900145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0" y="7712087"/>
            <a:ext cx="5149825" cy="257491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0" y="7712087"/>
            <a:ext cx="5149825" cy="25749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66800" y="4566418"/>
            <a:ext cx="7660719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dirty="0">
                <a:solidFill>
                  <a:srgbClr val="111B1E"/>
                </a:solidFill>
                <a:latin typeface="League Spartan Italics"/>
              </a:rPr>
              <a:t>Lead by Example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4724772" y="0"/>
            <a:ext cx="3563228" cy="10287000"/>
            <a:chOff x="0" y="0"/>
            <a:chExt cx="1913890" cy="55253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5525380"/>
            </a:xfrm>
            <a:custGeom>
              <a:avLst/>
              <a:gdLst/>
              <a:ahLst/>
              <a:cxnLst/>
              <a:rect l="l" t="t" r="r" b="b"/>
              <a:pathLst>
                <a:path w="1913890" h="5525380">
                  <a:moveTo>
                    <a:pt x="0" y="0"/>
                  </a:moveTo>
                  <a:lnTo>
                    <a:pt x="1913890" y="0"/>
                  </a:lnTo>
                  <a:lnTo>
                    <a:pt x="1913890" y="5525380"/>
                  </a:lnTo>
                  <a:lnTo>
                    <a:pt x="0" y="5525380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5118153" y="4086884"/>
            <a:ext cx="4226463" cy="211323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9695151" y="0"/>
            <a:ext cx="5029622" cy="5247512"/>
            <a:chOff x="0" y="0"/>
            <a:chExt cx="1913890" cy="19968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96802"/>
            </a:xfrm>
            <a:custGeom>
              <a:avLst/>
              <a:gdLst/>
              <a:ahLst/>
              <a:cxnLst/>
              <a:rect l="l" t="t" r="r" b="b"/>
              <a:pathLst>
                <a:path w="1913890" h="1996802">
                  <a:moveTo>
                    <a:pt x="0" y="0"/>
                  </a:moveTo>
                  <a:lnTo>
                    <a:pt x="1913890" y="0"/>
                  </a:lnTo>
                  <a:lnTo>
                    <a:pt x="1913890" y="1996802"/>
                  </a:lnTo>
                  <a:lnTo>
                    <a:pt x="0" y="1996802"/>
                  </a:lnTo>
                  <a:close/>
                </a:path>
              </a:pathLst>
            </a:custGeom>
            <a:solidFill>
              <a:srgbClr val="111B1E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9581486" y="113665"/>
            <a:ext cx="5247512" cy="50201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695151" y="5257378"/>
            <a:ext cx="5029622" cy="502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5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4744545"/>
            <a:ext cx="16920649" cy="3094840"/>
            <a:chOff x="0" y="1767620"/>
            <a:chExt cx="20737731" cy="2001688"/>
          </a:xfrm>
        </p:grpSpPr>
        <p:sp>
          <p:nvSpPr>
            <p:cNvPr id="3" name="TextBox 3"/>
            <p:cNvSpPr txBox="1"/>
            <p:nvPr/>
          </p:nvSpPr>
          <p:spPr>
            <a:xfrm>
              <a:off x="0" y="2813798"/>
              <a:ext cx="20737731" cy="955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9600" spc="-200" dirty="0">
                  <a:solidFill>
                    <a:srgbClr val="111B1E"/>
                  </a:solidFill>
                  <a:latin typeface="League Spartan Italics"/>
                </a:rPr>
                <a:t>What do these behaviors cause?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767620"/>
              <a:ext cx="20737731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endParaRPr lang="en-US" sz="3600" spc="540" dirty="0">
                <a:solidFill>
                  <a:srgbClr val="111B1E"/>
                </a:solidFill>
                <a:latin typeface="Open Sauce Semi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867400" y="-55867"/>
            <a:ext cx="18288000" cy="3810026"/>
            <a:chOff x="0" y="0"/>
            <a:chExt cx="6186311" cy="12888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1288824"/>
            </a:xfrm>
            <a:custGeom>
              <a:avLst/>
              <a:gdLst/>
              <a:ahLst/>
              <a:cxnLst/>
              <a:rect l="l" t="t" r="r" b="b"/>
              <a:pathLst>
                <a:path w="6186311" h="1288824">
                  <a:moveTo>
                    <a:pt x="0" y="0"/>
                  </a:moveTo>
                  <a:lnTo>
                    <a:pt x="6186311" y="0"/>
                  </a:lnTo>
                  <a:lnTo>
                    <a:pt x="6186311" y="1288824"/>
                  </a:lnTo>
                  <a:lnTo>
                    <a:pt x="0" y="1288824"/>
                  </a:ln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-44981"/>
            <a:ext cx="3814155" cy="3810026"/>
            <a:chOff x="0" y="0"/>
            <a:chExt cx="218406" cy="21816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406" cy="218169"/>
            </a:xfrm>
            <a:custGeom>
              <a:avLst/>
              <a:gdLst/>
              <a:ahLst/>
              <a:cxnLst/>
              <a:rect l="l" t="t" r="r" b="b"/>
              <a:pathLst>
                <a:path w="218406" h="218169">
                  <a:moveTo>
                    <a:pt x="0" y="0"/>
                  </a:moveTo>
                  <a:lnTo>
                    <a:pt x="218406" y="0"/>
                  </a:lnTo>
                  <a:lnTo>
                    <a:pt x="218406" y="218169"/>
                  </a:lnTo>
                  <a:lnTo>
                    <a:pt x="0" y="218169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0" y="-55867"/>
            <a:ext cx="2956548" cy="295654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5436659" y="-571500"/>
            <a:ext cx="5657850" cy="565785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2" name="Group 12"/>
          <p:cNvGrpSpPr/>
          <p:nvPr/>
        </p:nvGrpSpPr>
        <p:grpSpPr>
          <a:xfrm rot="-5400000">
            <a:off x="6868109" y="-1485239"/>
            <a:ext cx="3845524" cy="6655043"/>
            <a:chOff x="0" y="0"/>
            <a:chExt cx="2354580" cy="407482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53310" cy="4074823"/>
            </a:xfrm>
            <a:custGeom>
              <a:avLst/>
              <a:gdLst/>
              <a:ahLst/>
              <a:cxnLst/>
              <a:rect l="l" t="t" r="r" b="b"/>
              <a:pathLst>
                <a:path w="2353310" h="4074823">
                  <a:moveTo>
                    <a:pt x="784860" y="4007513"/>
                  </a:moveTo>
                  <a:cubicBezTo>
                    <a:pt x="905510" y="4048153"/>
                    <a:pt x="1042670" y="4074823"/>
                    <a:pt x="1177290" y="4074823"/>
                  </a:cubicBezTo>
                  <a:cubicBezTo>
                    <a:pt x="1311910" y="4074823"/>
                    <a:pt x="1441450" y="4051963"/>
                    <a:pt x="1560830" y="4011323"/>
                  </a:cubicBezTo>
                  <a:cubicBezTo>
                    <a:pt x="1563370" y="4010053"/>
                    <a:pt x="1565910" y="4010053"/>
                    <a:pt x="1568450" y="4008783"/>
                  </a:cubicBezTo>
                  <a:cubicBezTo>
                    <a:pt x="2016760" y="3846223"/>
                    <a:pt x="2346960" y="3416963"/>
                    <a:pt x="2353310" y="291160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09405"/>
                  </a:lnTo>
                  <a:cubicBezTo>
                    <a:pt x="6350" y="3419503"/>
                    <a:pt x="331470" y="3848763"/>
                    <a:pt x="784860" y="4007513"/>
                  </a:cubicBezTo>
                  <a:close/>
                </a:path>
              </a:pathLst>
            </a:custGeom>
            <a:solidFill>
              <a:srgbClr val="F41823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3784450" y="-37752"/>
            <a:ext cx="1708604" cy="3795567"/>
            <a:chOff x="0" y="0"/>
            <a:chExt cx="861553" cy="19138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61553" cy="1913890"/>
            </a:xfrm>
            <a:custGeom>
              <a:avLst/>
              <a:gdLst/>
              <a:ahLst/>
              <a:cxnLst/>
              <a:rect l="l" t="t" r="r" b="b"/>
              <a:pathLst>
                <a:path w="861553" h="1913890">
                  <a:moveTo>
                    <a:pt x="0" y="0"/>
                  </a:moveTo>
                  <a:lnTo>
                    <a:pt x="861553" y="0"/>
                  </a:lnTo>
                  <a:lnTo>
                    <a:pt x="86155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41823"/>
            </a:solidFill>
          </p:spPr>
        </p:sp>
      </p:grpSp>
    </p:spTree>
    <p:extLst>
      <p:ext uri="{BB962C8B-B14F-4D97-AF65-F5344CB8AC3E}">
        <p14:creationId xmlns:p14="http://schemas.microsoft.com/office/powerpoint/2010/main" val="264166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B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99" y="10034"/>
            <a:ext cx="7032250" cy="102683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139810" y="7738446"/>
            <a:ext cx="2581211" cy="2581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960574" y="8551444"/>
            <a:ext cx="1758026" cy="175802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5400000">
            <a:off x="15721020" y="7739145"/>
            <a:ext cx="2583309" cy="2580512"/>
            <a:chOff x="0" y="0"/>
            <a:chExt cx="436812" cy="4363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6812" cy="436339"/>
            </a:xfrm>
            <a:custGeom>
              <a:avLst/>
              <a:gdLst/>
              <a:ahLst/>
              <a:cxnLst/>
              <a:rect l="l" t="t" r="r" b="b"/>
              <a:pathLst>
                <a:path w="436812" h="436339">
                  <a:moveTo>
                    <a:pt x="0" y="0"/>
                  </a:moveTo>
                  <a:lnTo>
                    <a:pt x="436812" y="0"/>
                  </a:lnTo>
                  <a:lnTo>
                    <a:pt x="436812" y="436339"/>
                  </a:lnTo>
                  <a:lnTo>
                    <a:pt x="0" y="436339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157616" y="4459634"/>
            <a:ext cx="6460622" cy="2872313"/>
            <a:chOff x="0" y="76200"/>
            <a:chExt cx="8614163" cy="3829750"/>
          </a:xfrm>
        </p:grpSpPr>
        <p:sp>
          <p:nvSpPr>
            <p:cNvPr id="8" name="TextBox 8"/>
            <p:cNvSpPr txBox="1"/>
            <p:nvPr/>
          </p:nvSpPr>
          <p:spPr>
            <a:xfrm>
              <a:off x="0" y="76200"/>
              <a:ext cx="8614163" cy="1436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67"/>
                </a:lnSpc>
              </a:pPr>
              <a:r>
                <a:rPr lang="en-US" sz="7606" dirty="0">
                  <a:solidFill>
                    <a:srgbClr val="FFFFFF"/>
                  </a:solidFill>
                  <a:latin typeface="League Spartan Italics"/>
                </a:rPr>
                <a:t>Absenteeism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380250"/>
              <a:ext cx="8614163" cy="525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22"/>
                </a:lnSpc>
              </a:pPr>
              <a:endParaRPr lang="en-US" sz="2281" spc="22" dirty="0">
                <a:solidFill>
                  <a:srgbClr val="FFFFFF"/>
                </a:solidFill>
                <a:latin typeface="Open Sauce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16058912" y="8075288"/>
            <a:ext cx="1907526" cy="190752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16545254" y="8561631"/>
            <a:ext cx="934842" cy="93484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6842169" y="6466761"/>
            <a:ext cx="1271684" cy="1271684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6842169" y="5195077"/>
            <a:ext cx="1271684" cy="1271684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5570485" y="6466761"/>
            <a:ext cx="1271684" cy="1271684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5570485" y="5195077"/>
            <a:ext cx="1271684" cy="1271684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1F0D"/>
            </a:solidFill>
          </p:spPr>
        </p:sp>
      </p:grpSp>
    </p:spTree>
    <p:extLst>
      <p:ext uri="{BB962C8B-B14F-4D97-AF65-F5344CB8AC3E}">
        <p14:creationId xmlns:p14="http://schemas.microsoft.com/office/powerpoint/2010/main" val="193770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96200" y="2171960"/>
            <a:ext cx="8478480" cy="5950347"/>
            <a:chOff x="0" y="85725"/>
            <a:chExt cx="11304640" cy="7933797"/>
          </a:xfrm>
        </p:grpSpPr>
        <p:sp>
          <p:nvSpPr>
            <p:cNvPr id="3" name="TextBox 3"/>
            <p:cNvSpPr txBox="1"/>
            <p:nvPr/>
          </p:nvSpPr>
          <p:spPr>
            <a:xfrm>
              <a:off x="75939" y="85725"/>
              <a:ext cx="11152764" cy="79337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199"/>
                </a:lnSpc>
              </a:pPr>
              <a:r>
                <a:rPr lang="en-US" sz="20000" spc="-200" dirty="0">
                  <a:solidFill>
                    <a:srgbClr val="111B1E"/>
                  </a:solidFill>
                  <a:latin typeface="League Spartan Italics"/>
                </a:rPr>
                <a:t>$225.8 billion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164291"/>
              <a:ext cx="11304640" cy="718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endParaRPr lang="en-US" sz="3200" spc="480" dirty="0">
                <a:solidFill>
                  <a:srgbClr val="111B1E"/>
                </a:solidFill>
                <a:latin typeface="Open Sans Extra Bold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1507181" y="5765457"/>
            <a:ext cx="6028724" cy="30143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3014362" y="0"/>
            <a:ext cx="3432662" cy="34326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3014362" y="6854338"/>
            <a:ext cx="3432662" cy="3432662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3014362" y="3432662"/>
            <a:ext cx="3432662" cy="3428946"/>
            <a:chOff x="0" y="0"/>
            <a:chExt cx="436812" cy="4363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6812" cy="436339"/>
            </a:xfrm>
            <a:custGeom>
              <a:avLst/>
              <a:gdLst/>
              <a:ahLst/>
              <a:cxnLst/>
              <a:rect l="l" t="t" r="r" b="b"/>
              <a:pathLst>
                <a:path w="436812" h="436339">
                  <a:moveTo>
                    <a:pt x="0" y="0"/>
                  </a:moveTo>
                  <a:lnTo>
                    <a:pt x="436812" y="0"/>
                  </a:lnTo>
                  <a:lnTo>
                    <a:pt x="436812" y="436339"/>
                  </a:lnTo>
                  <a:lnTo>
                    <a:pt x="0" y="436339"/>
                  </a:lnTo>
                  <a:close/>
                </a:path>
              </a:pathLst>
            </a:custGeom>
            <a:solidFill>
              <a:srgbClr val="F41823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3697238" y="4113680"/>
            <a:ext cx="2066909" cy="2066909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507181" y="1507181"/>
            <a:ext cx="1507181" cy="1507181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1823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507181" y="0"/>
            <a:ext cx="1507181" cy="150718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0" y="1507181"/>
            <a:ext cx="1507181" cy="1507181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0" y="0"/>
            <a:ext cx="1507181" cy="1507181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</p:spTree>
    <p:extLst>
      <p:ext uri="{BB962C8B-B14F-4D97-AF65-F5344CB8AC3E}">
        <p14:creationId xmlns:p14="http://schemas.microsoft.com/office/powerpoint/2010/main" val="311052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84866" y="0"/>
            <a:ext cx="2771101" cy="2260997"/>
            <a:chOff x="0" y="0"/>
            <a:chExt cx="1453191" cy="11856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3191" cy="1185688"/>
            </a:xfrm>
            <a:custGeom>
              <a:avLst/>
              <a:gdLst/>
              <a:ahLst/>
              <a:cxnLst/>
              <a:rect l="l" t="t" r="r" b="b"/>
              <a:pathLst>
                <a:path w="1453191" h="1185688">
                  <a:moveTo>
                    <a:pt x="0" y="0"/>
                  </a:moveTo>
                  <a:lnTo>
                    <a:pt x="1453191" y="0"/>
                  </a:lnTo>
                  <a:lnTo>
                    <a:pt x="1453191" y="1185688"/>
                  </a:lnTo>
                  <a:lnTo>
                    <a:pt x="0" y="11856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15503365" y="8141349"/>
            <a:ext cx="4077926" cy="4077926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6" name="TextBox 6"/>
          <p:cNvSpPr txBox="1"/>
          <p:nvPr/>
        </p:nvSpPr>
        <p:spPr>
          <a:xfrm>
            <a:off x="3817808" y="5600700"/>
            <a:ext cx="12573000" cy="5908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9600" spc="21" dirty="0">
                <a:solidFill>
                  <a:srgbClr val="FFFFFF"/>
                </a:solidFill>
                <a:latin typeface="Open Sauce SemiBold Bold"/>
              </a:rPr>
              <a:t>$1,685.00</a:t>
            </a:r>
          </a:p>
        </p:txBody>
      </p:sp>
      <p:grpSp>
        <p:nvGrpSpPr>
          <p:cNvPr id="7" name="Group 15">
            <a:extLst>
              <a:ext uri="{FF2B5EF4-FFF2-40B4-BE49-F238E27FC236}">
                <a16:creationId xmlns:a16="http://schemas.microsoft.com/office/drawing/2014/main" id="{501D47B6-F5AB-844A-822A-67E5E146DBB4}"/>
              </a:ext>
            </a:extLst>
          </p:cNvPr>
          <p:cNvGrpSpPr/>
          <p:nvPr/>
        </p:nvGrpSpPr>
        <p:grpSpPr>
          <a:xfrm rot="5400000">
            <a:off x="2546125" y="1271684"/>
            <a:ext cx="1271684" cy="1271684"/>
            <a:chOff x="0" y="0"/>
            <a:chExt cx="6350000" cy="6350000"/>
          </a:xfrm>
        </p:grpSpPr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A99D045E-ADE5-7842-BF3C-EE95E0DA0E0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201D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9" name="Group 17">
            <a:extLst>
              <a:ext uri="{FF2B5EF4-FFF2-40B4-BE49-F238E27FC236}">
                <a16:creationId xmlns:a16="http://schemas.microsoft.com/office/drawing/2014/main" id="{8813A485-0B42-464F-8C67-20A9ECF8AFEF}"/>
              </a:ext>
            </a:extLst>
          </p:cNvPr>
          <p:cNvGrpSpPr/>
          <p:nvPr/>
        </p:nvGrpSpPr>
        <p:grpSpPr>
          <a:xfrm rot="5400000">
            <a:off x="3817809" y="1271684"/>
            <a:ext cx="1271684" cy="1271684"/>
            <a:chOff x="0" y="0"/>
            <a:chExt cx="6350000" cy="6350000"/>
          </a:xfrm>
        </p:grpSpPr>
        <p:sp>
          <p:nvSpPr>
            <p:cNvPr id="10" name="Freeform 18">
              <a:extLst>
                <a:ext uri="{FF2B5EF4-FFF2-40B4-BE49-F238E27FC236}">
                  <a16:creationId xmlns:a16="http://schemas.microsoft.com/office/drawing/2014/main" id="{FAB29DED-9461-C144-A69C-D53A73C514CE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9">
            <a:extLst>
              <a:ext uri="{FF2B5EF4-FFF2-40B4-BE49-F238E27FC236}">
                <a16:creationId xmlns:a16="http://schemas.microsoft.com/office/drawing/2014/main" id="{0ADC69D3-20C8-344B-959D-4A0E9E750252}"/>
              </a:ext>
            </a:extLst>
          </p:cNvPr>
          <p:cNvGrpSpPr/>
          <p:nvPr/>
        </p:nvGrpSpPr>
        <p:grpSpPr>
          <a:xfrm rot="5400000">
            <a:off x="2546125" y="0"/>
            <a:ext cx="1271684" cy="1271684"/>
            <a:chOff x="0" y="0"/>
            <a:chExt cx="6350000" cy="6350000"/>
          </a:xfrm>
        </p:grpSpPr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B3D538BD-38EA-2249-B0A1-EF8049C80498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grpSp>
        <p:nvGrpSpPr>
          <p:cNvPr id="13" name="Group 21">
            <a:extLst>
              <a:ext uri="{FF2B5EF4-FFF2-40B4-BE49-F238E27FC236}">
                <a16:creationId xmlns:a16="http://schemas.microsoft.com/office/drawing/2014/main" id="{346FD392-A96F-5248-A70C-85D4546DB170}"/>
              </a:ext>
            </a:extLst>
          </p:cNvPr>
          <p:cNvGrpSpPr/>
          <p:nvPr/>
        </p:nvGrpSpPr>
        <p:grpSpPr>
          <a:xfrm rot="5400000">
            <a:off x="3817809" y="0"/>
            <a:ext cx="1271684" cy="1271684"/>
            <a:chOff x="0" y="0"/>
            <a:chExt cx="6350000" cy="6350000"/>
          </a:xfrm>
        </p:grpSpPr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0BBA8FE6-2585-CC40-96BB-2EA6AB4953CB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9C64B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5" name="Group 23">
            <a:extLst>
              <a:ext uri="{FF2B5EF4-FFF2-40B4-BE49-F238E27FC236}">
                <a16:creationId xmlns:a16="http://schemas.microsoft.com/office/drawing/2014/main" id="{7EF497EC-C688-A84C-AEDE-C9234632D6CB}"/>
              </a:ext>
            </a:extLst>
          </p:cNvPr>
          <p:cNvGrpSpPr/>
          <p:nvPr/>
        </p:nvGrpSpPr>
        <p:grpSpPr>
          <a:xfrm rot="-10800000">
            <a:off x="0" y="0"/>
            <a:ext cx="2546125" cy="2543368"/>
            <a:chOff x="0" y="0"/>
            <a:chExt cx="218406" cy="218169"/>
          </a:xfrm>
        </p:grpSpPr>
        <p:sp>
          <p:nvSpPr>
            <p:cNvPr id="16" name="Freeform 24">
              <a:extLst>
                <a:ext uri="{FF2B5EF4-FFF2-40B4-BE49-F238E27FC236}">
                  <a16:creationId xmlns:a16="http://schemas.microsoft.com/office/drawing/2014/main" id="{66890F2C-3B4C-6746-B982-EF85AD03B2FE}"/>
                </a:ext>
              </a:extLst>
            </p:cNvPr>
            <p:cNvSpPr/>
            <p:nvPr/>
          </p:nvSpPr>
          <p:spPr>
            <a:xfrm>
              <a:off x="0" y="0"/>
              <a:ext cx="218406" cy="218169"/>
            </a:xfrm>
            <a:custGeom>
              <a:avLst/>
              <a:gdLst/>
              <a:ahLst/>
              <a:cxnLst/>
              <a:rect l="l" t="t" r="r" b="b"/>
              <a:pathLst>
                <a:path w="218406" h="218169">
                  <a:moveTo>
                    <a:pt x="0" y="0"/>
                  </a:moveTo>
                  <a:lnTo>
                    <a:pt x="218406" y="0"/>
                  </a:lnTo>
                  <a:lnTo>
                    <a:pt x="218406" y="218169"/>
                  </a:lnTo>
                  <a:lnTo>
                    <a:pt x="0" y="218169"/>
                  </a:lnTo>
                  <a:close/>
                </a:path>
              </a:pathLst>
            </a:custGeom>
            <a:solidFill>
              <a:srgbClr val="111B1E"/>
            </a:solidFill>
          </p:spPr>
        </p:sp>
      </p:grpSp>
      <p:pic>
        <p:nvPicPr>
          <p:cNvPr id="17" name="Picture 25">
            <a:extLst>
              <a:ext uri="{FF2B5EF4-FFF2-40B4-BE49-F238E27FC236}">
                <a16:creationId xmlns:a16="http://schemas.microsoft.com/office/drawing/2014/main" id="{41B8BA8F-D62B-E14F-BC7D-4D0C95017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2757" y="0"/>
            <a:ext cx="2543368" cy="2543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694" y="-45608"/>
            <a:ext cx="6892306" cy="1033260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602764" y="4686300"/>
            <a:ext cx="6756225" cy="3011348"/>
            <a:chOff x="0" y="66675"/>
            <a:chExt cx="9008300" cy="4015130"/>
          </a:xfrm>
        </p:grpSpPr>
        <p:sp>
          <p:nvSpPr>
            <p:cNvPr id="7" name="TextBox 7"/>
            <p:cNvSpPr txBox="1"/>
            <p:nvPr/>
          </p:nvSpPr>
          <p:spPr>
            <a:xfrm>
              <a:off x="0" y="66675"/>
              <a:ext cx="9008300" cy="150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800"/>
                </a:lnSpc>
              </a:pPr>
              <a:r>
                <a:rPr lang="en-US" sz="8000" dirty="0">
                  <a:solidFill>
                    <a:srgbClr val="111B1E"/>
                  </a:solidFill>
                  <a:latin typeface="League Spartan Italics"/>
                </a:rPr>
                <a:t>Presenteeism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94839" y="3525756"/>
              <a:ext cx="8818625" cy="556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endParaRPr lang="en-US" sz="2400" spc="24" dirty="0">
                <a:solidFill>
                  <a:srgbClr val="111B1E"/>
                </a:solidFill>
                <a:latin typeface="Open Sauce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-26101"/>
            <a:ext cx="2251675" cy="2249237"/>
            <a:chOff x="0" y="0"/>
            <a:chExt cx="218406" cy="21816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8406" cy="218169"/>
            </a:xfrm>
            <a:custGeom>
              <a:avLst/>
              <a:gdLst/>
              <a:ahLst/>
              <a:cxnLst/>
              <a:rect l="l" t="t" r="r" b="b"/>
              <a:pathLst>
                <a:path w="218406" h="218169">
                  <a:moveTo>
                    <a:pt x="0" y="0"/>
                  </a:moveTo>
                  <a:lnTo>
                    <a:pt x="218406" y="0"/>
                  </a:lnTo>
                  <a:lnTo>
                    <a:pt x="218406" y="218169"/>
                  </a:lnTo>
                  <a:lnTo>
                    <a:pt x="0" y="218169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0" y="-26101"/>
            <a:ext cx="2251675" cy="2249237"/>
            <a:chOff x="0" y="0"/>
            <a:chExt cx="218406" cy="21816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8406" cy="218169"/>
            </a:xfrm>
            <a:custGeom>
              <a:avLst/>
              <a:gdLst/>
              <a:ahLst/>
              <a:cxnLst/>
              <a:rect l="l" t="t" r="r" b="b"/>
              <a:pathLst>
                <a:path w="218406" h="218169">
                  <a:moveTo>
                    <a:pt x="0" y="0"/>
                  </a:moveTo>
                  <a:lnTo>
                    <a:pt x="218406" y="0"/>
                  </a:lnTo>
                  <a:lnTo>
                    <a:pt x="218406" y="218169"/>
                  </a:lnTo>
                  <a:lnTo>
                    <a:pt x="0" y="218169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0" y="-38099"/>
            <a:ext cx="1754700" cy="17547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2251675" y="-26101"/>
            <a:ext cx="2351089" cy="22492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0" y="2223136"/>
            <a:ext cx="2251675" cy="112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5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27751" y="4680297"/>
            <a:ext cx="7660719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dirty="0">
                <a:solidFill>
                  <a:srgbClr val="111B1E"/>
                </a:solidFill>
                <a:latin typeface="League Spartan Italics"/>
              </a:rPr>
              <a:t>Depression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4724772" y="0"/>
            <a:ext cx="3563228" cy="10287000"/>
            <a:chOff x="0" y="0"/>
            <a:chExt cx="1913890" cy="55253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5525380"/>
            </a:xfrm>
            <a:custGeom>
              <a:avLst/>
              <a:gdLst/>
              <a:ahLst/>
              <a:cxnLst/>
              <a:rect l="l" t="t" r="r" b="b"/>
              <a:pathLst>
                <a:path w="1913890" h="5525380">
                  <a:moveTo>
                    <a:pt x="0" y="0"/>
                  </a:moveTo>
                  <a:lnTo>
                    <a:pt x="1913890" y="0"/>
                  </a:lnTo>
                  <a:lnTo>
                    <a:pt x="1913890" y="5525380"/>
                  </a:lnTo>
                  <a:lnTo>
                    <a:pt x="0" y="5525380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5118153" y="4086884"/>
            <a:ext cx="4226463" cy="211323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0" y="0"/>
            <a:ext cx="5029622" cy="5247512"/>
            <a:chOff x="0" y="0"/>
            <a:chExt cx="1913890" cy="19968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96802"/>
            </a:xfrm>
            <a:custGeom>
              <a:avLst/>
              <a:gdLst/>
              <a:ahLst/>
              <a:cxnLst/>
              <a:rect l="l" t="t" r="r" b="b"/>
              <a:pathLst>
                <a:path w="1913890" h="1996802">
                  <a:moveTo>
                    <a:pt x="0" y="0"/>
                  </a:moveTo>
                  <a:lnTo>
                    <a:pt x="1913890" y="0"/>
                  </a:lnTo>
                  <a:lnTo>
                    <a:pt x="1913890" y="1996802"/>
                  </a:lnTo>
                  <a:lnTo>
                    <a:pt x="0" y="1996802"/>
                  </a:lnTo>
                  <a:close/>
                </a:path>
              </a:pathLst>
            </a:custGeom>
            <a:solidFill>
              <a:srgbClr val="111B1E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-113665" y="113665"/>
            <a:ext cx="5247512" cy="50201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800000">
            <a:off x="211" y="5247512"/>
            <a:ext cx="5029622" cy="502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4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1790700"/>
            <a:ext cx="16920649" cy="4184019"/>
            <a:chOff x="0" y="-142875"/>
            <a:chExt cx="20737731" cy="2706150"/>
          </a:xfrm>
        </p:grpSpPr>
        <p:sp>
          <p:nvSpPr>
            <p:cNvPr id="3" name="TextBox 3"/>
            <p:cNvSpPr txBox="1"/>
            <p:nvPr/>
          </p:nvSpPr>
          <p:spPr>
            <a:xfrm>
              <a:off x="0" y="-142875"/>
              <a:ext cx="20737731" cy="8709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00"/>
                </a:lnSpc>
              </a:pPr>
              <a:r>
                <a:rPr lang="en-US" sz="9600" dirty="0">
                  <a:solidFill>
                    <a:srgbClr val="111B1E"/>
                  </a:solidFill>
                  <a:latin typeface="League Spartan Italics"/>
                </a:rPr>
                <a:t>Mom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767620"/>
              <a:ext cx="20737731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endParaRPr lang="en-US" sz="3600" spc="540" dirty="0">
                <a:solidFill>
                  <a:srgbClr val="111B1E"/>
                </a:solidFill>
                <a:latin typeface="Open Sauce Semi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6476974"/>
            <a:ext cx="18288000" cy="3810026"/>
            <a:chOff x="0" y="0"/>
            <a:chExt cx="6186311" cy="12888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1288824"/>
            </a:xfrm>
            <a:custGeom>
              <a:avLst/>
              <a:gdLst/>
              <a:ahLst/>
              <a:cxnLst/>
              <a:rect l="l" t="t" r="r" b="b"/>
              <a:pathLst>
                <a:path w="6186311" h="1288824">
                  <a:moveTo>
                    <a:pt x="0" y="0"/>
                  </a:moveTo>
                  <a:lnTo>
                    <a:pt x="6186311" y="0"/>
                  </a:lnTo>
                  <a:lnTo>
                    <a:pt x="6186311" y="1288824"/>
                  </a:lnTo>
                  <a:lnTo>
                    <a:pt x="0" y="1288824"/>
                  </a:ln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6476974"/>
            <a:ext cx="3814155" cy="3810026"/>
            <a:chOff x="0" y="0"/>
            <a:chExt cx="218406" cy="21816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406" cy="218169"/>
            </a:xfrm>
            <a:custGeom>
              <a:avLst/>
              <a:gdLst/>
              <a:ahLst/>
              <a:cxnLst/>
              <a:rect l="l" t="t" r="r" b="b"/>
              <a:pathLst>
                <a:path w="218406" h="218169">
                  <a:moveTo>
                    <a:pt x="0" y="0"/>
                  </a:moveTo>
                  <a:lnTo>
                    <a:pt x="218406" y="0"/>
                  </a:lnTo>
                  <a:lnTo>
                    <a:pt x="218406" y="218169"/>
                  </a:lnTo>
                  <a:lnTo>
                    <a:pt x="0" y="218169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0" y="6467449"/>
            <a:ext cx="2956548" cy="295654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5459075" y="4629150"/>
            <a:ext cx="5657850" cy="565785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2" name="Group 12"/>
          <p:cNvGrpSpPr/>
          <p:nvPr/>
        </p:nvGrpSpPr>
        <p:grpSpPr>
          <a:xfrm rot="-5400000">
            <a:off x="6907281" y="5062690"/>
            <a:ext cx="3845524" cy="6655043"/>
            <a:chOff x="0" y="0"/>
            <a:chExt cx="2354580" cy="407482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53310" cy="4074823"/>
            </a:xfrm>
            <a:custGeom>
              <a:avLst/>
              <a:gdLst/>
              <a:ahLst/>
              <a:cxnLst/>
              <a:rect l="l" t="t" r="r" b="b"/>
              <a:pathLst>
                <a:path w="2353310" h="4074823">
                  <a:moveTo>
                    <a:pt x="784860" y="4007513"/>
                  </a:moveTo>
                  <a:cubicBezTo>
                    <a:pt x="905510" y="4048153"/>
                    <a:pt x="1042670" y="4074823"/>
                    <a:pt x="1177290" y="4074823"/>
                  </a:cubicBezTo>
                  <a:cubicBezTo>
                    <a:pt x="1311910" y="4074823"/>
                    <a:pt x="1441450" y="4051963"/>
                    <a:pt x="1560830" y="4011323"/>
                  </a:cubicBezTo>
                  <a:cubicBezTo>
                    <a:pt x="1563370" y="4010053"/>
                    <a:pt x="1565910" y="4010053"/>
                    <a:pt x="1568450" y="4008783"/>
                  </a:cubicBezTo>
                  <a:cubicBezTo>
                    <a:pt x="2016760" y="3846223"/>
                    <a:pt x="2346960" y="3416963"/>
                    <a:pt x="2353310" y="291160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09405"/>
                  </a:lnTo>
                  <a:cubicBezTo>
                    <a:pt x="6350" y="3419503"/>
                    <a:pt x="331470" y="3848763"/>
                    <a:pt x="784860" y="4007513"/>
                  </a:cubicBezTo>
                  <a:close/>
                </a:path>
              </a:pathLst>
            </a:custGeom>
            <a:solidFill>
              <a:srgbClr val="F41823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3793917" y="6476974"/>
            <a:ext cx="1708604" cy="3795567"/>
            <a:chOff x="0" y="0"/>
            <a:chExt cx="861553" cy="19138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61553" cy="1913890"/>
            </a:xfrm>
            <a:custGeom>
              <a:avLst/>
              <a:gdLst/>
              <a:ahLst/>
              <a:cxnLst/>
              <a:rect l="l" t="t" r="r" b="b"/>
              <a:pathLst>
                <a:path w="861553" h="1913890">
                  <a:moveTo>
                    <a:pt x="0" y="0"/>
                  </a:moveTo>
                  <a:lnTo>
                    <a:pt x="861553" y="0"/>
                  </a:lnTo>
                  <a:lnTo>
                    <a:pt x="86155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41823"/>
            </a:solidFill>
          </p:spPr>
        </p:sp>
      </p:grpSp>
      <p:sp>
        <p:nvSpPr>
          <p:cNvPr id="17" name="Minus 16">
            <a:extLst>
              <a:ext uri="{FF2B5EF4-FFF2-40B4-BE49-F238E27FC236}">
                <a16:creationId xmlns:a16="http://schemas.microsoft.com/office/drawing/2014/main" id="{ED27348C-170E-6B40-99FD-177100E2147E}"/>
              </a:ext>
            </a:extLst>
          </p:cNvPr>
          <p:cNvSpPr/>
          <p:nvPr/>
        </p:nvSpPr>
        <p:spPr>
          <a:xfrm>
            <a:off x="3694151" y="3898503"/>
            <a:ext cx="10899697" cy="914400"/>
          </a:xfrm>
          <a:prstGeom prst="mathMinus">
            <a:avLst/>
          </a:prstGeom>
          <a:solidFill>
            <a:srgbClr val="ED38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3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B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53103" y="1095375"/>
            <a:ext cx="8233439" cy="2257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 dirty="0">
                <a:solidFill>
                  <a:srgbClr val="FFFFFF"/>
                </a:solidFill>
                <a:latin typeface="League Spartan Italics"/>
              </a:rPr>
              <a:t>The Three-Step Roadmap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456981" y="7909419"/>
            <a:ext cx="8003879" cy="821421"/>
            <a:chOff x="0" y="-38100"/>
            <a:chExt cx="10671839" cy="1095228"/>
          </a:xfrm>
        </p:grpSpPr>
        <p:sp>
          <p:nvSpPr>
            <p:cNvPr id="4" name="TextBox 4"/>
            <p:cNvSpPr txBox="1"/>
            <p:nvPr/>
          </p:nvSpPr>
          <p:spPr>
            <a:xfrm>
              <a:off x="0" y="-38100"/>
              <a:ext cx="10671839" cy="6125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4000" u="none" spc="168" dirty="0">
                  <a:solidFill>
                    <a:srgbClr val="FFFFFF"/>
                  </a:solidFill>
                  <a:latin typeface="Open Sans Extra Bold"/>
                </a:rPr>
                <a:t>Group Coaching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40091"/>
              <a:ext cx="10671839" cy="417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00"/>
                </a:lnSpc>
                <a:spcBef>
                  <a:spcPct val="0"/>
                </a:spcBef>
              </a:pPr>
              <a:endParaRPr lang="en-US" sz="1800" u="none" spc="18" dirty="0">
                <a:solidFill>
                  <a:srgbClr val="FFFFFF"/>
                </a:solidFill>
                <a:latin typeface="Open Sauce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456981" y="6051021"/>
            <a:ext cx="8003879" cy="821421"/>
            <a:chOff x="0" y="-38100"/>
            <a:chExt cx="10671839" cy="1095228"/>
          </a:xfrm>
        </p:grpSpPr>
        <p:sp>
          <p:nvSpPr>
            <p:cNvPr id="7" name="TextBox 7"/>
            <p:cNvSpPr txBox="1"/>
            <p:nvPr/>
          </p:nvSpPr>
          <p:spPr>
            <a:xfrm>
              <a:off x="0" y="-38100"/>
              <a:ext cx="10671839" cy="6125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4000" spc="168" dirty="0">
                  <a:solidFill>
                    <a:srgbClr val="FFFFFF"/>
                  </a:solidFill>
                  <a:latin typeface="Open Sans Extra Bold"/>
                </a:rPr>
                <a:t>One-on-One Coaching</a:t>
              </a:r>
              <a:endParaRPr lang="en-US" sz="4000" u="none" spc="168" dirty="0">
                <a:solidFill>
                  <a:srgbClr val="FFFFFF"/>
                </a:solidFill>
                <a:latin typeface="Open Sans Extra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40091"/>
              <a:ext cx="10671839" cy="417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00"/>
                </a:lnSpc>
                <a:spcBef>
                  <a:spcPct val="0"/>
                </a:spcBef>
              </a:pPr>
              <a:endParaRPr lang="en-US" sz="1800" u="none" spc="18" dirty="0">
                <a:solidFill>
                  <a:srgbClr val="FFFFFF"/>
                </a:solidFill>
                <a:latin typeface="Open Sauce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456982" y="4192623"/>
            <a:ext cx="8003879" cy="821421"/>
            <a:chOff x="0" y="-38100"/>
            <a:chExt cx="10671839" cy="109522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38100"/>
              <a:ext cx="10671839" cy="6125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4000" spc="168" dirty="0">
                  <a:solidFill>
                    <a:srgbClr val="FFFFFF"/>
                  </a:solidFill>
                  <a:latin typeface="Open Sans Extra Bold"/>
                </a:rPr>
                <a:t>360 Leader Assessment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40091"/>
              <a:ext cx="10671839" cy="417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00"/>
                </a:lnSpc>
              </a:pPr>
              <a:endParaRPr lang="en-US" sz="1800" spc="18" dirty="0">
                <a:solidFill>
                  <a:srgbClr val="FFFFFF"/>
                </a:solidFill>
                <a:latin typeface="Open Sauce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51734" y="7418867"/>
            <a:ext cx="2868133" cy="28681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51734" y="7418867"/>
            <a:ext cx="2868133" cy="28681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5419867" y="7418867"/>
            <a:ext cx="2868133" cy="286813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2551734" y="2868133"/>
            <a:ext cx="5736266" cy="2865028"/>
            <a:chOff x="0" y="0"/>
            <a:chExt cx="436812" cy="2181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6812" cy="218169"/>
            </a:xfrm>
            <a:custGeom>
              <a:avLst/>
              <a:gdLst/>
              <a:ahLst/>
              <a:cxnLst/>
              <a:rect l="l" t="t" r="r" b="b"/>
              <a:pathLst>
                <a:path w="436812" h="218169">
                  <a:moveTo>
                    <a:pt x="0" y="0"/>
                  </a:moveTo>
                  <a:lnTo>
                    <a:pt x="436812" y="0"/>
                  </a:lnTo>
                  <a:lnTo>
                    <a:pt x="436812" y="218169"/>
                  </a:lnTo>
                  <a:lnTo>
                    <a:pt x="0" y="218169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419867" y="2852850"/>
            <a:ext cx="2235097" cy="223509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3734161" y="5733161"/>
            <a:ext cx="3371412" cy="168570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551734" y="0"/>
            <a:ext cx="5736266" cy="286813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018100" y="2852850"/>
            <a:ext cx="9607731" cy="4913781"/>
            <a:chOff x="0" y="4362087"/>
            <a:chExt cx="14670073" cy="12495796"/>
          </a:xfrm>
        </p:grpSpPr>
        <p:sp>
          <p:nvSpPr>
            <p:cNvPr id="11" name="TextBox 11"/>
            <p:cNvSpPr txBox="1"/>
            <p:nvPr/>
          </p:nvSpPr>
          <p:spPr>
            <a:xfrm>
              <a:off x="1277685" y="4362087"/>
              <a:ext cx="13392388" cy="124957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800"/>
                </a:lnSpc>
              </a:pPr>
              <a:r>
                <a:rPr lang="en-US" sz="4800" dirty="0">
                  <a:solidFill>
                    <a:srgbClr val="111B1E"/>
                  </a:solidFill>
                  <a:latin typeface="League Spartan Italics"/>
                </a:rPr>
                <a:t>“We all need people who will give us feedback. That’s how we improve.”</a:t>
              </a:r>
            </a:p>
            <a:p>
              <a:pPr>
                <a:lnSpc>
                  <a:spcPts val="7800"/>
                </a:lnSpc>
              </a:pPr>
              <a:endParaRPr lang="en-US" sz="4800" dirty="0">
                <a:solidFill>
                  <a:srgbClr val="111B1E"/>
                </a:solidFill>
                <a:latin typeface="League Spartan Italics"/>
              </a:endParaRPr>
            </a:p>
            <a:p>
              <a:pPr algn="r">
                <a:lnSpc>
                  <a:spcPts val="7800"/>
                </a:lnSpc>
              </a:pPr>
              <a:r>
                <a:rPr lang="en-US" sz="4800" dirty="0">
                  <a:solidFill>
                    <a:srgbClr val="111B1E"/>
                  </a:solidFill>
                  <a:latin typeface="League Spartan Italics"/>
                </a:rPr>
                <a:t>- Bill Gates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546608"/>
              <a:ext cx="13392389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endParaRPr lang="en-US" sz="3200" dirty="0">
                <a:solidFill>
                  <a:srgbClr val="111B1E"/>
                </a:solidFill>
                <a:latin typeface="Open Sauce SemiBol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551734" y="2868133"/>
            <a:ext cx="2868133" cy="2865028"/>
            <a:chOff x="0" y="0"/>
            <a:chExt cx="436812" cy="43633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36812" cy="436339"/>
            </a:xfrm>
            <a:custGeom>
              <a:avLst/>
              <a:gdLst/>
              <a:ahLst/>
              <a:cxnLst/>
              <a:rect l="l" t="t" r="r" b="b"/>
              <a:pathLst>
                <a:path w="436812" h="436339">
                  <a:moveTo>
                    <a:pt x="0" y="0"/>
                  </a:moveTo>
                  <a:lnTo>
                    <a:pt x="436812" y="0"/>
                  </a:lnTo>
                  <a:lnTo>
                    <a:pt x="436812" y="436339"/>
                  </a:lnTo>
                  <a:lnTo>
                    <a:pt x="0" y="436339"/>
                  </a:ln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13406940" y="3722414"/>
            <a:ext cx="1157720" cy="1156467"/>
            <a:chOff x="0" y="0"/>
            <a:chExt cx="436812" cy="43633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36812" cy="436339"/>
            </a:xfrm>
            <a:custGeom>
              <a:avLst/>
              <a:gdLst/>
              <a:ahLst/>
              <a:cxnLst/>
              <a:rect l="l" t="t" r="r" b="b"/>
              <a:pathLst>
                <a:path w="436812" h="436339">
                  <a:moveTo>
                    <a:pt x="0" y="0"/>
                  </a:moveTo>
                  <a:lnTo>
                    <a:pt x="436812" y="0"/>
                  </a:lnTo>
                  <a:lnTo>
                    <a:pt x="436812" y="436339"/>
                  </a:lnTo>
                  <a:lnTo>
                    <a:pt x="0" y="436339"/>
                  </a:lnTo>
                  <a:close/>
                </a:path>
              </a:pathLst>
            </a:custGeom>
            <a:solidFill>
              <a:srgbClr val="F41823"/>
            </a:solidFill>
          </p:spPr>
        </p:sp>
      </p:grpSp>
    </p:spTree>
    <p:extLst>
      <p:ext uri="{BB962C8B-B14F-4D97-AF65-F5344CB8AC3E}">
        <p14:creationId xmlns:p14="http://schemas.microsoft.com/office/powerpoint/2010/main" val="231787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1790700"/>
            <a:ext cx="16920649" cy="4184019"/>
            <a:chOff x="0" y="-142875"/>
            <a:chExt cx="20737731" cy="2706150"/>
          </a:xfrm>
        </p:grpSpPr>
        <p:sp>
          <p:nvSpPr>
            <p:cNvPr id="3" name="TextBox 3"/>
            <p:cNvSpPr txBox="1"/>
            <p:nvPr/>
          </p:nvSpPr>
          <p:spPr>
            <a:xfrm>
              <a:off x="0" y="-142875"/>
              <a:ext cx="20737731" cy="8709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00"/>
                </a:lnSpc>
              </a:pPr>
              <a:r>
                <a:rPr lang="en-US" sz="9600" dirty="0">
                  <a:solidFill>
                    <a:srgbClr val="111B1E"/>
                  </a:solidFill>
                  <a:latin typeface="League Spartan Italics"/>
                </a:rPr>
                <a:t>Nancy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767620"/>
              <a:ext cx="20737731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endParaRPr lang="en-US" sz="3600" spc="540" dirty="0">
                <a:solidFill>
                  <a:srgbClr val="111B1E"/>
                </a:solidFill>
                <a:latin typeface="Open Sauce Semi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6476974"/>
            <a:ext cx="18288000" cy="3810026"/>
            <a:chOff x="0" y="0"/>
            <a:chExt cx="6186311" cy="12888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1288824"/>
            </a:xfrm>
            <a:custGeom>
              <a:avLst/>
              <a:gdLst/>
              <a:ahLst/>
              <a:cxnLst/>
              <a:rect l="l" t="t" r="r" b="b"/>
              <a:pathLst>
                <a:path w="6186311" h="1288824">
                  <a:moveTo>
                    <a:pt x="0" y="0"/>
                  </a:moveTo>
                  <a:lnTo>
                    <a:pt x="6186311" y="0"/>
                  </a:lnTo>
                  <a:lnTo>
                    <a:pt x="6186311" y="1288824"/>
                  </a:lnTo>
                  <a:lnTo>
                    <a:pt x="0" y="1288824"/>
                  </a:ln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6476974"/>
            <a:ext cx="3814155" cy="3810026"/>
            <a:chOff x="0" y="0"/>
            <a:chExt cx="218406" cy="21816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406" cy="218169"/>
            </a:xfrm>
            <a:custGeom>
              <a:avLst/>
              <a:gdLst/>
              <a:ahLst/>
              <a:cxnLst/>
              <a:rect l="l" t="t" r="r" b="b"/>
              <a:pathLst>
                <a:path w="218406" h="218169">
                  <a:moveTo>
                    <a:pt x="0" y="0"/>
                  </a:moveTo>
                  <a:lnTo>
                    <a:pt x="218406" y="0"/>
                  </a:lnTo>
                  <a:lnTo>
                    <a:pt x="218406" y="218169"/>
                  </a:lnTo>
                  <a:lnTo>
                    <a:pt x="0" y="218169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0" y="6467449"/>
            <a:ext cx="2956548" cy="295654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5459075" y="4629150"/>
            <a:ext cx="5657850" cy="565785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2" name="Group 12"/>
          <p:cNvGrpSpPr/>
          <p:nvPr/>
        </p:nvGrpSpPr>
        <p:grpSpPr>
          <a:xfrm rot="-5400000">
            <a:off x="6907281" y="5062690"/>
            <a:ext cx="3845524" cy="6655043"/>
            <a:chOff x="0" y="0"/>
            <a:chExt cx="2354580" cy="407482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53310" cy="4074823"/>
            </a:xfrm>
            <a:custGeom>
              <a:avLst/>
              <a:gdLst/>
              <a:ahLst/>
              <a:cxnLst/>
              <a:rect l="l" t="t" r="r" b="b"/>
              <a:pathLst>
                <a:path w="2353310" h="4074823">
                  <a:moveTo>
                    <a:pt x="784860" y="4007513"/>
                  </a:moveTo>
                  <a:cubicBezTo>
                    <a:pt x="905510" y="4048153"/>
                    <a:pt x="1042670" y="4074823"/>
                    <a:pt x="1177290" y="4074823"/>
                  </a:cubicBezTo>
                  <a:cubicBezTo>
                    <a:pt x="1311910" y="4074823"/>
                    <a:pt x="1441450" y="4051963"/>
                    <a:pt x="1560830" y="4011323"/>
                  </a:cubicBezTo>
                  <a:cubicBezTo>
                    <a:pt x="1563370" y="4010053"/>
                    <a:pt x="1565910" y="4010053"/>
                    <a:pt x="1568450" y="4008783"/>
                  </a:cubicBezTo>
                  <a:cubicBezTo>
                    <a:pt x="2016760" y="3846223"/>
                    <a:pt x="2346960" y="3416963"/>
                    <a:pt x="2353310" y="291160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09405"/>
                  </a:lnTo>
                  <a:cubicBezTo>
                    <a:pt x="6350" y="3419503"/>
                    <a:pt x="331470" y="3848763"/>
                    <a:pt x="784860" y="4007513"/>
                  </a:cubicBezTo>
                  <a:close/>
                </a:path>
              </a:pathLst>
            </a:custGeom>
            <a:solidFill>
              <a:srgbClr val="F41823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3793917" y="6476974"/>
            <a:ext cx="1708604" cy="3795567"/>
            <a:chOff x="0" y="0"/>
            <a:chExt cx="861553" cy="19138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61553" cy="1913890"/>
            </a:xfrm>
            <a:custGeom>
              <a:avLst/>
              <a:gdLst/>
              <a:ahLst/>
              <a:cxnLst/>
              <a:rect l="l" t="t" r="r" b="b"/>
              <a:pathLst>
                <a:path w="861553" h="1913890">
                  <a:moveTo>
                    <a:pt x="0" y="0"/>
                  </a:moveTo>
                  <a:lnTo>
                    <a:pt x="861553" y="0"/>
                  </a:lnTo>
                  <a:lnTo>
                    <a:pt x="86155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41823"/>
            </a:solidFill>
          </p:spPr>
        </p:sp>
      </p:grpSp>
      <p:sp>
        <p:nvSpPr>
          <p:cNvPr id="17" name="Minus 16">
            <a:extLst>
              <a:ext uri="{FF2B5EF4-FFF2-40B4-BE49-F238E27FC236}">
                <a16:creationId xmlns:a16="http://schemas.microsoft.com/office/drawing/2014/main" id="{ED27348C-170E-6B40-99FD-177100E2147E}"/>
              </a:ext>
            </a:extLst>
          </p:cNvPr>
          <p:cNvSpPr/>
          <p:nvPr/>
        </p:nvSpPr>
        <p:spPr>
          <a:xfrm>
            <a:off x="3694151" y="3898503"/>
            <a:ext cx="10899697" cy="914400"/>
          </a:xfrm>
          <a:prstGeom prst="mathMinus">
            <a:avLst/>
          </a:prstGeom>
          <a:solidFill>
            <a:srgbClr val="ED38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2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3123481" y="0"/>
            <a:ext cx="2581211" cy="2581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3946665" y="0"/>
            <a:ext cx="1758026" cy="175802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5704691" y="699"/>
            <a:ext cx="2583309" cy="2580512"/>
            <a:chOff x="0" y="0"/>
            <a:chExt cx="436812" cy="4363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6812" cy="436339"/>
            </a:xfrm>
            <a:custGeom>
              <a:avLst/>
              <a:gdLst/>
              <a:ahLst/>
              <a:cxnLst/>
              <a:rect l="l" t="t" r="r" b="b"/>
              <a:pathLst>
                <a:path w="436812" h="436339">
                  <a:moveTo>
                    <a:pt x="0" y="0"/>
                  </a:moveTo>
                  <a:lnTo>
                    <a:pt x="436812" y="0"/>
                  </a:lnTo>
                  <a:lnTo>
                    <a:pt x="436812" y="436339"/>
                  </a:lnTo>
                  <a:lnTo>
                    <a:pt x="0" y="436339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267200" y="4502243"/>
            <a:ext cx="9753600" cy="4375058"/>
            <a:chOff x="-1987884" y="76199"/>
            <a:chExt cx="10602047" cy="3829751"/>
          </a:xfrm>
        </p:grpSpPr>
        <p:sp>
          <p:nvSpPr>
            <p:cNvPr id="8" name="TextBox 8"/>
            <p:cNvSpPr txBox="1"/>
            <p:nvPr/>
          </p:nvSpPr>
          <p:spPr>
            <a:xfrm>
              <a:off x="-1987884" y="76199"/>
              <a:ext cx="10602047" cy="9680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367"/>
                </a:lnSpc>
              </a:pPr>
              <a:r>
                <a:rPr lang="en-US" sz="8800" dirty="0">
                  <a:solidFill>
                    <a:srgbClr val="FFFFFF"/>
                  </a:solidFill>
                  <a:latin typeface="League Spartan Italics"/>
                </a:rPr>
                <a:t>Lost on the Moon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380250"/>
              <a:ext cx="8614163" cy="525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22"/>
                </a:lnSpc>
              </a:pPr>
              <a:endParaRPr lang="en-US" sz="2281" spc="22" dirty="0">
                <a:solidFill>
                  <a:srgbClr val="FFFFFF"/>
                </a:solidFill>
                <a:latin typeface="Open Sauce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042583" y="336842"/>
            <a:ext cx="1907526" cy="190752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528925" y="823185"/>
            <a:ext cx="934842" cy="93484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7016316" y="3866401"/>
            <a:ext cx="1271684" cy="1271684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016316" y="2594717"/>
            <a:ext cx="1271684" cy="1271684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5744632" y="3866401"/>
            <a:ext cx="1271684" cy="1271684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5744632" y="2594717"/>
            <a:ext cx="1271684" cy="1271684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1F0D"/>
            </a:solidFill>
          </p:spPr>
        </p:sp>
      </p:grpSp>
      <p:pic>
        <p:nvPicPr>
          <p:cNvPr id="23" name="Picture 22" descr="A close up of the moon&#10;&#10;Description automatically generated with medium confidence">
            <a:extLst>
              <a:ext uri="{FF2B5EF4-FFF2-40B4-BE49-F238E27FC236}">
                <a16:creationId xmlns:a16="http://schemas.microsoft.com/office/drawing/2014/main" id="{7AA37186-5030-175E-9546-C4473D9BF4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39" y="5702166"/>
            <a:ext cx="6146725" cy="409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87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748111"/>
            <a:chOff x="0" y="0"/>
            <a:chExt cx="9822898" cy="20131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22898" cy="2013195"/>
            </a:xfrm>
            <a:custGeom>
              <a:avLst/>
              <a:gdLst/>
              <a:ahLst/>
              <a:cxnLst/>
              <a:rect l="l" t="t" r="r" b="b"/>
              <a:pathLst>
                <a:path w="9822898" h="2013195">
                  <a:moveTo>
                    <a:pt x="0" y="0"/>
                  </a:moveTo>
                  <a:lnTo>
                    <a:pt x="9822898" y="0"/>
                  </a:lnTo>
                  <a:lnTo>
                    <a:pt x="9822898" y="2013195"/>
                  </a:lnTo>
                  <a:lnTo>
                    <a:pt x="0" y="2013195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2359218" y="1194473"/>
            <a:ext cx="13569563" cy="137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FFFFFF"/>
                </a:solidFill>
                <a:latin typeface="League Spartan Italics"/>
              </a:rPr>
              <a:t>360 Leader Assessment</a:t>
            </a:r>
          </a:p>
        </p:txBody>
      </p:sp>
      <p:sp>
        <p:nvSpPr>
          <p:cNvPr id="5" name="AutoShape 5"/>
          <p:cNvSpPr/>
          <p:nvPr/>
        </p:nvSpPr>
        <p:spPr>
          <a:xfrm rot="-5400000">
            <a:off x="9139238" y="-253893"/>
            <a:ext cx="9525" cy="10691014"/>
          </a:xfrm>
          <a:prstGeom prst="rect">
            <a:avLst/>
          </a:prstGeom>
          <a:solidFill>
            <a:srgbClr val="111B1E"/>
          </a:solidFill>
        </p:spPr>
      </p:sp>
      <p:grpSp>
        <p:nvGrpSpPr>
          <p:cNvPr id="6" name="Group 6"/>
          <p:cNvGrpSpPr/>
          <p:nvPr/>
        </p:nvGrpSpPr>
        <p:grpSpPr>
          <a:xfrm>
            <a:off x="8925416" y="4924566"/>
            <a:ext cx="437168" cy="437168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41823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798493" y="4877792"/>
            <a:ext cx="437168" cy="4371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1823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5400000">
            <a:off x="14051988" y="4924916"/>
            <a:ext cx="437869" cy="437168"/>
            <a:chOff x="0" y="0"/>
            <a:chExt cx="6350000" cy="63398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1823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5476917" y="937028"/>
            <a:ext cx="3748111" cy="18740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 flipV="1">
            <a:off x="13602862" y="937028"/>
            <a:ext cx="3748111" cy="18740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-81187" y="81187"/>
            <a:ext cx="3748111" cy="3585738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2021499" y="6096370"/>
            <a:ext cx="3991156" cy="1636652"/>
            <a:chOff x="0" y="-57150"/>
            <a:chExt cx="5321541" cy="2182204"/>
          </a:xfrm>
        </p:grpSpPr>
        <p:sp>
          <p:nvSpPr>
            <p:cNvPr id="16" name="TextBox 16"/>
            <p:cNvSpPr txBox="1"/>
            <p:nvPr/>
          </p:nvSpPr>
          <p:spPr>
            <a:xfrm>
              <a:off x="0" y="811873"/>
              <a:ext cx="5321541" cy="1313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3200" spc="18" dirty="0">
                  <a:solidFill>
                    <a:srgbClr val="111B1E"/>
                  </a:solidFill>
                  <a:latin typeface="Open Sauce"/>
                </a:rPr>
                <a:t>Collect multisource ratings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5321541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4000" spc="420" dirty="0">
                  <a:solidFill>
                    <a:srgbClr val="111B1E"/>
                  </a:solidFill>
                  <a:latin typeface="Open Sauce SemiBold"/>
                </a:rPr>
                <a:t>PHASE 1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148422" y="6096370"/>
            <a:ext cx="3991156" cy="2129095"/>
            <a:chOff x="0" y="-57150"/>
            <a:chExt cx="5321541" cy="2838792"/>
          </a:xfrm>
        </p:grpSpPr>
        <p:sp>
          <p:nvSpPr>
            <p:cNvPr id="19" name="TextBox 19"/>
            <p:cNvSpPr txBox="1"/>
            <p:nvPr/>
          </p:nvSpPr>
          <p:spPr>
            <a:xfrm>
              <a:off x="0" y="811872"/>
              <a:ext cx="5321541" cy="19697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3200" u="none" spc="18" dirty="0">
                  <a:solidFill>
                    <a:srgbClr val="111B1E"/>
                  </a:solidFill>
                  <a:latin typeface="Open Sauce"/>
                </a:rPr>
                <a:t>Summarize data into an accessible format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5321541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4000" spc="420" dirty="0">
                  <a:solidFill>
                    <a:srgbClr val="111B1E"/>
                  </a:solidFill>
                  <a:latin typeface="Open Sauce SemiBold"/>
                </a:rPr>
                <a:t>PHASE 2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373695" y="6096370"/>
            <a:ext cx="3991156" cy="2129095"/>
            <a:chOff x="0" y="-57150"/>
            <a:chExt cx="5321541" cy="2838792"/>
          </a:xfrm>
        </p:grpSpPr>
        <p:sp>
          <p:nvSpPr>
            <p:cNvPr id="22" name="TextBox 22"/>
            <p:cNvSpPr txBox="1"/>
            <p:nvPr/>
          </p:nvSpPr>
          <p:spPr>
            <a:xfrm>
              <a:off x="0" y="811872"/>
              <a:ext cx="5321541" cy="19697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3200" u="none" spc="18" dirty="0">
                  <a:solidFill>
                    <a:srgbClr val="111B1E"/>
                  </a:solidFill>
                  <a:latin typeface="Open Sauce"/>
                </a:rPr>
                <a:t>Present the summary to the individual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5321541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4000" spc="420" dirty="0">
                  <a:solidFill>
                    <a:srgbClr val="111B1E"/>
                  </a:solidFill>
                  <a:latin typeface="Open Sauce SemiBold"/>
                </a:rPr>
                <a:t>PHASE 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B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62232" y="3794125"/>
            <a:ext cx="6716727" cy="1271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8000" dirty="0">
                <a:solidFill>
                  <a:srgbClr val="FFFFFF"/>
                </a:solidFill>
                <a:latin typeface="League Spartan Italics"/>
              </a:rPr>
              <a:t>Phase 1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704900" y="2425639"/>
            <a:ext cx="1491454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8000" dirty="0">
                <a:solidFill>
                  <a:srgbClr val="F9C64B"/>
                </a:solidFill>
                <a:latin typeface="League Spartan Italics"/>
              </a:rPr>
              <a:t>01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704900" y="4354112"/>
            <a:ext cx="1856347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8000" dirty="0">
                <a:solidFill>
                  <a:srgbClr val="F9C64B"/>
                </a:solidFill>
                <a:latin typeface="League Spartan Italics"/>
              </a:rPr>
              <a:t>02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704900" y="6288827"/>
            <a:ext cx="1856347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8000" dirty="0">
                <a:solidFill>
                  <a:srgbClr val="F9C64B"/>
                </a:solidFill>
                <a:latin typeface="League Spartan Italics"/>
              </a:rPr>
              <a:t>03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832420" y="3131159"/>
            <a:ext cx="6199135" cy="521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dirty="0">
                <a:solidFill>
                  <a:srgbClr val="FFFFFF"/>
                </a:solidFill>
                <a:latin typeface="Open Sauce SemiBold"/>
              </a:rPr>
              <a:t>Subordinates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832419" y="6993817"/>
            <a:ext cx="3951392" cy="521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dirty="0">
                <a:solidFill>
                  <a:srgbClr val="FFFFFF"/>
                </a:solidFill>
                <a:latin typeface="Open Sauce SemiBold"/>
              </a:rPr>
              <a:t>Bosses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832419" y="5045516"/>
            <a:ext cx="6199135" cy="521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dirty="0">
                <a:solidFill>
                  <a:srgbClr val="FFFFFF"/>
                </a:solidFill>
                <a:latin typeface="Open Sauce SemiBold"/>
              </a:rPr>
              <a:t>Peers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583309" y="7705789"/>
            <a:ext cx="2581211" cy="25812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2583309" y="8213200"/>
            <a:ext cx="2073800" cy="2073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2583309" y="8820940"/>
            <a:ext cx="1466060" cy="146606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 rot="-10800000">
            <a:off x="0" y="7705789"/>
            <a:ext cx="2583309" cy="2580512"/>
            <a:chOff x="0" y="0"/>
            <a:chExt cx="436812" cy="43633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36812" cy="436339"/>
            </a:xfrm>
            <a:custGeom>
              <a:avLst/>
              <a:gdLst/>
              <a:ahLst/>
              <a:cxnLst/>
              <a:rect l="l" t="t" r="r" b="b"/>
              <a:pathLst>
                <a:path w="436812" h="436339">
                  <a:moveTo>
                    <a:pt x="0" y="0"/>
                  </a:moveTo>
                  <a:lnTo>
                    <a:pt x="436812" y="0"/>
                  </a:lnTo>
                  <a:lnTo>
                    <a:pt x="436812" y="436339"/>
                  </a:lnTo>
                  <a:lnTo>
                    <a:pt x="0" y="436339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14" name="Group 14"/>
          <p:cNvGrpSpPr/>
          <p:nvPr/>
        </p:nvGrpSpPr>
        <p:grpSpPr>
          <a:xfrm rot="-10800000">
            <a:off x="337891" y="8042632"/>
            <a:ext cx="1907526" cy="1907526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10800000">
            <a:off x="824233" y="8528974"/>
            <a:ext cx="934842" cy="934842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8" name="Group 18"/>
          <p:cNvGrpSpPr/>
          <p:nvPr/>
        </p:nvGrpSpPr>
        <p:grpSpPr>
          <a:xfrm rot="-5400000">
            <a:off x="17016316" y="0"/>
            <a:ext cx="1271684" cy="1271684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/>
          <p:nvPr/>
        </p:nvGrpSpPr>
        <p:grpSpPr>
          <a:xfrm rot="-5400000">
            <a:off x="15744632" y="0"/>
            <a:ext cx="1271684" cy="1271684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22" name="Group 22"/>
          <p:cNvGrpSpPr/>
          <p:nvPr/>
        </p:nvGrpSpPr>
        <p:grpSpPr>
          <a:xfrm rot="-5400000">
            <a:off x="17016316" y="1271684"/>
            <a:ext cx="1271684" cy="1271684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24" name="Group 24"/>
          <p:cNvGrpSpPr/>
          <p:nvPr/>
        </p:nvGrpSpPr>
        <p:grpSpPr>
          <a:xfrm rot="-5400000">
            <a:off x="15744632" y="1271684"/>
            <a:ext cx="1271684" cy="1271684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1F0D"/>
            </a:solidFill>
          </p:spPr>
        </p:sp>
      </p:grpSp>
      <p:sp>
        <p:nvSpPr>
          <p:cNvPr id="27" name="TextBox 5">
            <a:extLst>
              <a:ext uri="{FF2B5EF4-FFF2-40B4-BE49-F238E27FC236}">
                <a16:creationId xmlns:a16="http://schemas.microsoft.com/office/drawing/2014/main" id="{CC17CC6E-96CC-E94A-B95C-698B26A3A3B6}"/>
              </a:ext>
            </a:extLst>
          </p:cNvPr>
          <p:cNvSpPr txBox="1"/>
          <p:nvPr/>
        </p:nvSpPr>
        <p:spPr>
          <a:xfrm>
            <a:off x="9704899" y="8171652"/>
            <a:ext cx="1856347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8000" dirty="0">
                <a:solidFill>
                  <a:srgbClr val="F9C64B"/>
                </a:solidFill>
                <a:latin typeface="League Spartan Italics"/>
              </a:rPr>
              <a:t>04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1550C093-DD72-AA4C-BC10-2077AFAA7EF9}"/>
              </a:ext>
            </a:extLst>
          </p:cNvPr>
          <p:cNvSpPr txBox="1"/>
          <p:nvPr/>
        </p:nvSpPr>
        <p:spPr>
          <a:xfrm>
            <a:off x="10832418" y="8856180"/>
            <a:ext cx="4331381" cy="5212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dirty="0">
                <a:solidFill>
                  <a:srgbClr val="FFFFFF"/>
                </a:solidFill>
                <a:latin typeface="Open Sauce SemiBold"/>
              </a:rPr>
              <a:t>External Stakeholders</a:t>
            </a:r>
          </a:p>
        </p:txBody>
      </p:sp>
    </p:spTree>
    <p:extLst>
      <p:ext uri="{BB962C8B-B14F-4D97-AF65-F5344CB8AC3E}">
        <p14:creationId xmlns:p14="http://schemas.microsoft.com/office/powerpoint/2010/main" val="209463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9">
            <a:extLst>
              <a:ext uri="{FF2B5EF4-FFF2-40B4-BE49-F238E27FC236}">
                <a16:creationId xmlns:a16="http://schemas.microsoft.com/office/drawing/2014/main" id="{C53D2144-181C-ED41-AFF4-E02A70D6A561}"/>
              </a:ext>
            </a:extLst>
          </p:cNvPr>
          <p:cNvGrpSpPr/>
          <p:nvPr/>
        </p:nvGrpSpPr>
        <p:grpSpPr>
          <a:xfrm rot="5400000">
            <a:off x="13401673" y="2620590"/>
            <a:ext cx="2189430" cy="6436362"/>
            <a:chOff x="0" y="0"/>
            <a:chExt cx="1913890" cy="1913890"/>
          </a:xfrm>
        </p:grpSpPr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132B0FFE-6C52-F749-9043-E67DA33C4140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9C64B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3" name="Group 9">
            <a:extLst>
              <a:ext uri="{FF2B5EF4-FFF2-40B4-BE49-F238E27FC236}">
                <a16:creationId xmlns:a16="http://schemas.microsoft.com/office/drawing/2014/main" id="{B13200FA-59E9-2344-A66A-A81BDA8C5409}"/>
              </a:ext>
            </a:extLst>
          </p:cNvPr>
          <p:cNvGrpSpPr/>
          <p:nvPr/>
        </p:nvGrpSpPr>
        <p:grpSpPr>
          <a:xfrm rot="5400000">
            <a:off x="5371624" y="2620590"/>
            <a:ext cx="2189430" cy="6436362"/>
            <a:chOff x="0" y="0"/>
            <a:chExt cx="1913890" cy="1913890"/>
          </a:xfrm>
        </p:grpSpPr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7890FC54-62DD-4A48-9A2E-98B97B7501CE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9C64B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5374022" y="1283178"/>
            <a:ext cx="9743788" cy="1271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400"/>
              </a:lnSpc>
            </a:pPr>
            <a:r>
              <a:rPr lang="en-US" sz="8000" dirty="0">
                <a:solidFill>
                  <a:srgbClr val="111B1E"/>
                </a:solidFill>
                <a:latin typeface="League Spartan Italics"/>
              </a:rPr>
              <a:t>One-on-One Coaching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3711867" y="5261690"/>
            <a:ext cx="6525609" cy="1659096"/>
            <a:chOff x="-1387644" y="25169"/>
            <a:chExt cx="8700812" cy="2212128"/>
          </a:xfrm>
        </p:grpSpPr>
        <p:sp>
          <p:nvSpPr>
            <p:cNvPr id="4" name="TextBox 4"/>
            <p:cNvSpPr txBox="1"/>
            <p:nvPr/>
          </p:nvSpPr>
          <p:spPr>
            <a:xfrm>
              <a:off x="-1387644" y="25169"/>
              <a:ext cx="7345259" cy="1538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4000" spc="224" dirty="0">
                  <a:solidFill>
                    <a:srgbClr val="111B1E"/>
                  </a:solidFill>
                  <a:latin typeface="Open Sauce SemiBold"/>
                </a:rPr>
                <a:t>Personal Development Plan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820260"/>
              <a:ext cx="7313168" cy="417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00"/>
                </a:lnSpc>
              </a:pPr>
              <a:endParaRPr lang="en-US" sz="1800" spc="18" dirty="0">
                <a:solidFill>
                  <a:srgbClr val="111B1E"/>
                </a:solidFill>
                <a:latin typeface="Open Sauce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497760" y="5488490"/>
            <a:ext cx="5670834" cy="1917566"/>
            <a:chOff x="0" y="-265272"/>
            <a:chExt cx="7561112" cy="2556755"/>
          </a:xfrm>
        </p:grpSpPr>
        <p:sp>
          <p:nvSpPr>
            <p:cNvPr id="7" name="TextBox 7"/>
            <p:cNvSpPr txBox="1"/>
            <p:nvPr/>
          </p:nvSpPr>
          <p:spPr>
            <a:xfrm>
              <a:off x="435229" y="-265272"/>
              <a:ext cx="7125883" cy="769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4000" spc="224" dirty="0">
                  <a:solidFill>
                    <a:srgbClr val="111B1E"/>
                  </a:solidFill>
                  <a:latin typeface="Open Sauce SemiBold"/>
                </a:rPr>
                <a:t>Follow-Up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874446"/>
              <a:ext cx="7313168" cy="417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00"/>
                </a:lnSpc>
              </a:pPr>
              <a:endParaRPr lang="en-US" sz="1800" spc="18" dirty="0">
                <a:solidFill>
                  <a:srgbClr val="111B1E"/>
                </a:solidFill>
                <a:latin typeface="Open Sauce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 rot="5400000">
            <a:off x="0" y="5154286"/>
            <a:ext cx="2566357" cy="2566357"/>
            <a:chOff x="0" y="0"/>
            <a:chExt cx="1913890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11" name="Group 11"/>
          <p:cNvGrpSpPr/>
          <p:nvPr/>
        </p:nvGrpSpPr>
        <p:grpSpPr>
          <a:xfrm rot="5400000">
            <a:off x="0" y="7720643"/>
            <a:ext cx="2566357" cy="2566357"/>
            <a:chOff x="0" y="0"/>
            <a:chExt cx="1913890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0" y="0"/>
            <a:ext cx="2566357" cy="2566357"/>
            <a:chOff x="0" y="0"/>
            <a:chExt cx="1913890" cy="19138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0" y="2587929"/>
            <a:ext cx="2566357" cy="2566357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7" name="Group 17"/>
          <p:cNvGrpSpPr/>
          <p:nvPr/>
        </p:nvGrpSpPr>
        <p:grpSpPr>
          <a:xfrm rot="5400000">
            <a:off x="681802" y="5836088"/>
            <a:ext cx="1202753" cy="1202753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1823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0" y="0"/>
            <a:ext cx="2566357" cy="256635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0" y="7720643"/>
            <a:ext cx="2566357" cy="2566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18201" y="3297559"/>
            <a:ext cx="6286422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600"/>
              </a:lnSpc>
            </a:pPr>
            <a:r>
              <a:rPr lang="en-US" sz="8000" dirty="0">
                <a:solidFill>
                  <a:srgbClr val="111B1E"/>
                </a:solidFill>
                <a:latin typeface="League Spartan Italics"/>
              </a:rPr>
              <a:t>Personal Development Plan</a:t>
            </a:r>
            <a:endParaRPr lang="en-US" sz="8000" dirty="0">
              <a:solidFill>
                <a:srgbClr val="F41823"/>
              </a:solidFill>
              <a:latin typeface="League Spartan Itali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139723" y="5143500"/>
            <a:ext cx="8172970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4400" spc="249" dirty="0">
                <a:solidFill>
                  <a:srgbClr val="111B1E"/>
                </a:solidFill>
                <a:latin typeface="Open Sauce SemiBold Bold"/>
              </a:rPr>
              <a:t>Goal Setting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39722" y="8104138"/>
            <a:ext cx="8003879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19"/>
              </a:lnSpc>
            </a:pPr>
            <a:r>
              <a:rPr lang="en-US" sz="4400" spc="249" dirty="0">
                <a:solidFill>
                  <a:srgbClr val="111B1E"/>
                </a:solidFill>
                <a:latin typeface="Open Sauce SemiBold Bold"/>
              </a:rPr>
              <a:t>Development Goals and Strategies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3327223" y="0"/>
            <a:ext cx="2497445" cy="249744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0800000">
            <a:off x="15800572" y="-723901"/>
            <a:ext cx="3097028" cy="3221345"/>
            <a:chOff x="0" y="0"/>
            <a:chExt cx="436812" cy="43633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36812" cy="436339"/>
            </a:xfrm>
            <a:custGeom>
              <a:avLst/>
              <a:gdLst/>
              <a:ahLst/>
              <a:cxnLst/>
              <a:rect l="l" t="t" r="r" b="b"/>
              <a:pathLst>
                <a:path w="436812" h="436339">
                  <a:moveTo>
                    <a:pt x="0" y="0"/>
                  </a:moveTo>
                  <a:lnTo>
                    <a:pt x="436812" y="0"/>
                  </a:lnTo>
                  <a:lnTo>
                    <a:pt x="436812" y="436339"/>
                  </a:lnTo>
                  <a:lnTo>
                    <a:pt x="0" y="436339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12" name="Group 12"/>
          <p:cNvGrpSpPr/>
          <p:nvPr/>
        </p:nvGrpSpPr>
        <p:grpSpPr>
          <a:xfrm rot="-10800000">
            <a:off x="16125923" y="349760"/>
            <a:ext cx="1836727" cy="1836727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14" name="Group 14"/>
          <p:cNvGrpSpPr/>
          <p:nvPr/>
        </p:nvGrpSpPr>
        <p:grpSpPr>
          <a:xfrm rot="-10800000">
            <a:off x="16594214" y="818052"/>
            <a:ext cx="900145" cy="900145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3211404" y="7790994"/>
            <a:ext cx="5149825" cy="2574913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EA32B16F-4AAB-2C4D-A396-88189542F820}"/>
              </a:ext>
            </a:extLst>
          </p:cNvPr>
          <p:cNvSpPr txBox="1"/>
          <p:nvPr/>
        </p:nvSpPr>
        <p:spPr>
          <a:xfrm>
            <a:off x="1139723" y="2184299"/>
            <a:ext cx="8172970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4800" spc="249" dirty="0">
                <a:solidFill>
                  <a:srgbClr val="111B1E"/>
                </a:solidFill>
                <a:latin typeface="Open Sauce SemiBold Bold"/>
              </a:rPr>
              <a:t>Core Values</a:t>
            </a:r>
          </a:p>
        </p:txBody>
      </p:sp>
    </p:spTree>
    <p:extLst>
      <p:ext uri="{BB962C8B-B14F-4D97-AF65-F5344CB8AC3E}">
        <p14:creationId xmlns:p14="http://schemas.microsoft.com/office/powerpoint/2010/main" val="353003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52800" y="3297559"/>
            <a:ext cx="12051823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spc="249" dirty="0">
                <a:solidFill>
                  <a:srgbClr val="111B1E"/>
                </a:solidFill>
                <a:latin typeface="Open Sauce SemiBold Bold"/>
              </a:rPr>
              <a:t>What are your </a:t>
            </a:r>
          </a:p>
          <a:p>
            <a:pPr algn="ctr"/>
            <a:r>
              <a:rPr lang="en-US" sz="8800" spc="249" dirty="0">
                <a:solidFill>
                  <a:srgbClr val="111B1E"/>
                </a:solidFill>
                <a:latin typeface="Open Sauce SemiBold Bold"/>
              </a:rPr>
              <a:t>Core Values?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3327223" y="0"/>
            <a:ext cx="2497445" cy="249744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0800000">
            <a:off x="15800572" y="-723901"/>
            <a:ext cx="3097028" cy="3221345"/>
            <a:chOff x="0" y="0"/>
            <a:chExt cx="436812" cy="43633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36812" cy="436339"/>
            </a:xfrm>
            <a:custGeom>
              <a:avLst/>
              <a:gdLst/>
              <a:ahLst/>
              <a:cxnLst/>
              <a:rect l="l" t="t" r="r" b="b"/>
              <a:pathLst>
                <a:path w="436812" h="436339">
                  <a:moveTo>
                    <a:pt x="0" y="0"/>
                  </a:moveTo>
                  <a:lnTo>
                    <a:pt x="436812" y="0"/>
                  </a:lnTo>
                  <a:lnTo>
                    <a:pt x="436812" y="436339"/>
                  </a:lnTo>
                  <a:lnTo>
                    <a:pt x="0" y="436339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12" name="Group 12"/>
          <p:cNvGrpSpPr/>
          <p:nvPr/>
        </p:nvGrpSpPr>
        <p:grpSpPr>
          <a:xfrm rot="-10800000">
            <a:off x="16125923" y="349760"/>
            <a:ext cx="1836727" cy="1836727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14" name="Group 14"/>
          <p:cNvGrpSpPr/>
          <p:nvPr/>
        </p:nvGrpSpPr>
        <p:grpSpPr>
          <a:xfrm rot="-10800000">
            <a:off x="16594214" y="818052"/>
            <a:ext cx="900145" cy="900145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3211404" y="7790994"/>
            <a:ext cx="5149825" cy="257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3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B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58523" y="1742320"/>
            <a:ext cx="8355174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00"/>
              </a:lnSpc>
            </a:pPr>
            <a:r>
              <a:rPr lang="en-US" sz="7500" dirty="0">
                <a:solidFill>
                  <a:srgbClr val="FFFFFF"/>
                </a:solidFill>
                <a:latin typeface="League Spartan Italics"/>
              </a:rPr>
              <a:t>Follow-Up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558523" y="3966077"/>
            <a:ext cx="4768349" cy="850015"/>
            <a:chOff x="0" y="-76200"/>
            <a:chExt cx="6357798" cy="1133353"/>
          </a:xfrm>
        </p:grpSpPr>
        <p:sp>
          <p:nvSpPr>
            <p:cNvPr id="4" name="TextBox 4"/>
            <p:cNvSpPr txBox="1"/>
            <p:nvPr/>
          </p:nvSpPr>
          <p:spPr>
            <a:xfrm>
              <a:off x="0" y="-76200"/>
              <a:ext cx="6357798" cy="618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4000" spc="240" dirty="0">
                  <a:solidFill>
                    <a:srgbClr val="FFFFFF"/>
                  </a:solidFill>
                  <a:latin typeface="Open Sauce"/>
                </a:rPr>
                <a:t>Time Frame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585348"/>
              <a:ext cx="6344831" cy="471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endParaRPr lang="en-US" sz="2100" spc="21" dirty="0">
                <a:solidFill>
                  <a:srgbClr val="FFFFFF"/>
                </a:solidFill>
                <a:latin typeface="Open Sauce Bold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58523" y="5454842"/>
            <a:ext cx="4768349" cy="850015"/>
            <a:chOff x="0" y="-76200"/>
            <a:chExt cx="6357798" cy="1133353"/>
          </a:xfrm>
        </p:grpSpPr>
        <p:sp>
          <p:nvSpPr>
            <p:cNvPr id="7" name="TextBox 7"/>
            <p:cNvSpPr txBox="1"/>
            <p:nvPr/>
          </p:nvSpPr>
          <p:spPr>
            <a:xfrm>
              <a:off x="0" y="-76200"/>
              <a:ext cx="6357798" cy="618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4000" spc="240" dirty="0">
                  <a:solidFill>
                    <a:srgbClr val="FFFFFF"/>
                  </a:solidFill>
                  <a:latin typeface="Open Sauce"/>
                </a:rPr>
                <a:t>Open Discussion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85348"/>
              <a:ext cx="6344831" cy="471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endParaRPr lang="en-US" sz="2100" spc="21" dirty="0">
                <a:solidFill>
                  <a:srgbClr val="FFFFFF"/>
                </a:solidFill>
                <a:latin typeface="Open Sauce Bold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558523" y="6870628"/>
            <a:ext cx="4768349" cy="850015"/>
            <a:chOff x="0" y="-76200"/>
            <a:chExt cx="6357798" cy="113335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76200"/>
              <a:ext cx="6357798" cy="618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4000" spc="240" dirty="0">
                  <a:solidFill>
                    <a:srgbClr val="FFFFFF"/>
                  </a:solidFill>
                  <a:latin typeface="Open Sauce"/>
                </a:rPr>
                <a:t>Confidential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585348"/>
              <a:ext cx="6344831" cy="471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endParaRPr lang="en-US" sz="2100" spc="21" dirty="0">
                <a:solidFill>
                  <a:srgbClr val="FFFFFF"/>
                </a:solidFill>
                <a:latin typeface="Open Sauce Bold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15721643" y="2566357"/>
            <a:ext cx="2566357" cy="2566357"/>
            <a:chOff x="0" y="0"/>
            <a:chExt cx="1913890" cy="19138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 rot="-5400000">
            <a:off x="15721643" y="0"/>
            <a:ext cx="2566357" cy="2566357"/>
            <a:chOff x="0" y="0"/>
            <a:chExt cx="1913890" cy="19138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5400000">
            <a:off x="15721643" y="7720643"/>
            <a:ext cx="2566357" cy="2566357"/>
            <a:chOff x="0" y="0"/>
            <a:chExt cx="1913890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18" name="Group 18"/>
          <p:cNvGrpSpPr/>
          <p:nvPr/>
        </p:nvGrpSpPr>
        <p:grpSpPr>
          <a:xfrm rot="-5400000">
            <a:off x="15721643" y="5132714"/>
            <a:ext cx="2566357" cy="2566357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20" name="Group 20"/>
          <p:cNvGrpSpPr/>
          <p:nvPr/>
        </p:nvGrpSpPr>
        <p:grpSpPr>
          <a:xfrm rot="-5400000">
            <a:off x="16056547" y="2901261"/>
            <a:ext cx="1896549" cy="1896549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22" name="Group 22"/>
          <p:cNvGrpSpPr/>
          <p:nvPr/>
        </p:nvGrpSpPr>
        <p:grpSpPr>
          <a:xfrm rot="-5400000">
            <a:off x="16540090" y="3384805"/>
            <a:ext cx="929462" cy="929462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182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5721643" y="7720643"/>
            <a:ext cx="2566357" cy="256635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721643" y="0"/>
            <a:ext cx="2566357" cy="256635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6752787" y="7711173"/>
            <a:ext cx="1535213" cy="1535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6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184235"/>
            <a:ext cx="18288000" cy="5166655"/>
            <a:chOff x="0" y="0"/>
            <a:chExt cx="6186311" cy="17477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47733"/>
            </a:xfrm>
            <a:custGeom>
              <a:avLst/>
              <a:gdLst/>
              <a:ahLst/>
              <a:cxnLst/>
              <a:rect l="l" t="t" r="r" b="b"/>
              <a:pathLst>
                <a:path w="6186311" h="1747733">
                  <a:moveTo>
                    <a:pt x="0" y="0"/>
                  </a:moveTo>
                  <a:lnTo>
                    <a:pt x="6186311" y="0"/>
                  </a:lnTo>
                  <a:lnTo>
                    <a:pt x="6186311" y="1747733"/>
                  </a:lnTo>
                  <a:lnTo>
                    <a:pt x="0" y="1747733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059" y="3602263"/>
            <a:ext cx="5221224" cy="347955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081" y="3590861"/>
            <a:ext cx="5221224" cy="349095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06493" y="0"/>
            <a:ext cx="6028724" cy="30143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067586" y="1389976"/>
            <a:ext cx="14152828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8000" dirty="0">
                <a:solidFill>
                  <a:srgbClr val="111B1E"/>
                </a:solidFill>
                <a:latin typeface="League Spartan Italics"/>
              </a:rPr>
              <a:t>Group Coaching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06498" y="7631514"/>
            <a:ext cx="440639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19"/>
              </a:lnSpc>
            </a:pPr>
            <a:r>
              <a:rPr lang="en-US" sz="4000" spc="322" dirty="0">
                <a:solidFill>
                  <a:srgbClr val="FFFFFF"/>
                </a:solidFill>
                <a:latin typeface="Open Sauce SemiBold"/>
              </a:rPr>
              <a:t>Mastermind Groups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896600" y="7767563"/>
            <a:ext cx="3923053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4000" spc="322" dirty="0">
                <a:solidFill>
                  <a:srgbClr val="FFFFFF"/>
                </a:solidFill>
                <a:latin typeface="Open Sauce SemiBold"/>
              </a:rPr>
              <a:t>Peer Groups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A0A401-610C-7D48-82B9-DCB2B562598D}"/>
              </a:ext>
            </a:extLst>
          </p:cNvPr>
          <p:cNvSpPr txBox="1"/>
          <p:nvPr/>
        </p:nvSpPr>
        <p:spPr>
          <a:xfrm>
            <a:off x="1117600" y="2590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992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3123481" y="0"/>
            <a:ext cx="2581211" cy="2581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3946665" y="0"/>
            <a:ext cx="1758026" cy="175802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5704691" y="699"/>
            <a:ext cx="2583309" cy="2580512"/>
            <a:chOff x="0" y="0"/>
            <a:chExt cx="436812" cy="4363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6812" cy="436339"/>
            </a:xfrm>
            <a:custGeom>
              <a:avLst/>
              <a:gdLst/>
              <a:ahLst/>
              <a:cxnLst/>
              <a:rect l="l" t="t" r="r" b="b"/>
              <a:pathLst>
                <a:path w="436812" h="436339">
                  <a:moveTo>
                    <a:pt x="0" y="0"/>
                  </a:moveTo>
                  <a:lnTo>
                    <a:pt x="436812" y="0"/>
                  </a:lnTo>
                  <a:lnTo>
                    <a:pt x="436812" y="436339"/>
                  </a:lnTo>
                  <a:lnTo>
                    <a:pt x="0" y="436339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267200" y="4502243"/>
            <a:ext cx="9753600" cy="4375058"/>
            <a:chOff x="-1987884" y="76199"/>
            <a:chExt cx="10602047" cy="3829751"/>
          </a:xfrm>
        </p:grpSpPr>
        <p:sp>
          <p:nvSpPr>
            <p:cNvPr id="8" name="TextBox 8"/>
            <p:cNvSpPr txBox="1"/>
            <p:nvPr/>
          </p:nvSpPr>
          <p:spPr>
            <a:xfrm>
              <a:off x="-1987884" y="76199"/>
              <a:ext cx="10602047" cy="191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36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eague Spartan Italics"/>
                  <a:ea typeface="+mn-ea"/>
                  <a:cs typeface="+mn-cs"/>
                </a:rPr>
                <a:t>Life with the Wright Family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380250"/>
              <a:ext cx="8614163" cy="525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4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81" b="0" i="0" u="none" strike="noStrike" kern="1200" cap="none" spc="2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uce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042583" y="336842"/>
            <a:ext cx="1907526" cy="190752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528925" y="823185"/>
            <a:ext cx="934842" cy="93484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7016316" y="3866401"/>
            <a:ext cx="1271684" cy="1271684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016316" y="2594717"/>
            <a:ext cx="1271684" cy="1271684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5744632" y="3866401"/>
            <a:ext cx="1271684" cy="1271684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tx1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5744632" y="2594717"/>
            <a:ext cx="1271684" cy="1271684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tx1"/>
            </a:solidFill>
          </p:spPr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AA37186-5030-175E-9546-C4473D9BF4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375" y="5702166"/>
            <a:ext cx="7505900" cy="500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7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9920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3123481" y="0"/>
            <a:ext cx="2581211" cy="2581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3946665" y="0"/>
            <a:ext cx="1758026" cy="175802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5704691" y="699"/>
            <a:ext cx="2583309" cy="2580512"/>
            <a:chOff x="0" y="0"/>
            <a:chExt cx="436812" cy="4363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6812" cy="436339"/>
            </a:xfrm>
            <a:custGeom>
              <a:avLst/>
              <a:gdLst/>
              <a:ahLst/>
              <a:cxnLst/>
              <a:rect l="l" t="t" r="r" b="b"/>
              <a:pathLst>
                <a:path w="436812" h="436339">
                  <a:moveTo>
                    <a:pt x="0" y="0"/>
                  </a:moveTo>
                  <a:lnTo>
                    <a:pt x="436812" y="0"/>
                  </a:lnTo>
                  <a:lnTo>
                    <a:pt x="436812" y="436339"/>
                  </a:lnTo>
                  <a:lnTo>
                    <a:pt x="0" y="436339"/>
                  </a:lnTo>
                  <a:close/>
                </a:path>
              </a:pathLst>
            </a:custGeom>
            <a:solidFill>
              <a:schemeClr val="tx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38200" y="1943100"/>
            <a:ext cx="16175278" cy="6905406"/>
            <a:chOff x="-1987884" y="76199"/>
            <a:chExt cx="10602047" cy="3813848"/>
          </a:xfrm>
        </p:grpSpPr>
        <p:sp>
          <p:nvSpPr>
            <p:cNvPr id="8" name="TextBox 8"/>
            <p:cNvSpPr txBox="1"/>
            <p:nvPr/>
          </p:nvSpPr>
          <p:spPr>
            <a:xfrm>
              <a:off x="-1987884" y="76199"/>
              <a:ext cx="10602047" cy="29082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836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eague Spartan Italics"/>
                  <a:ea typeface="+mn-ea"/>
                  <a:cs typeface="+mn-cs"/>
                </a:rPr>
                <a:t>Debrief: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836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eague Spartan Italics"/>
                <a:ea typeface="+mn-ea"/>
                <a:cs typeface="+mn-cs"/>
              </a:endParaRPr>
            </a:p>
            <a:p>
              <a:pPr marL="571500" marR="0" lvl="0" indent="-571500" algn="l" defTabSz="914400" rtl="0" eaLnBrk="1" fontAlgn="auto" latinLnBrk="0" hangingPunct="1">
                <a:lnSpc>
                  <a:spcPts val="836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eague Spartan Italics"/>
                  <a:ea typeface="+mn-ea"/>
                  <a:cs typeface="+mn-cs"/>
                </a:rPr>
                <a:t>How much of the story can you remember?</a:t>
              </a:r>
            </a:p>
            <a:p>
              <a:pPr marL="571500" marR="0" lvl="0" indent="-571500" algn="l" defTabSz="914400" rtl="0" eaLnBrk="1" fontAlgn="auto" latinLnBrk="0" hangingPunct="1">
                <a:lnSpc>
                  <a:spcPts val="836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eague Spartan Italics"/>
                  <a:ea typeface="+mn-ea"/>
                  <a:cs typeface="+mn-cs"/>
                </a:rPr>
                <a:t>What does this activity tell us about communication?</a:t>
              </a:r>
            </a:p>
            <a:p>
              <a:pPr marL="571500" marR="0" lvl="0" indent="-571500" algn="l" defTabSz="914400" rtl="0" eaLnBrk="1" fontAlgn="auto" latinLnBrk="0" hangingPunct="1">
                <a:lnSpc>
                  <a:spcPts val="836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eague Spartan Italics"/>
                  <a:ea typeface="+mn-ea"/>
                  <a:cs typeface="+mn-cs"/>
                </a:rPr>
                <a:t>What does this activity tell us about working with others?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306312" y="3364347"/>
              <a:ext cx="8614163" cy="525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4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81" b="0" i="0" u="none" strike="noStrike" kern="1200" cap="none" spc="2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uce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042583" y="336842"/>
            <a:ext cx="1907526" cy="190752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528925" y="823185"/>
            <a:ext cx="934842" cy="93484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7016316" y="3866401"/>
            <a:ext cx="1271684" cy="1271684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016316" y="2594717"/>
            <a:ext cx="1271684" cy="1271684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5744632" y="3866401"/>
            <a:ext cx="1271684" cy="1271684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tx1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5744632" y="2594717"/>
            <a:ext cx="1271684" cy="1271684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tx1"/>
            </a:solidFill>
          </p:spPr>
        </p:sp>
      </p:grpSp>
      <p:pic>
        <p:nvPicPr>
          <p:cNvPr id="22" name="Picture 21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36496381-F52D-C71B-54E0-4A25B2E603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277" y="5783911"/>
            <a:ext cx="7772400" cy="517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05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2"/>
          <p:cNvGrpSpPr/>
          <p:nvPr/>
        </p:nvGrpSpPr>
        <p:grpSpPr>
          <a:xfrm rot="-5400000">
            <a:off x="16786158" y="8785158"/>
            <a:ext cx="1503044" cy="1500639"/>
            <a:chOff x="0" y="0"/>
            <a:chExt cx="6350000" cy="633984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34" name="Group 34"/>
          <p:cNvGrpSpPr/>
          <p:nvPr/>
        </p:nvGrpSpPr>
        <p:grpSpPr>
          <a:xfrm>
            <a:off x="1828800" y="1754700"/>
            <a:ext cx="13728634" cy="6027024"/>
            <a:chOff x="-5474389" y="-1049319"/>
            <a:chExt cx="10863441" cy="3610876"/>
          </a:xfrm>
        </p:grpSpPr>
        <p:sp>
          <p:nvSpPr>
            <p:cNvPr id="35" name="TextBox 35"/>
            <p:cNvSpPr txBox="1"/>
            <p:nvPr/>
          </p:nvSpPr>
          <p:spPr>
            <a:xfrm>
              <a:off x="-5440522" y="-1049319"/>
              <a:ext cx="10829574" cy="1595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750"/>
                </a:lnSpc>
              </a:pPr>
              <a:r>
                <a:rPr lang="en-US" sz="7500" dirty="0">
                  <a:solidFill>
                    <a:srgbClr val="111B1E"/>
                  </a:solidFill>
                  <a:latin typeface="League Spartan Italics"/>
                </a:rPr>
                <a:t>Mastermind Groups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-5474389" y="785273"/>
              <a:ext cx="6210581" cy="17762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>
                <a:lnSpc>
                  <a:spcPts val="3550"/>
                </a:lnSpc>
                <a:buFont typeface="Arial" panose="020B0604020202020204" pitchFamily="34" charset="0"/>
                <a:buChar char="•"/>
              </a:pPr>
              <a:r>
                <a:rPr lang="en-US" sz="4000" spc="21" dirty="0">
                  <a:solidFill>
                    <a:srgbClr val="111B1E"/>
                  </a:solidFill>
                  <a:latin typeface="Open Sauce"/>
                </a:rPr>
                <a:t>Industry Experts</a:t>
              </a:r>
            </a:p>
            <a:p>
              <a:pPr>
                <a:lnSpc>
                  <a:spcPts val="3550"/>
                </a:lnSpc>
              </a:pPr>
              <a:endParaRPr lang="en-US" sz="4000" spc="21" dirty="0">
                <a:solidFill>
                  <a:srgbClr val="111B1E"/>
                </a:solidFill>
                <a:latin typeface="Open Sauce"/>
              </a:endParaRPr>
            </a:p>
            <a:p>
              <a:pPr marL="457200" indent="-457200">
                <a:lnSpc>
                  <a:spcPts val="4050"/>
                </a:lnSpc>
                <a:buFont typeface="Arial" panose="020B0604020202020204" pitchFamily="34" charset="0"/>
                <a:buChar char="•"/>
              </a:pPr>
              <a:r>
                <a:rPr lang="en-US" sz="4000" spc="21" dirty="0">
                  <a:solidFill>
                    <a:srgbClr val="111B1E"/>
                  </a:solidFill>
                  <a:latin typeface="Open Sauce"/>
                </a:rPr>
                <a:t>Accountability partners from unbiased individuals</a:t>
              </a:r>
            </a:p>
            <a:p>
              <a:pPr marL="457200" indent="-457200">
                <a:lnSpc>
                  <a:spcPts val="4050"/>
                </a:lnSpc>
                <a:buFont typeface="Arial" panose="020B0604020202020204" pitchFamily="34" charset="0"/>
                <a:buChar char="•"/>
              </a:pPr>
              <a:endParaRPr lang="en-US" sz="4000" spc="21" dirty="0">
                <a:solidFill>
                  <a:srgbClr val="111B1E"/>
                </a:solidFill>
                <a:latin typeface="Open Sauce"/>
              </a:endParaRPr>
            </a:p>
            <a:p>
              <a:pPr marL="457200" indent="-457200">
                <a:lnSpc>
                  <a:spcPts val="3550"/>
                </a:lnSpc>
                <a:buFont typeface="Arial" panose="020B0604020202020204" pitchFamily="34" charset="0"/>
                <a:buChar char="•"/>
              </a:pPr>
              <a:r>
                <a:rPr lang="en-US" sz="4000" spc="21" dirty="0">
                  <a:solidFill>
                    <a:srgbClr val="111B1E"/>
                  </a:solidFill>
                  <a:latin typeface="Open Sauce"/>
                </a:rPr>
                <a:t>Collaborative attitude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 rot="5400000">
            <a:off x="16065130" y="1219"/>
            <a:ext cx="2251675" cy="2249237"/>
            <a:chOff x="0" y="0"/>
            <a:chExt cx="218406" cy="218169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18406" cy="218169"/>
            </a:xfrm>
            <a:custGeom>
              <a:avLst/>
              <a:gdLst/>
              <a:ahLst/>
              <a:cxnLst/>
              <a:rect l="l" t="t" r="r" b="b"/>
              <a:pathLst>
                <a:path w="218406" h="218169">
                  <a:moveTo>
                    <a:pt x="0" y="0"/>
                  </a:moveTo>
                  <a:lnTo>
                    <a:pt x="218406" y="0"/>
                  </a:lnTo>
                  <a:lnTo>
                    <a:pt x="218406" y="218169"/>
                  </a:lnTo>
                  <a:lnTo>
                    <a:pt x="0" y="218169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572885" y="0"/>
            <a:ext cx="1754700" cy="17547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6015423" y="2302601"/>
            <a:ext cx="2351089" cy="2249237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4377593" y="562919"/>
            <a:ext cx="2251675" cy="11258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CF7750-F1A1-5440-BA1B-86607C77A9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314" y="3878888"/>
            <a:ext cx="6454430" cy="4840822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3123481" y="0"/>
            <a:ext cx="2581211" cy="2581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3946665" y="0"/>
            <a:ext cx="1758026" cy="175802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5704691" y="699"/>
            <a:ext cx="2583309" cy="2580512"/>
            <a:chOff x="0" y="0"/>
            <a:chExt cx="436812" cy="4363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6812" cy="436339"/>
            </a:xfrm>
            <a:custGeom>
              <a:avLst/>
              <a:gdLst/>
              <a:ahLst/>
              <a:cxnLst/>
              <a:rect l="l" t="t" r="r" b="b"/>
              <a:pathLst>
                <a:path w="436812" h="436339">
                  <a:moveTo>
                    <a:pt x="0" y="0"/>
                  </a:moveTo>
                  <a:lnTo>
                    <a:pt x="436812" y="0"/>
                  </a:lnTo>
                  <a:lnTo>
                    <a:pt x="436812" y="436339"/>
                  </a:lnTo>
                  <a:lnTo>
                    <a:pt x="0" y="436339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38200" y="1943100"/>
            <a:ext cx="16175278" cy="6905406"/>
            <a:chOff x="-1987884" y="76199"/>
            <a:chExt cx="10602047" cy="3813848"/>
          </a:xfrm>
        </p:grpSpPr>
        <p:sp>
          <p:nvSpPr>
            <p:cNvPr id="8" name="TextBox 8"/>
            <p:cNvSpPr txBox="1"/>
            <p:nvPr/>
          </p:nvSpPr>
          <p:spPr>
            <a:xfrm>
              <a:off x="-1987884" y="76199"/>
              <a:ext cx="10602047" cy="29082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367"/>
                </a:lnSpc>
              </a:pPr>
              <a:r>
                <a:rPr lang="en-US" sz="8800" dirty="0">
                  <a:solidFill>
                    <a:srgbClr val="FFFFFF"/>
                  </a:solidFill>
                  <a:latin typeface="League Spartan Italics"/>
                </a:rPr>
                <a:t>Debrief:</a:t>
              </a:r>
            </a:p>
            <a:p>
              <a:pPr algn="ctr">
                <a:lnSpc>
                  <a:spcPts val="8367"/>
                </a:lnSpc>
              </a:pPr>
              <a:endParaRPr lang="en-US" sz="8800" dirty="0">
                <a:solidFill>
                  <a:srgbClr val="FFFFFF"/>
                </a:solidFill>
                <a:latin typeface="League Spartan Italics"/>
              </a:endParaRPr>
            </a:p>
            <a:p>
              <a:pPr marL="571500" indent="-571500">
                <a:lnSpc>
                  <a:spcPts val="8367"/>
                </a:lnSpc>
                <a:buFont typeface="Arial" panose="020B0604020202020204" pitchFamily="34" charset="0"/>
                <a:buChar char="•"/>
              </a:pPr>
              <a:r>
                <a:rPr lang="en-US" sz="4400" dirty="0">
                  <a:solidFill>
                    <a:srgbClr val="FFFFFF"/>
                  </a:solidFill>
                  <a:latin typeface="League Spartan Italics"/>
                </a:rPr>
                <a:t>How many people scored better as individuals?</a:t>
              </a:r>
            </a:p>
            <a:p>
              <a:pPr marL="571500" indent="-571500">
                <a:lnSpc>
                  <a:spcPts val="8367"/>
                </a:lnSpc>
                <a:buFont typeface="Arial" panose="020B0604020202020204" pitchFamily="34" charset="0"/>
                <a:buChar char="•"/>
              </a:pPr>
              <a:r>
                <a:rPr lang="en-US" sz="4400" dirty="0">
                  <a:solidFill>
                    <a:srgbClr val="FFFFFF"/>
                  </a:solidFill>
                  <a:latin typeface="League Spartan Italics"/>
                </a:rPr>
                <a:t>How many people scored better as a group?</a:t>
              </a:r>
            </a:p>
            <a:p>
              <a:pPr marL="571500" indent="-571500">
                <a:lnSpc>
                  <a:spcPts val="8367"/>
                </a:lnSpc>
                <a:buFont typeface="Arial" panose="020B0604020202020204" pitchFamily="34" charset="0"/>
                <a:buChar char="•"/>
              </a:pPr>
              <a:r>
                <a:rPr lang="en-US" sz="4400" dirty="0">
                  <a:solidFill>
                    <a:srgbClr val="FFFFFF"/>
                  </a:solidFill>
                  <a:latin typeface="League Spartan Italics"/>
                </a:rPr>
                <a:t>Why do you believe this happened?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306312" y="3364347"/>
              <a:ext cx="8614163" cy="525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22"/>
                </a:lnSpc>
              </a:pPr>
              <a:endParaRPr lang="en-US" sz="2281" spc="22" dirty="0">
                <a:solidFill>
                  <a:srgbClr val="FFFFFF"/>
                </a:solidFill>
                <a:latin typeface="Open Sauce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042583" y="336842"/>
            <a:ext cx="1907526" cy="190752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528925" y="823185"/>
            <a:ext cx="934842" cy="93484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7016316" y="3866401"/>
            <a:ext cx="1271684" cy="1271684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016316" y="2594717"/>
            <a:ext cx="1271684" cy="1271684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5744632" y="3866401"/>
            <a:ext cx="1271684" cy="1271684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5744632" y="2594717"/>
            <a:ext cx="1271684" cy="1271684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1F0D"/>
            </a:solidFill>
          </p:spPr>
        </p:sp>
      </p:grpSp>
      <p:pic>
        <p:nvPicPr>
          <p:cNvPr id="27" name="Picture 26" descr="A close up of the moon&#10;&#10;Description automatically generated with medium confidence">
            <a:extLst>
              <a:ext uri="{FF2B5EF4-FFF2-40B4-BE49-F238E27FC236}">
                <a16:creationId xmlns:a16="http://schemas.microsoft.com/office/drawing/2014/main" id="{61AEE783-B039-008E-8CC7-173BEA8272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988" y="5756950"/>
            <a:ext cx="6146725" cy="409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9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18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52336" y="1431861"/>
            <a:ext cx="10962369" cy="114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800"/>
              </a:lnSpc>
            </a:pPr>
            <a:r>
              <a:rPr lang="en-US" sz="8000" dirty="0">
                <a:solidFill>
                  <a:srgbClr val="FFFFFF"/>
                </a:solidFill>
                <a:latin typeface="League Spartan Italics"/>
              </a:rPr>
              <a:t>Peer Groups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5706789" y="7705789"/>
            <a:ext cx="2581211" cy="2581211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6371431" y="8370431"/>
            <a:ext cx="1251928" cy="1251928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978473" y="6401788"/>
            <a:ext cx="1271684" cy="1271684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6978473" y="5130104"/>
            <a:ext cx="1271684" cy="1271684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706789" y="6401788"/>
            <a:ext cx="1271684" cy="1271684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5706789" y="5130104"/>
            <a:ext cx="1271684" cy="1271684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461102" y="3659418"/>
            <a:ext cx="416061" cy="416061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460174" y="5426741"/>
            <a:ext cx="416061" cy="416061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079075" y="3659418"/>
            <a:ext cx="416061" cy="416061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8078147" y="5426741"/>
            <a:ext cx="416061" cy="416061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668947" y="2548894"/>
            <a:ext cx="2581211" cy="2581211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>
            <a:off x="2098196" y="3616556"/>
            <a:ext cx="5560814" cy="1078826"/>
            <a:chOff x="0" y="-57149"/>
            <a:chExt cx="7414419" cy="1438435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57149"/>
              <a:ext cx="7414419" cy="769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4000" dirty="0">
                  <a:solidFill>
                    <a:srgbClr val="FFFFFF"/>
                  </a:solidFill>
                  <a:latin typeface="League Spartan Italics"/>
                </a:rPr>
                <a:t>Real-Time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888415"/>
              <a:ext cx="7414419" cy="492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50"/>
                </a:lnSpc>
              </a:pPr>
              <a:endParaRPr lang="en-US" sz="2100" spc="21" dirty="0">
                <a:solidFill>
                  <a:srgbClr val="FFFFFF"/>
                </a:solidFill>
                <a:latin typeface="Open Sauce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097268" y="5383879"/>
            <a:ext cx="5560814" cy="1035227"/>
            <a:chOff x="0" y="-57149"/>
            <a:chExt cx="7414419" cy="1380303"/>
          </a:xfrm>
        </p:grpSpPr>
        <p:sp>
          <p:nvSpPr>
            <p:cNvPr id="28" name="TextBox 28"/>
            <p:cNvSpPr txBox="1"/>
            <p:nvPr/>
          </p:nvSpPr>
          <p:spPr>
            <a:xfrm>
              <a:off x="0" y="-57149"/>
              <a:ext cx="7414419" cy="769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4000" dirty="0">
                  <a:solidFill>
                    <a:srgbClr val="FFFFFF"/>
                  </a:solidFill>
                  <a:latin typeface="League Spartan Italics"/>
                </a:rPr>
                <a:t>Diverse Perspectives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830283"/>
              <a:ext cx="7414419" cy="492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50"/>
                </a:lnSpc>
              </a:pPr>
              <a:endParaRPr lang="en-US" sz="2100" spc="21" dirty="0">
                <a:solidFill>
                  <a:srgbClr val="FFFFFF"/>
                </a:solidFill>
                <a:latin typeface="Open Sauce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664993" y="3616556"/>
            <a:ext cx="5560814" cy="1078826"/>
            <a:chOff x="0" y="-57149"/>
            <a:chExt cx="7414419" cy="1438435"/>
          </a:xfrm>
        </p:grpSpPr>
        <p:sp>
          <p:nvSpPr>
            <p:cNvPr id="31" name="TextBox 31"/>
            <p:cNvSpPr txBox="1"/>
            <p:nvPr/>
          </p:nvSpPr>
          <p:spPr>
            <a:xfrm>
              <a:off x="0" y="-57149"/>
              <a:ext cx="7414419" cy="769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4000" dirty="0">
                  <a:solidFill>
                    <a:srgbClr val="FFFFFF"/>
                  </a:solidFill>
                  <a:latin typeface="League Spartan Italics"/>
                </a:rPr>
                <a:t>Support Network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888415"/>
              <a:ext cx="7414419" cy="492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50"/>
                </a:lnSpc>
              </a:pPr>
              <a:endParaRPr lang="en-US" sz="2100" spc="21" dirty="0">
                <a:solidFill>
                  <a:srgbClr val="FFFFFF"/>
                </a:solidFill>
                <a:latin typeface="Open Sauce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8664065" y="5383879"/>
            <a:ext cx="5560814" cy="1035227"/>
            <a:chOff x="0" y="-57149"/>
            <a:chExt cx="7414419" cy="1380303"/>
          </a:xfrm>
        </p:grpSpPr>
        <p:sp>
          <p:nvSpPr>
            <p:cNvPr id="34" name="TextBox 34"/>
            <p:cNvSpPr txBox="1"/>
            <p:nvPr/>
          </p:nvSpPr>
          <p:spPr>
            <a:xfrm>
              <a:off x="0" y="-57149"/>
              <a:ext cx="7414419" cy="769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4000" dirty="0">
                  <a:solidFill>
                    <a:srgbClr val="FFFFFF"/>
                  </a:solidFill>
                  <a:latin typeface="League Spartan Italics"/>
                </a:rPr>
                <a:t>Taking Risks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830283"/>
              <a:ext cx="7414419" cy="4928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50"/>
                </a:lnSpc>
              </a:pPr>
              <a:endParaRPr lang="en-US" sz="2100" spc="21" dirty="0">
                <a:solidFill>
                  <a:srgbClr val="FFFFFF"/>
                </a:solidFill>
                <a:latin typeface="Open Sauce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421C95F3-661F-444F-B09F-61AB2DBC9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05" y="6234279"/>
            <a:ext cx="4911630" cy="368372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889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16">
            <a:extLst>
              <a:ext uri="{FF2B5EF4-FFF2-40B4-BE49-F238E27FC236}">
                <a16:creationId xmlns:a16="http://schemas.microsoft.com/office/drawing/2014/main" id="{3201B115-066A-9B43-A54C-125DB1AF9EBF}"/>
              </a:ext>
            </a:extLst>
          </p:cNvPr>
          <p:cNvGrpSpPr/>
          <p:nvPr/>
        </p:nvGrpSpPr>
        <p:grpSpPr>
          <a:xfrm rot="-5400000">
            <a:off x="13217307" y="4300195"/>
            <a:ext cx="4170452" cy="3838511"/>
            <a:chOff x="0" y="0"/>
            <a:chExt cx="6350000" cy="6350000"/>
          </a:xfrm>
        </p:grpSpPr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DA7A0BEA-D775-FA4D-B44F-3F0C198664C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42" name="Group 16">
            <a:extLst>
              <a:ext uri="{FF2B5EF4-FFF2-40B4-BE49-F238E27FC236}">
                <a16:creationId xmlns:a16="http://schemas.microsoft.com/office/drawing/2014/main" id="{062FC983-0FB6-3D4F-9BB0-968FF401ACC1}"/>
              </a:ext>
            </a:extLst>
          </p:cNvPr>
          <p:cNvGrpSpPr/>
          <p:nvPr/>
        </p:nvGrpSpPr>
        <p:grpSpPr>
          <a:xfrm rot="-5400000">
            <a:off x="7096553" y="4331502"/>
            <a:ext cx="4170452" cy="3838511"/>
            <a:chOff x="0" y="0"/>
            <a:chExt cx="6350000" cy="6350000"/>
          </a:xfrm>
        </p:grpSpPr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A51D9C7C-CB6F-8C47-B673-0219D3654996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40" name="Group 16">
            <a:extLst>
              <a:ext uri="{FF2B5EF4-FFF2-40B4-BE49-F238E27FC236}">
                <a16:creationId xmlns:a16="http://schemas.microsoft.com/office/drawing/2014/main" id="{1E8343DE-B5F2-844A-9321-68849E5221B4}"/>
              </a:ext>
            </a:extLst>
          </p:cNvPr>
          <p:cNvGrpSpPr/>
          <p:nvPr/>
        </p:nvGrpSpPr>
        <p:grpSpPr>
          <a:xfrm rot="-5400000">
            <a:off x="947937" y="4322199"/>
            <a:ext cx="4170452" cy="3838511"/>
            <a:chOff x="0" y="0"/>
            <a:chExt cx="6350000" cy="6350000"/>
          </a:xfrm>
        </p:grpSpPr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89BEDDCE-BFFF-4B4A-9903-2440B16169EA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51960" y="825952"/>
            <a:ext cx="7703375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10000" dirty="0">
                <a:solidFill>
                  <a:srgbClr val="F9C64B"/>
                </a:solidFill>
                <a:latin typeface="League Spartan Italics"/>
              </a:rPr>
              <a:t>Summary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9595" y="5594594"/>
            <a:ext cx="57150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spc="21" dirty="0">
                <a:latin typeface="Open Sauce Bold"/>
              </a:rPr>
              <a:t>Shifts in </a:t>
            </a:r>
          </a:p>
          <a:p>
            <a:pPr algn="ctr"/>
            <a:r>
              <a:rPr lang="en-US" sz="4000" spc="21" dirty="0">
                <a:latin typeface="Open Sauce Bold"/>
              </a:rPr>
              <a:t>Behavior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57089" y="5624032"/>
            <a:ext cx="484938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spc="21" dirty="0">
                <a:latin typeface="Open Sauce Bold"/>
              </a:rPr>
              <a:t>Signs</a:t>
            </a:r>
          </a:p>
          <a:p>
            <a:pPr algn="ctr"/>
            <a:r>
              <a:rPr lang="en-US" sz="4000" spc="21" dirty="0">
                <a:latin typeface="Open Sauce Bold"/>
              </a:rPr>
              <a:t>of Turmoil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342464" y="5594594"/>
            <a:ext cx="592013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spc="21" dirty="0">
                <a:latin typeface="Open Sauce Bold"/>
              </a:rPr>
              <a:t>Three-Step </a:t>
            </a:r>
          </a:p>
          <a:p>
            <a:pPr algn="ctr"/>
            <a:r>
              <a:rPr lang="en-US" sz="4000" spc="21" dirty="0">
                <a:latin typeface="Open Sauce Bold"/>
              </a:rPr>
              <a:t>Roadmap</a:t>
            </a:r>
          </a:p>
        </p:txBody>
      </p:sp>
      <p:grpSp>
        <p:nvGrpSpPr>
          <p:cNvPr id="12" name="Group 12"/>
          <p:cNvGrpSpPr/>
          <p:nvPr/>
        </p:nvGrpSpPr>
        <p:grpSpPr>
          <a:xfrm rot="-5400000">
            <a:off x="15706789" y="0"/>
            <a:ext cx="2581211" cy="2581211"/>
            <a:chOff x="0" y="0"/>
            <a:chExt cx="1913890" cy="19138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14" name="Group 14"/>
          <p:cNvGrpSpPr/>
          <p:nvPr/>
        </p:nvGrpSpPr>
        <p:grpSpPr>
          <a:xfrm rot="-5400000">
            <a:off x="13125579" y="0"/>
            <a:ext cx="2581211" cy="2581211"/>
            <a:chOff x="0" y="0"/>
            <a:chExt cx="1913890" cy="19138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5400000">
            <a:off x="10544368" y="0"/>
            <a:ext cx="2581211" cy="2581211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8" name="Group 18"/>
          <p:cNvGrpSpPr/>
          <p:nvPr/>
        </p:nvGrpSpPr>
        <p:grpSpPr>
          <a:xfrm rot="-5400000">
            <a:off x="16043632" y="336842"/>
            <a:ext cx="1907526" cy="190752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/>
          <p:nvPr/>
        </p:nvGrpSpPr>
        <p:grpSpPr>
          <a:xfrm rot="-5400000">
            <a:off x="16529974" y="823185"/>
            <a:ext cx="934842" cy="934842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3125579" y="0"/>
            <a:ext cx="2581211" cy="258121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4162691" y="0"/>
            <a:ext cx="1544098" cy="15440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B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19200" y="2781300"/>
            <a:ext cx="16611600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spc="65" dirty="0">
                <a:solidFill>
                  <a:srgbClr val="FFFFFF"/>
                </a:solidFill>
                <a:latin typeface="League Spartan Italics"/>
              </a:rPr>
              <a:t>What are you doing </a:t>
            </a:r>
            <a:r>
              <a:rPr lang="en-US" sz="9600" spc="65" dirty="0">
                <a:solidFill>
                  <a:srgbClr val="F9C64B"/>
                </a:solidFill>
                <a:latin typeface="League Spartan Italics"/>
              </a:rPr>
              <a:t>TODAY</a:t>
            </a:r>
            <a:r>
              <a:rPr lang="en-US" sz="9600" spc="65" dirty="0">
                <a:solidFill>
                  <a:srgbClr val="FFFFFF"/>
                </a:solidFill>
                <a:latin typeface="League Spartan Italics"/>
              </a:rPr>
              <a:t> </a:t>
            </a:r>
          </a:p>
          <a:p>
            <a:pPr algn="ctr"/>
            <a:r>
              <a:rPr lang="en-US" sz="9600" spc="65" dirty="0">
                <a:solidFill>
                  <a:srgbClr val="FFFFFF"/>
                </a:solidFill>
                <a:latin typeface="League Spartan Italics"/>
              </a:rPr>
              <a:t>to recognize how </a:t>
            </a:r>
          </a:p>
          <a:p>
            <a:pPr algn="ctr"/>
            <a:r>
              <a:rPr lang="en-US" sz="9600" spc="65" dirty="0">
                <a:solidFill>
                  <a:srgbClr val="F9C64B"/>
                </a:solidFill>
                <a:latin typeface="League Spartan Italics"/>
              </a:rPr>
              <a:t>YOUR</a:t>
            </a:r>
            <a:r>
              <a:rPr lang="en-US" sz="9600" spc="65" dirty="0">
                <a:solidFill>
                  <a:srgbClr val="FFFFFF"/>
                </a:solidFill>
                <a:latin typeface="League Spartan Italics"/>
              </a:rPr>
              <a:t> leadership style </a:t>
            </a:r>
          </a:p>
          <a:p>
            <a:pPr algn="ctr"/>
            <a:r>
              <a:rPr lang="en-US" sz="9600" spc="65" dirty="0">
                <a:solidFill>
                  <a:srgbClr val="FFFFFF"/>
                </a:solidFill>
                <a:latin typeface="League Spartan Italics"/>
              </a:rPr>
              <a:t>affects your organization?</a:t>
            </a:r>
            <a:endParaRPr lang="en-US" sz="9600" spc="65" dirty="0">
              <a:solidFill>
                <a:srgbClr val="F41823"/>
              </a:solidFill>
              <a:latin typeface="League Spartan Italics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 flipH="1" flipV="1">
            <a:off x="8691797" y="0"/>
            <a:ext cx="3748111" cy="1874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-5400000">
            <a:off x="15721643" y="2566357"/>
            <a:ext cx="2566357" cy="2566357"/>
            <a:chOff x="0" y="0"/>
            <a:chExt cx="1913890" cy="19138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8" name="Picture 24">
            <a:extLst>
              <a:ext uri="{FF2B5EF4-FFF2-40B4-BE49-F238E27FC236}">
                <a16:creationId xmlns:a16="http://schemas.microsoft.com/office/drawing/2014/main" id="{163EF190-6BE9-DA47-BA09-314D09C55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5686465" y="1490177"/>
            <a:ext cx="3688499" cy="3618146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935572" y="1329773"/>
            <a:ext cx="8355174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00"/>
              </a:lnSpc>
            </a:pPr>
            <a:r>
              <a:rPr lang="en-US" sz="7500" dirty="0">
                <a:latin typeface="League Spartan Italics"/>
              </a:rPr>
              <a:t>Let's Talk!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40888" y="2968885"/>
            <a:ext cx="9252477" cy="1226214"/>
            <a:chOff x="-1" y="522118"/>
            <a:chExt cx="6357798" cy="1634951"/>
          </a:xfrm>
        </p:grpSpPr>
        <p:sp>
          <p:nvSpPr>
            <p:cNvPr id="4" name="TextBox 4"/>
            <p:cNvSpPr txBox="1"/>
            <p:nvPr/>
          </p:nvSpPr>
          <p:spPr>
            <a:xfrm>
              <a:off x="-1" y="522118"/>
              <a:ext cx="6357798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600" spc="240" dirty="0">
                  <a:latin typeface="Open Sauce"/>
                </a:rPr>
                <a:t>PHONE NUMBER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1" y="1627949"/>
              <a:ext cx="6344831" cy="529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3600" spc="21" dirty="0">
                  <a:latin typeface="Open Sauce Bold"/>
                </a:rPr>
                <a:t>850-339-0409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40888" y="4559321"/>
            <a:ext cx="11843278" cy="1183516"/>
            <a:chOff x="-1" y="827947"/>
            <a:chExt cx="12946235" cy="1578021"/>
          </a:xfrm>
        </p:grpSpPr>
        <p:sp>
          <p:nvSpPr>
            <p:cNvPr id="7" name="TextBox 7"/>
            <p:cNvSpPr txBox="1"/>
            <p:nvPr/>
          </p:nvSpPr>
          <p:spPr>
            <a:xfrm>
              <a:off x="0" y="827947"/>
              <a:ext cx="6357798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600" spc="240" dirty="0">
                  <a:latin typeface="Open Sauce"/>
                </a:rPr>
                <a:t>EMAIL ADDRESS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1" y="1876848"/>
              <a:ext cx="12946235" cy="5291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3600" spc="21" dirty="0" err="1">
                  <a:latin typeface="Open Sauce Bold"/>
                </a:rPr>
                <a:t>michael@michaelalaidler.com</a:t>
              </a:r>
              <a:endParaRPr lang="en-US" sz="3600" spc="21" dirty="0">
                <a:latin typeface="Open Sauce Bold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40888" y="6110546"/>
            <a:ext cx="11309878" cy="1213287"/>
            <a:chOff x="-1" y="1249995"/>
            <a:chExt cx="9593435" cy="1617716"/>
          </a:xfrm>
        </p:grpSpPr>
        <p:sp>
          <p:nvSpPr>
            <p:cNvPr id="10" name="TextBox 10"/>
            <p:cNvSpPr txBox="1"/>
            <p:nvPr/>
          </p:nvSpPr>
          <p:spPr>
            <a:xfrm>
              <a:off x="-1" y="1249995"/>
              <a:ext cx="6357798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600" spc="240" dirty="0">
                  <a:latin typeface="Open Sauce"/>
                </a:rPr>
                <a:t>WEBSITE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1" y="2338591"/>
              <a:ext cx="9593435" cy="5291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3600" spc="21">
                  <a:latin typeface="Open Sauce Bold"/>
                </a:rPr>
                <a:t>michaelalaidler</a:t>
              </a:r>
              <a:r>
                <a:rPr lang="en-US" sz="3600" spc="21" dirty="0" err="1">
                  <a:latin typeface="Open Sauce Bold"/>
                </a:rPr>
                <a:t>.com</a:t>
              </a:r>
              <a:endParaRPr lang="en-US" sz="3600" spc="21" dirty="0">
                <a:latin typeface="Open Sauce Bold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15721643" y="0"/>
            <a:ext cx="2566357" cy="2566357"/>
            <a:chOff x="0" y="0"/>
            <a:chExt cx="1913890" cy="19138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5400000">
            <a:off x="15721643" y="7720643"/>
            <a:ext cx="2566357" cy="2566357"/>
            <a:chOff x="0" y="0"/>
            <a:chExt cx="1913890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18" name="Group 18"/>
          <p:cNvGrpSpPr/>
          <p:nvPr/>
        </p:nvGrpSpPr>
        <p:grpSpPr>
          <a:xfrm rot="-5400000">
            <a:off x="15721643" y="5132714"/>
            <a:ext cx="2566357" cy="2566357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16056547" y="2901261"/>
            <a:ext cx="1896549" cy="1896549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22" name="Group 22"/>
          <p:cNvGrpSpPr/>
          <p:nvPr/>
        </p:nvGrpSpPr>
        <p:grpSpPr>
          <a:xfrm rot="-5400000">
            <a:off x="16540090" y="3384805"/>
            <a:ext cx="929462" cy="929462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4182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5721643" y="7720643"/>
            <a:ext cx="2566357" cy="256635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721641" y="-5726"/>
            <a:ext cx="2566357" cy="256635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6752787" y="7711173"/>
            <a:ext cx="1535213" cy="153521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0C1EAEC-4E33-EC4F-808E-75FDD2671A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592" y="1408778"/>
            <a:ext cx="4946246" cy="742541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36202E3-7DE3-F846-AE70-D17688453E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231" y="8821901"/>
            <a:ext cx="5726967" cy="14469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E0A34A-CA2F-9B43-91D9-8BBD5C5F31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821" y="7180568"/>
            <a:ext cx="2923959" cy="2923959"/>
          </a:xfrm>
          <a:prstGeom prst="rect">
            <a:avLst/>
          </a:prstGeom>
        </p:spPr>
      </p:pic>
      <p:sp>
        <p:nvSpPr>
          <p:cNvPr id="31" name="Right Arrow 30">
            <a:extLst>
              <a:ext uri="{FF2B5EF4-FFF2-40B4-BE49-F238E27FC236}">
                <a16:creationId xmlns:a16="http://schemas.microsoft.com/office/drawing/2014/main" id="{5CCDBC76-49AE-3746-B0C8-850C1C8F2FEE}"/>
              </a:ext>
            </a:extLst>
          </p:cNvPr>
          <p:cNvSpPr/>
          <p:nvPr/>
        </p:nvSpPr>
        <p:spPr>
          <a:xfrm>
            <a:off x="3586053" y="8418181"/>
            <a:ext cx="2502408" cy="455422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>
                <a:solidFill>
                  <a:schemeClr val="bg2">
                    <a:lumMod val="10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TextBox 2">
            <a:extLst>
              <a:ext uri="{FF2B5EF4-FFF2-40B4-BE49-F238E27FC236}">
                <a16:creationId xmlns:a16="http://schemas.microsoft.com/office/drawing/2014/main" id="{B6BF5B85-B33F-7B4E-BB9D-841278FFDE0E}"/>
              </a:ext>
            </a:extLst>
          </p:cNvPr>
          <p:cNvSpPr txBox="1"/>
          <p:nvPr/>
        </p:nvSpPr>
        <p:spPr>
          <a:xfrm rot="20524266">
            <a:off x="126035" y="7720574"/>
            <a:ext cx="3586053" cy="1172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4800" b="1" i="1" u="sng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eague Spartan Italics"/>
              </a:rPr>
              <a:t>Take a photo</a:t>
            </a:r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id="{01610B1E-D531-CAAA-A761-875E219BF6A3}"/>
              </a:ext>
            </a:extLst>
          </p:cNvPr>
          <p:cNvSpPr txBox="1"/>
          <p:nvPr/>
        </p:nvSpPr>
        <p:spPr>
          <a:xfrm>
            <a:off x="5749844" y="338477"/>
            <a:ext cx="5372739" cy="3973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8000" b="1" i="1" u="sng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League Spartan Italics"/>
              </a:rPr>
              <a:t>Books on sale for only $10</a:t>
            </a:r>
          </a:p>
        </p:txBody>
      </p:sp>
    </p:spTree>
    <p:extLst>
      <p:ext uri="{BB962C8B-B14F-4D97-AF65-F5344CB8AC3E}">
        <p14:creationId xmlns:p14="http://schemas.microsoft.com/office/powerpoint/2010/main" val="400704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68400"/>
            <a:ext cx="7703375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 dirty="0">
                <a:solidFill>
                  <a:srgbClr val="111B1E"/>
                </a:solidFill>
                <a:latin typeface="League Spartan Italics"/>
              </a:rPr>
              <a:t>What to Look For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638195" y="3491756"/>
            <a:ext cx="8983947" cy="723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80"/>
              </a:lnSpc>
            </a:pPr>
            <a:r>
              <a:rPr lang="en-US" sz="6600" spc="251" dirty="0">
                <a:solidFill>
                  <a:srgbClr val="111B1E"/>
                </a:solidFill>
                <a:latin typeface="League Spartan Italics"/>
              </a:rPr>
              <a:t>BEHAVIORS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341867" y="4639365"/>
            <a:ext cx="9280275" cy="464166"/>
            <a:chOff x="-395104" y="-76200"/>
            <a:chExt cx="12373699" cy="618888"/>
          </a:xfrm>
        </p:grpSpPr>
        <p:sp>
          <p:nvSpPr>
            <p:cNvPr id="8" name="TextBox 8"/>
            <p:cNvSpPr txBox="1"/>
            <p:nvPr/>
          </p:nvSpPr>
          <p:spPr>
            <a:xfrm>
              <a:off x="-395104" y="-76200"/>
              <a:ext cx="840200" cy="6188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  <a:spcBef>
                  <a:spcPct val="0"/>
                </a:spcBef>
              </a:pPr>
              <a:r>
                <a:rPr lang="en-US" sz="4000" spc="24" dirty="0">
                  <a:solidFill>
                    <a:srgbClr val="111B1E"/>
                  </a:solidFill>
                  <a:latin typeface="Open Sauce Light"/>
                </a:rPr>
                <a:t>01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928903" y="-76200"/>
              <a:ext cx="11049692" cy="618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  <a:spcBef>
                  <a:spcPct val="0"/>
                </a:spcBef>
              </a:pPr>
              <a:r>
                <a:rPr lang="en-US" sz="4000" spc="24" dirty="0">
                  <a:solidFill>
                    <a:srgbClr val="111B1E"/>
                  </a:solidFill>
                  <a:latin typeface="Open Sauce SemiBold"/>
                </a:rPr>
                <a:t>Fear of Failure and Mistakes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341867" y="5485736"/>
            <a:ext cx="9280275" cy="464166"/>
            <a:chOff x="-395104" y="-76200"/>
            <a:chExt cx="12373699" cy="618888"/>
          </a:xfrm>
        </p:grpSpPr>
        <p:sp>
          <p:nvSpPr>
            <p:cNvPr id="11" name="TextBox 11"/>
            <p:cNvSpPr txBox="1"/>
            <p:nvPr/>
          </p:nvSpPr>
          <p:spPr>
            <a:xfrm>
              <a:off x="-395104" y="-76200"/>
              <a:ext cx="928901" cy="6188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  <a:spcBef>
                  <a:spcPct val="0"/>
                </a:spcBef>
              </a:pPr>
              <a:r>
                <a:rPr lang="en-US" sz="4000" spc="24" dirty="0">
                  <a:solidFill>
                    <a:srgbClr val="111B1E"/>
                  </a:solidFill>
                  <a:latin typeface="Open Sauce Light"/>
                </a:rPr>
                <a:t>02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928903" y="-76200"/>
              <a:ext cx="11049692" cy="618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  <a:spcBef>
                  <a:spcPct val="0"/>
                </a:spcBef>
              </a:pPr>
              <a:r>
                <a:rPr lang="en-US" sz="4000" spc="24" dirty="0">
                  <a:solidFill>
                    <a:srgbClr val="111B1E"/>
                  </a:solidFill>
                  <a:latin typeface="Open Sauce SemiBold"/>
                </a:rPr>
                <a:t>Lack of Accountability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341867" y="6332659"/>
            <a:ext cx="9280275" cy="464166"/>
            <a:chOff x="-395104" y="-76200"/>
            <a:chExt cx="12373699" cy="618888"/>
          </a:xfrm>
        </p:grpSpPr>
        <p:sp>
          <p:nvSpPr>
            <p:cNvPr id="14" name="TextBox 14"/>
            <p:cNvSpPr txBox="1"/>
            <p:nvPr/>
          </p:nvSpPr>
          <p:spPr>
            <a:xfrm>
              <a:off x="-395104" y="-76200"/>
              <a:ext cx="931283" cy="6188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  <a:spcBef>
                  <a:spcPct val="0"/>
                </a:spcBef>
              </a:pPr>
              <a:r>
                <a:rPr lang="en-US" sz="4000" spc="24" dirty="0">
                  <a:solidFill>
                    <a:srgbClr val="111B1E"/>
                  </a:solidFill>
                  <a:latin typeface="Open Sauce Light"/>
                </a:rPr>
                <a:t>03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928903" y="-76200"/>
              <a:ext cx="11049692" cy="618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  <a:spcBef>
                  <a:spcPct val="0"/>
                </a:spcBef>
              </a:pPr>
              <a:r>
                <a:rPr lang="en-US" sz="4000" spc="24" dirty="0">
                  <a:solidFill>
                    <a:srgbClr val="111B1E"/>
                  </a:solidFill>
                  <a:latin typeface="Open Sauce SemiBold"/>
                </a:rPr>
                <a:t>Lack of Teamwork 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341867" y="7179349"/>
            <a:ext cx="9280276" cy="464398"/>
            <a:chOff x="-395104" y="-76509"/>
            <a:chExt cx="12373700" cy="619196"/>
          </a:xfrm>
        </p:grpSpPr>
        <p:sp>
          <p:nvSpPr>
            <p:cNvPr id="17" name="TextBox 17"/>
            <p:cNvSpPr txBox="1"/>
            <p:nvPr/>
          </p:nvSpPr>
          <p:spPr>
            <a:xfrm>
              <a:off x="928903" y="-76200"/>
              <a:ext cx="11049693" cy="6188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  <a:spcBef>
                  <a:spcPct val="0"/>
                </a:spcBef>
              </a:pPr>
              <a:r>
                <a:rPr lang="en-US" sz="4000" spc="24" dirty="0">
                  <a:solidFill>
                    <a:srgbClr val="111B1E"/>
                  </a:solidFill>
                  <a:latin typeface="Open Sauce SemiBold"/>
                </a:rPr>
                <a:t>Lack of Engagement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-395104" y="-76509"/>
              <a:ext cx="1065971" cy="6188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  <a:spcBef>
                  <a:spcPct val="0"/>
                </a:spcBef>
              </a:pPr>
              <a:r>
                <a:rPr lang="en-US" sz="4000" spc="24" dirty="0">
                  <a:solidFill>
                    <a:srgbClr val="111B1E"/>
                  </a:solidFill>
                  <a:latin typeface="Open Sauce Light"/>
                </a:rPr>
                <a:t>04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0" y="7705789"/>
            <a:ext cx="2581211" cy="2581211"/>
            <a:chOff x="0" y="0"/>
            <a:chExt cx="1913890" cy="19138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111B1E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0" y="7705789"/>
            <a:ext cx="2581211" cy="2581211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0" y="5143500"/>
            <a:ext cx="2581211" cy="2581211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336842" y="5480342"/>
            <a:ext cx="1907526" cy="1907526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823185" y="5966685"/>
            <a:ext cx="934842" cy="934842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28" name="Group 28"/>
          <p:cNvGrpSpPr/>
          <p:nvPr/>
        </p:nvGrpSpPr>
        <p:grpSpPr>
          <a:xfrm>
            <a:off x="3852895" y="9015316"/>
            <a:ext cx="1271684" cy="1271684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3852895" y="7743632"/>
            <a:ext cx="1271684" cy="1271684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2581211" y="9015316"/>
            <a:ext cx="1271684" cy="1271684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2581211" y="7743632"/>
            <a:ext cx="1271684" cy="1271684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1F0D"/>
            </a:solid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1790700"/>
            <a:ext cx="16920649" cy="4184019"/>
            <a:chOff x="0" y="-142875"/>
            <a:chExt cx="20737731" cy="2706150"/>
          </a:xfrm>
        </p:grpSpPr>
        <p:sp>
          <p:nvSpPr>
            <p:cNvPr id="3" name="TextBox 3"/>
            <p:cNvSpPr txBox="1"/>
            <p:nvPr/>
          </p:nvSpPr>
          <p:spPr>
            <a:xfrm>
              <a:off x="0" y="-142875"/>
              <a:ext cx="20737731" cy="8709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00"/>
                </a:lnSpc>
              </a:pPr>
              <a:r>
                <a:rPr lang="en-US" sz="9600" dirty="0">
                  <a:solidFill>
                    <a:srgbClr val="111B1E"/>
                  </a:solidFill>
                  <a:latin typeface="League Spartan Italics"/>
                </a:rPr>
                <a:t>Mitchell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767620"/>
              <a:ext cx="20737731" cy="795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endParaRPr lang="en-US" sz="3600" spc="540" dirty="0">
                <a:solidFill>
                  <a:srgbClr val="111B1E"/>
                </a:solidFill>
                <a:latin typeface="Open Sauce Semi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6476974"/>
            <a:ext cx="18288000" cy="3810026"/>
            <a:chOff x="0" y="0"/>
            <a:chExt cx="6186311" cy="12888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86311" cy="1288824"/>
            </a:xfrm>
            <a:custGeom>
              <a:avLst/>
              <a:gdLst/>
              <a:ahLst/>
              <a:cxnLst/>
              <a:rect l="l" t="t" r="r" b="b"/>
              <a:pathLst>
                <a:path w="6186311" h="1288824">
                  <a:moveTo>
                    <a:pt x="0" y="0"/>
                  </a:moveTo>
                  <a:lnTo>
                    <a:pt x="6186311" y="0"/>
                  </a:lnTo>
                  <a:lnTo>
                    <a:pt x="6186311" y="1288824"/>
                  </a:lnTo>
                  <a:lnTo>
                    <a:pt x="0" y="1288824"/>
                  </a:ln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6476974"/>
            <a:ext cx="3814155" cy="3810026"/>
            <a:chOff x="0" y="0"/>
            <a:chExt cx="218406" cy="21816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406" cy="218169"/>
            </a:xfrm>
            <a:custGeom>
              <a:avLst/>
              <a:gdLst/>
              <a:ahLst/>
              <a:cxnLst/>
              <a:rect l="l" t="t" r="r" b="b"/>
              <a:pathLst>
                <a:path w="218406" h="218169">
                  <a:moveTo>
                    <a:pt x="0" y="0"/>
                  </a:moveTo>
                  <a:lnTo>
                    <a:pt x="218406" y="0"/>
                  </a:lnTo>
                  <a:lnTo>
                    <a:pt x="218406" y="218169"/>
                  </a:lnTo>
                  <a:lnTo>
                    <a:pt x="0" y="218169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0" y="6467449"/>
            <a:ext cx="2956548" cy="295654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5459075" y="4629150"/>
            <a:ext cx="5657850" cy="565785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2" name="Group 12"/>
          <p:cNvGrpSpPr/>
          <p:nvPr/>
        </p:nvGrpSpPr>
        <p:grpSpPr>
          <a:xfrm rot="-5400000">
            <a:off x="6907281" y="5062690"/>
            <a:ext cx="3845524" cy="6655043"/>
            <a:chOff x="0" y="0"/>
            <a:chExt cx="2354580" cy="407482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53310" cy="4074823"/>
            </a:xfrm>
            <a:custGeom>
              <a:avLst/>
              <a:gdLst/>
              <a:ahLst/>
              <a:cxnLst/>
              <a:rect l="l" t="t" r="r" b="b"/>
              <a:pathLst>
                <a:path w="2353310" h="4074823">
                  <a:moveTo>
                    <a:pt x="784860" y="4007513"/>
                  </a:moveTo>
                  <a:cubicBezTo>
                    <a:pt x="905510" y="4048153"/>
                    <a:pt x="1042670" y="4074823"/>
                    <a:pt x="1177290" y="4074823"/>
                  </a:cubicBezTo>
                  <a:cubicBezTo>
                    <a:pt x="1311910" y="4074823"/>
                    <a:pt x="1441450" y="4051963"/>
                    <a:pt x="1560830" y="4011323"/>
                  </a:cubicBezTo>
                  <a:cubicBezTo>
                    <a:pt x="1563370" y="4010053"/>
                    <a:pt x="1565910" y="4010053"/>
                    <a:pt x="1568450" y="4008783"/>
                  </a:cubicBezTo>
                  <a:cubicBezTo>
                    <a:pt x="2016760" y="3846223"/>
                    <a:pt x="2346960" y="3416963"/>
                    <a:pt x="2353310" y="291160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909405"/>
                  </a:lnTo>
                  <a:cubicBezTo>
                    <a:pt x="6350" y="3419503"/>
                    <a:pt x="331470" y="3848763"/>
                    <a:pt x="784860" y="4007513"/>
                  </a:cubicBezTo>
                  <a:close/>
                </a:path>
              </a:pathLst>
            </a:custGeom>
            <a:solidFill>
              <a:srgbClr val="F41823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3793917" y="6476974"/>
            <a:ext cx="1708604" cy="3795567"/>
            <a:chOff x="0" y="0"/>
            <a:chExt cx="861553" cy="19138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61553" cy="1913890"/>
            </a:xfrm>
            <a:custGeom>
              <a:avLst/>
              <a:gdLst/>
              <a:ahLst/>
              <a:cxnLst/>
              <a:rect l="l" t="t" r="r" b="b"/>
              <a:pathLst>
                <a:path w="861553" h="1913890">
                  <a:moveTo>
                    <a:pt x="0" y="0"/>
                  </a:moveTo>
                  <a:lnTo>
                    <a:pt x="861553" y="0"/>
                  </a:lnTo>
                  <a:lnTo>
                    <a:pt x="86155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41823"/>
            </a:solidFill>
          </p:spPr>
        </p:sp>
      </p:grpSp>
      <p:sp>
        <p:nvSpPr>
          <p:cNvPr id="17" name="Minus 16">
            <a:extLst>
              <a:ext uri="{FF2B5EF4-FFF2-40B4-BE49-F238E27FC236}">
                <a16:creationId xmlns:a16="http://schemas.microsoft.com/office/drawing/2014/main" id="{ED27348C-170E-6B40-99FD-177100E2147E}"/>
              </a:ext>
            </a:extLst>
          </p:cNvPr>
          <p:cNvSpPr/>
          <p:nvPr/>
        </p:nvSpPr>
        <p:spPr>
          <a:xfrm>
            <a:off x="3694151" y="3898503"/>
            <a:ext cx="10899697" cy="914400"/>
          </a:xfrm>
          <a:prstGeom prst="mathMinus">
            <a:avLst/>
          </a:prstGeom>
          <a:solidFill>
            <a:srgbClr val="ED38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5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B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12" y="0"/>
            <a:ext cx="8002337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3123481" y="0"/>
            <a:ext cx="2581211" cy="2581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3946665" y="0"/>
            <a:ext cx="1758026" cy="175802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5704691" y="699"/>
            <a:ext cx="2583309" cy="2580512"/>
            <a:chOff x="0" y="0"/>
            <a:chExt cx="436812" cy="4363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6812" cy="436339"/>
            </a:xfrm>
            <a:custGeom>
              <a:avLst/>
              <a:gdLst/>
              <a:ahLst/>
              <a:cxnLst/>
              <a:rect l="l" t="t" r="r" b="b"/>
              <a:pathLst>
                <a:path w="436812" h="436339">
                  <a:moveTo>
                    <a:pt x="0" y="0"/>
                  </a:moveTo>
                  <a:lnTo>
                    <a:pt x="436812" y="0"/>
                  </a:lnTo>
                  <a:lnTo>
                    <a:pt x="436812" y="436339"/>
                  </a:lnTo>
                  <a:lnTo>
                    <a:pt x="0" y="436339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8871257" y="4797622"/>
            <a:ext cx="6460622" cy="2872313"/>
            <a:chOff x="0" y="76200"/>
            <a:chExt cx="8614163" cy="3829750"/>
          </a:xfrm>
        </p:grpSpPr>
        <p:sp>
          <p:nvSpPr>
            <p:cNvPr id="8" name="TextBox 8"/>
            <p:cNvSpPr txBox="1"/>
            <p:nvPr/>
          </p:nvSpPr>
          <p:spPr>
            <a:xfrm>
              <a:off x="0" y="76200"/>
              <a:ext cx="8614163" cy="2872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67"/>
                </a:lnSpc>
              </a:pPr>
              <a:r>
                <a:rPr lang="en-US" sz="7606" dirty="0">
                  <a:solidFill>
                    <a:srgbClr val="FFFFFF"/>
                  </a:solidFill>
                  <a:latin typeface="League Spartan Italics"/>
                </a:rPr>
                <a:t>Fear of Failure and Mistakes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380250"/>
              <a:ext cx="8614163" cy="525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22"/>
                </a:lnSpc>
              </a:pPr>
              <a:endParaRPr lang="en-US" sz="2281" spc="22" dirty="0">
                <a:solidFill>
                  <a:srgbClr val="FFFFFF"/>
                </a:solidFill>
                <a:latin typeface="Open Sauce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042583" y="336842"/>
            <a:ext cx="1907526" cy="190752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528925" y="823185"/>
            <a:ext cx="934842" cy="93484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7016316" y="3866401"/>
            <a:ext cx="1271684" cy="1271684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64C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7016316" y="2594717"/>
            <a:ext cx="1271684" cy="1271684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5744632" y="3866401"/>
            <a:ext cx="1271684" cy="1271684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5744632" y="2594717"/>
            <a:ext cx="1271684" cy="1271684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1F0D"/>
            </a:solid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51734" y="7418867"/>
            <a:ext cx="2868133" cy="28681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2551734" y="7418867"/>
            <a:ext cx="2868133" cy="28681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5419867" y="7418867"/>
            <a:ext cx="2868133" cy="286813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2551734" y="2868133"/>
            <a:ext cx="5736266" cy="2865028"/>
            <a:chOff x="0" y="0"/>
            <a:chExt cx="436812" cy="2181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6812" cy="218169"/>
            </a:xfrm>
            <a:custGeom>
              <a:avLst/>
              <a:gdLst/>
              <a:ahLst/>
              <a:cxnLst/>
              <a:rect l="l" t="t" r="r" b="b"/>
              <a:pathLst>
                <a:path w="436812" h="218169">
                  <a:moveTo>
                    <a:pt x="0" y="0"/>
                  </a:moveTo>
                  <a:lnTo>
                    <a:pt x="436812" y="0"/>
                  </a:lnTo>
                  <a:lnTo>
                    <a:pt x="436812" y="218169"/>
                  </a:lnTo>
                  <a:lnTo>
                    <a:pt x="0" y="218169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419867" y="2852850"/>
            <a:ext cx="2235097" cy="223509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3734161" y="5733161"/>
            <a:ext cx="3371412" cy="168570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551734" y="0"/>
            <a:ext cx="5736266" cy="286813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028700" y="4300647"/>
            <a:ext cx="10340607" cy="2687742"/>
            <a:chOff x="0" y="1661029"/>
            <a:chExt cx="13787476" cy="3583656"/>
          </a:xfrm>
        </p:grpSpPr>
        <p:sp>
          <p:nvSpPr>
            <p:cNvPr id="11" name="TextBox 11"/>
            <p:cNvSpPr txBox="1"/>
            <p:nvPr/>
          </p:nvSpPr>
          <p:spPr>
            <a:xfrm>
              <a:off x="395087" y="1661029"/>
              <a:ext cx="13392389" cy="2667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800"/>
                </a:lnSpc>
              </a:pPr>
              <a:r>
                <a:rPr lang="en-US" sz="6500" dirty="0">
                  <a:solidFill>
                    <a:srgbClr val="111B1E"/>
                  </a:solidFill>
                  <a:latin typeface="League Spartan Italics"/>
                </a:rPr>
                <a:t>Failure is a prerequisite to success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546608"/>
              <a:ext cx="13392389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endParaRPr lang="en-US" sz="3200" dirty="0">
                <a:solidFill>
                  <a:srgbClr val="111B1E"/>
                </a:solidFill>
                <a:latin typeface="Open Sauce SemiBol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551734" y="2868133"/>
            <a:ext cx="2868133" cy="2865028"/>
            <a:chOff x="0" y="0"/>
            <a:chExt cx="436812" cy="43633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36812" cy="436339"/>
            </a:xfrm>
            <a:custGeom>
              <a:avLst/>
              <a:gdLst/>
              <a:ahLst/>
              <a:cxnLst/>
              <a:rect l="l" t="t" r="r" b="b"/>
              <a:pathLst>
                <a:path w="436812" h="436339">
                  <a:moveTo>
                    <a:pt x="0" y="0"/>
                  </a:moveTo>
                  <a:lnTo>
                    <a:pt x="436812" y="0"/>
                  </a:lnTo>
                  <a:lnTo>
                    <a:pt x="436812" y="436339"/>
                  </a:lnTo>
                  <a:lnTo>
                    <a:pt x="0" y="436339"/>
                  </a:lnTo>
                  <a:close/>
                </a:path>
              </a:pathLst>
            </a:custGeom>
            <a:solidFill>
              <a:srgbClr val="111B1E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13406940" y="3722414"/>
            <a:ext cx="1157720" cy="1156467"/>
            <a:chOff x="0" y="0"/>
            <a:chExt cx="436812" cy="43633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36812" cy="436339"/>
            </a:xfrm>
            <a:custGeom>
              <a:avLst/>
              <a:gdLst/>
              <a:ahLst/>
              <a:cxnLst/>
              <a:rect l="l" t="t" r="r" b="b"/>
              <a:pathLst>
                <a:path w="436812" h="436339">
                  <a:moveTo>
                    <a:pt x="0" y="0"/>
                  </a:moveTo>
                  <a:lnTo>
                    <a:pt x="436812" y="0"/>
                  </a:lnTo>
                  <a:lnTo>
                    <a:pt x="436812" y="436339"/>
                  </a:lnTo>
                  <a:lnTo>
                    <a:pt x="0" y="436339"/>
                  </a:lnTo>
                  <a:close/>
                </a:path>
              </a:pathLst>
            </a:custGeom>
            <a:solidFill>
              <a:srgbClr val="F41823"/>
            </a:solid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217" y="-3310"/>
            <a:ext cx="6868783" cy="1029031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106787" y="5055204"/>
            <a:ext cx="6756225" cy="3011348"/>
            <a:chOff x="0" y="66675"/>
            <a:chExt cx="9008300" cy="4015130"/>
          </a:xfrm>
        </p:grpSpPr>
        <p:sp>
          <p:nvSpPr>
            <p:cNvPr id="7" name="TextBox 7"/>
            <p:cNvSpPr txBox="1"/>
            <p:nvPr/>
          </p:nvSpPr>
          <p:spPr>
            <a:xfrm>
              <a:off x="0" y="66675"/>
              <a:ext cx="9008300" cy="30093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800"/>
                </a:lnSpc>
              </a:pPr>
              <a:r>
                <a:rPr lang="en-US" sz="8000" dirty="0">
                  <a:solidFill>
                    <a:srgbClr val="111B1E"/>
                  </a:solidFill>
                  <a:latin typeface="League Spartan Italics"/>
                </a:rPr>
                <a:t>Lack of Accountability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94839" y="3525756"/>
              <a:ext cx="8818625" cy="556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endParaRPr lang="en-US" sz="2400" spc="24" dirty="0">
                <a:solidFill>
                  <a:srgbClr val="111B1E"/>
                </a:solidFill>
                <a:latin typeface="Open Sauce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1998"/>
            <a:ext cx="2251675" cy="2249237"/>
            <a:chOff x="0" y="0"/>
            <a:chExt cx="218406" cy="21816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8406" cy="218169"/>
            </a:xfrm>
            <a:custGeom>
              <a:avLst/>
              <a:gdLst/>
              <a:ahLst/>
              <a:cxnLst/>
              <a:rect l="l" t="t" r="r" b="b"/>
              <a:pathLst>
                <a:path w="218406" h="218169">
                  <a:moveTo>
                    <a:pt x="0" y="0"/>
                  </a:moveTo>
                  <a:lnTo>
                    <a:pt x="218406" y="0"/>
                  </a:lnTo>
                  <a:lnTo>
                    <a:pt x="218406" y="218169"/>
                  </a:lnTo>
                  <a:lnTo>
                    <a:pt x="0" y="218169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0" y="-114300"/>
            <a:ext cx="2251675" cy="2249237"/>
            <a:chOff x="0" y="0"/>
            <a:chExt cx="218406" cy="21816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8406" cy="218169"/>
            </a:xfrm>
            <a:custGeom>
              <a:avLst/>
              <a:gdLst/>
              <a:ahLst/>
              <a:cxnLst/>
              <a:rect l="l" t="t" r="r" b="b"/>
              <a:pathLst>
                <a:path w="218406" h="218169">
                  <a:moveTo>
                    <a:pt x="0" y="0"/>
                  </a:moveTo>
                  <a:lnTo>
                    <a:pt x="218406" y="0"/>
                  </a:lnTo>
                  <a:lnTo>
                    <a:pt x="218406" y="218169"/>
                  </a:lnTo>
                  <a:lnTo>
                    <a:pt x="0" y="218169"/>
                  </a:lnTo>
                  <a:close/>
                </a:path>
              </a:pathLst>
            </a:custGeom>
            <a:solidFill>
              <a:srgbClr val="991F0D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0" y="-38099"/>
            <a:ext cx="1754700" cy="17547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2251675" y="-1337"/>
            <a:ext cx="2351089" cy="22492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0" y="2261235"/>
            <a:ext cx="2251675" cy="1125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15646</TotalTime>
  <Words>418</Words>
  <Application>Microsoft Macintosh PowerPoint</Application>
  <PresentationFormat>Custom</PresentationFormat>
  <Paragraphs>151</Paragraphs>
  <Slides>43</Slides>
  <Notes>2</Notes>
  <HiddenSlides>6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Open Sans Extra Bold</vt:lpstr>
      <vt:lpstr>Calibri</vt:lpstr>
      <vt:lpstr>Open Sauce SemiBold Bold</vt:lpstr>
      <vt:lpstr>League Spartan Italics</vt:lpstr>
      <vt:lpstr>Open Sauce Bold</vt:lpstr>
      <vt:lpstr>Open Sauce Light</vt:lpstr>
      <vt:lpstr>Arial</vt:lpstr>
      <vt:lpstr>Inter Bold</vt:lpstr>
      <vt:lpstr>Open Sauce SemiBold</vt:lpstr>
      <vt:lpstr>Open Sauce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Michael Laidler</cp:lastModifiedBy>
  <cp:revision>119</cp:revision>
  <dcterms:created xsi:type="dcterms:W3CDTF">2006-08-16T00:00:00Z</dcterms:created>
  <dcterms:modified xsi:type="dcterms:W3CDTF">2023-01-31T20:12:14Z</dcterms:modified>
  <dc:identifier>DAE1p8bSOkA</dc:identifier>
</cp:coreProperties>
</file>